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3"/>
  </p:notesMasterIdLst>
  <p:sldIdLst>
    <p:sldId id="256" r:id="rId2"/>
    <p:sldId id="257" r:id="rId3"/>
    <p:sldId id="259" r:id="rId4"/>
    <p:sldId id="261" r:id="rId5"/>
    <p:sldId id="258" r:id="rId6"/>
    <p:sldId id="266" r:id="rId7"/>
    <p:sldId id="264" r:id="rId8"/>
    <p:sldId id="265" r:id="rId9"/>
    <p:sldId id="267" r:id="rId10"/>
    <p:sldId id="268" r:id="rId11"/>
    <p:sldId id="269" r:id="rId1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ahu Khalastchi" initials="EK" lastIdx="1" clrIdx="0">
    <p:extLst>
      <p:ext uri="{19B8F6BF-5375-455C-9EA6-DF929625EA0E}">
        <p15:presenceInfo xmlns:p15="http://schemas.microsoft.com/office/powerpoint/2012/main" userId="f5b70e6fcaf787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E4FF"/>
    <a:srgbClr val="FFF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2" autoAdjust="0"/>
    <p:restoredTop sz="94343" autoAdjust="0"/>
  </p:normalViewPr>
  <p:slideViewPr>
    <p:cSldViewPr snapToGrid="0">
      <p:cViewPr varScale="1">
        <p:scale>
          <a:sx n="66" d="100"/>
          <a:sy n="66" d="100"/>
        </p:scale>
        <p:origin x="54" y="228"/>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549D5-EE16-42F8-AD8A-3EF83731BF27}" type="datetimeFigureOut">
              <a:rPr lang="en-US" smtClean="0"/>
              <a:t>6/8/2018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C2744-6071-43D3-B396-78537D09FEE0}" type="slidenum">
              <a:rPr lang="en-US" smtClean="0"/>
              <a:t>‹#›</a:t>
            </a:fld>
            <a:endParaRPr lang="en-US"/>
          </a:p>
        </p:txBody>
      </p:sp>
    </p:spTree>
    <p:extLst>
      <p:ext uri="{BB962C8B-B14F-4D97-AF65-F5344CB8AC3E}">
        <p14:creationId xmlns:p14="http://schemas.microsoft.com/office/powerpoint/2010/main" val="4213387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a:t>
            </a:r>
            <a:r>
              <a:rPr lang="en-US" baseline="0" dirty="0" smtClean="0"/>
              <a:t> </a:t>
            </a:r>
            <a:r>
              <a:rPr lang="he-IL" baseline="0" dirty="0" smtClean="0"/>
              <a:t>כי זה המשך ישיר מההרצאה הקודמת</a:t>
            </a:r>
          </a:p>
          <a:p>
            <a:pPr algn="r" rtl="1"/>
            <a:endParaRPr lang="he-IL" baseline="0" dirty="0" smtClean="0"/>
          </a:p>
          <a:p>
            <a:pPr algn="r" rtl="1"/>
            <a:r>
              <a:rPr lang="he-IL" baseline="0" dirty="0" smtClean="0"/>
              <a:t>שים לב בשקופיות הבאות אני מנסה לעצבן את אלי, עד שיגיע הטוויסט, וככה לשבות אותו בקסמנו.</a:t>
            </a: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1</a:t>
            </a:fld>
            <a:endParaRPr lang="en-US"/>
          </a:p>
        </p:txBody>
      </p:sp>
    </p:spTree>
    <p:extLst>
      <p:ext uri="{BB962C8B-B14F-4D97-AF65-F5344CB8AC3E}">
        <p14:creationId xmlns:p14="http://schemas.microsoft.com/office/powerpoint/2010/main" val="306533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בשןרה הראשונה</a:t>
            </a:r>
            <a:r>
              <a:rPr lang="he-IL" baseline="0" dirty="0" smtClean="0"/>
              <a:t> אנחנו מודים ליוסף על מה שהוא עזר לנו ועל זה שאנחנו לא צריכים לחזור על כל הדברים אלא רק להזכיר בקצרה. ואפשר לפרט על הדברים בסוף אם יהיה זמן. רק נציין שגם אנחנו במקביל דיברנו על ד"ר חביבי וקיבלנו את הדאטא שלו.</a:t>
            </a:r>
            <a:r>
              <a:rPr lang="en-US" baseline="0" dirty="0" smtClean="0"/>
              <a:t/>
            </a:r>
            <a:br>
              <a:rPr lang="en-US" baseline="0" dirty="0" smtClean="0"/>
            </a:br>
            <a:r>
              <a:rPr lang="en-US" baseline="0" dirty="0" smtClean="0"/>
              <a:t/>
            </a:r>
            <a:br>
              <a:rPr lang="en-US" baseline="0" dirty="0" smtClean="0"/>
            </a:br>
            <a:r>
              <a:rPr lang="he-IL" baseline="0" dirty="0" smtClean="0"/>
              <a:t>בשורה השניה אנחנו מסבירים למה בכלל הלכנו על זה, א) דווקא באנו מהכיוון של </a:t>
            </a:r>
            <a:r>
              <a:rPr lang="en-US" baseline="0" dirty="0" smtClean="0"/>
              <a:t>LSTM</a:t>
            </a:r>
            <a:r>
              <a:rPr lang="he-IL" baseline="0" dirty="0" smtClean="0"/>
              <a:t> וראינו שבתחום לא כל כך השתמשו וחבל. ב) כי אני מכיר טיפה את ה</a:t>
            </a:r>
            <a:r>
              <a:rPr lang="en-US" baseline="0" dirty="0" smtClean="0"/>
              <a:t>domain</a:t>
            </a:r>
            <a:r>
              <a:rPr lang="he-IL" baseline="0" dirty="0" smtClean="0"/>
              <a:t> (מה שכתוב בסוגריים במצגת זה בדיחה אז לא קריטי..)</a:t>
            </a:r>
            <a:r>
              <a:rPr lang="en-US" baseline="0" dirty="0" smtClean="0"/>
              <a:t/>
            </a:r>
            <a:br>
              <a:rPr lang="en-US" baseline="0" dirty="0" smtClean="0"/>
            </a:br>
            <a:r>
              <a:rPr lang="en-US" baseline="0" dirty="0" smtClean="0"/>
              <a:t/>
            </a:r>
            <a:br>
              <a:rPr lang="en-US" baseline="0" dirty="0" smtClean="0"/>
            </a:br>
            <a:r>
              <a:rPr lang="he-IL" baseline="0" dirty="0" smtClean="0"/>
              <a:t>בשורה השלישית (שאני עוד לא בטוח אם אני רוצה שנציג אותה), נציג מה הבעיה שהמערכת שלנו באה לפתור – שזה בעצם לא הביע האמיתית. "לייצר מערכת שתזהה תקיפות בסבירות גבוהה, בלי יותר מידי אזעקות שווא, ותוכל להגיב בזמן אמת" (וזה בעצם מתעלם מהבעיה של תקיפות לא מוכרות).</a:t>
            </a: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2</a:t>
            </a:fld>
            <a:endParaRPr lang="en-US"/>
          </a:p>
        </p:txBody>
      </p:sp>
    </p:spTree>
    <p:extLst>
      <p:ext uri="{BB962C8B-B14F-4D97-AF65-F5344CB8AC3E}">
        <p14:creationId xmlns:p14="http://schemas.microsoft.com/office/powerpoint/2010/main" val="133573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בשור</a:t>
            </a:r>
            <a:r>
              <a:rPr lang="he-IL" baseline="0" dirty="0" smtClean="0"/>
              <a:t>ה הראשונה (או שקופית נפרדת) נסביר בקצרה על </a:t>
            </a:r>
            <a:r>
              <a:rPr lang="en-US" baseline="0" dirty="0" smtClean="0"/>
              <a:t>LSTM</a:t>
            </a:r>
            <a:r>
              <a:rPr lang="he-IL" baseline="0" dirty="0" smtClean="0"/>
              <a:t>.</a:t>
            </a:r>
            <a:r>
              <a:rPr lang="en-US" baseline="0" dirty="0" smtClean="0"/>
              <a:t/>
            </a:r>
            <a:br>
              <a:rPr lang="en-US" baseline="0" dirty="0" smtClean="0"/>
            </a:br>
            <a:r>
              <a:rPr lang="en-US" baseline="0" dirty="0" smtClean="0"/>
              <a:t/>
            </a:r>
            <a:br>
              <a:rPr lang="en-US" baseline="0" dirty="0" smtClean="0"/>
            </a:br>
            <a:r>
              <a:rPr lang="he-IL" baseline="0" dirty="0" smtClean="0"/>
              <a:t>בשורות הבאות נתייחס ל</a:t>
            </a:r>
            <a:r>
              <a:rPr lang="en-US" baseline="0" dirty="0" smtClean="0"/>
              <a:t>LSTM</a:t>
            </a:r>
            <a:r>
              <a:rPr lang="he-IL" baseline="0" dirty="0" smtClean="0"/>
              <a:t> בהקשר של זיהוי האנומליות (ראה את המצגת המקורית שלו, בשביל להבין אולי יותר טוב מה רציתי לומר פה).</a:t>
            </a:r>
            <a:r>
              <a:rPr lang="en-US" baseline="0" dirty="0" smtClean="0"/>
              <a:t/>
            </a:r>
            <a:br>
              <a:rPr lang="en-US" baseline="0" dirty="0" smtClean="0"/>
            </a:br>
            <a:r>
              <a:rPr lang="he-IL" baseline="0" dirty="0" smtClean="0"/>
              <a:t>בתכלס אני בא להגיד – </a:t>
            </a:r>
            <a:r>
              <a:rPr lang="en-US" baseline="0" dirty="0" smtClean="0"/>
              <a:t>LSTM</a:t>
            </a:r>
            <a:r>
              <a:rPr lang="he-IL" baseline="0" dirty="0" smtClean="0"/>
              <a:t> זה קופסה שחורה וקסומה שלא צריך לכוונן והיא תתן תוצאות יפות.</a:t>
            </a: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3</a:t>
            </a:fld>
            <a:endParaRPr lang="en-US"/>
          </a:p>
        </p:txBody>
      </p:sp>
    </p:spTree>
    <p:extLst>
      <p:ext uri="{BB962C8B-B14F-4D97-AF65-F5344CB8AC3E}">
        <p14:creationId xmlns:p14="http://schemas.microsoft.com/office/powerpoint/2010/main" val="217288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כאן נציג את התוצאות</a:t>
            </a:r>
            <a:r>
              <a:rPr lang="he-IL" baseline="0" dirty="0" smtClean="0"/>
              <a:t> שלהם, של יוסף, ושלנו. </a:t>
            </a:r>
            <a:r>
              <a:rPr lang="en-US" baseline="0" dirty="0" smtClean="0"/>
              <a:t/>
            </a:r>
            <a:br>
              <a:rPr lang="en-US" baseline="0" dirty="0" smtClean="0"/>
            </a:br>
            <a:endParaRPr lang="he-IL" baseline="0" dirty="0" smtClean="0"/>
          </a:p>
          <a:p>
            <a:pPr algn="r" rtl="1"/>
            <a:r>
              <a:rPr lang="he-IL" baseline="0" dirty="0" smtClean="0"/>
              <a:t>נסביר שהתוצאות משקרות בגלל הפרופורציות בדאטא.</a:t>
            </a:r>
            <a:r>
              <a:rPr lang="en-US" baseline="0" dirty="0" smtClean="0"/>
              <a:t/>
            </a:r>
            <a:br>
              <a:rPr lang="en-US" baseline="0" dirty="0" smtClean="0"/>
            </a:br>
            <a:r>
              <a:rPr lang="he-IL" baseline="0" dirty="0" smtClean="0"/>
              <a:t>נסביר ששיפרנו בעזרת ה</a:t>
            </a:r>
            <a:r>
              <a:rPr lang="en-US" baseline="0" dirty="0" smtClean="0"/>
              <a:t>timestamps</a:t>
            </a:r>
            <a:r>
              <a:rPr lang="he-IL" baseline="0" dirty="0" smtClean="0"/>
              <a:t> שזה יתרון של </a:t>
            </a:r>
            <a:r>
              <a:rPr lang="en-US" baseline="0" dirty="0" smtClean="0"/>
              <a:t>LSTM</a:t>
            </a:r>
            <a:endParaRPr lang="he-IL" baseline="0" dirty="0" smtClean="0"/>
          </a:p>
          <a:p>
            <a:pPr algn="r" rtl="1"/>
            <a:r>
              <a:rPr lang="he-IL" baseline="0" dirty="0" smtClean="0"/>
              <a:t>נסביר ששיפרנו עם ה</a:t>
            </a:r>
            <a:r>
              <a:rPr lang="en-US" baseline="0" dirty="0" smtClean="0"/>
              <a:t>SMOTE</a:t>
            </a:r>
            <a:br>
              <a:rPr lang="en-US" baseline="0" dirty="0" smtClean="0"/>
            </a:br>
            <a:r>
              <a:rPr lang="en-US" baseline="0" dirty="0" smtClean="0"/>
              <a:t/>
            </a:r>
            <a:br>
              <a:rPr lang="en-US" baseline="0" dirty="0" smtClean="0"/>
            </a:br>
            <a:r>
              <a:rPr lang="he-IL" baseline="0" dirty="0" smtClean="0"/>
              <a:t>כביכול סיימנו (לעצבן את אלי), ואז מגיע הטוייסט</a:t>
            </a: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4</a:t>
            </a:fld>
            <a:endParaRPr lang="en-US"/>
          </a:p>
        </p:txBody>
      </p:sp>
    </p:spTree>
    <p:extLst>
      <p:ext uri="{BB962C8B-B14F-4D97-AF65-F5344CB8AC3E}">
        <p14:creationId xmlns:p14="http://schemas.microsoft.com/office/powerpoint/2010/main" val="114840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err="1" smtClean="0"/>
              <a:t>Todo</a:t>
            </a:r>
            <a:r>
              <a:rPr lang="he-IL" baseline="0" dirty="0" smtClean="0"/>
              <a:t>: לעבור </a:t>
            </a:r>
            <a:r>
              <a:rPr lang="he-IL" baseline="0" dirty="0" smtClean="0"/>
              <a:t>על המאמר </a:t>
            </a:r>
            <a:r>
              <a:rPr lang="he-IL" baseline="0" dirty="0" smtClean="0"/>
              <a:t>של בן גוריון.</a:t>
            </a:r>
            <a:endParaRPr lang="he-IL" baseline="0" dirty="0" smtClean="0"/>
          </a:p>
          <a:p>
            <a:pPr algn="r" rtl="1"/>
            <a:r>
              <a:rPr lang="he-IL" sz="1200" dirty="0" smtClean="0"/>
              <a:t>בן גוריון: לזכור </a:t>
            </a:r>
            <a:r>
              <a:rPr lang="he-IL" sz="1200" dirty="0" smtClean="0"/>
              <a:t>שהם לא השתמשו בדאטא </a:t>
            </a:r>
            <a:r>
              <a:rPr lang="he-IL" sz="1200" dirty="0" smtClean="0"/>
              <a:t>מוסדר (מחקרית) </a:t>
            </a:r>
            <a:r>
              <a:rPr lang="he-IL" sz="1200" dirty="0" smtClean="0"/>
              <a:t>אלא</a:t>
            </a:r>
            <a:r>
              <a:rPr lang="he-IL" sz="1200" baseline="0" dirty="0" smtClean="0"/>
              <a:t> דאטא מפורסם באינטרנט ע"י חברות ייעודיות (וגם </a:t>
            </a:r>
            <a:r>
              <a:rPr lang="he-IL" sz="1200" baseline="0" dirty="0" smtClean="0"/>
              <a:t>הכינו בעצמם).</a:t>
            </a:r>
            <a:r>
              <a:rPr lang="en-US" sz="1200" baseline="0" dirty="0" smtClean="0"/>
              <a:t/>
            </a:r>
            <a:br>
              <a:rPr lang="en-US" sz="1200" baseline="0" dirty="0" smtClean="0"/>
            </a:br>
            <a:r>
              <a:rPr lang="he-IL" sz="1200" baseline="0" dirty="0" smtClean="0"/>
              <a:t>הם בדקו כמה אלגוריתמים עצי החלטה, נאיב-בייס, </a:t>
            </a:r>
            <a:r>
              <a:rPr lang="en-US" sz="1200" baseline="0" dirty="0" smtClean="0"/>
              <a:t>RF</a:t>
            </a:r>
            <a:r>
              <a:rPr lang="he-IL" sz="1200" baseline="0" dirty="0" smtClean="0"/>
              <a:t>.</a:t>
            </a:r>
            <a:endParaRPr lang="en-US" sz="1200" baseline="0" dirty="0" smtClean="0"/>
          </a:p>
          <a:p>
            <a:pPr algn="r" rtl="1"/>
            <a:endParaRPr lang="en-US" sz="1200" baseline="0" dirty="0" smtClean="0"/>
          </a:p>
          <a:p>
            <a:pPr algn="r" rtl="1"/>
            <a:r>
              <a:rPr lang="he-IL" sz="1200" baseline="0" dirty="0" smtClean="0"/>
              <a:t>דארפא: בשקופית הבאה, כאן רק להגיד שהם עשו </a:t>
            </a:r>
            <a:r>
              <a:rPr lang="en-US" sz="1200" baseline="0" dirty="0" smtClean="0"/>
              <a:t>unsupervised</a:t>
            </a:r>
            <a:r>
              <a:rPr lang="he-IL" sz="1200" baseline="0" dirty="0" smtClean="0"/>
              <a:t>, ושהם בעצם היחידם שנשארו שאפשר להשוות (השתמשו בדאטאסט שלנו). </a:t>
            </a:r>
            <a:endParaRPr lang="en-US" sz="1200" baseline="0" dirty="0" smtClean="0"/>
          </a:p>
        </p:txBody>
      </p:sp>
      <p:sp>
        <p:nvSpPr>
          <p:cNvPr id="4" name="Slide Number Placeholder 3"/>
          <p:cNvSpPr>
            <a:spLocks noGrp="1"/>
          </p:cNvSpPr>
          <p:nvPr>
            <p:ph type="sldNum" sz="quarter" idx="10"/>
          </p:nvPr>
        </p:nvSpPr>
        <p:spPr/>
        <p:txBody>
          <a:bodyPr/>
          <a:lstStyle/>
          <a:p>
            <a:fld id="{BF9C2744-6071-43D3-B396-78537D09FEE0}" type="slidenum">
              <a:rPr lang="en-US" smtClean="0"/>
              <a:t>5</a:t>
            </a:fld>
            <a:endParaRPr lang="en-US"/>
          </a:p>
        </p:txBody>
      </p:sp>
    </p:spTree>
    <p:extLst>
      <p:ext uri="{BB962C8B-B14F-4D97-AF65-F5344CB8AC3E}">
        <p14:creationId xmlns:p14="http://schemas.microsoft.com/office/powerpoint/2010/main" val="62093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דארפא:</a:t>
            </a:r>
            <a:r>
              <a:rPr lang="he-IL" baseline="0" dirty="0" smtClean="0"/>
              <a:t> לציין שהם השתמשו ב</a:t>
            </a:r>
            <a:r>
              <a:rPr lang="en-US" baseline="0" dirty="0" smtClean="0"/>
              <a:t>LSTM</a:t>
            </a:r>
            <a:r>
              <a:rPr lang="he-IL" baseline="0" dirty="0" smtClean="0"/>
              <a:t>, להסביר את הרעיון המגניב שלהם. לציין שהם נכשלו (</a:t>
            </a:r>
            <a:r>
              <a:rPr lang="en-US" baseline="0" dirty="0" smtClean="0"/>
              <a:t>TODO</a:t>
            </a:r>
            <a:r>
              <a:rPr lang="he-IL" baseline="0" dirty="0" smtClean="0"/>
              <a:t>: להבין מה האלגוריתם הבסיסי שניצח אותם). להסביר שהם היחידם שאנחנו יכולים להשוות אליהם תוצאות אבל גם זה לא הכי טוב (חלוקת אימון/טסט, רצפים באורך משתנה).</a:t>
            </a:r>
            <a:r>
              <a:rPr lang="en-US" baseline="0" dirty="0" smtClean="0"/>
              <a:t/>
            </a:r>
            <a:br>
              <a:rPr lang="en-US" baseline="0" dirty="0" smtClean="0"/>
            </a:br>
            <a:endParaRPr lang="en-US" dirty="0" smtClean="0"/>
          </a:p>
          <a:p>
            <a:pPr algn="r" rtl="1"/>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6</a:t>
            </a:fld>
            <a:endParaRPr lang="en-US"/>
          </a:p>
        </p:txBody>
      </p:sp>
    </p:spTree>
    <p:extLst>
      <p:ext uri="{BB962C8B-B14F-4D97-AF65-F5344CB8AC3E}">
        <p14:creationId xmlns:p14="http://schemas.microsoft.com/office/powerpoint/2010/main" val="393566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כאן עצרתי</a:t>
            </a:r>
            <a:r>
              <a:rPr lang="he-IL" baseline="0" dirty="0" smtClean="0"/>
              <a:t> כרגע. צריך להציג את 2 הגישות שלנו ואת התוצאות שלהם (שני השקפים הבאים, כל אחד פעמיים).</a:t>
            </a:r>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7</a:t>
            </a:fld>
            <a:endParaRPr lang="en-US"/>
          </a:p>
        </p:txBody>
      </p:sp>
    </p:spTree>
    <p:extLst>
      <p:ext uri="{BB962C8B-B14F-4D97-AF65-F5344CB8AC3E}">
        <p14:creationId xmlns:p14="http://schemas.microsoft.com/office/powerpoint/2010/main" val="2393742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8</a:t>
            </a:fld>
            <a:endParaRPr lang="en-US"/>
          </a:p>
        </p:txBody>
      </p:sp>
    </p:spTree>
    <p:extLst>
      <p:ext uri="{BB962C8B-B14F-4D97-AF65-F5344CB8AC3E}">
        <p14:creationId xmlns:p14="http://schemas.microsoft.com/office/powerpoint/2010/main" val="189394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C2744-6071-43D3-B396-78537D09FEE0}" type="slidenum">
              <a:rPr lang="en-US" smtClean="0"/>
              <a:t>10</a:t>
            </a:fld>
            <a:endParaRPr lang="en-US"/>
          </a:p>
        </p:txBody>
      </p:sp>
    </p:spTree>
    <p:extLst>
      <p:ext uri="{BB962C8B-B14F-4D97-AF65-F5344CB8AC3E}">
        <p14:creationId xmlns:p14="http://schemas.microsoft.com/office/powerpoint/2010/main" val="4086982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4A5CB30-8D57-42D8-A4C6-0B9A8A6069E0}" type="datetime2">
              <a:rPr lang="en-US" smtClean="0"/>
              <a:t>Friday, June 8, 2018</a:t>
            </a:fld>
            <a:endParaRPr lang="he-I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he-IL"/>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43963A5-983F-4C9F-916D-9E761517F3D1}"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51373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81C507-2CF1-4D7F-B16D-7A35FD400CE0}" type="datetime2">
              <a:rPr lang="en-US" smtClean="0"/>
              <a:t>Friday, June 8, 2018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212248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126723-2E9A-49EC-BEEE-7679C9342DC8}" type="datetime2">
              <a:rPr lang="en-US" smtClean="0"/>
              <a:t>Friday, June 8, 2018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94989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1FBBDB-9DA1-4AA6-A990-B1A599CBC769}" type="datetime2">
              <a:rPr lang="en-US" smtClean="0"/>
              <a:t>Friday, June 8, 2018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2823039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2237CD-6F27-48B2-88A3-38F93CCB552C}" type="datetime2">
              <a:rPr lang="en-US" smtClean="0"/>
              <a:t>Friday, June 8, 2018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3963A5-983F-4C9F-916D-9E761517F3D1}"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461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28764A-B57B-4275-8CF4-B591228B6455}" type="datetime2">
              <a:rPr lang="en-US" smtClean="0"/>
              <a:t>Friday, June 8, 2018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2552018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1626F5-8780-47FE-BCA9-8727283A95E8}" type="datetime2">
              <a:rPr lang="en-US" smtClean="0"/>
              <a:t>Friday, June 8, 2018</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1954965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489F10-E82B-442D-870E-750CA69A8B85}" type="datetime2">
              <a:rPr lang="en-US" smtClean="0"/>
              <a:t>Friday, June 8, 2018</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30524205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00AC5-45F7-40BA-B66D-0AEF13BEC408}" type="datetime2">
              <a:rPr lang="en-US" smtClean="0"/>
              <a:t>Friday, June 8, 2018</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301452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87355-E240-4D4C-A5B8-8DF2F9124D8B}" type="datetime2">
              <a:rPr lang="en-US" smtClean="0"/>
              <a:t>Friday, June 8, 2018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27959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B6DF0-EEA2-4F35-9B7A-930B53BAF465}" type="datetime2">
              <a:rPr lang="en-US" smtClean="0"/>
              <a:t>Friday, June 8, 2018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3963A5-983F-4C9F-916D-9E761517F3D1}" type="slidenum">
              <a:rPr lang="he-IL" smtClean="0"/>
              <a:t>‹#›</a:t>
            </a:fld>
            <a:endParaRPr lang="he-IL"/>
          </a:p>
        </p:txBody>
      </p:sp>
    </p:spTree>
    <p:extLst>
      <p:ext uri="{BB962C8B-B14F-4D97-AF65-F5344CB8AC3E}">
        <p14:creationId xmlns:p14="http://schemas.microsoft.com/office/powerpoint/2010/main" val="157164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תמונה קשורה"/>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804806"/>
            <a:ext cx="11292840" cy="10531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DB94FA5-F1D9-4822-9613-DF9B6940F8D0}" type="datetime2">
              <a:rPr lang="en-US" smtClean="0"/>
              <a:t>Friday, June 8, 2018</a:t>
            </a:fld>
            <a:endParaRPr lang="he-I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he-I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43963A5-983F-4C9F-916D-9E761517F3D1}" type="slidenum">
              <a:rPr lang="he-IL" smtClean="0"/>
              <a:t>‹#›</a:t>
            </a:fld>
            <a:endParaRPr lang="he-IL"/>
          </a:p>
        </p:txBody>
      </p:sp>
    </p:spTree>
    <p:extLst>
      <p:ext uri="{BB962C8B-B14F-4D97-AF65-F5344CB8AC3E}">
        <p14:creationId xmlns:p14="http://schemas.microsoft.com/office/powerpoint/2010/main" val="61733767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NIDS</a:t>
            </a:r>
            <a:r>
              <a:rPr lang="en-US" dirty="0" smtClean="0"/>
              <a:t>++ </a:t>
            </a:r>
            <a:endParaRPr lang="he-IL" dirty="0"/>
          </a:p>
        </p:txBody>
      </p:sp>
      <p:sp>
        <p:nvSpPr>
          <p:cNvPr id="3" name="Subtitle 2"/>
          <p:cNvSpPr>
            <a:spLocks noGrp="1"/>
          </p:cNvSpPr>
          <p:nvPr>
            <p:ph type="subTitle" idx="1"/>
          </p:nvPr>
        </p:nvSpPr>
        <p:spPr/>
        <p:txBody>
          <a:bodyPr>
            <a:normAutofit/>
          </a:bodyPr>
          <a:lstStyle/>
          <a:p>
            <a:endParaRPr lang="en-US" dirty="0" smtClean="0"/>
          </a:p>
          <a:p>
            <a:r>
              <a:rPr lang="en-US" dirty="0" smtClean="0"/>
              <a:t>June 2018</a:t>
            </a:r>
            <a:endParaRPr lang="en-US" dirty="0"/>
          </a:p>
          <a:p>
            <a:r>
              <a:rPr lang="en-US" dirty="0" err="1" smtClean="0"/>
              <a:t>Zalmanson</a:t>
            </a:r>
            <a:r>
              <a:rPr lang="en-US" dirty="0" smtClean="0"/>
              <a:t> Omer &amp; Tiktinsky Aryeh</a:t>
            </a:r>
            <a:endParaRPr lang="he-IL" dirty="0"/>
          </a:p>
        </p:txBody>
      </p:sp>
      <p:pic>
        <p:nvPicPr>
          <p:cNvPr id="4" name="Picture 3"/>
          <p:cNvPicPr>
            <a:picLocks noChangeAspect="1"/>
          </p:cNvPicPr>
          <p:nvPr/>
        </p:nvPicPr>
        <p:blipFill>
          <a:blip r:embed="rId3"/>
          <a:stretch>
            <a:fillRect/>
          </a:stretch>
        </p:blipFill>
        <p:spPr>
          <a:xfrm>
            <a:off x="2370957" y="423093"/>
            <a:ext cx="7200149" cy="3042920"/>
          </a:xfrm>
          <a:prstGeom prst="rect">
            <a:avLst/>
          </a:prstGeom>
          <a:ln>
            <a:noFill/>
          </a:ln>
          <a:effectLst>
            <a:softEdge rad="112500"/>
          </a:effectLst>
        </p:spPr>
      </p:pic>
      <p:sp>
        <p:nvSpPr>
          <p:cNvPr id="6" name="Slide Number Placeholder 5"/>
          <p:cNvSpPr>
            <a:spLocks noGrp="1"/>
          </p:cNvSpPr>
          <p:nvPr>
            <p:ph type="sldNum" sz="quarter" idx="12"/>
          </p:nvPr>
        </p:nvSpPr>
        <p:spPr/>
        <p:txBody>
          <a:bodyPr>
            <a:normAutofit lnSpcReduction="10000"/>
          </a:bodyPr>
          <a:lstStyle/>
          <a:p>
            <a:fld id="{743963A5-983F-4C9F-916D-9E761517F3D1}" type="slidenum">
              <a:rPr lang="he-IL" smtClean="0"/>
              <a:t>1</a:t>
            </a:fld>
            <a:endParaRPr lang="he-IL"/>
          </a:p>
        </p:txBody>
      </p:sp>
    </p:spTree>
    <p:extLst>
      <p:ext uri="{BB962C8B-B14F-4D97-AF65-F5344CB8AC3E}">
        <p14:creationId xmlns:p14="http://schemas.microsoft.com/office/powerpoint/2010/main" val="2124756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596" y="1047905"/>
            <a:ext cx="2975059" cy="1723292"/>
          </a:xfrm>
        </p:spPr>
        <p:txBody>
          <a:bodyPr>
            <a:normAutofit/>
          </a:bodyPr>
          <a:lstStyle/>
          <a:p>
            <a:endParaRPr lang="en-US" dirty="0"/>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10</a:t>
            </a:fld>
            <a:endParaRPr lang="he-IL"/>
          </a:p>
        </p:txBody>
      </p:sp>
      <p:pic>
        <p:nvPicPr>
          <p:cNvPr id="11" name="Picture 10"/>
          <p:cNvPicPr>
            <a:picLocks noChangeAspect="1"/>
          </p:cNvPicPr>
          <p:nvPr/>
        </p:nvPicPr>
        <p:blipFill>
          <a:blip r:embed="rId3"/>
          <a:stretch>
            <a:fillRect/>
          </a:stretch>
        </p:blipFill>
        <p:spPr>
          <a:xfrm>
            <a:off x="7276400" y="421120"/>
            <a:ext cx="3866481" cy="2890403"/>
          </a:xfrm>
          <a:prstGeom prst="rect">
            <a:avLst/>
          </a:prstGeom>
          <a:noFill/>
          <a:ln>
            <a:solidFill>
              <a:srgbClr val="FF0000"/>
            </a:solidFill>
          </a:ln>
        </p:spPr>
      </p:pic>
      <p:pic>
        <p:nvPicPr>
          <p:cNvPr id="12" name="Picture 11"/>
          <p:cNvPicPr>
            <a:picLocks noChangeAspect="1"/>
          </p:cNvPicPr>
          <p:nvPr/>
        </p:nvPicPr>
        <p:blipFill>
          <a:blip r:embed="rId4"/>
          <a:stretch>
            <a:fillRect/>
          </a:stretch>
        </p:blipFill>
        <p:spPr>
          <a:xfrm>
            <a:off x="7276401" y="3350433"/>
            <a:ext cx="3866480" cy="2860677"/>
          </a:xfrm>
          <a:prstGeom prst="rect">
            <a:avLst/>
          </a:prstGeom>
          <a:ln>
            <a:solidFill>
              <a:srgbClr val="00B0F0"/>
            </a:solidFill>
          </a:ln>
        </p:spPr>
      </p:pic>
      <p:sp>
        <p:nvSpPr>
          <p:cNvPr id="13" name="Title 1"/>
          <p:cNvSpPr txBox="1">
            <a:spLocks/>
          </p:cNvSpPr>
          <p:nvPr/>
        </p:nvSpPr>
        <p:spPr>
          <a:xfrm>
            <a:off x="7584308" y="565234"/>
            <a:ext cx="1448032" cy="6703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smtClean="0">
                <a:solidFill>
                  <a:srgbClr val="FF0000"/>
                </a:solidFill>
              </a:rPr>
              <a:t>LSTM</a:t>
            </a:r>
            <a:endParaRPr lang="he-IL" sz="2400" dirty="0">
              <a:solidFill>
                <a:srgbClr val="FF0000"/>
              </a:solidFill>
            </a:endParaRPr>
          </a:p>
        </p:txBody>
      </p:sp>
      <p:sp>
        <p:nvSpPr>
          <p:cNvPr id="14" name="Title 1"/>
          <p:cNvSpPr txBox="1">
            <a:spLocks/>
          </p:cNvSpPr>
          <p:nvPr/>
        </p:nvSpPr>
        <p:spPr>
          <a:xfrm>
            <a:off x="7584308" y="3436356"/>
            <a:ext cx="1817981" cy="6703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smtClean="0">
                <a:solidFill>
                  <a:srgbClr val="00B0F0"/>
                </a:solidFill>
              </a:rPr>
              <a:t>Frequency</a:t>
            </a:r>
            <a:endParaRPr lang="he-IL" sz="2400" dirty="0">
              <a:solidFill>
                <a:srgbClr val="00B0F0"/>
              </a:solidFill>
            </a:endParaRPr>
          </a:p>
        </p:txBody>
      </p:sp>
      <p:sp>
        <p:nvSpPr>
          <p:cNvPr id="15" name="Title 1"/>
          <p:cNvSpPr>
            <a:spLocks noGrp="1"/>
          </p:cNvSpPr>
          <p:nvPr>
            <p:ph type="title"/>
          </p:nvPr>
        </p:nvSpPr>
        <p:spPr>
          <a:xfrm>
            <a:off x="241963" y="-457206"/>
            <a:ext cx="9692640" cy="1325562"/>
          </a:xfrm>
        </p:spPr>
        <p:txBody>
          <a:bodyPr/>
          <a:lstStyle/>
          <a:p>
            <a:r>
              <a:rPr lang="en-US" dirty="0" smtClean="0"/>
              <a:t>Results</a:t>
            </a:r>
            <a:endParaRPr lang="en-US" dirty="0"/>
          </a:p>
        </p:txBody>
      </p:sp>
    </p:spTree>
    <p:extLst>
      <p:ext uri="{BB962C8B-B14F-4D97-AF65-F5344CB8AC3E}">
        <p14:creationId xmlns:p14="http://schemas.microsoft.com/office/powerpoint/2010/main" val="408369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41964" y="16042"/>
            <a:ext cx="7319032" cy="6841958"/>
          </a:xfrm>
        </p:spPr>
      </p:pic>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11</a:t>
            </a:fld>
            <a:endParaRPr lang="he-IL"/>
          </a:p>
        </p:txBody>
      </p:sp>
    </p:spTree>
    <p:extLst>
      <p:ext uri="{BB962C8B-B14F-4D97-AF65-F5344CB8AC3E}">
        <p14:creationId xmlns:p14="http://schemas.microsoft.com/office/powerpoint/2010/main" val="654659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malware attacks</a:t>
            </a:r>
            <a:endParaRPr lang="he-IL" dirty="0"/>
          </a:p>
        </p:txBody>
      </p:sp>
      <p:sp>
        <p:nvSpPr>
          <p:cNvPr id="3" name="Content Placeholder 2"/>
          <p:cNvSpPr>
            <a:spLocks noGrp="1"/>
          </p:cNvSpPr>
          <p:nvPr>
            <p:ph idx="1"/>
          </p:nvPr>
        </p:nvSpPr>
        <p:spPr>
          <a:xfrm>
            <a:off x="292053" y="2133599"/>
            <a:ext cx="10030969" cy="4351337"/>
          </a:xfrm>
        </p:spPr>
        <p:txBody>
          <a:bodyPr>
            <a:normAutofit/>
          </a:bodyPr>
          <a:lstStyle/>
          <a:p>
            <a:pPr lvl="0"/>
            <a:r>
              <a:rPr lang="en-US" sz="2800" dirty="0" smtClean="0"/>
              <a:t>NIDS</a:t>
            </a:r>
            <a:endParaRPr lang="en-US" sz="2800" dirty="0" smtClean="0"/>
          </a:p>
          <a:p>
            <a:pPr lvl="0"/>
            <a:endParaRPr lang="en-US" sz="2800" dirty="0" smtClean="0"/>
          </a:p>
          <a:p>
            <a:pPr lvl="0"/>
            <a:r>
              <a:rPr lang="en-US" sz="2800" dirty="0" smtClean="0"/>
              <a:t>Why this? LSTM, Cyber </a:t>
            </a:r>
            <a:r>
              <a:rPr lang="en-US" sz="2000" dirty="0" smtClean="0"/>
              <a:t>(According to foreign publications)</a:t>
            </a:r>
            <a:endParaRPr lang="en-US" sz="2800" dirty="0" smtClean="0"/>
          </a:p>
          <a:p>
            <a:pPr lvl="0"/>
            <a:endParaRPr lang="en-US" sz="2800" dirty="0" smtClean="0"/>
          </a:p>
          <a:p>
            <a:pPr lvl="0"/>
            <a:r>
              <a:rPr lang="en-US" sz="2800" dirty="0"/>
              <a:t>Key </a:t>
            </a:r>
            <a:r>
              <a:rPr lang="en-US" sz="2800" dirty="0" smtClean="0"/>
              <a:t>Challenge (at first sight) – TODO </a:t>
            </a:r>
            <a:r>
              <a:rPr lang="he-IL" sz="2800" dirty="0" smtClean="0"/>
              <a:t>להוריד</a:t>
            </a:r>
            <a:r>
              <a:rPr lang="en-US" sz="2800" dirty="0" smtClean="0"/>
              <a:t>?</a:t>
            </a:r>
          </a:p>
          <a:p>
            <a:pPr lvl="0"/>
            <a:endParaRPr lang="en-US" sz="2800" dirty="0" smtClean="0"/>
          </a:p>
        </p:txBody>
      </p:sp>
      <p:sp>
        <p:nvSpPr>
          <p:cNvPr id="4" name="Slide Number Placeholder 3"/>
          <p:cNvSpPr>
            <a:spLocks noGrp="1"/>
          </p:cNvSpPr>
          <p:nvPr>
            <p:ph type="sldNum" sz="quarter" idx="12"/>
          </p:nvPr>
        </p:nvSpPr>
        <p:spPr/>
        <p:txBody>
          <a:bodyPr>
            <a:normAutofit lnSpcReduction="10000"/>
          </a:bodyPr>
          <a:lstStyle/>
          <a:p>
            <a:fld id="{743963A5-983F-4C9F-916D-9E761517F3D1}" type="slidenum">
              <a:rPr lang="he-IL" smtClean="0"/>
              <a:t>2</a:t>
            </a:fld>
            <a:endParaRPr lang="he-IL"/>
          </a:p>
        </p:txBody>
      </p:sp>
      <p:sp>
        <p:nvSpPr>
          <p:cNvPr id="7" name="TextBox 6"/>
          <p:cNvSpPr txBox="1"/>
          <p:nvPr/>
        </p:nvSpPr>
        <p:spPr>
          <a:xfrm>
            <a:off x="1585237" y="2183927"/>
            <a:ext cx="8737785" cy="369332"/>
          </a:xfrm>
          <a:prstGeom prst="rect">
            <a:avLst/>
          </a:prstGeom>
          <a:noFill/>
        </p:spPr>
        <p:txBody>
          <a:bodyPr wrap="square" rtlCol="0">
            <a:spAutoFit/>
          </a:bodyPr>
          <a:lstStyle/>
          <a:p>
            <a:r>
              <a:rPr lang="en-US" dirty="0"/>
              <a:t>(Thanks to </a:t>
            </a:r>
            <a:r>
              <a:rPr lang="en-US" dirty="0" smtClean="0"/>
              <a:t>Yosef &amp; </a:t>
            </a:r>
            <a:r>
              <a:rPr lang="en-US" dirty="0" err="1" smtClean="0"/>
              <a:t>Tomer</a:t>
            </a:r>
            <a:r>
              <a:rPr lang="en-US" dirty="0" smtClean="0"/>
              <a:t>)</a:t>
            </a:r>
            <a:endParaRPr lang="en-US" dirty="0"/>
          </a:p>
        </p:txBody>
      </p:sp>
      <p:sp>
        <p:nvSpPr>
          <p:cNvPr id="8" name="TextBox 7"/>
          <p:cNvSpPr txBox="1"/>
          <p:nvPr/>
        </p:nvSpPr>
        <p:spPr>
          <a:xfrm>
            <a:off x="4536255" y="2197782"/>
            <a:ext cx="8737785" cy="369332"/>
          </a:xfrm>
          <a:prstGeom prst="rect">
            <a:avLst/>
          </a:prstGeom>
          <a:noFill/>
        </p:spPr>
        <p:txBody>
          <a:bodyPr wrap="square" rtlCol="0">
            <a:spAutoFit/>
          </a:bodyPr>
          <a:lstStyle/>
          <a:p>
            <a:r>
              <a:rPr lang="en-US" dirty="0" smtClean="0"/>
              <a:t>(</a:t>
            </a:r>
            <a:r>
              <a:rPr lang="en-US" dirty="0"/>
              <a:t>Background, importance, </a:t>
            </a:r>
            <a:r>
              <a:rPr lang="en-US" dirty="0" smtClean="0"/>
              <a:t>implications, dataset!!!)</a:t>
            </a:r>
            <a:endParaRPr lang="en-US" dirty="0"/>
          </a:p>
        </p:txBody>
      </p:sp>
    </p:spTree>
    <p:extLst>
      <p:ext uri="{BB962C8B-B14F-4D97-AF65-F5344CB8AC3E}">
        <p14:creationId xmlns:p14="http://schemas.microsoft.com/office/powerpoint/2010/main" val="130862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19314"/>
            <a:ext cx="9692640" cy="1325562"/>
          </a:xfrm>
        </p:spPr>
        <p:txBody>
          <a:bodyPr/>
          <a:lstStyle/>
          <a:p>
            <a:r>
              <a:rPr lang="en-US" dirty="0" smtClean="0"/>
              <a:t>Our approach - LSTM</a:t>
            </a:r>
            <a:endParaRPr lang="en-US" dirty="0"/>
          </a:p>
        </p:txBody>
      </p:sp>
      <p:sp>
        <p:nvSpPr>
          <p:cNvPr id="3" name="Content Placeholder 2"/>
          <p:cNvSpPr>
            <a:spLocks noGrp="1"/>
          </p:cNvSpPr>
          <p:nvPr>
            <p:ph idx="1"/>
          </p:nvPr>
        </p:nvSpPr>
        <p:spPr>
          <a:xfrm>
            <a:off x="1261872" y="1580696"/>
            <a:ext cx="9692640" cy="4351337"/>
          </a:xfrm>
        </p:spPr>
        <p:txBody>
          <a:bodyPr>
            <a:normAutofit/>
          </a:bodyPr>
          <a:lstStyle/>
          <a:p>
            <a:r>
              <a:rPr lang="en-US" sz="2800" dirty="0" smtClean="0"/>
              <a:t>TODO – </a:t>
            </a:r>
            <a:r>
              <a:rPr lang="he-IL" sz="2800" dirty="0" smtClean="0"/>
              <a:t>לשים </a:t>
            </a:r>
            <a:r>
              <a:rPr lang="he-IL" sz="2800" dirty="0" smtClean="0"/>
              <a:t>סקיצות</a:t>
            </a:r>
            <a:endParaRPr lang="en-US" sz="2800" dirty="0" smtClean="0"/>
          </a:p>
          <a:p>
            <a:endParaRPr lang="en-US" sz="2800" dirty="0"/>
          </a:p>
          <a:p>
            <a:r>
              <a:rPr lang="en-US" sz="2800" dirty="0" smtClean="0"/>
              <a:t>LSTM in the anomaly detection domain:</a:t>
            </a:r>
            <a:endParaRPr lang="en-US" sz="2800" dirty="0" smtClean="0"/>
          </a:p>
          <a:p>
            <a:pPr lvl="1"/>
            <a:endParaRPr lang="en-US" sz="2600" dirty="0" smtClean="0"/>
          </a:p>
          <a:p>
            <a:pPr lvl="1"/>
            <a:r>
              <a:rPr lang="en-US" sz="2600" dirty="0" smtClean="0"/>
              <a:t>A </a:t>
            </a:r>
            <a:r>
              <a:rPr lang="en-US" sz="2600" dirty="0" smtClean="0"/>
              <a:t>classification </a:t>
            </a:r>
            <a:r>
              <a:rPr lang="en-US" sz="2600" dirty="0" smtClean="0"/>
              <a:t>approach</a:t>
            </a:r>
            <a:endParaRPr lang="en-US" sz="2600" dirty="0" smtClean="0"/>
          </a:p>
          <a:p>
            <a:pPr lvl="1"/>
            <a:endParaRPr lang="en-US" sz="2600" dirty="0" smtClean="0"/>
          </a:p>
          <a:p>
            <a:pPr lvl="1"/>
            <a:r>
              <a:rPr lang="en-US" sz="2600" dirty="0" smtClean="0"/>
              <a:t>No </a:t>
            </a:r>
            <a:r>
              <a:rPr lang="en-US" sz="2600" dirty="0" smtClean="0"/>
              <a:t>need for feature selection etc</a:t>
            </a:r>
            <a:r>
              <a:rPr lang="en-US" sz="2600" dirty="0" smtClean="0"/>
              <a:t>..</a:t>
            </a:r>
            <a:endParaRPr lang="en-US" sz="2600" dirty="0" smtClean="0"/>
          </a:p>
          <a:p>
            <a:pPr lvl="1"/>
            <a:endParaRPr lang="en-US" sz="2600" dirty="0" smtClean="0"/>
          </a:p>
          <a:p>
            <a:pPr lvl="1"/>
            <a:r>
              <a:rPr lang="en-US" sz="2600" dirty="0" smtClean="0"/>
              <a:t>Just </a:t>
            </a:r>
            <a:r>
              <a:rPr lang="en-US" sz="2600" dirty="0" smtClean="0"/>
              <a:t>tune hyper-parameters</a:t>
            </a:r>
          </a:p>
          <a:p>
            <a:endParaRPr lang="en-US" sz="2800" dirty="0" smtClean="0"/>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3</a:t>
            </a:fld>
            <a:endParaRPr lang="he-IL"/>
          </a:p>
        </p:txBody>
      </p:sp>
    </p:spTree>
    <p:extLst>
      <p:ext uri="{BB962C8B-B14F-4D97-AF65-F5344CB8AC3E}">
        <p14:creationId xmlns:p14="http://schemas.microsoft.com/office/powerpoint/2010/main" val="125274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4</a:t>
            </a:fld>
            <a:endParaRPr lang="he-IL"/>
          </a:p>
        </p:txBody>
      </p:sp>
      <p:pic>
        <p:nvPicPr>
          <p:cNvPr id="14" name="Picture 13"/>
          <p:cNvPicPr>
            <a:picLocks noChangeAspect="1"/>
          </p:cNvPicPr>
          <p:nvPr/>
        </p:nvPicPr>
        <p:blipFill>
          <a:blip r:embed="rId3"/>
          <a:stretch>
            <a:fillRect/>
          </a:stretch>
        </p:blipFill>
        <p:spPr>
          <a:xfrm>
            <a:off x="175310" y="388256"/>
            <a:ext cx="6086039" cy="4590144"/>
          </a:xfrm>
          <a:prstGeom prst="rect">
            <a:avLst/>
          </a:prstGeom>
        </p:spPr>
      </p:pic>
      <p:sp>
        <p:nvSpPr>
          <p:cNvPr id="17" name="Rectangle 16"/>
          <p:cNvSpPr/>
          <p:nvPr/>
        </p:nvSpPr>
        <p:spPr>
          <a:xfrm>
            <a:off x="175310" y="4151085"/>
            <a:ext cx="6241143" cy="827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75309" y="4546599"/>
            <a:ext cx="6086039" cy="863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128625" y="5186952"/>
            <a:ext cx="2728685" cy="769441"/>
          </a:xfrm>
          <a:prstGeom prst="rect">
            <a:avLst/>
          </a:prstGeom>
          <a:noFill/>
        </p:spPr>
        <p:txBody>
          <a:bodyPr wrap="square" rtlCol="0">
            <a:spAutoFit/>
          </a:bodyPr>
          <a:lstStyle/>
          <a:p>
            <a:r>
              <a:rPr lang="en-US" sz="4400" dirty="0" smtClean="0"/>
              <a:t>Bye </a:t>
            </a:r>
            <a:r>
              <a:rPr lang="en-US" sz="4400" dirty="0" err="1" smtClean="0"/>
              <a:t>Bye</a:t>
            </a:r>
            <a:r>
              <a:rPr lang="en-US" sz="4400" dirty="0" smtClean="0"/>
              <a:t>?</a:t>
            </a:r>
            <a:endParaRPr lang="en-US" sz="4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348" y="1043170"/>
            <a:ext cx="5039253" cy="1329669"/>
          </a:xfrm>
          <a:prstGeom prst="rect">
            <a:avLst/>
          </a:prstGeom>
          <a:ln>
            <a:solidFill>
              <a:schemeClr val="tx1"/>
            </a:solidFill>
          </a:ln>
        </p:spPr>
      </p:pic>
      <p:sp>
        <p:nvSpPr>
          <p:cNvPr id="10" name="Content Placeholder 2"/>
          <p:cNvSpPr>
            <a:spLocks noGrp="1"/>
          </p:cNvSpPr>
          <p:nvPr>
            <p:ph idx="1"/>
          </p:nvPr>
        </p:nvSpPr>
        <p:spPr>
          <a:xfrm>
            <a:off x="6416453" y="228599"/>
            <a:ext cx="4538059" cy="6137031"/>
          </a:xfrm>
        </p:spPr>
        <p:txBody>
          <a:bodyPr>
            <a:normAutofit/>
          </a:bodyPr>
          <a:lstStyle/>
          <a:p>
            <a:r>
              <a:rPr lang="en-US" sz="2400" dirty="0" smtClean="0"/>
              <a:t>Good results due to bad proportions in data</a:t>
            </a:r>
          </a:p>
          <a:p>
            <a:endParaRPr lang="en-US" sz="2400" dirty="0"/>
          </a:p>
          <a:p>
            <a:endParaRPr lang="en-US" sz="2400" dirty="0" smtClean="0"/>
          </a:p>
          <a:p>
            <a:pPr>
              <a:lnSpc>
                <a:spcPct val="200000"/>
              </a:lnSpc>
            </a:pPr>
            <a:r>
              <a:rPr lang="en-US" sz="2400" dirty="0" smtClean="0"/>
              <a:t>Add time series (LSTM!)</a:t>
            </a:r>
            <a:endParaRPr lang="en-US" sz="2400" dirty="0" smtClean="0"/>
          </a:p>
          <a:p>
            <a:endParaRPr lang="en-US" sz="2400" dirty="0" smtClean="0"/>
          </a:p>
          <a:p>
            <a:endParaRPr lang="en-US" sz="2400" dirty="0" smtClean="0"/>
          </a:p>
          <a:p>
            <a:r>
              <a:rPr lang="en-US" sz="2400" dirty="0" smtClean="0"/>
              <a:t>Use SMOTE</a:t>
            </a:r>
          </a:p>
          <a:p>
            <a:endParaRPr lang="en-US" sz="2400" dirty="0" smtClean="0"/>
          </a:p>
          <a:p>
            <a:endParaRPr lang="en-US" sz="2400" dirty="0" smtClean="0"/>
          </a:p>
        </p:txBody>
      </p:sp>
      <p:pic>
        <p:nvPicPr>
          <p:cNvPr id="7" name="Picture 6"/>
          <p:cNvPicPr>
            <a:picLocks noChangeAspect="1"/>
          </p:cNvPicPr>
          <p:nvPr/>
        </p:nvPicPr>
        <p:blipFill>
          <a:blip r:embed="rId5"/>
          <a:stretch>
            <a:fillRect/>
          </a:stretch>
        </p:blipFill>
        <p:spPr>
          <a:xfrm>
            <a:off x="6249884" y="4762269"/>
            <a:ext cx="5039687" cy="1409931"/>
          </a:xfrm>
          <a:prstGeom prst="rect">
            <a:avLst/>
          </a:prstGeom>
          <a:ln>
            <a:solidFill>
              <a:schemeClr val="tx1"/>
            </a:solidFill>
          </a:ln>
        </p:spPr>
      </p:pic>
      <p:sp>
        <p:nvSpPr>
          <p:cNvPr id="8" name="Oval 7"/>
          <p:cNvSpPr/>
          <p:nvPr/>
        </p:nvSpPr>
        <p:spPr>
          <a:xfrm>
            <a:off x="8813800" y="5419725"/>
            <a:ext cx="571500" cy="266700"/>
          </a:xfrm>
          <a:prstGeom prst="ellipse">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A7E4FF"/>
                </a:solidFill>
              </a:ln>
            </a:endParaRPr>
          </a:p>
        </p:txBody>
      </p:sp>
      <p:sp>
        <p:nvSpPr>
          <p:cNvPr id="15" name="Oval 14"/>
          <p:cNvSpPr/>
          <p:nvPr/>
        </p:nvSpPr>
        <p:spPr>
          <a:xfrm>
            <a:off x="7858978" y="5419725"/>
            <a:ext cx="571500" cy="26670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A7E4FF"/>
                </a:solidFill>
              </a:ln>
            </a:endParaRPr>
          </a:p>
        </p:txBody>
      </p:sp>
      <p:sp>
        <p:nvSpPr>
          <p:cNvPr id="16" name="Oval 15"/>
          <p:cNvSpPr/>
          <p:nvPr/>
        </p:nvSpPr>
        <p:spPr>
          <a:xfrm>
            <a:off x="7804989" y="1666276"/>
            <a:ext cx="571500" cy="200624"/>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A7E4FF"/>
                </a:solidFill>
              </a:ln>
            </a:endParaRPr>
          </a:p>
        </p:txBody>
      </p:sp>
      <p:sp>
        <p:nvSpPr>
          <p:cNvPr id="20" name="Oval 19"/>
          <p:cNvSpPr/>
          <p:nvPr/>
        </p:nvSpPr>
        <p:spPr>
          <a:xfrm>
            <a:off x="8643367" y="1666276"/>
            <a:ext cx="571500" cy="200624"/>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A7E4FF"/>
                </a:solidFill>
              </a:ln>
            </a:endParaRP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9883" y="2949256"/>
            <a:ext cx="5039231" cy="1322924"/>
          </a:xfrm>
          <a:prstGeom prst="rect">
            <a:avLst/>
          </a:prstGeom>
          <a:ln>
            <a:solidFill>
              <a:schemeClr val="tx1"/>
            </a:solidFill>
          </a:ln>
        </p:spPr>
      </p:pic>
      <p:sp>
        <p:nvSpPr>
          <p:cNvPr id="21" name="Oval 20"/>
          <p:cNvSpPr/>
          <p:nvPr/>
        </p:nvSpPr>
        <p:spPr>
          <a:xfrm>
            <a:off x="8576692" y="3557869"/>
            <a:ext cx="571500" cy="220381"/>
          </a:xfrm>
          <a:prstGeom prst="ellipse">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A7E4FF"/>
                </a:solidFill>
              </a:ln>
            </a:endParaRPr>
          </a:p>
        </p:txBody>
      </p:sp>
      <p:sp>
        <p:nvSpPr>
          <p:cNvPr id="22" name="Oval 21"/>
          <p:cNvSpPr/>
          <p:nvPr/>
        </p:nvSpPr>
        <p:spPr>
          <a:xfrm>
            <a:off x="7767906" y="3567393"/>
            <a:ext cx="571500" cy="220381"/>
          </a:xfrm>
          <a:prstGeom prst="ellipse">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A7E4FF"/>
                </a:solidFill>
              </a:ln>
            </a:endParaRPr>
          </a:p>
        </p:txBody>
      </p:sp>
    </p:spTree>
    <p:extLst>
      <p:ext uri="{BB962C8B-B14F-4D97-AF65-F5344CB8AC3E}">
        <p14:creationId xmlns:p14="http://schemas.microsoft.com/office/powerpoint/2010/main" val="75600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0" nodeType="clickEffect">
                                  <p:stCondLst>
                                    <p:cond delay="0"/>
                                  </p:stCondLst>
                                  <p:childTnLst>
                                    <p:animEffect transition="out" filter="randombar(horizontal)">
                                      <p:cBhvr>
                                        <p:cTn id="54" dur="500"/>
                                        <p:tgtEl>
                                          <p:spTgt spid="19"/>
                                        </p:tgtEl>
                                      </p:cBhvr>
                                    </p:animEffect>
                                    <p:set>
                                      <p:cBhvr>
                                        <p:cTn id="5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19" grpId="1"/>
      <p:bldP spid="10" grpId="0" uiExpand="1" build="p"/>
      <p:bldP spid="8" grpId="0" animBg="1"/>
      <p:bldP spid="15" grpId="0" animBg="1"/>
      <p:bldP spid="16"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0"/>
            <a:ext cx="9692640" cy="1325562"/>
          </a:xfrm>
        </p:spPr>
        <p:txBody>
          <a:bodyPr>
            <a:normAutofit/>
          </a:bodyPr>
          <a:lstStyle/>
          <a:p>
            <a:r>
              <a:rPr lang="en-US" sz="4000" dirty="0" smtClean="0"/>
              <a:t>Real Key Challenge</a:t>
            </a:r>
            <a:endParaRPr lang="he-IL" sz="4000" dirty="0"/>
          </a:p>
        </p:txBody>
      </p:sp>
      <p:sp>
        <p:nvSpPr>
          <p:cNvPr id="3" name="Content Placeholder 2"/>
          <p:cNvSpPr>
            <a:spLocks noGrp="1"/>
          </p:cNvSpPr>
          <p:nvPr>
            <p:ph idx="1"/>
          </p:nvPr>
        </p:nvSpPr>
        <p:spPr>
          <a:xfrm>
            <a:off x="130629" y="1820863"/>
            <a:ext cx="10900537" cy="4351337"/>
          </a:xfrm>
        </p:spPr>
        <p:txBody>
          <a:bodyPr>
            <a:normAutofit/>
          </a:bodyPr>
          <a:lstStyle/>
          <a:p>
            <a:pPr lvl="0"/>
            <a:r>
              <a:rPr lang="en-US" sz="2800" dirty="0" smtClean="0"/>
              <a:t>Malware evolution!</a:t>
            </a:r>
          </a:p>
          <a:p>
            <a:pPr lvl="1"/>
            <a:r>
              <a:rPr lang="en-US" sz="2800" dirty="0" smtClean="0"/>
              <a:t>Datasets and NIDS’s becomes irrelevant</a:t>
            </a:r>
          </a:p>
          <a:p>
            <a:pPr lvl="1"/>
            <a:r>
              <a:rPr lang="en-US" sz="2400" dirty="0" smtClean="0"/>
              <a:t>(DARPA’98, KDD’99, … </a:t>
            </a:r>
            <a:r>
              <a:rPr lang="en-US" sz="2400" b="1" dirty="0" smtClean="0"/>
              <a:t>NSL’09</a:t>
            </a:r>
            <a:r>
              <a:rPr lang="en-US" sz="2400" dirty="0" smtClean="0"/>
              <a:t>, … </a:t>
            </a:r>
            <a:r>
              <a:rPr lang="en-US" sz="2400" b="1" dirty="0" smtClean="0"/>
              <a:t>ISCX’12</a:t>
            </a:r>
            <a:r>
              <a:rPr lang="en-US" sz="2400" dirty="0" smtClean="0"/>
              <a:t>, … </a:t>
            </a:r>
            <a:r>
              <a:rPr lang="en-US" sz="2400" b="1" dirty="0" smtClean="0"/>
              <a:t>CIC17-18</a:t>
            </a:r>
            <a:r>
              <a:rPr lang="en-US" sz="2400" dirty="0" smtClean="0"/>
              <a:t>)</a:t>
            </a:r>
          </a:p>
          <a:p>
            <a:pPr lvl="1"/>
            <a:endParaRPr lang="en-US" sz="2800" dirty="0" smtClean="0"/>
          </a:p>
          <a:p>
            <a:pPr lvl="0"/>
            <a:r>
              <a:rPr lang="en-US" sz="2800" dirty="0" smtClean="0"/>
              <a:t>What others have tried?</a:t>
            </a:r>
          </a:p>
          <a:p>
            <a:pPr lvl="1"/>
            <a:r>
              <a:rPr lang="en-US" sz="2800" dirty="0" smtClean="0"/>
              <a:t>Supervised – generalization. (BGU 2017)</a:t>
            </a:r>
          </a:p>
          <a:p>
            <a:pPr lvl="1"/>
            <a:r>
              <a:rPr lang="en-US" sz="2800" dirty="0" smtClean="0"/>
              <a:t>Unsupervised – modeling benign traffic (DARPA 2018)</a:t>
            </a:r>
            <a:endParaRPr lang="en-US" sz="2400" dirty="0" smtClean="0"/>
          </a:p>
        </p:txBody>
      </p:sp>
      <p:sp>
        <p:nvSpPr>
          <p:cNvPr id="4" name="Slide Number Placeholder 3"/>
          <p:cNvSpPr>
            <a:spLocks noGrp="1"/>
          </p:cNvSpPr>
          <p:nvPr>
            <p:ph type="sldNum" sz="quarter" idx="12"/>
          </p:nvPr>
        </p:nvSpPr>
        <p:spPr/>
        <p:txBody>
          <a:bodyPr>
            <a:normAutofit lnSpcReduction="10000"/>
          </a:bodyPr>
          <a:lstStyle/>
          <a:p>
            <a:fld id="{743963A5-983F-4C9F-916D-9E761517F3D1}" type="slidenum">
              <a:rPr lang="he-IL" smtClean="0"/>
              <a:t>5</a:t>
            </a:fld>
            <a:endParaRPr lang="he-IL"/>
          </a:p>
        </p:txBody>
      </p:sp>
    </p:spTree>
    <p:extLst>
      <p:ext uri="{BB962C8B-B14F-4D97-AF65-F5344CB8AC3E}">
        <p14:creationId xmlns:p14="http://schemas.microsoft.com/office/powerpoint/2010/main" val="216742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1556974"/>
            <a:ext cx="8595360" cy="4351337"/>
          </a:xfrm>
        </p:spPr>
        <p:txBody>
          <a:bodyPr>
            <a:normAutofit/>
          </a:bodyPr>
          <a:lstStyle/>
          <a:p>
            <a:pPr marL="342900" indent="-342900">
              <a:buFont typeface="+mj-lt"/>
              <a:buAutoNum type="arabicPeriod"/>
            </a:pPr>
            <a:r>
              <a:rPr lang="en-US" sz="2400" dirty="0" smtClean="0"/>
              <a:t>LSTM to model a “computer language”</a:t>
            </a:r>
          </a:p>
          <a:p>
            <a:pPr marL="342900" indent="-342900">
              <a:buFont typeface="+mj-lt"/>
              <a:buAutoNum type="arabicPeriod"/>
            </a:pPr>
            <a:r>
              <a:rPr lang="en-US" sz="2400" dirty="0" smtClean="0"/>
              <a:t>Trained only on benign</a:t>
            </a:r>
          </a:p>
          <a:p>
            <a:pPr marL="342900" indent="-342900">
              <a:buFont typeface="+mj-lt"/>
              <a:buAutoNum type="arabicPeriod"/>
            </a:pPr>
            <a:r>
              <a:rPr lang="en-US" sz="2400" dirty="0" smtClean="0"/>
              <a:t>Variable </a:t>
            </a:r>
            <a:r>
              <a:rPr lang="en-US" sz="2400" dirty="0"/>
              <a:t>length </a:t>
            </a:r>
            <a:r>
              <a:rPr lang="en-US" sz="2400" dirty="0" smtClean="0"/>
              <a:t>sequences</a:t>
            </a:r>
          </a:p>
          <a:p>
            <a:pPr marL="342900" indent="-342900">
              <a:buFont typeface="+mj-lt"/>
              <a:buAutoNum type="arabicPeriod"/>
            </a:pPr>
            <a:r>
              <a:rPr lang="en-US" sz="2400" dirty="0" smtClean="0"/>
              <a:t>(2+3 =&gt; result comparison is problematic)</a:t>
            </a:r>
            <a:endParaRPr lang="he-IL" sz="2400" dirty="0" smtClean="0"/>
          </a:p>
          <a:p>
            <a:pPr marL="342900" indent="-342900">
              <a:buFont typeface="+mj-lt"/>
              <a:buAutoNum type="arabicPeriod"/>
            </a:pPr>
            <a:r>
              <a:rPr lang="en-US" sz="2400" dirty="0" smtClean="0"/>
              <a:t>FAIL!</a:t>
            </a:r>
          </a:p>
          <a:p>
            <a:pPr marL="342900" indent="-342900">
              <a:buFont typeface="+mj-lt"/>
              <a:buAutoNum type="arabicPeriod"/>
            </a:pPr>
            <a:endParaRPr lang="en-US" sz="2400" dirty="0" smtClean="0"/>
          </a:p>
          <a:p>
            <a:pPr marL="342900" indent="-342900">
              <a:buFont typeface="+mj-lt"/>
              <a:buAutoNum type="arabicPeriod"/>
            </a:pPr>
            <a:endParaRPr lang="en-US" sz="2400" dirty="0" smtClean="0"/>
          </a:p>
          <a:p>
            <a:pPr marL="342900" indent="-342900">
              <a:buFont typeface="+mj-lt"/>
              <a:buAutoNum type="arabicPeriod"/>
            </a:pPr>
            <a:endParaRPr lang="en-US" sz="2400" dirty="0"/>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6</a:t>
            </a:fld>
            <a:endParaRPr lang="he-IL"/>
          </a:p>
        </p:txBody>
      </p:sp>
      <p:pic>
        <p:nvPicPr>
          <p:cNvPr id="7" name="Picture 6"/>
          <p:cNvPicPr>
            <a:picLocks noChangeAspect="1"/>
          </p:cNvPicPr>
          <p:nvPr/>
        </p:nvPicPr>
        <p:blipFill>
          <a:blip r:embed="rId3"/>
          <a:stretch>
            <a:fillRect/>
          </a:stretch>
        </p:blipFill>
        <p:spPr>
          <a:xfrm>
            <a:off x="7276400" y="421120"/>
            <a:ext cx="3866481" cy="2890403"/>
          </a:xfrm>
          <a:prstGeom prst="rect">
            <a:avLst/>
          </a:prstGeom>
          <a:noFill/>
          <a:ln>
            <a:solidFill>
              <a:srgbClr val="FF0000"/>
            </a:solidFill>
          </a:ln>
        </p:spPr>
      </p:pic>
      <p:pic>
        <p:nvPicPr>
          <p:cNvPr id="8" name="Picture 7"/>
          <p:cNvPicPr>
            <a:picLocks noChangeAspect="1"/>
          </p:cNvPicPr>
          <p:nvPr/>
        </p:nvPicPr>
        <p:blipFill>
          <a:blip r:embed="rId4"/>
          <a:stretch>
            <a:fillRect/>
          </a:stretch>
        </p:blipFill>
        <p:spPr>
          <a:xfrm>
            <a:off x="7276401" y="3350433"/>
            <a:ext cx="3866480" cy="2860677"/>
          </a:xfrm>
          <a:prstGeom prst="rect">
            <a:avLst/>
          </a:prstGeom>
          <a:ln>
            <a:solidFill>
              <a:srgbClr val="00B0F0"/>
            </a:solidFill>
          </a:ln>
        </p:spPr>
      </p:pic>
      <p:sp>
        <p:nvSpPr>
          <p:cNvPr id="10" name="Title 1"/>
          <p:cNvSpPr>
            <a:spLocks noGrp="1"/>
          </p:cNvSpPr>
          <p:nvPr>
            <p:ph type="title"/>
          </p:nvPr>
        </p:nvSpPr>
        <p:spPr>
          <a:xfrm>
            <a:off x="130629" y="0"/>
            <a:ext cx="9692640" cy="1325562"/>
          </a:xfrm>
        </p:spPr>
        <p:txBody>
          <a:bodyPr>
            <a:normAutofit/>
          </a:bodyPr>
          <a:lstStyle/>
          <a:p>
            <a:r>
              <a:rPr lang="en-US" sz="4000" dirty="0"/>
              <a:t>DARPA 2018</a:t>
            </a:r>
            <a:endParaRPr lang="he-IL" sz="4000" dirty="0"/>
          </a:p>
        </p:txBody>
      </p:sp>
      <p:sp>
        <p:nvSpPr>
          <p:cNvPr id="11" name="Title 1"/>
          <p:cNvSpPr txBox="1">
            <a:spLocks/>
          </p:cNvSpPr>
          <p:nvPr/>
        </p:nvSpPr>
        <p:spPr>
          <a:xfrm>
            <a:off x="7584308" y="565234"/>
            <a:ext cx="1448032" cy="6703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smtClean="0">
                <a:solidFill>
                  <a:srgbClr val="FF0000"/>
                </a:solidFill>
              </a:rPr>
              <a:t>LSTM</a:t>
            </a:r>
            <a:endParaRPr lang="he-IL" sz="2400" dirty="0">
              <a:solidFill>
                <a:srgbClr val="FF0000"/>
              </a:solidFill>
            </a:endParaRPr>
          </a:p>
        </p:txBody>
      </p:sp>
      <p:sp>
        <p:nvSpPr>
          <p:cNvPr id="12" name="Title 1"/>
          <p:cNvSpPr txBox="1">
            <a:spLocks/>
          </p:cNvSpPr>
          <p:nvPr/>
        </p:nvSpPr>
        <p:spPr>
          <a:xfrm>
            <a:off x="7584308" y="3436356"/>
            <a:ext cx="1817981" cy="6703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smtClean="0">
                <a:solidFill>
                  <a:srgbClr val="00B0F0"/>
                </a:solidFill>
              </a:rPr>
              <a:t>Frequency</a:t>
            </a:r>
            <a:endParaRPr lang="he-IL" sz="2400" dirty="0">
              <a:solidFill>
                <a:srgbClr val="00B0F0"/>
              </a:solidFill>
            </a:endParaRPr>
          </a:p>
        </p:txBody>
      </p:sp>
    </p:spTree>
    <p:extLst>
      <p:ext uri="{BB962C8B-B14F-4D97-AF65-F5344CB8AC3E}">
        <p14:creationId xmlns:p14="http://schemas.microsoft.com/office/powerpoint/2010/main" val="5115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410" y="0"/>
            <a:ext cx="9692640" cy="1325562"/>
          </a:xfrm>
        </p:spPr>
        <p:txBody>
          <a:bodyPr/>
          <a:lstStyle/>
          <a:p>
            <a:r>
              <a:rPr lang="en-US" dirty="0" smtClean="0"/>
              <a:t>Approach I</a:t>
            </a:r>
            <a:endParaRPr lang="en-US" dirty="0"/>
          </a:p>
        </p:txBody>
      </p:sp>
      <p:sp>
        <p:nvSpPr>
          <p:cNvPr id="3" name="Content Placeholder 2"/>
          <p:cNvSpPr>
            <a:spLocks noGrp="1"/>
          </p:cNvSpPr>
          <p:nvPr>
            <p:ph idx="1"/>
          </p:nvPr>
        </p:nvSpPr>
        <p:spPr>
          <a:xfrm>
            <a:off x="646410" y="1477109"/>
            <a:ext cx="10646430" cy="4843706"/>
          </a:xfrm>
        </p:spPr>
        <p:txBody>
          <a:bodyPr>
            <a:noAutofit/>
          </a:bodyPr>
          <a:lstStyle/>
          <a:p>
            <a:r>
              <a:rPr lang="en-US" sz="2800" dirty="0" smtClean="0"/>
              <a:t>Assumption: all attacks share something in common.</a:t>
            </a:r>
            <a:endParaRPr lang="en-US" sz="2800" dirty="0" smtClean="0"/>
          </a:p>
          <a:p>
            <a:r>
              <a:rPr lang="en-US" sz="2800" dirty="0" smtClean="0"/>
              <a:t>Algorith</a:t>
            </a:r>
            <a:r>
              <a:rPr lang="en-US" sz="2800" dirty="0" smtClean="0"/>
              <a:t>m (Multiple LSTM, with “voting”):</a:t>
            </a:r>
          </a:p>
          <a:p>
            <a:pPr marL="617220" lvl="1" indent="-342900">
              <a:buFont typeface="+mj-lt"/>
              <a:buAutoNum type="arabicPeriod"/>
            </a:pPr>
            <a:r>
              <a:rPr lang="en-US" sz="2400" dirty="0" smtClean="0"/>
              <a:t>Training: train LSTM model per known attack</a:t>
            </a:r>
          </a:p>
          <a:p>
            <a:pPr marL="617220" lvl="1" indent="-342900">
              <a:buFont typeface="+mj-lt"/>
              <a:buAutoNum type="arabicPeriod"/>
            </a:pPr>
            <a:r>
              <a:rPr lang="en-US" sz="2400" dirty="0" smtClean="0"/>
              <a:t>Tagging:</a:t>
            </a:r>
          </a:p>
          <a:p>
            <a:pPr marL="891540" lvl="2" indent="-342900">
              <a:buFont typeface="+mj-lt"/>
              <a:buAutoNum type="arabicPeriod"/>
            </a:pPr>
            <a:r>
              <a:rPr lang="en-US" sz="2000" dirty="0" smtClean="0"/>
              <a:t>given a new sample run through all models</a:t>
            </a:r>
          </a:p>
          <a:p>
            <a:pPr marL="891540" lvl="2" indent="-342900">
              <a:buFont typeface="+mj-lt"/>
              <a:buAutoNum type="arabicPeriod"/>
            </a:pPr>
            <a:r>
              <a:rPr lang="en-US" sz="2000" dirty="0" smtClean="0"/>
              <a:t>If one (or more) is “positively sure” (output 1~)  =&gt; Tag as an attack</a:t>
            </a:r>
          </a:p>
          <a:p>
            <a:pPr marL="891540" lvl="2" indent="-342900">
              <a:buFont typeface="+mj-lt"/>
              <a:buAutoNum type="arabicPeriod"/>
            </a:pPr>
            <a:r>
              <a:rPr lang="en-US" sz="2000" dirty="0" smtClean="0"/>
              <a:t>Else, if one (or more) is “negatively sure” (output 0~) =&gt; </a:t>
            </a:r>
            <a:r>
              <a:rPr lang="en-US" sz="2000" dirty="0"/>
              <a:t>Tag as </a:t>
            </a:r>
            <a:r>
              <a:rPr lang="en-US" sz="2000" dirty="0" smtClean="0"/>
              <a:t>a benign</a:t>
            </a:r>
          </a:p>
          <a:p>
            <a:pPr marL="891540" lvl="2" indent="-342900">
              <a:buFont typeface="+mj-lt"/>
              <a:buAutoNum type="arabicPeriod"/>
            </a:pPr>
            <a:r>
              <a:rPr lang="en-US" sz="2000" dirty="0" smtClean="0"/>
              <a:t>Else, if average output is above THRESHOLD =&gt; </a:t>
            </a:r>
            <a:r>
              <a:rPr lang="en-US" sz="2000" dirty="0"/>
              <a:t>Tag as an </a:t>
            </a:r>
            <a:r>
              <a:rPr lang="en-US" sz="2000" dirty="0" smtClean="0"/>
              <a:t>attack</a:t>
            </a:r>
          </a:p>
          <a:p>
            <a:pPr marL="891540" lvl="2" indent="-342900">
              <a:buFont typeface="+mj-lt"/>
              <a:buAutoNum type="arabicPeriod"/>
            </a:pPr>
            <a:r>
              <a:rPr lang="en-US" sz="2000" dirty="0" smtClean="0"/>
              <a:t>Else, =&gt; </a:t>
            </a:r>
            <a:r>
              <a:rPr lang="en-US" sz="2000" dirty="0"/>
              <a:t>Tag as </a:t>
            </a:r>
            <a:r>
              <a:rPr lang="en-US" sz="2000" dirty="0" smtClean="0"/>
              <a:t>a benign</a:t>
            </a:r>
          </a:p>
          <a:p>
            <a:pPr marL="617220" lvl="1" indent="-342900">
              <a:buFont typeface="+mj-lt"/>
              <a:buAutoNum type="arabicPeriod"/>
            </a:pPr>
            <a:r>
              <a:rPr lang="en-US" sz="2400" dirty="0" smtClean="0"/>
              <a:t>Tuning: use unseen attack (by trained models) to tune THRESHOLD.</a:t>
            </a:r>
          </a:p>
          <a:p>
            <a:pPr marL="617220" lvl="1" indent="-342900">
              <a:buFont typeface="+mj-lt"/>
              <a:buAutoNum type="arabicPeriod"/>
            </a:pPr>
            <a:r>
              <a:rPr lang="en-US" sz="2400" dirty="0" smtClean="0"/>
              <a:t>Testing: test each N-1 models on Nth unseen attack.</a:t>
            </a:r>
          </a:p>
          <a:p>
            <a:endParaRPr lang="en-US" sz="2800" dirty="0" smtClean="0"/>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7</a:t>
            </a:fld>
            <a:endParaRPr lang="he-IL"/>
          </a:p>
        </p:txBody>
      </p:sp>
    </p:spTree>
    <p:extLst>
      <p:ext uri="{BB962C8B-B14F-4D97-AF65-F5344CB8AC3E}">
        <p14:creationId xmlns:p14="http://schemas.microsoft.com/office/powerpoint/2010/main" val="396797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596" y="1047905"/>
            <a:ext cx="2975059" cy="1723292"/>
          </a:xfrm>
        </p:spPr>
        <p:txBody>
          <a:bodyPr>
            <a:normAutofit lnSpcReduction="10000"/>
          </a:bodyPr>
          <a:lstStyle/>
          <a:p>
            <a:r>
              <a:rPr lang="en-US" dirty="0" err="1"/>
              <a:t>Avg</a:t>
            </a:r>
            <a:r>
              <a:rPr lang="en-US" dirty="0"/>
              <a:t>’ threshold 0.0135</a:t>
            </a:r>
          </a:p>
          <a:p>
            <a:r>
              <a:rPr lang="en-US" dirty="0" smtClean="0"/>
              <a:t>Min </a:t>
            </a:r>
            <a:r>
              <a:rPr lang="en-US" dirty="0"/>
              <a:t>threshold 0 </a:t>
            </a:r>
          </a:p>
          <a:p>
            <a:r>
              <a:rPr lang="en-US" dirty="0"/>
              <a:t>Max threshold 1</a:t>
            </a:r>
          </a:p>
          <a:p>
            <a:r>
              <a:rPr lang="en-US" dirty="0" smtClean="0"/>
              <a:t>AUC = 0.67</a:t>
            </a:r>
            <a:endParaRPr lang="en-US" dirty="0"/>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8</a:t>
            </a:fld>
            <a:endParaRPr lang="he-IL"/>
          </a:p>
        </p:txBody>
      </p:sp>
      <p:pic>
        <p:nvPicPr>
          <p:cNvPr id="9" name="Picture 8"/>
          <p:cNvPicPr>
            <a:picLocks noChangeAspect="1"/>
          </p:cNvPicPr>
          <p:nvPr/>
        </p:nvPicPr>
        <p:blipFill>
          <a:blip r:embed="rId3"/>
          <a:stretch>
            <a:fillRect/>
          </a:stretch>
        </p:blipFill>
        <p:spPr>
          <a:xfrm>
            <a:off x="2363333" y="1588308"/>
            <a:ext cx="5008676" cy="3524250"/>
          </a:xfrm>
          <a:prstGeom prst="rect">
            <a:avLst/>
          </a:prstGeom>
        </p:spPr>
      </p:pic>
      <p:pic>
        <p:nvPicPr>
          <p:cNvPr id="11" name="Picture 10"/>
          <p:cNvPicPr>
            <a:picLocks noChangeAspect="1"/>
          </p:cNvPicPr>
          <p:nvPr/>
        </p:nvPicPr>
        <p:blipFill>
          <a:blip r:embed="rId4"/>
          <a:stretch>
            <a:fillRect/>
          </a:stretch>
        </p:blipFill>
        <p:spPr>
          <a:xfrm>
            <a:off x="7276400" y="421120"/>
            <a:ext cx="3866481" cy="2890403"/>
          </a:xfrm>
          <a:prstGeom prst="rect">
            <a:avLst/>
          </a:prstGeom>
          <a:noFill/>
          <a:ln>
            <a:solidFill>
              <a:srgbClr val="FF0000"/>
            </a:solidFill>
          </a:ln>
        </p:spPr>
      </p:pic>
      <p:pic>
        <p:nvPicPr>
          <p:cNvPr id="12" name="Picture 11"/>
          <p:cNvPicPr>
            <a:picLocks noChangeAspect="1"/>
          </p:cNvPicPr>
          <p:nvPr/>
        </p:nvPicPr>
        <p:blipFill>
          <a:blip r:embed="rId5"/>
          <a:stretch>
            <a:fillRect/>
          </a:stretch>
        </p:blipFill>
        <p:spPr>
          <a:xfrm>
            <a:off x="7276401" y="3350433"/>
            <a:ext cx="3866480" cy="2860677"/>
          </a:xfrm>
          <a:prstGeom prst="rect">
            <a:avLst/>
          </a:prstGeom>
          <a:ln>
            <a:solidFill>
              <a:srgbClr val="00B0F0"/>
            </a:solidFill>
          </a:ln>
        </p:spPr>
      </p:pic>
      <p:sp>
        <p:nvSpPr>
          <p:cNvPr id="13" name="Title 1"/>
          <p:cNvSpPr txBox="1">
            <a:spLocks/>
          </p:cNvSpPr>
          <p:nvPr/>
        </p:nvSpPr>
        <p:spPr>
          <a:xfrm>
            <a:off x="7584308" y="565234"/>
            <a:ext cx="1448032" cy="6703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smtClean="0">
                <a:solidFill>
                  <a:srgbClr val="FF0000"/>
                </a:solidFill>
              </a:rPr>
              <a:t>LSTM</a:t>
            </a:r>
            <a:endParaRPr lang="he-IL" sz="2400" dirty="0">
              <a:solidFill>
                <a:srgbClr val="FF0000"/>
              </a:solidFill>
            </a:endParaRPr>
          </a:p>
        </p:txBody>
      </p:sp>
      <p:sp>
        <p:nvSpPr>
          <p:cNvPr id="14" name="Title 1"/>
          <p:cNvSpPr txBox="1">
            <a:spLocks/>
          </p:cNvSpPr>
          <p:nvPr/>
        </p:nvSpPr>
        <p:spPr>
          <a:xfrm>
            <a:off x="7584308" y="3436356"/>
            <a:ext cx="1817981" cy="6703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smtClean="0">
                <a:solidFill>
                  <a:srgbClr val="00B0F0"/>
                </a:solidFill>
              </a:rPr>
              <a:t>Frequency</a:t>
            </a:r>
            <a:endParaRPr lang="he-IL" sz="2400" dirty="0">
              <a:solidFill>
                <a:srgbClr val="00B0F0"/>
              </a:solidFill>
            </a:endParaRPr>
          </a:p>
        </p:txBody>
      </p:sp>
      <p:sp>
        <p:nvSpPr>
          <p:cNvPr id="15" name="Title 1"/>
          <p:cNvSpPr>
            <a:spLocks noGrp="1"/>
          </p:cNvSpPr>
          <p:nvPr>
            <p:ph type="title"/>
          </p:nvPr>
        </p:nvSpPr>
        <p:spPr>
          <a:xfrm>
            <a:off x="241963" y="-457206"/>
            <a:ext cx="9692640" cy="1325562"/>
          </a:xfrm>
        </p:spPr>
        <p:txBody>
          <a:bodyPr/>
          <a:lstStyle/>
          <a:p>
            <a:r>
              <a:rPr lang="en-US" dirty="0" smtClean="0"/>
              <a:t>Results</a:t>
            </a:r>
            <a:endParaRPr lang="en-US" dirty="0"/>
          </a:p>
        </p:txBody>
      </p:sp>
    </p:spTree>
    <p:extLst>
      <p:ext uri="{BB962C8B-B14F-4D97-AF65-F5344CB8AC3E}">
        <p14:creationId xmlns:p14="http://schemas.microsoft.com/office/powerpoint/2010/main" val="377086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a:t>
            </a:r>
            <a:r>
              <a:rPr lang="en-US" dirty="0" smtClean="0"/>
              <a:t>II</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normAutofit lnSpcReduction="10000"/>
          </a:bodyPr>
          <a:lstStyle/>
          <a:p>
            <a:fld id="{743963A5-983F-4C9F-916D-9E761517F3D1}" type="slidenum">
              <a:rPr lang="he-IL" smtClean="0"/>
              <a:t>9</a:t>
            </a:fld>
            <a:endParaRPr lang="he-IL"/>
          </a:p>
        </p:txBody>
      </p:sp>
    </p:spTree>
    <p:extLst>
      <p:ext uri="{BB962C8B-B14F-4D97-AF65-F5344CB8AC3E}">
        <p14:creationId xmlns:p14="http://schemas.microsoft.com/office/powerpoint/2010/main" val="2645176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40227</TotalTime>
  <Words>541</Words>
  <Application>Microsoft Office PowerPoint</Application>
  <PresentationFormat>Widescreen</PresentationFormat>
  <Paragraphs>104</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Gisha</vt:lpstr>
      <vt:lpstr>Wingdings 2</vt:lpstr>
      <vt:lpstr>View</vt:lpstr>
      <vt:lpstr>NIDS++ </vt:lpstr>
      <vt:lpstr>Detecting malware attacks</vt:lpstr>
      <vt:lpstr>Our approach - LSTM</vt:lpstr>
      <vt:lpstr>PowerPoint Presentation</vt:lpstr>
      <vt:lpstr>Real Key Challenge</vt:lpstr>
      <vt:lpstr>DARPA 2018</vt:lpstr>
      <vt:lpstr>Approach I</vt:lpstr>
      <vt:lpstr>Results</vt:lpstr>
      <vt:lpstr>Approach II</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Windows User</dc:creator>
  <cp:lastModifiedBy>aryeh tiktinsky</cp:lastModifiedBy>
  <cp:revision>516</cp:revision>
  <dcterms:created xsi:type="dcterms:W3CDTF">2017-12-04T12:01:39Z</dcterms:created>
  <dcterms:modified xsi:type="dcterms:W3CDTF">2018-06-09T22:45:40Z</dcterms:modified>
</cp:coreProperties>
</file>