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11"/>
  </p:notesMasterIdLst>
  <p:sldIdLst>
    <p:sldId id="263" r:id="rId2"/>
    <p:sldId id="256" r:id="rId3"/>
    <p:sldId id="257" r:id="rId4"/>
    <p:sldId id="259" r:id="rId5"/>
    <p:sldId id="261" r:id="rId6"/>
    <p:sldId id="258" r:id="rId7"/>
    <p:sldId id="264" r:id="rId8"/>
    <p:sldId id="260" r:id="rId9"/>
    <p:sldId id="262" r:id="rId10"/>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iahu Khalastchi" initials="EK" lastIdx="1" clrIdx="0">
    <p:extLst>
      <p:ext uri="{19B8F6BF-5375-455C-9EA6-DF929625EA0E}">
        <p15:presenceInfo xmlns:p15="http://schemas.microsoft.com/office/powerpoint/2012/main" userId="f5b70e6fcaf787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5"/>
    <a:srgbClr val="A7E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32" autoAdjust="0"/>
    <p:restoredTop sz="75547" autoAdjust="0"/>
  </p:normalViewPr>
  <p:slideViewPr>
    <p:cSldViewPr snapToGrid="0">
      <p:cViewPr varScale="1">
        <p:scale>
          <a:sx n="55" d="100"/>
          <a:sy n="55" d="100"/>
        </p:scale>
        <p:origin x="510" y="48"/>
      </p:cViewPr>
      <p:guideLst/>
    </p:cSldViewPr>
  </p:slid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A549D5-EE16-42F8-AD8A-3EF83731BF27}" type="datetimeFigureOut">
              <a:rPr lang="en-US" smtClean="0"/>
              <a:t>6/8/2018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9C2744-6071-43D3-B396-78537D09FEE0}" type="slidenum">
              <a:rPr lang="en-US" smtClean="0"/>
              <a:t>‹#›</a:t>
            </a:fld>
            <a:endParaRPr lang="en-US"/>
          </a:p>
        </p:txBody>
      </p:sp>
    </p:spTree>
    <p:extLst>
      <p:ext uri="{BB962C8B-B14F-4D97-AF65-F5344CB8AC3E}">
        <p14:creationId xmlns:p14="http://schemas.microsoft.com/office/powerpoint/2010/main" val="4213387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a:t>
            </a:r>
            <a:r>
              <a:rPr lang="en-US" baseline="0" dirty="0" smtClean="0"/>
              <a:t> </a:t>
            </a:r>
            <a:r>
              <a:rPr lang="he-IL" baseline="0" dirty="0" smtClean="0"/>
              <a:t>כי זה המשך ישיר מההרצאה הקודמת</a:t>
            </a:r>
          </a:p>
          <a:p>
            <a:pPr algn="r" rtl="1"/>
            <a:endParaRPr lang="he-IL" baseline="0" dirty="0" smtClean="0"/>
          </a:p>
          <a:p>
            <a:pPr algn="r" rtl="1"/>
            <a:r>
              <a:rPr lang="he-IL" baseline="0" dirty="0" smtClean="0"/>
              <a:t>שים לב בשקופיות הבאות אני מנסה לעצבן את אלי, עד שיגיע הטוויסט, וככה לשבות אותו בקסמנו.</a:t>
            </a:r>
            <a:endParaRPr lang="en-US" dirty="0"/>
          </a:p>
        </p:txBody>
      </p:sp>
      <p:sp>
        <p:nvSpPr>
          <p:cNvPr id="4" name="Slide Number Placeholder 3"/>
          <p:cNvSpPr>
            <a:spLocks noGrp="1"/>
          </p:cNvSpPr>
          <p:nvPr>
            <p:ph type="sldNum" sz="quarter" idx="10"/>
          </p:nvPr>
        </p:nvSpPr>
        <p:spPr/>
        <p:txBody>
          <a:bodyPr/>
          <a:lstStyle/>
          <a:p>
            <a:fld id="{BF9C2744-6071-43D3-B396-78537D09FEE0}" type="slidenum">
              <a:rPr lang="en-US" smtClean="0"/>
              <a:t>2</a:t>
            </a:fld>
            <a:endParaRPr lang="en-US"/>
          </a:p>
        </p:txBody>
      </p:sp>
    </p:spTree>
    <p:extLst>
      <p:ext uri="{BB962C8B-B14F-4D97-AF65-F5344CB8AC3E}">
        <p14:creationId xmlns:p14="http://schemas.microsoft.com/office/powerpoint/2010/main" val="3065339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בשןרה הראשונה</a:t>
            </a:r>
            <a:r>
              <a:rPr lang="he-IL" baseline="0" dirty="0" smtClean="0"/>
              <a:t> אנחנו מודים ליוסף על מה שהוא עזר לנו ועל זה שאנחנו לא צריכים לחזור על כל הדברים אלא רק להזכיר בקצרה. ואפשר לפרט על הדברים בסוף אם יהיה זמן. רק נציין שגם אנחנו במקביל דיברנו על ד"ר חביבי וקיבלנו את הדאטא שלו.</a:t>
            </a:r>
            <a:r>
              <a:rPr lang="en-US" baseline="0" dirty="0" smtClean="0"/>
              <a:t/>
            </a:r>
            <a:br>
              <a:rPr lang="en-US" baseline="0" dirty="0" smtClean="0"/>
            </a:br>
            <a:r>
              <a:rPr lang="en-US" baseline="0" dirty="0" smtClean="0"/>
              <a:t/>
            </a:r>
            <a:br>
              <a:rPr lang="en-US" baseline="0" dirty="0" smtClean="0"/>
            </a:br>
            <a:r>
              <a:rPr lang="he-IL" baseline="0" dirty="0" smtClean="0"/>
              <a:t>בשורה השניה אנחנו מסבירים למה בכלל הלכנו על זה, א) דווקא באנו מהכיוון של </a:t>
            </a:r>
            <a:r>
              <a:rPr lang="en-US" baseline="0" dirty="0" smtClean="0"/>
              <a:t>LSTM</a:t>
            </a:r>
            <a:r>
              <a:rPr lang="he-IL" baseline="0" dirty="0" smtClean="0"/>
              <a:t> וראינו שבתחום לא כל כך השתמשו וחבל. ב) כי אני מכיר טיפה את ה</a:t>
            </a:r>
            <a:r>
              <a:rPr lang="en-US" baseline="0" dirty="0" smtClean="0"/>
              <a:t>domain</a:t>
            </a:r>
            <a:r>
              <a:rPr lang="he-IL" baseline="0" dirty="0" smtClean="0"/>
              <a:t> (מה שכתוב בסוגריים במצגת זה בדיחה אז לא קריטי..)</a:t>
            </a:r>
            <a:r>
              <a:rPr lang="en-US" baseline="0" dirty="0" smtClean="0"/>
              <a:t/>
            </a:r>
            <a:br>
              <a:rPr lang="en-US" baseline="0" dirty="0" smtClean="0"/>
            </a:br>
            <a:r>
              <a:rPr lang="en-US" baseline="0" dirty="0" smtClean="0"/>
              <a:t/>
            </a:r>
            <a:br>
              <a:rPr lang="en-US" baseline="0" dirty="0" smtClean="0"/>
            </a:br>
            <a:r>
              <a:rPr lang="he-IL" baseline="0" dirty="0" smtClean="0"/>
              <a:t>בשורה השלישית (שאני עוד לא בטוח אם אני רוצה שנציג אותה), נציג מה הבעיה שהמערכת שלנו באה לפתור – שזה בעצם לא הביע האמיתית. "לייצר מערכת שתזהה תקיפות בסבירות גבוהה, בלי יותר מידי אזעקות שווא, ותוכל להגיב בזמן אמת" (וזה בעצם מתעלם מהבעיה של תקיפות לא מוכרות).</a:t>
            </a:r>
            <a:endParaRPr lang="en-US" dirty="0"/>
          </a:p>
        </p:txBody>
      </p:sp>
      <p:sp>
        <p:nvSpPr>
          <p:cNvPr id="4" name="Slide Number Placeholder 3"/>
          <p:cNvSpPr>
            <a:spLocks noGrp="1"/>
          </p:cNvSpPr>
          <p:nvPr>
            <p:ph type="sldNum" sz="quarter" idx="10"/>
          </p:nvPr>
        </p:nvSpPr>
        <p:spPr/>
        <p:txBody>
          <a:bodyPr/>
          <a:lstStyle/>
          <a:p>
            <a:fld id="{BF9C2744-6071-43D3-B396-78537D09FEE0}" type="slidenum">
              <a:rPr lang="en-US" smtClean="0"/>
              <a:t>3</a:t>
            </a:fld>
            <a:endParaRPr lang="en-US"/>
          </a:p>
        </p:txBody>
      </p:sp>
    </p:spTree>
    <p:extLst>
      <p:ext uri="{BB962C8B-B14F-4D97-AF65-F5344CB8AC3E}">
        <p14:creationId xmlns:p14="http://schemas.microsoft.com/office/powerpoint/2010/main" val="1335737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בשור</a:t>
            </a:r>
            <a:r>
              <a:rPr lang="he-IL" baseline="0" dirty="0" smtClean="0"/>
              <a:t>ה הראשונה (או שקופית נפרדת) נסביר בקצרה על </a:t>
            </a:r>
            <a:r>
              <a:rPr lang="en-US" baseline="0" dirty="0" smtClean="0"/>
              <a:t>LSTM</a:t>
            </a:r>
            <a:r>
              <a:rPr lang="he-IL" baseline="0" dirty="0" smtClean="0"/>
              <a:t>.</a:t>
            </a:r>
            <a:r>
              <a:rPr lang="en-US" baseline="0" dirty="0" smtClean="0"/>
              <a:t/>
            </a:r>
            <a:br>
              <a:rPr lang="en-US" baseline="0" dirty="0" smtClean="0"/>
            </a:br>
            <a:r>
              <a:rPr lang="en-US" baseline="0" dirty="0" smtClean="0"/>
              <a:t/>
            </a:r>
            <a:br>
              <a:rPr lang="en-US" baseline="0" dirty="0" smtClean="0"/>
            </a:br>
            <a:r>
              <a:rPr lang="he-IL" baseline="0" dirty="0" smtClean="0"/>
              <a:t>בשורות הבאות נתייחס ל</a:t>
            </a:r>
            <a:r>
              <a:rPr lang="en-US" baseline="0" dirty="0" smtClean="0"/>
              <a:t>LSTM</a:t>
            </a:r>
            <a:r>
              <a:rPr lang="he-IL" baseline="0" dirty="0" smtClean="0"/>
              <a:t> בהקשר של זיהוי האנומליות (ראה את המצגת המקורית שלו, בשביל להבין אולי יותר טוב מה רציתי לומר פה).</a:t>
            </a:r>
            <a:r>
              <a:rPr lang="en-US" baseline="0" dirty="0" smtClean="0"/>
              <a:t/>
            </a:r>
            <a:br>
              <a:rPr lang="en-US" baseline="0" dirty="0" smtClean="0"/>
            </a:br>
            <a:r>
              <a:rPr lang="he-IL" baseline="0" dirty="0" smtClean="0"/>
              <a:t>בתכלס אני בא להגיד – </a:t>
            </a:r>
            <a:r>
              <a:rPr lang="en-US" baseline="0" dirty="0" smtClean="0"/>
              <a:t>LSTM</a:t>
            </a:r>
            <a:r>
              <a:rPr lang="he-IL" baseline="0" dirty="0" smtClean="0"/>
              <a:t> זה קופסה שחורה וקסומה שלא צריך לכוונן והיא תתן תוצאות יפות.</a:t>
            </a:r>
            <a:endParaRPr lang="en-US" dirty="0"/>
          </a:p>
        </p:txBody>
      </p:sp>
      <p:sp>
        <p:nvSpPr>
          <p:cNvPr id="4" name="Slide Number Placeholder 3"/>
          <p:cNvSpPr>
            <a:spLocks noGrp="1"/>
          </p:cNvSpPr>
          <p:nvPr>
            <p:ph type="sldNum" sz="quarter" idx="10"/>
          </p:nvPr>
        </p:nvSpPr>
        <p:spPr/>
        <p:txBody>
          <a:bodyPr/>
          <a:lstStyle/>
          <a:p>
            <a:fld id="{BF9C2744-6071-43D3-B396-78537D09FEE0}" type="slidenum">
              <a:rPr lang="en-US" smtClean="0"/>
              <a:t>4</a:t>
            </a:fld>
            <a:endParaRPr lang="en-US"/>
          </a:p>
        </p:txBody>
      </p:sp>
    </p:spTree>
    <p:extLst>
      <p:ext uri="{BB962C8B-B14F-4D97-AF65-F5344CB8AC3E}">
        <p14:creationId xmlns:p14="http://schemas.microsoft.com/office/powerpoint/2010/main" val="2172884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כאן נציג את התוצאות</a:t>
            </a:r>
            <a:r>
              <a:rPr lang="he-IL" baseline="0" dirty="0" smtClean="0"/>
              <a:t> שלהם, של יוסף, ושלנו. </a:t>
            </a:r>
            <a:r>
              <a:rPr lang="en-US" baseline="0" dirty="0" smtClean="0"/>
              <a:t/>
            </a:r>
            <a:br>
              <a:rPr lang="en-US" baseline="0" dirty="0" smtClean="0"/>
            </a:br>
            <a:endParaRPr lang="he-IL" baseline="0" dirty="0" smtClean="0"/>
          </a:p>
          <a:p>
            <a:pPr algn="r" rtl="1"/>
            <a:r>
              <a:rPr lang="he-IL" baseline="0" dirty="0" smtClean="0"/>
              <a:t>נסביר שהתוצאות משקרות בגלל הפרופורציות בדאטא.</a:t>
            </a:r>
            <a:r>
              <a:rPr lang="en-US" baseline="0" dirty="0" smtClean="0"/>
              <a:t/>
            </a:r>
            <a:br>
              <a:rPr lang="en-US" baseline="0" dirty="0" smtClean="0"/>
            </a:br>
            <a:r>
              <a:rPr lang="he-IL" baseline="0" dirty="0" smtClean="0"/>
              <a:t>נסביר ששיפרנו בעזרת ה</a:t>
            </a:r>
            <a:r>
              <a:rPr lang="en-US" baseline="0" dirty="0" smtClean="0"/>
              <a:t>timestamps</a:t>
            </a:r>
            <a:r>
              <a:rPr lang="he-IL" baseline="0" dirty="0" smtClean="0"/>
              <a:t> שזה יתרון של </a:t>
            </a:r>
            <a:r>
              <a:rPr lang="en-US" baseline="0" dirty="0" smtClean="0"/>
              <a:t>LSTM</a:t>
            </a:r>
            <a:endParaRPr lang="he-IL" baseline="0" dirty="0" smtClean="0"/>
          </a:p>
          <a:p>
            <a:pPr algn="r" rtl="1"/>
            <a:r>
              <a:rPr lang="he-IL" baseline="0" dirty="0" smtClean="0"/>
              <a:t>נסביר ששיפרנו עם ה</a:t>
            </a:r>
            <a:r>
              <a:rPr lang="en-US" baseline="0" dirty="0" smtClean="0"/>
              <a:t>SMOTE</a:t>
            </a:r>
            <a:br>
              <a:rPr lang="en-US" baseline="0" dirty="0" smtClean="0"/>
            </a:br>
            <a:r>
              <a:rPr lang="en-US" baseline="0" dirty="0" smtClean="0"/>
              <a:t/>
            </a:r>
            <a:br>
              <a:rPr lang="en-US" baseline="0" dirty="0" smtClean="0"/>
            </a:br>
            <a:r>
              <a:rPr lang="he-IL" baseline="0" dirty="0" smtClean="0"/>
              <a:t>כביכול סיימנו (לעצבן את אלי), ואז מגיע הטוייסט</a:t>
            </a:r>
            <a:r>
              <a:rPr lang="en-US" baseline="0" dirty="0" smtClean="0"/>
              <a:t/>
            </a:r>
            <a:br>
              <a:rPr lang="en-US" baseline="0" dirty="0" smtClean="0"/>
            </a:br>
            <a:endParaRPr lang="en-US" dirty="0"/>
          </a:p>
        </p:txBody>
      </p:sp>
      <p:sp>
        <p:nvSpPr>
          <p:cNvPr id="4" name="Slide Number Placeholder 3"/>
          <p:cNvSpPr>
            <a:spLocks noGrp="1"/>
          </p:cNvSpPr>
          <p:nvPr>
            <p:ph type="sldNum" sz="quarter" idx="10"/>
          </p:nvPr>
        </p:nvSpPr>
        <p:spPr/>
        <p:txBody>
          <a:bodyPr/>
          <a:lstStyle/>
          <a:p>
            <a:fld id="{BF9C2744-6071-43D3-B396-78537D09FEE0}" type="slidenum">
              <a:rPr lang="en-US" smtClean="0"/>
              <a:t>5</a:t>
            </a:fld>
            <a:endParaRPr lang="en-US"/>
          </a:p>
        </p:txBody>
      </p:sp>
    </p:spTree>
    <p:extLst>
      <p:ext uri="{BB962C8B-B14F-4D97-AF65-F5344CB8AC3E}">
        <p14:creationId xmlns:p14="http://schemas.microsoft.com/office/powerpoint/2010/main" val="1148408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err="1" smtClean="0"/>
              <a:t>Todo</a:t>
            </a:r>
            <a:r>
              <a:rPr lang="he-IL" baseline="0" dirty="0" smtClean="0"/>
              <a:t>: לעבור </a:t>
            </a:r>
            <a:r>
              <a:rPr lang="he-IL" baseline="0" dirty="0" smtClean="0"/>
              <a:t>על המאמר </a:t>
            </a:r>
            <a:r>
              <a:rPr lang="he-IL" baseline="0" dirty="0" smtClean="0"/>
              <a:t>של בן גוריון.</a:t>
            </a:r>
            <a:endParaRPr lang="he-IL" baseline="0" dirty="0" smtClean="0"/>
          </a:p>
          <a:p>
            <a:pPr algn="r" rtl="1"/>
            <a:r>
              <a:rPr lang="he-IL" sz="1200" dirty="0" smtClean="0"/>
              <a:t>בן גוריון: לזכור </a:t>
            </a:r>
            <a:r>
              <a:rPr lang="he-IL" sz="1200" dirty="0" smtClean="0"/>
              <a:t>שהם לא השתמשו בדאטא </a:t>
            </a:r>
            <a:r>
              <a:rPr lang="he-IL" sz="1200" dirty="0" smtClean="0"/>
              <a:t>מוסדר (מחקרית) </a:t>
            </a:r>
            <a:r>
              <a:rPr lang="he-IL" sz="1200" dirty="0" smtClean="0"/>
              <a:t>אלא</a:t>
            </a:r>
            <a:r>
              <a:rPr lang="he-IL" sz="1200" baseline="0" dirty="0" smtClean="0"/>
              <a:t> דאטא מפורסם באינטרנט ע"י חברות ייעודיות (וגם </a:t>
            </a:r>
            <a:r>
              <a:rPr lang="he-IL" sz="1200" baseline="0" dirty="0" smtClean="0"/>
              <a:t>הכינו בעצמם).</a:t>
            </a:r>
            <a:r>
              <a:rPr lang="en-US" sz="1200" baseline="0" dirty="0" smtClean="0"/>
              <a:t/>
            </a:r>
            <a:br>
              <a:rPr lang="en-US" sz="1200" baseline="0" dirty="0" smtClean="0"/>
            </a:br>
            <a:r>
              <a:rPr lang="he-IL" sz="1200" baseline="0" dirty="0" smtClean="0"/>
              <a:t>הם בדקו כמה אלגוריתמים עצי החלטה, נאיב-בייס, </a:t>
            </a:r>
            <a:r>
              <a:rPr lang="en-US" sz="1200" baseline="0" dirty="0" smtClean="0"/>
              <a:t>RF</a:t>
            </a:r>
            <a:r>
              <a:rPr lang="he-IL" sz="1200" baseline="0" dirty="0" smtClean="0"/>
              <a:t>.</a:t>
            </a:r>
            <a:endParaRPr lang="en-US" sz="1200" baseline="0" dirty="0" smtClean="0"/>
          </a:p>
          <a:p>
            <a:pPr algn="r" rtl="1"/>
            <a:endParaRPr lang="en-US" sz="1200" baseline="0" dirty="0" smtClean="0"/>
          </a:p>
          <a:p>
            <a:pPr algn="r" rtl="1"/>
            <a:r>
              <a:rPr lang="he-IL" dirty="0" smtClean="0"/>
              <a:t>דארפא:</a:t>
            </a:r>
            <a:r>
              <a:rPr lang="he-IL" baseline="0" dirty="0" smtClean="0"/>
              <a:t> לציין </a:t>
            </a:r>
            <a:r>
              <a:rPr lang="he-IL" baseline="0" dirty="0" smtClean="0"/>
              <a:t>שהם השתמשו ב</a:t>
            </a:r>
            <a:r>
              <a:rPr lang="en-US" baseline="0" dirty="0" smtClean="0"/>
              <a:t>LSTM</a:t>
            </a:r>
            <a:r>
              <a:rPr lang="he-IL" baseline="0" dirty="0" smtClean="0"/>
              <a:t>, להסביר את הרעיון </a:t>
            </a:r>
            <a:r>
              <a:rPr lang="he-IL" baseline="0" dirty="0" smtClean="0"/>
              <a:t>המגניב שלהם. </a:t>
            </a:r>
            <a:r>
              <a:rPr lang="he-IL" baseline="0" dirty="0" smtClean="0"/>
              <a:t>לציין שהם </a:t>
            </a:r>
            <a:r>
              <a:rPr lang="he-IL" baseline="0" dirty="0" smtClean="0"/>
              <a:t>נכשלו (</a:t>
            </a:r>
            <a:r>
              <a:rPr lang="en-US" baseline="0" dirty="0" smtClean="0"/>
              <a:t>TODO</a:t>
            </a:r>
            <a:r>
              <a:rPr lang="he-IL" baseline="0" dirty="0" smtClean="0"/>
              <a:t>: להבין מה האלגוריתם הבסיסי שניצח אותם). להסביר שהם היחידם שאנחנו יכולים </a:t>
            </a:r>
            <a:r>
              <a:rPr lang="he-IL" baseline="0" dirty="0" smtClean="0"/>
              <a:t>להשוות </a:t>
            </a:r>
            <a:r>
              <a:rPr lang="he-IL" baseline="0" dirty="0" smtClean="0"/>
              <a:t>אליהם תוצאות אבל גם זה לא הכי טוב (חלוקת אימון/טסט, רצפים באורך משתנה).</a:t>
            </a:r>
            <a:r>
              <a:rPr lang="en-US" baseline="0" dirty="0" smtClean="0"/>
              <a:t/>
            </a:r>
            <a:br>
              <a:rPr lang="en-US" baseline="0" dirty="0" smtClean="0"/>
            </a:br>
            <a:endParaRPr lang="en-US" dirty="0"/>
          </a:p>
        </p:txBody>
      </p:sp>
      <p:sp>
        <p:nvSpPr>
          <p:cNvPr id="4" name="Slide Number Placeholder 3"/>
          <p:cNvSpPr>
            <a:spLocks noGrp="1"/>
          </p:cNvSpPr>
          <p:nvPr>
            <p:ph type="sldNum" sz="quarter" idx="10"/>
          </p:nvPr>
        </p:nvSpPr>
        <p:spPr/>
        <p:txBody>
          <a:bodyPr/>
          <a:lstStyle/>
          <a:p>
            <a:fld id="{BF9C2744-6071-43D3-B396-78537D09FEE0}" type="slidenum">
              <a:rPr lang="en-US" smtClean="0"/>
              <a:t>6</a:t>
            </a:fld>
            <a:endParaRPr lang="en-US"/>
          </a:p>
        </p:txBody>
      </p:sp>
    </p:spTree>
    <p:extLst>
      <p:ext uri="{BB962C8B-B14F-4D97-AF65-F5344CB8AC3E}">
        <p14:creationId xmlns:p14="http://schemas.microsoft.com/office/powerpoint/2010/main" val="620937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כאן עצרתי</a:t>
            </a:r>
            <a:r>
              <a:rPr lang="he-IL" baseline="0" dirty="0" smtClean="0"/>
              <a:t> כרגע. צריך להציג את 2 הגישות שלנו ואת התוצאות שלהם (שני השקפים הבאים, כל אחד פעמיים).</a:t>
            </a:r>
            <a:endParaRPr lang="en-US" dirty="0"/>
          </a:p>
        </p:txBody>
      </p:sp>
      <p:sp>
        <p:nvSpPr>
          <p:cNvPr id="4" name="Slide Number Placeholder 3"/>
          <p:cNvSpPr>
            <a:spLocks noGrp="1"/>
          </p:cNvSpPr>
          <p:nvPr>
            <p:ph type="sldNum" sz="quarter" idx="10"/>
          </p:nvPr>
        </p:nvSpPr>
        <p:spPr/>
        <p:txBody>
          <a:bodyPr/>
          <a:lstStyle/>
          <a:p>
            <a:fld id="{BF9C2744-6071-43D3-B396-78537D09FEE0}" type="slidenum">
              <a:rPr lang="en-US" smtClean="0"/>
              <a:t>7</a:t>
            </a:fld>
            <a:endParaRPr lang="en-US"/>
          </a:p>
        </p:txBody>
      </p:sp>
    </p:spTree>
    <p:extLst>
      <p:ext uri="{BB962C8B-B14F-4D97-AF65-F5344CB8AC3E}">
        <p14:creationId xmlns:p14="http://schemas.microsoft.com/office/powerpoint/2010/main" val="2393742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9C2744-6071-43D3-B396-78537D09FEE0}" type="slidenum">
              <a:rPr lang="en-US" smtClean="0"/>
              <a:t>8</a:t>
            </a:fld>
            <a:endParaRPr lang="en-US"/>
          </a:p>
        </p:txBody>
      </p:sp>
    </p:spTree>
    <p:extLst>
      <p:ext uri="{BB962C8B-B14F-4D97-AF65-F5344CB8AC3E}">
        <p14:creationId xmlns:p14="http://schemas.microsoft.com/office/powerpoint/2010/main" val="991579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רק העתקתי</a:t>
            </a:r>
            <a:r>
              <a:rPr lang="he-IL" baseline="0" dirty="0" smtClean="0"/>
              <a:t> לפה כל מיני תוצאות שלי</a:t>
            </a:r>
            <a:endParaRPr lang="en-US" dirty="0"/>
          </a:p>
        </p:txBody>
      </p:sp>
      <p:sp>
        <p:nvSpPr>
          <p:cNvPr id="4" name="Slide Number Placeholder 3"/>
          <p:cNvSpPr>
            <a:spLocks noGrp="1"/>
          </p:cNvSpPr>
          <p:nvPr>
            <p:ph type="sldNum" sz="quarter" idx="10"/>
          </p:nvPr>
        </p:nvSpPr>
        <p:spPr/>
        <p:txBody>
          <a:bodyPr/>
          <a:lstStyle/>
          <a:p>
            <a:fld id="{BF9C2744-6071-43D3-B396-78537D09FEE0}" type="slidenum">
              <a:rPr lang="en-US" smtClean="0"/>
              <a:t>9</a:t>
            </a:fld>
            <a:endParaRPr lang="en-US"/>
          </a:p>
        </p:txBody>
      </p:sp>
    </p:spTree>
    <p:extLst>
      <p:ext uri="{BB962C8B-B14F-4D97-AF65-F5344CB8AC3E}">
        <p14:creationId xmlns:p14="http://schemas.microsoft.com/office/powerpoint/2010/main" val="2223284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4A5CB30-8D57-42D8-A4C6-0B9A8A6069E0}" type="datetime2">
              <a:rPr lang="en-US" smtClean="0"/>
              <a:t>Friday, June 8, 2018</a:t>
            </a:fld>
            <a:endParaRPr lang="he-IL"/>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he-IL"/>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43963A5-983F-4C9F-916D-9E761517F3D1}" type="slidenum">
              <a:rPr lang="he-IL" smtClean="0"/>
              <a:t>‹#›</a:t>
            </a:fld>
            <a:endParaRPr lang="he-IL"/>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651373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81C507-2CF1-4D7F-B16D-7A35FD400CE0}" type="datetime2">
              <a:rPr lang="en-US" smtClean="0"/>
              <a:t>Friday, June 8, 2018</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43963A5-983F-4C9F-916D-9E761517F3D1}" type="slidenum">
              <a:rPr lang="he-IL" smtClean="0"/>
              <a:t>‹#›</a:t>
            </a:fld>
            <a:endParaRPr lang="he-IL"/>
          </a:p>
        </p:txBody>
      </p:sp>
    </p:spTree>
    <p:extLst>
      <p:ext uri="{BB962C8B-B14F-4D97-AF65-F5344CB8AC3E}">
        <p14:creationId xmlns:p14="http://schemas.microsoft.com/office/powerpoint/2010/main" val="2122480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126723-2E9A-49EC-BEEE-7679C9342DC8}" type="datetime2">
              <a:rPr lang="en-US" smtClean="0"/>
              <a:t>Friday, June 8, 2018</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43963A5-983F-4C9F-916D-9E761517F3D1}" type="slidenum">
              <a:rPr lang="he-IL" smtClean="0"/>
              <a:t>‹#›</a:t>
            </a:fld>
            <a:endParaRPr lang="he-IL"/>
          </a:p>
        </p:txBody>
      </p:sp>
    </p:spTree>
    <p:extLst>
      <p:ext uri="{BB962C8B-B14F-4D97-AF65-F5344CB8AC3E}">
        <p14:creationId xmlns:p14="http://schemas.microsoft.com/office/powerpoint/2010/main" val="949891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1FBBDB-9DA1-4AA6-A990-B1A599CBC769}" type="datetime2">
              <a:rPr lang="en-US" smtClean="0"/>
              <a:t>Friday, June 8, 2018</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43963A5-983F-4C9F-916D-9E761517F3D1}" type="slidenum">
              <a:rPr lang="he-IL" smtClean="0"/>
              <a:t>‹#›</a:t>
            </a:fld>
            <a:endParaRPr lang="he-IL"/>
          </a:p>
        </p:txBody>
      </p:sp>
    </p:spTree>
    <p:extLst>
      <p:ext uri="{BB962C8B-B14F-4D97-AF65-F5344CB8AC3E}">
        <p14:creationId xmlns:p14="http://schemas.microsoft.com/office/powerpoint/2010/main" val="28230399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2237CD-6F27-48B2-88A3-38F93CCB552C}" type="datetime2">
              <a:rPr lang="en-US" smtClean="0"/>
              <a:t>Friday, June 8, 2018</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43963A5-983F-4C9F-916D-9E761517F3D1}" type="slidenum">
              <a:rPr lang="he-IL" smtClean="0"/>
              <a:t>‹#›</a:t>
            </a:fld>
            <a:endParaRPr lang="he-IL"/>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4615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28764A-B57B-4275-8CF4-B591228B6455}" type="datetime2">
              <a:rPr lang="en-US" smtClean="0"/>
              <a:t>Friday, June 8, 2018</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43963A5-983F-4C9F-916D-9E761517F3D1}" type="slidenum">
              <a:rPr lang="he-IL" smtClean="0"/>
              <a:t>‹#›</a:t>
            </a:fld>
            <a:endParaRPr lang="he-IL"/>
          </a:p>
        </p:txBody>
      </p:sp>
    </p:spTree>
    <p:extLst>
      <p:ext uri="{BB962C8B-B14F-4D97-AF65-F5344CB8AC3E}">
        <p14:creationId xmlns:p14="http://schemas.microsoft.com/office/powerpoint/2010/main" val="2552018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1626F5-8780-47FE-BCA9-8727283A95E8}" type="datetime2">
              <a:rPr lang="en-US" smtClean="0"/>
              <a:t>Friday, June 8, 2018</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43963A5-983F-4C9F-916D-9E761517F3D1}" type="slidenum">
              <a:rPr lang="he-IL" smtClean="0"/>
              <a:t>‹#›</a:t>
            </a:fld>
            <a:endParaRPr lang="he-IL"/>
          </a:p>
        </p:txBody>
      </p:sp>
    </p:spTree>
    <p:extLst>
      <p:ext uri="{BB962C8B-B14F-4D97-AF65-F5344CB8AC3E}">
        <p14:creationId xmlns:p14="http://schemas.microsoft.com/office/powerpoint/2010/main" val="19549659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489F10-E82B-442D-870E-750CA69A8B85}" type="datetime2">
              <a:rPr lang="en-US" smtClean="0"/>
              <a:t>Friday, June 8, 2018</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43963A5-983F-4C9F-916D-9E761517F3D1}" type="slidenum">
              <a:rPr lang="he-IL" smtClean="0"/>
              <a:t>‹#›</a:t>
            </a:fld>
            <a:endParaRPr lang="he-IL"/>
          </a:p>
        </p:txBody>
      </p:sp>
    </p:spTree>
    <p:extLst>
      <p:ext uri="{BB962C8B-B14F-4D97-AF65-F5344CB8AC3E}">
        <p14:creationId xmlns:p14="http://schemas.microsoft.com/office/powerpoint/2010/main" val="30524205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000AC5-45F7-40BA-B66D-0AEF13BEC408}" type="datetime2">
              <a:rPr lang="en-US" smtClean="0"/>
              <a:t>Friday, June 8, 2018</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43963A5-983F-4C9F-916D-9E761517F3D1}" type="slidenum">
              <a:rPr lang="he-IL" smtClean="0"/>
              <a:t>‹#›</a:t>
            </a:fld>
            <a:endParaRPr lang="he-IL"/>
          </a:p>
        </p:txBody>
      </p:sp>
    </p:spTree>
    <p:extLst>
      <p:ext uri="{BB962C8B-B14F-4D97-AF65-F5344CB8AC3E}">
        <p14:creationId xmlns:p14="http://schemas.microsoft.com/office/powerpoint/2010/main" val="3014525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F87355-E240-4D4C-A5B8-8DF2F9124D8B}" type="datetime2">
              <a:rPr lang="en-US" smtClean="0"/>
              <a:t>Friday, June 8, 2018</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43963A5-983F-4C9F-916D-9E761517F3D1}" type="slidenum">
              <a:rPr lang="he-IL" smtClean="0"/>
              <a:t>‹#›</a:t>
            </a:fld>
            <a:endParaRPr lang="he-IL"/>
          </a:p>
        </p:txBody>
      </p:sp>
    </p:spTree>
    <p:extLst>
      <p:ext uri="{BB962C8B-B14F-4D97-AF65-F5344CB8AC3E}">
        <p14:creationId xmlns:p14="http://schemas.microsoft.com/office/powerpoint/2010/main" val="279599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B6DF0-EEA2-4F35-9B7A-930B53BAF465}" type="datetime2">
              <a:rPr lang="en-US" smtClean="0"/>
              <a:t>Friday, June 8, 2018</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43963A5-983F-4C9F-916D-9E761517F3D1}" type="slidenum">
              <a:rPr lang="he-IL" smtClean="0"/>
              <a:t>‹#›</a:t>
            </a:fld>
            <a:endParaRPr lang="he-IL"/>
          </a:p>
        </p:txBody>
      </p:sp>
    </p:spTree>
    <p:extLst>
      <p:ext uri="{BB962C8B-B14F-4D97-AF65-F5344CB8AC3E}">
        <p14:creationId xmlns:p14="http://schemas.microsoft.com/office/powerpoint/2010/main" val="1571647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8" name="Picture 4" descr="תמונה קשורה"/>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804806"/>
            <a:ext cx="11292840" cy="105319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DB94FA5-F1D9-4822-9613-DF9B6940F8D0}" type="datetime2">
              <a:rPr lang="en-US" smtClean="0"/>
              <a:t>Friday, June 8, 2018</a:t>
            </a:fld>
            <a:endParaRPr lang="he-IL"/>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he-IL"/>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43963A5-983F-4C9F-916D-9E761517F3D1}" type="slidenum">
              <a:rPr lang="he-IL" smtClean="0"/>
              <a:t>‹#›</a:t>
            </a:fld>
            <a:endParaRPr lang="he-IL"/>
          </a:p>
        </p:txBody>
      </p:sp>
    </p:spTree>
    <p:extLst>
      <p:ext uri="{BB962C8B-B14F-4D97-AF65-F5344CB8AC3E}">
        <p14:creationId xmlns:p14="http://schemas.microsoft.com/office/powerpoint/2010/main" val="617337675"/>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r" rtl="1">
              <a:buNone/>
            </a:pPr>
            <a:r>
              <a:rPr lang="he-IL" sz="4800" dirty="0" smtClean="0"/>
              <a:t>לעומר:</a:t>
            </a:r>
          </a:p>
          <a:p>
            <a:pPr marL="342900" indent="-342900" algn="r" rtl="1">
              <a:buAutoNum type="arabicPeriod"/>
            </a:pPr>
            <a:r>
              <a:rPr lang="he-IL" sz="4800" dirty="0" smtClean="0"/>
              <a:t>שים לב לקרוא את ההערות למטה</a:t>
            </a:r>
          </a:p>
          <a:p>
            <a:pPr marL="342900" indent="-342900" algn="r" rtl="1">
              <a:buAutoNum type="arabicPeriod"/>
            </a:pPr>
            <a:r>
              <a:rPr lang="he-IL" sz="4800" dirty="0" smtClean="0"/>
              <a:t>תראה את המצגת בהצגת שקופיות כדי לא לפספס דברים.</a:t>
            </a:r>
            <a:endParaRPr lang="en-US" sz="4800" dirty="0"/>
          </a:p>
        </p:txBody>
      </p:sp>
      <p:sp>
        <p:nvSpPr>
          <p:cNvPr id="4" name="Date Placeholder 3"/>
          <p:cNvSpPr>
            <a:spLocks noGrp="1"/>
          </p:cNvSpPr>
          <p:nvPr>
            <p:ph type="dt" sz="half" idx="10"/>
          </p:nvPr>
        </p:nvSpPr>
        <p:spPr/>
        <p:txBody>
          <a:bodyPr/>
          <a:lstStyle/>
          <a:p>
            <a:fld id="{1C1FBBDB-9DA1-4AA6-A990-B1A599CBC769}" type="datetime2">
              <a:rPr lang="en-US" smtClean="0"/>
              <a:t>Friday, June 8, 2018</a:t>
            </a:fld>
            <a:endParaRPr lang="he-IL"/>
          </a:p>
        </p:txBody>
      </p:sp>
      <p:sp>
        <p:nvSpPr>
          <p:cNvPr id="5" name="Slide Number Placeholder 4"/>
          <p:cNvSpPr>
            <a:spLocks noGrp="1"/>
          </p:cNvSpPr>
          <p:nvPr>
            <p:ph type="sldNum" sz="quarter" idx="12"/>
          </p:nvPr>
        </p:nvSpPr>
        <p:spPr/>
        <p:txBody>
          <a:bodyPr>
            <a:normAutofit lnSpcReduction="10000"/>
          </a:bodyPr>
          <a:lstStyle/>
          <a:p>
            <a:fld id="{743963A5-983F-4C9F-916D-9E761517F3D1}" type="slidenum">
              <a:rPr lang="he-IL" smtClean="0"/>
              <a:t>1</a:t>
            </a:fld>
            <a:endParaRPr lang="he-IL"/>
          </a:p>
        </p:txBody>
      </p:sp>
    </p:spTree>
    <p:extLst>
      <p:ext uri="{BB962C8B-B14F-4D97-AF65-F5344CB8AC3E}">
        <p14:creationId xmlns:p14="http://schemas.microsoft.com/office/powerpoint/2010/main" val="4172933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NIDS</a:t>
            </a:r>
            <a:r>
              <a:rPr lang="en-US" dirty="0" smtClean="0"/>
              <a:t>++ </a:t>
            </a:r>
            <a:endParaRPr lang="he-IL" dirty="0"/>
          </a:p>
        </p:txBody>
      </p:sp>
      <p:sp>
        <p:nvSpPr>
          <p:cNvPr id="3" name="Subtitle 2"/>
          <p:cNvSpPr>
            <a:spLocks noGrp="1"/>
          </p:cNvSpPr>
          <p:nvPr>
            <p:ph type="subTitle" idx="1"/>
          </p:nvPr>
        </p:nvSpPr>
        <p:spPr/>
        <p:txBody>
          <a:bodyPr>
            <a:normAutofit/>
          </a:bodyPr>
          <a:lstStyle/>
          <a:p>
            <a:endParaRPr lang="en-US" dirty="0" smtClean="0"/>
          </a:p>
          <a:p>
            <a:endParaRPr lang="en-US" dirty="0"/>
          </a:p>
          <a:p>
            <a:r>
              <a:rPr lang="en-US" dirty="0" err="1" smtClean="0"/>
              <a:t>Zalmanson</a:t>
            </a:r>
            <a:r>
              <a:rPr lang="en-US" dirty="0" smtClean="0"/>
              <a:t> Omer &amp; Tiktinsky Aryeh</a:t>
            </a:r>
            <a:endParaRPr lang="he-IL" dirty="0"/>
          </a:p>
        </p:txBody>
      </p:sp>
      <p:pic>
        <p:nvPicPr>
          <p:cNvPr id="4" name="Picture 3"/>
          <p:cNvPicPr>
            <a:picLocks noChangeAspect="1"/>
          </p:cNvPicPr>
          <p:nvPr/>
        </p:nvPicPr>
        <p:blipFill>
          <a:blip r:embed="rId3"/>
          <a:stretch>
            <a:fillRect/>
          </a:stretch>
        </p:blipFill>
        <p:spPr>
          <a:xfrm>
            <a:off x="2370957" y="423093"/>
            <a:ext cx="7200149" cy="3042920"/>
          </a:xfrm>
          <a:prstGeom prst="rect">
            <a:avLst/>
          </a:prstGeom>
          <a:ln>
            <a:noFill/>
          </a:ln>
          <a:effectLst>
            <a:softEdge rad="112500"/>
          </a:effectLst>
        </p:spPr>
      </p:pic>
      <p:sp>
        <p:nvSpPr>
          <p:cNvPr id="6" name="Slide Number Placeholder 5"/>
          <p:cNvSpPr>
            <a:spLocks noGrp="1"/>
          </p:cNvSpPr>
          <p:nvPr>
            <p:ph type="sldNum" sz="quarter" idx="12"/>
          </p:nvPr>
        </p:nvSpPr>
        <p:spPr/>
        <p:txBody>
          <a:bodyPr>
            <a:normAutofit lnSpcReduction="10000"/>
          </a:bodyPr>
          <a:lstStyle/>
          <a:p>
            <a:fld id="{743963A5-983F-4C9F-916D-9E761517F3D1}" type="slidenum">
              <a:rPr lang="he-IL" smtClean="0"/>
              <a:t>2</a:t>
            </a:fld>
            <a:endParaRPr lang="he-IL"/>
          </a:p>
        </p:txBody>
      </p:sp>
      <p:sp>
        <p:nvSpPr>
          <p:cNvPr id="7" name="Date Placeholder 6"/>
          <p:cNvSpPr>
            <a:spLocks noGrp="1"/>
          </p:cNvSpPr>
          <p:nvPr>
            <p:ph type="dt" sz="half" idx="10"/>
          </p:nvPr>
        </p:nvSpPr>
        <p:spPr/>
        <p:txBody>
          <a:bodyPr/>
          <a:lstStyle/>
          <a:p>
            <a:fld id="{D297BBA1-6C8B-4278-80D8-C6EC370F7DC2}" type="datetime2">
              <a:rPr lang="en-US" smtClean="0"/>
              <a:t>Friday, June 8, 2018</a:t>
            </a:fld>
            <a:endParaRPr lang="he-IL"/>
          </a:p>
        </p:txBody>
      </p:sp>
    </p:spTree>
    <p:extLst>
      <p:ext uri="{BB962C8B-B14F-4D97-AF65-F5344CB8AC3E}">
        <p14:creationId xmlns:p14="http://schemas.microsoft.com/office/powerpoint/2010/main" val="2124756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malware attacks</a:t>
            </a:r>
            <a:endParaRPr lang="he-IL" dirty="0"/>
          </a:p>
        </p:txBody>
      </p:sp>
      <p:sp>
        <p:nvSpPr>
          <p:cNvPr id="3" name="Content Placeholder 2"/>
          <p:cNvSpPr>
            <a:spLocks noGrp="1"/>
          </p:cNvSpPr>
          <p:nvPr>
            <p:ph idx="1"/>
          </p:nvPr>
        </p:nvSpPr>
        <p:spPr>
          <a:xfrm>
            <a:off x="292053" y="2133599"/>
            <a:ext cx="10030969" cy="4351337"/>
          </a:xfrm>
        </p:spPr>
        <p:txBody>
          <a:bodyPr>
            <a:normAutofit/>
          </a:bodyPr>
          <a:lstStyle/>
          <a:p>
            <a:pPr lvl="0"/>
            <a:r>
              <a:rPr lang="en-US" sz="2800" dirty="0" smtClean="0"/>
              <a:t>NIDS</a:t>
            </a:r>
            <a:endParaRPr lang="en-US" sz="2800" dirty="0" smtClean="0"/>
          </a:p>
          <a:p>
            <a:pPr lvl="0"/>
            <a:endParaRPr lang="en-US" sz="2800" dirty="0" smtClean="0"/>
          </a:p>
          <a:p>
            <a:pPr lvl="0"/>
            <a:r>
              <a:rPr lang="en-US" sz="2800" dirty="0" smtClean="0"/>
              <a:t>Why this? LSTM, Cyber </a:t>
            </a:r>
            <a:r>
              <a:rPr lang="en-US" sz="2000" dirty="0" smtClean="0"/>
              <a:t>(According to foreign publications)</a:t>
            </a:r>
            <a:endParaRPr lang="en-US" sz="2800" dirty="0" smtClean="0"/>
          </a:p>
          <a:p>
            <a:pPr lvl="0"/>
            <a:endParaRPr lang="en-US" sz="2800" dirty="0" smtClean="0"/>
          </a:p>
          <a:p>
            <a:pPr lvl="0"/>
            <a:r>
              <a:rPr lang="en-US" sz="2800" dirty="0"/>
              <a:t>Key </a:t>
            </a:r>
            <a:r>
              <a:rPr lang="en-US" sz="2800" dirty="0" smtClean="0"/>
              <a:t>Challenge (at first sight) – TODO </a:t>
            </a:r>
            <a:r>
              <a:rPr lang="he-IL" sz="2800" dirty="0" smtClean="0"/>
              <a:t>להוריד</a:t>
            </a:r>
            <a:r>
              <a:rPr lang="en-US" sz="2800" dirty="0" smtClean="0"/>
              <a:t>?</a:t>
            </a:r>
          </a:p>
          <a:p>
            <a:pPr lvl="0"/>
            <a:endParaRPr lang="en-US" sz="2800" dirty="0" smtClean="0"/>
          </a:p>
        </p:txBody>
      </p:sp>
      <p:sp>
        <p:nvSpPr>
          <p:cNvPr id="4" name="Slide Number Placeholder 3"/>
          <p:cNvSpPr>
            <a:spLocks noGrp="1"/>
          </p:cNvSpPr>
          <p:nvPr>
            <p:ph type="sldNum" sz="quarter" idx="12"/>
          </p:nvPr>
        </p:nvSpPr>
        <p:spPr/>
        <p:txBody>
          <a:bodyPr>
            <a:normAutofit lnSpcReduction="10000"/>
          </a:bodyPr>
          <a:lstStyle/>
          <a:p>
            <a:fld id="{743963A5-983F-4C9F-916D-9E761517F3D1}" type="slidenum">
              <a:rPr lang="he-IL" smtClean="0"/>
              <a:t>3</a:t>
            </a:fld>
            <a:endParaRPr lang="he-IL"/>
          </a:p>
        </p:txBody>
      </p:sp>
      <p:sp>
        <p:nvSpPr>
          <p:cNvPr id="5" name="Date Placeholder 4"/>
          <p:cNvSpPr>
            <a:spLocks noGrp="1"/>
          </p:cNvSpPr>
          <p:nvPr>
            <p:ph type="dt" sz="half" idx="10"/>
          </p:nvPr>
        </p:nvSpPr>
        <p:spPr/>
        <p:txBody>
          <a:bodyPr/>
          <a:lstStyle/>
          <a:p>
            <a:fld id="{52D53C34-8D96-42C3-B993-4E701816DE35}" type="datetime2">
              <a:rPr lang="en-US" smtClean="0"/>
              <a:t>Friday, June 8, 2018</a:t>
            </a:fld>
            <a:endParaRPr lang="he-IL"/>
          </a:p>
        </p:txBody>
      </p:sp>
      <p:sp>
        <p:nvSpPr>
          <p:cNvPr id="7" name="TextBox 6"/>
          <p:cNvSpPr txBox="1"/>
          <p:nvPr/>
        </p:nvSpPr>
        <p:spPr>
          <a:xfrm>
            <a:off x="1585237" y="2183927"/>
            <a:ext cx="8737785" cy="369332"/>
          </a:xfrm>
          <a:prstGeom prst="rect">
            <a:avLst/>
          </a:prstGeom>
          <a:noFill/>
        </p:spPr>
        <p:txBody>
          <a:bodyPr wrap="square" rtlCol="0">
            <a:spAutoFit/>
          </a:bodyPr>
          <a:lstStyle/>
          <a:p>
            <a:r>
              <a:rPr lang="en-US" dirty="0"/>
              <a:t>(Thanks to </a:t>
            </a:r>
            <a:r>
              <a:rPr lang="en-US" dirty="0" smtClean="0"/>
              <a:t>Yosef &amp; </a:t>
            </a:r>
            <a:r>
              <a:rPr lang="en-US" dirty="0" err="1" smtClean="0"/>
              <a:t>Tomer</a:t>
            </a:r>
            <a:r>
              <a:rPr lang="en-US" dirty="0" smtClean="0"/>
              <a:t>)</a:t>
            </a:r>
            <a:endParaRPr lang="en-US" dirty="0"/>
          </a:p>
        </p:txBody>
      </p:sp>
      <p:sp>
        <p:nvSpPr>
          <p:cNvPr id="8" name="TextBox 7"/>
          <p:cNvSpPr txBox="1"/>
          <p:nvPr/>
        </p:nvSpPr>
        <p:spPr>
          <a:xfrm>
            <a:off x="4536255" y="2197782"/>
            <a:ext cx="8737785" cy="369332"/>
          </a:xfrm>
          <a:prstGeom prst="rect">
            <a:avLst/>
          </a:prstGeom>
          <a:noFill/>
        </p:spPr>
        <p:txBody>
          <a:bodyPr wrap="square" rtlCol="0">
            <a:spAutoFit/>
          </a:bodyPr>
          <a:lstStyle/>
          <a:p>
            <a:r>
              <a:rPr lang="en-US" dirty="0" smtClean="0"/>
              <a:t>(</a:t>
            </a:r>
            <a:r>
              <a:rPr lang="en-US" dirty="0"/>
              <a:t>Background, importance, </a:t>
            </a:r>
            <a:r>
              <a:rPr lang="en-US" dirty="0" smtClean="0"/>
              <a:t>implications, dataset!!!)</a:t>
            </a:r>
            <a:endParaRPr lang="en-US" dirty="0"/>
          </a:p>
        </p:txBody>
      </p:sp>
    </p:spTree>
    <p:extLst>
      <p:ext uri="{BB962C8B-B14F-4D97-AF65-F5344CB8AC3E}">
        <p14:creationId xmlns:p14="http://schemas.microsoft.com/office/powerpoint/2010/main" val="130862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19314"/>
            <a:ext cx="9692640" cy="1325562"/>
          </a:xfrm>
        </p:spPr>
        <p:txBody>
          <a:bodyPr/>
          <a:lstStyle/>
          <a:p>
            <a:r>
              <a:rPr lang="en-US" dirty="0" smtClean="0"/>
              <a:t>Our approach - LSTM</a:t>
            </a:r>
            <a:endParaRPr lang="en-US" dirty="0"/>
          </a:p>
        </p:txBody>
      </p:sp>
      <p:sp>
        <p:nvSpPr>
          <p:cNvPr id="3" name="Content Placeholder 2"/>
          <p:cNvSpPr>
            <a:spLocks noGrp="1"/>
          </p:cNvSpPr>
          <p:nvPr>
            <p:ph idx="1"/>
          </p:nvPr>
        </p:nvSpPr>
        <p:spPr>
          <a:xfrm>
            <a:off x="1261872" y="1580696"/>
            <a:ext cx="9692640" cy="4351337"/>
          </a:xfrm>
        </p:spPr>
        <p:txBody>
          <a:bodyPr>
            <a:normAutofit/>
          </a:bodyPr>
          <a:lstStyle/>
          <a:p>
            <a:r>
              <a:rPr lang="en-US" sz="2800" dirty="0" smtClean="0"/>
              <a:t>TODO – </a:t>
            </a:r>
            <a:r>
              <a:rPr lang="he-IL" sz="2800" dirty="0" smtClean="0"/>
              <a:t>לשים </a:t>
            </a:r>
            <a:r>
              <a:rPr lang="he-IL" sz="2800" dirty="0" smtClean="0"/>
              <a:t>סקיצות</a:t>
            </a:r>
            <a:endParaRPr lang="en-US" sz="2800" dirty="0" smtClean="0"/>
          </a:p>
          <a:p>
            <a:endParaRPr lang="en-US" sz="2800" dirty="0"/>
          </a:p>
          <a:p>
            <a:r>
              <a:rPr lang="en-US" sz="2800" dirty="0" smtClean="0"/>
              <a:t>LSTM in the anomaly detection domain:</a:t>
            </a:r>
            <a:endParaRPr lang="en-US" sz="2800" dirty="0" smtClean="0"/>
          </a:p>
          <a:p>
            <a:pPr lvl="1"/>
            <a:endParaRPr lang="en-US" sz="2600" dirty="0" smtClean="0"/>
          </a:p>
          <a:p>
            <a:pPr lvl="1"/>
            <a:r>
              <a:rPr lang="en-US" sz="2600" dirty="0" smtClean="0"/>
              <a:t>A </a:t>
            </a:r>
            <a:r>
              <a:rPr lang="en-US" sz="2600" dirty="0" smtClean="0"/>
              <a:t>classification </a:t>
            </a:r>
            <a:r>
              <a:rPr lang="en-US" sz="2600" dirty="0" smtClean="0"/>
              <a:t>approach</a:t>
            </a:r>
            <a:endParaRPr lang="en-US" sz="2600" dirty="0" smtClean="0"/>
          </a:p>
          <a:p>
            <a:pPr lvl="1"/>
            <a:endParaRPr lang="en-US" sz="2600" dirty="0" smtClean="0"/>
          </a:p>
          <a:p>
            <a:pPr lvl="1"/>
            <a:r>
              <a:rPr lang="en-US" sz="2600" dirty="0" smtClean="0"/>
              <a:t>No </a:t>
            </a:r>
            <a:r>
              <a:rPr lang="en-US" sz="2600" dirty="0" smtClean="0"/>
              <a:t>need for feature selection etc</a:t>
            </a:r>
            <a:r>
              <a:rPr lang="en-US" sz="2600" dirty="0" smtClean="0"/>
              <a:t>..</a:t>
            </a:r>
            <a:endParaRPr lang="en-US" sz="2600" dirty="0" smtClean="0"/>
          </a:p>
          <a:p>
            <a:pPr lvl="1"/>
            <a:endParaRPr lang="en-US" sz="2600" dirty="0" smtClean="0"/>
          </a:p>
          <a:p>
            <a:pPr lvl="1"/>
            <a:r>
              <a:rPr lang="en-US" sz="2600" dirty="0" smtClean="0"/>
              <a:t>Just </a:t>
            </a:r>
            <a:r>
              <a:rPr lang="en-US" sz="2600" dirty="0" smtClean="0"/>
              <a:t>tune hyper-parameters</a:t>
            </a:r>
          </a:p>
          <a:p>
            <a:endParaRPr lang="en-US" sz="2800" dirty="0" smtClean="0"/>
          </a:p>
        </p:txBody>
      </p:sp>
      <p:sp>
        <p:nvSpPr>
          <p:cNvPr id="4" name="Date Placeholder 3"/>
          <p:cNvSpPr>
            <a:spLocks noGrp="1"/>
          </p:cNvSpPr>
          <p:nvPr>
            <p:ph type="dt" sz="half" idx="10"/>
          </p:nvPr>
        </p:nvSpPr>
        <p:spPr/>
        <p:txBody>
          <a:bodyPr/>
          <a:lstStyle/>
          <a:p>
            <a:fld id="{1C1FBBDB-9DA1-4AA6-A990-B1A599CBC769}" type="datetime2">
              <a:rPr lang="en-US" smtClean="0"/>
              <a:t>Friday, June 8, 2018</a:t>
            </a:fld>
            <a:endParaRPr lang="he-IL"/>
          </a:p>
        </p:txBody>
      </p:sp>
      <p:sp>
        <p:nvSpPr>
          <p:cNvPr id="5" name="Slide Number Placeholder 4"/>
          <p:cNvSpPr>
            <a:spLocks noGrp="1"/>
          </p:cNvSpPr>
          <p:nvPr>
            <p:ph type="sldNum" sz="quarter" idx="12"/>
          </p:nvPr>
        </p:nvSpPr>
        <p:spPr/>
        <p:txBody>
          <a:bodyPr>
            <a:normAutofit lnSpcReduction="10000"/>
          </a:bodyPr>
          <a:lstStyle/>
          <a:p>
            <a:fld id="{743963A5-983F-4C9F-916D-9E761517F3D1}" type="slidenum">
              <a:rPr lang="he-IL" smtClean="0"/>
              <a:t>4</a:t>
            </a:fld>
            <a:endParaRPr lang="he-IL"/>
          </a:p>
        </p:txBody>
      </p:sp>
    </p:spTree>
    <p:extLst>
      <p:ext uri="{BB962C8B-B14F-4D97-AF65-F5344CB8AC3E}">
        <p14:creationId xmlns:p14="http://schemas.microsoft.com/office/powerpoint/2010/main" val="125274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C1FBBDB-9DA1-4AA6-A990-B1A599CBC769}" type="datetime2">
              <a:rPr lang="en-US" smtClean="0"/>
              <a:t>Friday, June 8, 2018</a:t>
            </a:fld>
            <a:endParaRPr lang="he-IL"/>
          </a:p>
        </p:txBody>
      </p:sp>
      <p:sp>
        <p:nvSpPr>
          <p:cNvPr id="5" name="Slide Number Placeholder 4"/>
          <p:cNvSpPr>
            <a:spLocks noGrp="1"/>
          </p:cNvSpPr>
          <p:nvPr>
            <p:ph type="sldNum" sz="quarter" idx="12"/>
          </p:nvPr>
        </p:nvSpPr>
        <p:spPr/>
        <p:txBody>
          <a:bodyPr>
            <a:normAutofit lnSpcReduction="10000"/>
          </a:bodyPr>
          <a:lstStyle/>
          <a:p>
            <a:fld id="{743963A5-983F-4C9F-916D-9E761517F3D1}" type="slidenum">
              <a:rPr lang="he-IL" smtClean="0"/>
              <a:t>5</a:t>
            </a:fld>
            <a:endParaRPr lang="he-IL"/>
          </a:p>
        </p:txBody>
      </p:sp>
      <p:pic>
        <p:nvPicPr>
          <p:cNvPr id="14" name="Picture 13"/>
          <p:cNvPicPr>
            <a:picLocks noChangeAspect="1"/>
          </p:cNvPicPr>
          <p:nvPr/>
        </p:nvPicPr>
        <p:blipFill>
          <a:blip r:embed="rId3"/>
          <a:stretch>
            <a:fillRect/>
          </a:stretch>
        </p:blipFill>
        <p:spPr>
          <a:xfrm>
            <a:off x="175310" y="388256"/>
            <a:ext cx="6086039" cy="4590144"/>
          </a:xfrm>
          <a:prstGeom prst="rect">
            <a:avLst/>
          </a:prstGeom>
        </p:spPr>
      </p:pic>
      <p:sp>
        <p:nvSpPr>
          <p:cNvPr id="17" name="Rectangle 16"/>
          <p:cNvSpPr/>
          <p:nvPr/>
        </p:nvSpPr>
        <p:spPr>
          <a:xfrm>
            <a:off x="175310" y="4151085"/>
            <a:ext cx="6241143" cy="82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75309" y="4546599"/>
            <a:ext cx="6086039" cy="863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128625" y="5186952"/>
            <a:ext cx="2728685" cy="769441"/>
          </a:xfrm>
          <a:prstGeom prst="rect">
            <a:avLst/>
          </a:prstGeom>
          <a:noFill/>
        </p:spPr>
        <p:txBody>
          <a:bodyPr wrap="square" rtlCol="0">
            <a:spAutoFit/>
          </a:bodyPr>
          <a:lstStyle/>
          <a:p>
            <a:r>
              <a:rPr lang="en-US" sz="4400" dirty="0" smtClean="0"/>
              <a:t>Bye </a:t>
            </a:r>
            <a:r>
              <a:rPr lang="en-US" sz="4400" dirty="0" err="1" smtClean="0"/>
              <a:t>Bye</a:t>
            </a:r>
            <a:r>
              <a:rPr lang="en-US" sz="4400" dirty="0" smtClean="0"/>
              <a:t>?</a:t>
            </a:r>
            <a:endParaRPr lang="en-US" sz="44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3587" y="443712"/>
            <a:ext cx="5039253" cy="1329669"/>
          </a:xfrm>
          <a:prstGeom prst="rect">
            <a:avLst/>
          </a:prstGeom>
          <a:ln>
            <a:solidFill>
              <a:schemeClr val="tx1"/>
            </a:solidFill>
          </a:ln>
        </p:spPr>
      </p:pic>
      <p:sp>
        <p:nvSpPr>
          <p:cNvPr id="10" name="Content Placeholder 2"/>
          <p:cNvSpPr>
            <a:spLocks noGrp="1"/>
          </p:cNvSpPr>
          <p:nvPr>
            <p:ph idx="1"/>
          </p:nvPr>
        </p:nvSpPr>
        <p:spPr>
          <a:xfrm>
            <a:off x="6416453" y="1921192"/>
            <a:ext cx="4538059" cy="4103196"/>
          </a:xfrm>
        </p:spPr>
        <p:txBody>
          <a:bodyPr>
            <a:normAutofit/>
          </a:bodyPr>
          <a:lstStyle/>
          <a:p>
            <a:r>
              <a:rPr lang="en-US" sz="2800" dirty="0" smtClean="0"/>
              <a:t>Good results due to bad proportions in data</a:t>
            </a:r>
          </a:p>
          <a:p>
            <a:endParaRPr lang="en-US" sz="2800" dirty="0" smtClean="0"/>
          </a:p>
          <a:p>
            <a:r>
              <a:rPr lang="en-US" sz="2800" dirty="0" smtClean="0"/>
              <a:t>Add time bigrams (LSTM!)</a:t>
            </a:r>
            <a:endParaRPr lang="en-US" sz="2800" dirty="0" smtClean="0"/>
          </a:p>
          <a:p>
            <a:endParaRPr lang="en-US" sz="2800" dirty="0" smtClean="0"/>
          </a:p>
          <a:p>
            <a:r>
              <a:rPr lang="en-US" sz="2800" dirty="0" smtClean="0"/>
              <a:t>Use </a:t>
            </a:r>
            <a:r>
              <a:rPr lang="en-US" sz="2800" dirty="0" smtClean="0"/>
              <a:t>SMOTE!</a:t>
            </a:r>
          </a:p>
          <a:p>
            <a:endParaRPr lang="en-US" sz="2800" dirty="0" smtClean="0"/>
          </a:p>
          <a:p>
            <a:endParaRPr lang="en-US" sz="2800" dirty="0" smtClean="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3744" y="418826"/>
            <a:ext cx="5037252" cy="1354555"/>
          </a:xfrm>
          <a:prstGeom prst="rect">
            <a:avLst/>
          </a:prstGeom>
          <a:ln>
            <a:solidFill>
              <a:schemeClr val="tx1"/>
            </a:solidFill>
          </a:ln>
        </p:spPr>
      </p:pic>
      <p:pic>
        <p:nvPicPr>
          <p:cNvPr id="12" name="Picture 11"/>
          <p:cNvPicPr>
            <a:picLocks noChangeAspect="1"/>
          </p:cNvPicPr>
          <p:nvPr/>
        </p:nvPicPr>
        <p:blipFill>
          <a:blip r:embed="rId6"/>
          <a:stretch>
            <a:fillRect/>
          </a:stretch>
        </p:blipFill>
        <p:spPr>
          <a:xfrm>
            <a:off x="6243763" y="401241"/>
            <a:ext cx="5037252" cy="1383961"/>
          </a:xfrm>
          <a:prstGeom prst="rect">
            <a:avLst/>
          </a:prstGeom>
          <a:ln>
            <a:solidFill>
              <a:schemeClr val="tx1"/>
            </a:solidFill>
          </a:ln>
        </p:spPr>
      </p:pic>
    </p:spTree>
    <p:extLst>
      <p:ext uri="{BB962C8B-B14F-4D97-AF65-F5344CB8AC3E}">
        <p14:creationId xmlns:p14="http://schemas.microsoft.com/office/powerpoint/2010/main" val="75600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4" presetClass="exit" presetSubtype="10" fill="hold" grpId="0" nodeType="clickEffect">
                                  <p:stCondLst>
                                    <p:cond delay="0"/>
                                  </p:stCondLst>
                                  <p:childTnLst>
                                    <p:animEffect transition="out" filter="randombar(horizontal)">
                                      <p:cBhvr>
                                        <p:cTn id="42" dur="500"/>
                                        <p:tgtEl>
                                          <p:spTgt spid="19"/>
                                        </p:tgtEl>
                                      </p:cBhvr>
                                    </p:animEffect>
                                    <p:set>
                                      <p:cBhvr>
                                        <p:cTn id="43"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p:bldP spid="19" grpId="1"/>
      <p:bldP spid="10"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9" y="0"/>
            <a:ext cx="9692640" cy="1325562"/>
          </a:xfrm>
        </p:spPr>
        <p:txBody>
          <a:bodyPr>
            <a:normAutofit/>
          </a:bodyPr>
          <a:lstStyle/>
          <a:p>
            <a:r>
              <a:rPr lang="en-US" sz="4000" dirty="0" smtClean="0"/>
              <a:t>Real Key Challenge</a:t>
            </a:r>
            <a:endParaRPr lang="he-IL" sz="4000" dirty="0"/>
          </a:p>
        </p:txBody>
      </p:sp>
      <p:sp>
        <p:nvSpPr>
          <p:cNvPr id="3" name="Content Placeholder 2"/>
          <p:cNvSpPr>
            <a:spLocks noGrp="1"/>
          </p:cNvSpPr>
          <p:nvPr>
            <p:ph idx="1"/>
          </p:nvPr>
        </p:nvSpPr>
        <p:spPr>
          <a:xfrm>
            <a:off x="130629" y="1820863"/>
            <a:ext cx="10900537" cy="4351337"/>
          </a:xfrm>
        </p:spPr>
        <p:txBody>
          <a:bodyPr>
            <a:normAutofit/>
          </a:bodyPr>
          <a:lstStyle/>
          <a:p>
            <a:pPr lvl="0"/>
            <a:r>
              <a:rPr lang="en-US" sz="2800" dirty="0" smtClean="0"/>
              <a:t>Malware evolution!</a:t>
            </a:r>
          </a:p>
          <a:p>
            <a:pPr lvl="1"/>
            <a:r>
              <a:rPr lang="en-US" sz="2800" dirty="0" smtClean="0"/>
              <a:t>Datasets and NIDS’s becomes irrelevant</a:t>
            </a:r>
          </a:p>
          <a:p>
            <a:pPr lvl="1"/>
            <a:r>
              <a:rPr lang="en-US" sz="2400" dirty="0" smtClean="0"/>
              <a:t>(DARPA’98, KDD’99, … </a:t>
            </a:r>
            <a:r>
              <a:rPr lang="en-US" sz="2400" b="1" dirty="0" smtClean="0"/>
              <a:t>NSL’09</a:t>
            </a:r>
            <a:r>
              <a:rPr lang="en-US" sz="2400" dirty="0" smtClean="0"/>
              <a:t>, … </a:t>
            </a:r>
            <a:r>
              <a:rPr lang="en-US" sz="2400" b="1" dirty="0" smtClean="0"/>
              <a:t>ISCX’12</a:t>
            </a:r>
            <a:r>
              <a:rPr lang="en-US" sz="2400" dirty="0" smtClean="0"/>
              <a:t>, … </a:t>
            </a:r>
            <a:r>
              <a:rPr lang="en-US" sz="2400" b="1" dirty="0" smtClean="0"/>
              <a:t>CIC17-18</a:t>
            </a:r>
            <a:r>
              <a:rPr lang="en-US" sz="2400" dirty="0" smtClean="0"/>
              <a:t>)</a:t>
            </a:r>
          </a:p>
          <a:p>
            <a:pPr lvl="1"/>
            <a:endParaRPr lang="en-US" sz="2800" dirty="0" smtClean="0"/>
          </a:p>
          <a:p>
            <a:pPr lvl="0"/>
            <a:r>
              <a:rPr lang="en-US" sz="2800" dirty="0" smtClean="0"/>
              <a:t>What others have tried?</a:t>
            </a:r>
          </a:p>
          <a:p>
            <a:pPr lvl="1"/>
            <a:r>
              <a:rPr lang="en-US" sz="2800" dirty="0" smtClean="0"/>
              <a:t>Supervised – generalization. (BGU 2017)</a:t>
            </a:r>
          </a:p>
          <a:p>
            <a:pPr lvl="1"/>
            <a:r>
              <a:rPr lang="en-US" sz="2800" dirty="0" smtClean="0"/>
              <a:t>Unsupervised – modeling benign traffic (DARPA 2018)</a:t>
            </a:r>
            <a:endParaRPr lang="en-US" sz="2400" dirty="0" smtClean="0"/>
          </a:p>
        </p:txBody>
      </p:sp>
      <p:sp>
        <p:nvSpPr>
          <p:cNvPr id="4" name="Slide Number Placeholder 3"/>
          <p:cNvSpPr>
            <a:spLocks noGrp="1"/>
          </p:cNvSpPr>
          <p:nvPr>
            <p:ph type="sldNum" sz="quarter" idx="12"/>
          </p:nvPr>
        </p:nvSpPr>
        <p:spPr/>
        <p:txBody>
          <a:bodyPr>
            <a:normAutofit lnSpcReduction="10000"/>
          </a:bodyPr>
          <a:lstStyle/>
          <a:p>
            <a:fld id="{743963A5-983F-4C9F-916D-9E761517F3D1}" type="slidenum">
              <a:rPr lang="he-IL" smtClean="0"/>
              <a:t>6</a:t>
            </a:fld>
            <a:endParaRPr lang="he-IL"/>
          </a:p>
        </p:txBody>
      </p:sp>
      <p:sp>
        <p:nvSpPr>
          <p:cNvPr id="5" name="Date Placeholder 4"/>
          <p:cNvSpPr>
            <a:spLocks noGrp="1"/>
          </p:cNvSpPr>
          <p:nvPr>
            <p:ph type="dt" sz="half" idx="10"/>
          </p:nvPr>
        </p:nvSpPr>
        <p:spPr/>
        <p:txBody>
          <a:bodyPr/>
          <a:lstStyle/>
          <a:p>
            <a:fld id="{52D53C34-8D96-42C3-B993-4E701816DE35}" type="datetime2">
              <a:rPr lang="en-US" smtClean="0"/>
              <a:t>Friday, June 8, 2018</a:t>
            </a:fld>
            <a:endParaRPr lang="he-IL"/>
          </a:p>
        </p:txBody>
      </p:sp>
    </p:spTree>
    <p:extLst>
      <p:ext uri="{BB962C8B-B14F-4D97-AF65-F5344CB8AC3E}">
        <p14:creationId xmlns:p14="http://schemas.microsoft.com/office/powerpoint/2010/main" val="216742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approach (50%)</a:t>
            </a:r>
            <a:endParaRPr lang="en-US" dirty="0"/>
          </a:p>
        </p:txBody>
      </p:sp>
      <p:sp>
        <p:nvSpPr>
          <p:cNvPr id="3" name="Content Placeholder 2"/>
          <p:cNvSpPr>
            <a:spLocks noGrp="1"/>
          </p:cNvSpPr>
          <p:nvPr>
            <p:ph idx="1"/>
          </p:nvPr>
        </p:nvSpPr>
        <p:spPr>
          <a:xfrm>
            <a:off x="1261872" y="1828800"/>
            <a:ext cx="9692640" cy="4351337"/>
          </a:xfrm>
        </p:spPr>
        <p:txBody>
          <a:bodyPr/>
          <a:lstStyle/>
          <a:p>
            <a:r>
              <a:rPr lang="en-US" dirty="0" smtClean="0"/>
              <a:t>Characterize your approach (10%)</a:t>
            </a:r>
          </a:p>
          <a:p>
            <a:pPr lvl="1"/>
            <a:r>
              <a:rPr lang="en-US" dirty="0" smtClean="0"/>
              <a:t>E.g., density based, graph based, statistical, hybrid etc</a:t>
            </a:r>
            <a:r>
              <a:rPr lang="en-US" dirty="0"/>
              <a:t>.</a:t>
            </a:r>
            <a:endParaRPr lang="en-US" dirty="0" smtClean="0"/>
          </a:p>
          <a:p>
            <a:r>
              <a:rPr lang="en-US" dirty="0" smtClean="0"/>
              <a:t>Describe your algorithm / feature selection or extraction process (30%)</a:t>
            </a:r>
          </a:p>
          <a:p>
            <a:pPr lvl="1"/>
            <a:r>
              <a:rPr lang="en-US" dirty="0" smtClean="0"/>
              <a:t>Give enough detail, but be elegant in doing so; give intuition to how and why it should work</a:t>
            </a:r>
          </a:p>
          <a:p>
            <a:pPr lvl="1"/>
            <a:r>
              <a:rPr lang="en-US" dirty="0" smtClean="0"/>
              <a:t>Emphasize the creative / none intuitive parts</a:t>
            </a:r>
          </a:p>
          <a:p>
            <a:pPr lvl="1"/>
            <a:r>
              <a:rPr lang="en-US" dirty="0" smtClean="0"/>
              <a:t>Try hard not to apply just a basic approach</a:t>
            </a:r>
          </a:p>
          <a:p>
            <a:pPr lvl="1"/>
            <a:r>
              <a:rPr lang="en-US" dirty="0" smtClean="0"/>
              <a:t>No need for implementation details, e.g., python, R, tensor flow, </a:t>
            </a:r>
            <a:r>
              <a:rPr lang="en-US" dirty="0" err="1" smtClean="0"/>
              <a:t>weka</a:t>
            </a:r>
            <a:r>
              <a:rPr lang="en-US" dirty="0" smtClean="0"/>
              <a:t> etc.</a:t>
            </a:r>
          </a:p>
          <a:p>
            <a:r>
              <a:rPr lang="en-US" dirty="0" smtClean="0"/>
              <a:t>How does your approach handle the key challenges? (10%)</a:t>
            </a:r>
          </a:p>
        </p:txBody>
      </p:sp>
      <p:sp>
        <p:nvSpPr>
          <p:cNvPr id="4" name="Date Placeholder 3"/>
          <p:cNvSpPr>
            <a:spLocks noGrp="1"/>
          </p:cNvSpPr>
          <p:nvPr>
            <p:ph type="dt" sz="half" idx="10"/>
          </p:nvPr>
        </p:nvSpPr>
        <p:spPr/>
        <p:txBody>
          <a:bodyPr/>
          <a:lstStyle/>
          <a:p>
            <a:fld id="{1C1FBBDB-9DA1-4AA6-A990-B1A599CBC769}" type="datetime2">
              <a:rPr lang="en-US" smtClean="0"/>
              <a:t>Friday, June 8, 2018</a:t>
            </a:fld>
            <a:endParaRPr lang="he-IL"/>
          </a:p>
        </p:txBody>
      </p:sp>
      <p:sp>
        <p:nvSpPr>
          <p:cNvPr id="5" name="Slide Number Placeholder 4"/>
          <p:cNvSpPr>
            <a:spLocks noGrp="1"/>
          </p:cNvSpPr>
          <p:nvPr>
            <p:ph type="sldNum" sz="quarter" idx="12"/>
          </p:nvPr>
        </p:nvSpPr>
        <p:spPr/>
        <p:txBody>
          <a:bodyPr>
            <a:normAutofit lnSpcReduction="10000"/>
          </a:bodyPr>
          <a:lstStyle/>
          <a:p>
            <a:fld id="{743963A5-983F-4C9F-916D-9E761517F3D1}" type="slidenum">
              <a:rPr lang="he-IL" smtClean="0"/>
              <a:t>7</a:t>
            </a:fld>
            <a:endParaRPr lang="he-IL"/>
          </a:p>
        </p:txBody>
      </p:sp>
    </p:spTree>
    <p:extLst>
      <p:ext uri="{BB962C8B-B14F-4D97-AF65-F5344CB8AC3E}">
        <p14:creationId xmlns:p14="http://schemas.microsoft.com/office/powerpoint/2010/main" val="3967978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Experimental setup and results (20%)</a:t>
            </a:r>
            <a:endParaRPr lang="en-US" sz="4000" dirty="0"/>
          </a:p>
        </p:txBody>
      </p:sp>
      <p:sp>
        <p:nvSpPr>
          <p:cNvPr id="3" name="Content Placeholder 2"/>
          <p:cNvSpPr>
            <a:spLocks noGrp="1"/>
          </p:cNvSpPr>
          <p:nvPr>
            <p:ph idx="1"/>
          </p:nvPr>
        </p:nvSpPr>
        <p:spPr>
          <a:xfrm>
            <a:off x="953311" y="1828800"/>
            <a:ext cx="10233497" cy="4351337"/>
          </a:xfrm>
        </p:spPr>
        <p:txBody>
          <a:bodyPr>
            <a:normAutofit lnSpcReduction="10000"/>
          </a:bodyPr>
          <a:lstStyle/>
          <a:p>
            <a:r>
              <a:rPr lang="en-US" dirty="0" smtClean="0"/>
              <a:t>Describe the data in detail (6%)</a:t>
            </a:r>
          </a:p>
          <a:p>
            <a:pPr lvl="1"/>
            <a:r>
              <a:rPr lang="en-US" dirty="0" smtClean="0"/>
              <a:t>Characterize the data, e.g., a time series of graph representing communication links between users</a:t>
            </a:r>
          </a:p>
          <a:p>
            <a:pPr lvl="1"/>
            <a:r>
              <a:rPr lang="en-US" dirty="0" smtClean="0"/>
              <a:t>What is the size of the data and  the % of anomalies?</a:t>
            </a:r>
          </a:p>
          <a:p>
            <a:pPr lvl="1"/>
            <a:r>
              <a:rPr lang="en-US" dirty="0" smtClean="0"/>
              <a:t>Partition for train and test </a:t>
            </a:r>
          </a:p>
          <a:p>
            <a:r>
              <a:rPr lang="en-US" dirty="0" smtClean="0"/>
              <a:t>How good is your approach compared to other approaches? (10%)</a:t>
            </a:r>
          </a:p>
          <a:p>
            <a:pPr lvl="1"/>
            <a:r>
              <a:rPr lang="en-US" dirty="0" smtClean="0"/>
              <a:t>What are the competitive and typical approaches used for this problem</a:t>
            </a:r>
          </a:p>
          <a:p>
            <a:pPr lvl="1"/>
            <a:r>
              <a:rPr lang="en-US" dirty="0" smtClean="0"/>
              <a:t>Emphasize the reasoning behind tour evaluation calculation</a:t>
            </a:r>
          </a:p>
          <a:p>
            <a:pPr lvl="2"/>
            <a:r>
              <a:rPr lang="en-US" dirty="0" smtClean="0"/>
              <a:t>E.g., in this domain minimizing false negatives is more important than minimizing false positives…</a:t>
            </a:r>
          </a:p>
          <a:p>
            <a:pPr lvl="1"/>
            <a:r>
              <a:rPr lang="en-US" dirty="0" smtClean="0"/>
              <a:t>Compare the approaches (TPR, FPR, etc.). </a:t>
            </a:r>
            <a:r>
              <a:rPr lang="en-US" dirty="0"/>
              <a:t>explain the </a:t>
            </a:r>
            <a:r>
              <a:rPr lang="en-US" dirty="0" smtClean="0"/>
              <a:t>results</a:t>
            </a:r>
          </a:p>
          <a:p>
            <a:pPr lvl="1"/>
            <a:r>
              <a:rPr lang="en-US" dirty="0" smtClean="0"/>
              <a:t>How is your approached sensitive to different parameters (display ROC, AUC), explain the results</a:t>
            </a:r>
          </a:p>
          <a:p>
            <a:pPr lvl="1"/>
            <a:r>
              <a:rPr lang="en-US" dirty="0" smtClean="0"/>
              <a:t>Additional comparisons (runtime, memory)</a:t>
            </a:r>
          </a:p>
          <a:p>
            <a:r>
              <a:rPr lang="en-US" dirty="0" smtClean="0"/>
              <a:t>Implications (4%)</a:t>
            </a:r>
          </a:p>
          <a:p>
            <a:pPr lvl="1"/>
            <a:r>
              <a:rPr lang="en-US" dirty="0" smtClean="0"/>
              <a:t>What do we know now or able to do now that was not possible before?</a:t>
            </a:r>
          </a:p>
          <a:p>
            <a:pPr lvl="1"/>
            <a:r>
              <a:rPr lang="en-US" dirty="0" smtClean="0"/>
              <a:t>Academic: what have you learned during the course of this assignment?</a:t>
            </a:r>
            <a:endParaRPr lang="en-US" dirty="0"/>
          </a:p>
        </p:txBody>
      </p:sp>
      <p:sp>
        <p:nvSpPr>
          <p:cNvPr id="4" name="Date Placeholder 3"/>
          <p:cNvSpPr>
            <a:spLocks noGrp="1"/>
          </p:cNvSpPr>
          <p:nvPr>
            <p:ph type="dt" sz="half" idx="10"/>
          </p:nvPr>
        </p:nvSpPr>
        <p:spPr/>
        <p:txBody>
          <a:bodyPr/>
          <a:lstStyle/>
          <a:p>
            <a:fld id="{1C1FBBDB-9DA1-4AA6-A990-B1A599CBC769}" type="datetime2">
              <a:rPr lang="en-US" smtClean="0"/>
              <a:t>Friday, June 8, 2018</a:t>
            </a:fld>
            <a:endParaRPr lang="he-IL"/>
          </a:p>
        </p:txBody>
      </p:sp>
      <p:sp>
        <p:nvSpPr>
          <p:cNvPr id="5" name="Slide Number Placeholder 4"/>
          <p:cNvSpPr>
            <a:spLocks noGrp="1"/>
          </p:cNvSpPr>
          <p:nvPr>
            <p:ph type="sldNum" sz="quarter" idx="12"/>
          </p:nvPr>
        </p:nvSpPr>
        <p:spPr/>
        <p:txBody>
          <a:bodyPr>
            <a:normAutofit lnSpcReduction="10000"/>
          </a:bodyPr>
          <a:lstStyle/>
          <a:p>
            <a:fld id="{743963A5-983F-4C9F-916D-9E761517F3D1}" type="slidenum">
              <a:rPr lang="he-IL" smtClean="0"/>
              <a:t>8</a:t>
            </a:fld>
            <a:endParaRPr lang="he-IL"/>
          </a:p>
        </p:txBody>
      </p:sp>
    </p:spTree>
    <p:extLst>
      <p:ext uri="{BB962C8B-B14F-4D97-AF65-F5344CB8AC3E}">
        <p14:creationId xmlns:p14="http://schemas.microsoft.com/office/powerpoint/2010/main" val="3696088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59" y="0"/>
            <a:ext cx="3376123" cy="4919661"/>
          </a:xfrm>
        </p:spPr>
        <p:txBody>
          <a:bodyPr/>
          <a:lstStyle/>
          <a:p>
            <a:r>
              <a:rPr lang="en-US" dirty="0" smtClean="0"/>
              <a:t>Min threshold 0 </a:t>
            </a:r>
          </a:p>
          <a:p>
            <a:r>
              <a:rPr lang="en-US" dirty="0" smtClean="0"/>
              <a:t>Max threshold 1</a:t>
            </a:r>
            <a:endParaRPr lang="en-US" dirty="0"/>
          </a:p>
          <a:p>
            <a:r>
              <a:rPr lang="en-US" dirty="0" smtClean="0"/>
              <a:t>Average threshold 0.0135</a:t>
            </a:r>
          </a:p>
          <a:p>
            <a:r>
              <a:rPr lang="en-US" dirty="0" err="1" smtClean="0"/>
              <a:t>Timestemps</a:t>
            </a:r>
            <a:r>
              <a:rPr lang="en-US" dirty="0" smtClean="0"/>
              <a:t> 2</a:t>
            </a:r>
            <a:endParaRPr lang="en-US" dirty="0"/>
          </a:p>
        </p:txBody>
      </p:sp>
      <p:sp>
        <p:nvSpPr>
          <p:cNvPr id="4" name="Date Placeholder 3"/>
          <p:cNvSpPr>
            <a:spLocks noGrp="1"/>
          </p:cNvSpPr>
          <p:nvPr>
            <p:ph type="dt" sz="half" idx="10"/>
          </p:nvPr>
        </p:nvSpPr>
        <p:spPr/>
        <p:txBody>
          <a:bodyPr/>
          <a:lstStyle/>
          <a:p>
            <a:fld id="{1C1FBBDB-9DA1-4AA6-A990-B1A599CBC769}" type="datetime2">
              <a:rPr lang="en-US" smtClean="0"/>
              <a:t>Friday, June 8, 2018</a:t>
            </a:fld>
            <a:endParaRPr lang="he-IL"/>
          </a:p>
        </p:txBody>
      </p:sp>
      <p:sp>
        <p:nvSpPr>
          <p:cNvPr id="5" name="Slide Number Placeholder 4"/>
          <p:cNvSpPr>
            <a:spLocks noGrp="1"/>
          </p:cNvSpPr>
          <p:nvPr>
            <p:ph type="sldNum" sz="quarter" idx="12"/>
          </p:nvPr>
        </p:nvSpPr>
        <p:spPr/>
        <p:txBody>
          <a:bodyPr>
            <a:normAutofit lnSpcReduction="10000"/>
          </a:bodyPr>
          <a:lstStyle/>
          <a:p>
            <a:fld id="{743963A5-983F-4C9F-916D-9E761517F3D1}" type="slidenum">
              <a:rPr lang="he-IL" smtClean="0"/>
              <a:t>9</a:t>
            </a:fld>
            <a:endParaRPr lang="he-IL"/>
          </a:p>
        </p:txBody>
      </p:sp>
      <p:pic>
        <p:nvPicPr>
          <p:cNvPr id="6" name="Picture 5"/>
          <p:cNvPicPr>
            <a:picLocks noChangeAspect="1"/>
          </p:cNvPicPr>
          <p:nvPr/>
        </p:nvPicPr>
        <p:blipFill>
          <a:blip r:embed="rId3"/>
          <a:stretch>
            <a:fillRect/>
          </a:stretch>
        </p:blipFill>
        <p:spPr>
          <a:xfrm>
            <a:off x="5419862" y="2133599"/>
            <a:ext cx="4333875" cy="1123950"/>
          </a:xfrm>
          <a:prstGeom prst="rect">
            <a:avLst/>
          </a:prstGeom>
        </p:spPr>
      </p:pic>
      <p:pic>
        <p:nvPicPr>
          <p:cNvPr id="7" name="Picture 6"/>
          <p:cNvPicPr>
            <a:picLocks noChangeAspect="1"/>
          </p:cNvPicPr>
          <p:nvPr/>
        </p:nvPicPr>
        <p:blipFill>
          <a:blip r:embed="rId4"/>
          <a:stretch>
            <a:fillRect/>
          </a:stretch>
        </p:blipFill>
        <p:spPr>
          <a:xfrm>
            <a:off x="5887810" y="3417886"/>
            <a:ext cx="4248150" cy="3067050"/>
          </a:xfrm>
          <a:prstGeom prst="rect">
            <a:avLst/>
          </a:prstGeom>
        </p:spPr>
      </p:pic>
      <p:pic>
        <p:nvPicPr>
          <p:cNvPr id="2" name="Picture 1"/>
          <p:cNvPicPr>
            <a:picLocks noChangeAspect="1"/>
          </p:cNvPicPr>
          <p:nvPr/>
        </p:nvPicPr>
        <p:blipFill>
          <a:blip r:embed="rId5"/>
          <a:stretch>
            <a:fillRect/>
          </a:stretch>
        </p:blipFill>
        <p:spPr>
          <a:xfrm>
            <a:off x="807259" y="1981055"/>
            <a:ext cx="4333875" cy="1152525"/>
          </a:xfrm>
          <a:prstGeom prst="rect">
            <a:avLst/>
          </a:prstGeom>
        </p:spPr>
      </p:pic>
      <p:pic>
        <p:nvPicPr>
          <p:cNvPr id="8" name="Picture 7"/>
          <p:cNvPicPr>
            <a:picLocks noChangeAspect="1"/>
          </p:cNvPicPr>
          <p:nvPr/>
        </p:nvPicPr>
        <p:blipFill>
          <a:blip r:embed="rId6"/>
          <a:stretch>
            <a:fillRect/>
          </a:stretch>
        </p:blipFill>
        <p:spPr>
          <a:xfrm>
            <a:off x="361488" y="3257549"/>
            <a:ext cx="4724400" cy="3324225"/>
          </a:xfrm>
          <a:prstGeom prst="rect">
            <a:avLst/>
          </a:prstGeom>
        </p:spPr>
      </p:pic>
      <p:sp>
        <p:nvSpPr>
          <p:cNvPr id="9" name="Content Placeholder 2"/>
          <p:cNvSpPr txBox="1">
            <a:spLocks/>
          </p:cNvSpPr>
          <p:nvPr/>
        </p:nvSpPr>
        <p:spPr>
          <a:xfrm>
            <a:off x="6129307" y="110837"/>
            <a:ext cx="3376123" cy="4808824"/>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smtClean="0"/>
              <a:t>Min threshold 1e-13</a:t>
            </a:r>
          </a:p>
          <a:p>
            <a:r>
              <a:rPr lang="en-US" dirty="0" smtClean="0"/>
              <a:t>Max threshold 1</a:t>
            </a:r>
          </a:p>
          <a:p>
            <a:r>
              <a:rPr lang="en-US" dirty="0" smtClean="0"/>
              <a:t>Average threshold 0.05</a:t>
            </a:r>
          </a:p>
          <a:p>
            <a:r>
              <a:rPr lang="en-US" smtClean="0"/>
              <a:t>No timestamps (1)</a:t>
            </a:r>
            <a:endParaRPr lang="en-US" dirty="0"/>
          </a:p>
        </p:txBody>
      </p:sp>
    </p:spTree>
    <p:extLst>
      <p:ext uri="{BB962C8B-B14F-4D97-AF65-F5344CB8AC3E}">
        <p14:creationId xmlns:p14="http://schemas.microsoft.com/office/powerpoint/2010/main" val="807683859"/>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38189</TotalTime>
  <Words>640</Words>
  <Application>Microsoft Office PowerPoint</Application>
  <PresentationFormat>Widescreen</PresentationFormat>
  <Paragraphs>111</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Schoolbook</vt:lpstr>
      <vt:lpstr>Gisha</vt:lpstr>
      <vt:lpstr>Wingdings 2</vt:lpstr>
      <vt:lpstr>View</vt:lpstr>
      <vt:lpstr>PowerPoint Presentation</vt:lpstr>
      <vt:lpstr>NIDS++ </vt:lpstr>
      <vt:lpstr>Detecting malware attacks</vt:lpstr>
      <vt:lpstr>Our approach - LSTM</vt:lpstr>
      <vt:lpstr>PowerPoint Presentation</vt:lpstr>
      <vt:lpstr>Real Key Challenge</vt:lpstr>
      <vt:lpstr>Your approach (50%)</vt:lpstr>
      <vt:lpstr>Experimental setup and results (20%)</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dc:title>
  <dc:creator>Windows User</dc:creator>
  <cp:lastModifiedBy>aryeh tiktinsky</cp:lastModifiedBy>
  <cp:revision>480</cp:revision>
  <dcterms:created xsi:type="dcterms:W3CDTF">2017-12-04T12:01:39Z</dcterms:created>
  <dcterms:modified xsi:type="dcterms:W3CDTF">2018-06-08T12:47:09Z</dcterms:modified>
</cp:coreProperties>
</file>