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85F"/>
    <a:srgbClr val="009958"/>
    <a:srgbClr val="00D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>
        <p:scale>
          <a:sx n="66" d="100"/>
          <a:sy n="66" d="100"/>
        </p:scale>
        <p:origin x="6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5EC840-6D13-4A37-B134-D555812E1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12759F3-7FB7-4C4B-A2BC-088607ACB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6901E24-C81F-4072-9173-543A3162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8C0C-E9CB-480B-BCB7-8A5E18EA5D18}" type="datetimeFigureOut">
              <a:rPr lang="he-IL" smtClean="0"/>
              <a:t>ח'/חשון/תשפ"א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192880C-EE26-4EBF-B506-5222E387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1907AB7-42BC-44C5-8104-BDFCBFC1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09E5-42BC-4C13-9FB2-D932E2DB41BD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3793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EF707A7-7D26-4859-9427-9B2E168E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17206ED-C670-477A-9C47-3BA818D4B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7DED4CA-3E77-46A4-9752-96495267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8C0C-E9CB-480B-BCB7-8A5E18EA5D18}" type="datetimeFigureOut">
              <a:rPr lang="he-IL" smtClean="0"/>
              <a:t>ח'/חשון/תשפ"א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A1FDEF1-D3A0-477D-B542-9AD869BAB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D24251D-C7BE-4FE7-A889-27D1662A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09E5-42BC-4C13-9FB2-D932E2DB41BD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5694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FBF74BA-E524-4271-9AC7-81BFF8C22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06DE7F5-3989-4694-8F4A-86DD4C0E3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AA5476D-5250-4915-A3FF-2E2E64618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8C0C-E9CB-480B-BCB7-8A5E18EA5D18}" type="datetimeFigureOut">
              <a:rPr lang="he-IL" smtClean="0"/>
              <a:t>ח'/חשון/תשפ"א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0C7711F-1FCA-47C3-B704-9E8D5208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EF60EF9-DC17-480D-B651-25DDD4E29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09E5-42BC-4C13-9FB2-D932E2DB41BD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491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D2834B-85FF-4424-9244-62C52ED0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A01814C-668C-4DCF-A95E-9F7A28E63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2540A7C-FC7F-4476-AF98-C18B1F9C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8C0C-E9CB-480B-BCB7-8A5E18EA5D18}" type="datetimeFigureOut">
              <a:rPr lang="he-IL" smtClean="0"/>
              <a:t>ח'/חשון/תשפ"א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8C5AFBA-AB3D-43E6-95D5-A9C6A5281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43E45B3-8C8E-4E99-A4DB-67808EF6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09E5-42BC-4C13-9FB2-D932E2DB41BD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035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059447-7EC4-4092-9D46-3B2920E3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C5539EC-B5A1-4208-857F-EA44D273D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91ADF93-1206-4002-BE9B-28AD0CB3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8C0C-E9CB-480B-BCB7-8A5E18EA5D18}" type="datetimeFigureOut">
              <a:rPr lang="he-IL" smtClean="0"/>
              <a:t>ח'/חשון/תשפ"א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95436C3-2668-417A-9029-630A3FCA4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F8481DC-F715-4786-91E2-AEB77EDB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09E5-42BC-4C13-9FB2-D932E2DB41BD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3824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6CC255-0C28-40EC-AA2E-0A0C7EC4E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1D6649-0EA6-4086-80C1-96656BC62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8E0FC7C-67F2-41D2-B8CB-D4881D109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EF52640-CD46-4F77-9F04-B1EBCAA2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8C0C-E9CB-480B-BCB7-8A5E18EA5D18}" type="datetimeFigureOut">
              <a:rPr lang="he-IL" smtClean="0"/>
              <a:t>ח'/חשון/תשפ"א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83D0F33-18EF-4FF1-971D-A8582181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1777E3B-EDA7-4A3F-B64A-A979990F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09E5-42BC-4C13-9FB2-D932E2DB41BD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5288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073530-9EB8-4877-992B-85683B546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DE089BF-50BB-437A-B217-2E14EA341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FFEBA4F-9C8F-496B-8FDB-C49FDFC52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ADCD0E0-84D9-4D41-B418-36EF21EC1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C30AFAD7-2CEF-414C-A562-1E696FB1F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77227EA-D43F-4244-88F0-C04FD7CBD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8C0C-E9CB-480B-BCB7-8A5E18EA5D18}" type="datetimeFigureOut">
              <a:rPr lang="he-IL" smtClean="0"/>
              <a:t>ח'/חשון/תשפ"א</a:t>
            </a:fld>
            <a:endParaRPr lang="he-IL" dirty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400C162-2181-4C11-A1CD-D6833389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EB66065D-18F2-4814-AEE3-04769D75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09E5-42BC-4C13-9FB2-D932E2DB41BD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4315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AD3D58-C6EF-4096-A704-280A1590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E515A0E6-E284-4BE4-85B2-89FC0EAD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8C0C-E9CB-480B-BCB7-8A5E18EA5D18}" type="datetimeFigureOut">
              <a:rPr lang="he-IL" smtClean="0"/>
              <a:t>ח'/חשון/תשפ"א</a:t>
            </a:fld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49273B6-AB1E-46D1-9966-EDCDD44A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D840F2A-46F4-42BC-8597-9D4C6842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09E5-42BC-4C13-9FB2-D932E2DB41BD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5211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187C503-15D1-425B-89F1-C764C138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8C0C-E9CB-480B-BCB7-8A5E18EA5D18}" type="datetimeFigureOut">
              <a:rPr lang="he-IL" smtClean="0"/>
              <a:t>ח'/חשון/תשפ"א</a:t>
            </a:fld>
            <a:endParaRPr lang="he-IL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6E6DDA3-2B35-4AB8-9621-E8EF3116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41F2A2E-28BA-4044-97A8-E2BDDB2C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09E5-42BC-4C13-9FB2-D932E2DB41BD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4495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8B6A-050A-490D-B13D-8E6B878A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A5630DA-1255-4C7D-8C3C-ED92FA4D3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7D476DD-3A3A-48D0-98EB-DE9EF885F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83FED46-77CB-46B0-ABB7-6A15547B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8C0C-E9CB-480B-BCB7-8A5E18EA5D18}" type="datetimeFigureOut">
              <a:rPr lang="he-IL" smtClean="0"/>
              <a:t>ח'/חשון/תשפ"א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33553FC-4744-4C5E-A46B-B809FC1D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C7727A9-2520-486D-8981-80B78659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09E5-42BC-4C13-9FB2-D932E2DB41BD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4776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39872C-622C-49CD-AB23-98B78815A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F052B6B-82AD-45CF-B003-24DE3CAA3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6E907C5-8BB6-4050-B381-4B53D7B04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8F7FB2D-CCC8-4C82-9AF2-459A1BC56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8C0C-E9CB-480B-BCB7-8A5E18EA5D18}" type="datetimeFigureOut">
              <a:rPr lang="he-IL" smtClean="0"/>
              <a:t>ח'/חשון/תשפ"א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1418AFB-138B-4B3B-8094-849C1BF7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9B05C14-32FD-4590-B9DD-F27CA8F8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09E5-42BC-4C13-9FB2-D932E2DB41BD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1703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EFAC255-F121-404E-874B-A95D4B88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8AB0CB5-B9B8-4C0D-BFE8-509D881B3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0E3E733-050B-4827-AAFD-79D6129A8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D8C0C-E9CB-480B-BCB7-8A5E18EA5D18}" type="datetimeFigureOut">
              <a:rPr lang="he-IL" smtClean="0"/>
              <a:t>ח'/חשון/תשפ"א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E152AA3-7946-448A-9532-D67ACE88C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BC27B8E-9264-4733-9EE9-079EB7B2C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C09E5-42BC-4C13-9FB2-D932E2DB41BD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8563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>
            <a:extLst>
              <a:ext uri="{FF2B5EF4-FFF2-40B4-BE49-F238E27FC236}">
                <a16:creationId xmlns:a16="http://schemas.microsoft.com/office/drawing/2014/main" id="{7EE9B424-5A28-4308-9B95-58FDC9288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600" y="458470"/>
            <a:ext cx="5384800" cy="1224597"/>
          </a:xfrm>
        </p:spPr>
        <p:txBody>
          <a:bodyPr>
            <a:normAutofit/>
          </a:bodyPr>
          <a:lstStyle/>
          <a:p>
            <a:r>
              <a:rPr lang="he-IL" sz="7200" b="1" dirty="0">
                <a:solidFill>
                  <a:srgbClr val="009958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זהיר</a:t>
            </a:r>
            <a:r>
              <a:rPr lang="he-IL" sz="7200" b="1" dirty="0">
                <a:latin typeface="Varela Round" panose="00000500000000000000" pitchFamily="2" charset="-79"/>
                <a:cs typeface="Varela Round" panose="00000500000000000000" pitchFamily="2" charset="-79"/>
              </a:rPr>
              <a:t> בדרכים</a:t>
            </a:r>
          </a:p>
        </p:txBody>
      </p:sp>
      <p:pic>
        <p:nvPicPr>
          <p:cNvPr id="7" name="Picture 2" descr="Grass Green Laminates - Greenlam">
            <a:extLst>
              <a:ext uri="{FF2B5EF4-FFF2-40B4-BE49-F238E27FC236}">
                <a16:creationId xmlns:a16="http://schemas.microsoft.com/office/drawing/2014/main" id="{1F1C9B0F-F73F-4582-AF11-B10FC5122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381501" y="-952501"/>
            <a:ext cx="3429000" cy="1219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ad Images | 127,042+ Vectors &amp; Photos">
            <a:extLst>
              <a:ext uri="{FF2B5EF4-FFF2-40B4-BE49-F238E27FC236}">
                <a16:creationId xmlns:a16="http://schemas.microsoft.com/office/drawing/2014/main" id="{A8D8C462-E7CF-4E8D-ADB7-2EC8EABEB9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66" b="10200"/>
          <a:stretch/>
        </p:blipFill>
        <p:spPr bwMode="auto">
          <a:xfrm>
            <a:off x="0" y="4152900"/>
            <a:ext cx="12192000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ar Free Vector Graphics | Everypixel">
            <a:extLst>
              <a:ext uri="{FF2B5EF4-FFF2-40B4-BE49-F238E27FC236}">
                <a16:creationId xmlns:a16="http://schemas.microsoft.com/office/drawing/2014/main" id="{E8290439-8AD9-428F-A728-62EA4C46C5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0" t="51905" r="49999" b="25782"/>
          <a:stretch/>
        </p:blipFill>
        <p:spPr bwMode="auto">
          <a:xfrm>
            <a:off x="12192000" y="4152900"/>
            <a:ext cx="2692400" cy="104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AB3819B7-68EC-4812-96E3-36D4E4CD7E9A}"/>
              </a:ext>
            </a:extLst>
          </p:cNvPr>
          <p:cNvSpPr/>
          <p:nvPr/>
        </p:nvSpPr>
        <p:spPr>
          <a:xfrm>
            <a:off x="7797802" y="2305685"/>
            <a:ext cx="2825751" cy="1224597"/>
          </a:xfrm>
          <a:prstGeom prst="roundRect">
            <a:avLst/>
          </a:prstGeom>
          <a:solidFill>
            <a:srgbClr val="009958"/>
          </a:solidFill>
          <a:ln>
            <a:noFill/>
          </a:ln>
          <a:effectLst>
            <a:outerShdw blurRad="50800" dist="2540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Varela Round" panose="00000500000000000000" pitchFamily="2" charset="-79"/>
                <a:cs typeface="Varela Round" panose="00000500000000000000" pitchFamily="2" charset="-79"/>
              </a:rPr>
              <a:t>התחל לומדה</a:t>
            </a:r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5F73A878-35A0-4495-ABBB-A77304DBA309}"/>
              </a:ext>
            </a:extLst>
          </p:cNvPr>
          <p:cNvSpPr/>
          <p:nvPr/>
        </p:nvSpPr>
        <p:spPr>
          <a:xfrm>
            <a:off x="1568448" y="2305685"/>
            <a:ext cx="2825751" cy="1224597"/>
          </a:xfrm>
          <a:prstGeom prst="roundRect">
            <a:avLst/>
          </a:prstGeom>
          <a:solidFill>
            <a:srgbClr val="009958"/>
          </a:solidFill>
          <a:ln>
            <a:noFill/>
          </a:ln>
          <a:effectLst>
            <a:outerShdw blurRad="44450" dist="25400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Varela Round" panose="00000500000000000000" pitchFamily="2" charset="-79"/>
                <a:cs typeface="Varela Round" panose="00000500000000000000" pitchFamily="2" charset="-79"/>
              </a:rPr>
              <a:t>הוראות משחק</a:t>
            </a:r>
          </a:p>
        </p:txBody>
      </p:sp>
    </p:spTree>
    <p:extLst>
      <p:ext uri="{BB962C8B-B14F-4D97-AF65-F5344CB8AC3E}">
        <p14:creationId xmlns:p14="http://schemas.microsoft.com/office/powerpoint/2010/main" val="405920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-1.27084 -0.00741 " pathEditMode="relative" rAng="0" ptsTypes="AA">
                                      <p:cBhvr>
                                        <p:cTn id="6" dur="37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542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5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>
            <a:extLst>
              <a:ext uri="{FF2B5EF4-FFF2-40B4-BE49-F238E27FC236}">
                <a16:creationId xmlns:a16="http://schemas.microsoft.com/office/drawing/2014/main" id="{7EE9B424-5A28-4308-9B95-58FDC9288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600" y="458470"/>
            <a:ext cx="5384800" cy="1224597"/>
          </a:xfrm>
        </p:spPr>
        <p:txBody>
          <a:bodyPr>
            <a:normAutofit/>
          </a:bodyPr>
          <a:lstStyle/>
          <a:p>
            <a:r>
              <a:rPr lang="he-IL" sz="7200" b="1" dirty="0">
                <a:solidFill>
                  <a:srgbClr val="009958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זהיר</a:t>
            </a:r>
            <a:r>
              <a:rPr lang="he-IL" sz="7200" b="1" dirty="0">
                <a:latin typeface="Varela Round" panose="00000500000000000000" pitchFamily="2" charset="-79"/>
                <a:cs typeface="Varela Round" panose="00000500000000000000" pitchFamily="2" charset="-79"/>
              </a:rPr>
              <a:t> בדרכים</a:t>
            </a:r>
          </a:p>
        </p:txBody>
      </p:sp>
      <p:pic>
        <p:nvPicPr>
          <p:cNvPr id="7" name="Picture 2" descr="Grass Green Laminates - Greenlam">
            <a:extLst>
              <a:ext uri="{FF2B5EF4-FFF2-40B4-BE49-F238E27FC236}">
                <a16:creationId xmlns:a16="http://schemas.microsoft.com/office/drawing/2014/main" id="{1F1C9B0F-F73F-4582-AF11-B10FC5122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381501" y="-952501"/>
            <a:ext cx="3429000" cy="1219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ad Images | 127,042+ Vectors &amp; Photos">
            <a:extLst>
              <a:ext uri="{FF2B5EF4-FFF2-40B4-BE49-F238E27FC236}">
                <a16:creationId xmlns:a16="http://schemas.microsoft.com/office/drawing/2014/main" id="{A8D8C462-E7CF-4E8D-ADB7-2EC8EABEB9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66" b="10200"/>
          <a:stretch/>
        </p:blipFill>
        <p:spPr bwMode="auto">
          <a:xfrm>
            <a:off x="0" y="4152900"/>
            <a:ext cx="12192000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AB3819B7-68EC-4812-96E3-36D4E4CD7E9A}"/>
              </a:ext>
            </a:extLst>
          </p:cNvPr>
          <p:cNvSpPr/>
          <p:nvPr/>
        </p:nvSpPr>
        <p:spPr>
          <a:xfrm>
            <a:off x="7797802" y="2305685"/>
            <a:ext cx="2825751" cy="1224597"/>
          </a:xfrm>
          <a:prstGeom prst="roundRect">
            <a:avLst/>
          </a:prstGeom>
          <a:solidFill>
            <a:srgbClr val="009958"/>
          </a:solidFill>
          <a:ln>
            <a:noFill/>
          </a:ln>
          <a:effectLst>
            <a:outerShdw blurRad="50800" dist="2540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התחל לומדה</a:t>
            </a:r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5F73A878-35A0-4495-ABBB-A77304DBA309}"/>
              </a:ext>
            </a:extLst>
          </p:cNvPr>
          <p:cNvSpPr/>
          <p:nvPr/>
        </p:nvSpPr>
        <p:spPr>
          <a:xfrm>
            <a:off x="1568448" y="2305685"/>
            <a:ext cx="2825751" cy="1224597"/>
          </a:xfrm>
          <a:prstGeom prst="roundRect">
            <a:avLst/>
          </a:prstGeom>
          <a:solidFill>
            <a:srgbClr val="009958"/>
          </a:solidFill>
          <a:ln>
            <a:noFill/>
          </a:ln>
          <a:effectLst>
            <a:outerShdw blurRad="44450" dist="25400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הוראות משחק</a:t>
            </a:r>
          </a:p>
        </p:txBody>
      </p: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26B8F95C-21F9-4B11-A492-62E006D4B2D8}"/>
              </a:ext>
            </a:extLst>
          </p:cNvPr>
          <p:cNvSpPr/>
          <p:nvPr/>
        </p:nvSpPr>
        <p:spPr>
          <a:xfrm>
            <a:off x="514350" y="458469"/>
            <a:ext cx="11163300" cy="59410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4800" b="1" dirty="0">
                <a:solidFill>
                  <a:schemeClr val="tx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הוראות המשחק</a:t>
            </a:r>
          </a:p>
          <a:p>
            <a:pPr algn="ctr">
              <a:lnSpc>
                <a:spcPct val="150000"/>
              </a:lnSpc>
            </a:pPr>
            <a:r>
              <a:rPr lang="he-IL" sz="2800" dirty="0">
                <a:solidFill>
                  <a:schemeClr val="tx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עליך לזוז באמצעות לחצני החיצים ימינה ( ) ושמאלה ( ) כדי להזיז את המכונית בין המכשולים, אם תתקעו במכשול, זה יחשב תאונת דרכים ותפסידו את המשחק.</a:t>
            </a:r>
          </a:p>
          <a:p>
            <a:pPr algn="ctr">
              <a:lnSpc>
                <a:spcPct val="150000"/>
              </a:lnSpc>
            </a:pPr>
            <a:r>
              <a:rPr lang="he-IL" sz="2800" dirty="0">
                <a:solidFill>
                  <a:schemeClr val="tx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במהלך המשחק, יכול לעצור אתכם שוטר תנועה לביקורת.</a:t>
            </a:r>
          </a:p>
          <a:p>
            <a:pPr algn="ctr">
              <a:lnSpc>
                <a:spcPct val="150000"/>
              </a:lnSpc>
            </a:pPr>
            <a:r>
              <a:rPr lang="he-IL" sz="2800" dirty="0">
                <a:solidFill>
                  <a:schemeClr val="tx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הוא ישאל אתכם שאלה בנושא זהירות בדרכים ותצטרכו לבור את התשובה הנכונה. אם התשובה לא נכונה הוא ישלול את רישיונכם ותפסידו במשחק. </a:t>
            </a:r>
          </a:p>
        </p:txBody>
      </p:sp>
      <p:sp>
        <p:nvSpPr>
          <p:cNvPr id="3" name="אליפסה 2">
            <a:extLst>
              <a:ext uri="{FF2B5EF4-FFF2-40B4-BE49-F238E27FC236}">
                <a16:creationId xmlns:a16="http://schemas.microsoft.com/office/drawing/2014/main" id="{D336EE2C-9D9F-404A-98CF-E8FABC38A9F4}"/>
              </a:ext>
            </a:extLst>
          </p:cNvPr>
          <p:cNvSpPr/>
          <p:nvPr/>
        </p:nvSpPr>
        <p:spPr>
          <a:xfrm>
            <a:off x="1203158" y="631917"/>
            <a:ext cx="981777" cy="8745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סימן כפל 3">
            <a:extLst>
              <a:ext uri="{FF2B5EF4-FFF2-40B4-BE49-F238E27FC236}">
                <a16:creationId xmlns:a16="http://schemas.microsoft.com/office/drawing/2014/main" id="{8B3519CA-046D-49C8-B453-965ECB19E11E}"/>
              </a:ext>
            </a:extLst>
          </p:cNvPr>
          <p:cNvSpPr/>
          <p:nvPr/>
        </p:nvSpPr>
        <p:spPr>
          <a:xfrm>
            <a:off x="1222408" y="627104"/>
            <a:ext cx="943276" cy="88417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3371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F941D96D-825B-400F-9F67-0704B022D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54C4D9F9-DC7E-433A-9D14-EEDA63401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620" y="4288630"/>
            <a:ext cx="1638095" cy="2463492"/>
          </a:xfrm>
          <a:prstGeom prst="rect">
            <a:avLst/>
          </a:prstGeom>
        </p:spPr>
      </p:pic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8F9867B4-85E2-4C34-A980-5B52ECA52674}"/>
              </a:ext>
            </a:extLst>
          </p:cNvPr>
          <p:cNvSpPr/>
          <p:nvPr/>
        </p:nvSpPr>
        <p:spPr>
          <a:xfrm>
            <a:off x="9375006" y="741146"/>
            <a:ext cx="2233061" cy="1087654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600" dirty="0">
                <a:solidFill>
                  <a:srgbClr val="FF0000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1:56</a:t>
            </a:r>
          </a:p>
        </p:txBody>
      </p:sp>
    </p:spTree>
    <p:extLst>
      <p:ext uri="{BB962C8B-B14F-4D97-AF65-F5344CB8AC3E}">
        <p14:creationId xmlns:p14="http://schemas.microsoft.com/office/powerpoint/2010/main" val="92785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F941D96D-825B-400F-9F67-0704B022D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54C4D9F9-DC7E-433A-9D14-EEDA63401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620" y="4288630"/>
            <a:ext cx="1638095" cy="2463492"/>
          </a:xfrm>
          <a:prstGeom prst="rect">
            <a:avLst/>
          </a:prstGeom>
        </p:spPr>
      </p:pic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8F9867B4-85E2-4C34-A980-5B52ECA52674}"/>
              </a:ext>
            </a:extLst>
          </p:cNvPr>
          <p:cNvSpPr/>
          <p:nvPr/>
        </p:nvSpPr>
        <p:spPr>
          <a:xfrm>
            <a:off x="9375006" y="741146"/>
            <a:ext cx="2233061" cy="1087654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600" dirty="0">
                <a:solidFill>
                  <a:srgbClr val="FF0000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1:30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A491752-F0CC-469B-A0EF-8888F2B7D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864" y="962526"/>
            <a:ext cx="561992" cy="86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7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F941D96D-825B-400F-9F67-0704B022D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54C4D9F9-DC7E-433A-9D14-EEDA63401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448" y="4240504"/>
            <a:ext cx="1638095" cy="2463492"/>
          </a:xfrm>
          <a:prstGeom prst="rect">
            <a:avLst/>
          </a:prstGeom>
        </p:spPr>
      </p:pic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8F9867B4-85E2-4C34-A980-5B52ECA52674}"/>
              </a:ext>
            </a:extLst>
          </p:cNvPr>
          <p:cNvSpPr/>
          <p:nvPr/>
        </p:nvSpPr>
        <p:spPr>
          <a:xfrm>
            <a:off x="9375006" y="741146"/>
            <a:ext cx="2233061" cy="1087654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600" dirty="0">
                <a:solidFill>
                  <a:srgbClr val="FF0000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1:26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A491752-F0CC-469B-A0EF-8888F2B7D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671" y="2569370"/>
            <a:ext cx="561992" cy="86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7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F941D96D-825B-400F-9F67-0704B022D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54C4D9F9-DC7E-433A-9D14-EEDA63401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620" y="4288630"/>
            <a:ext cx="1638095" cy="2463492"/>
          </a:xfrm>
          <a:prstGeom prst="rect">
            <a:avLst/>
          </a:prstGeom>
        </p:spPr>
      </p:pic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8F9867B4-85E2-4C34-A980-5B52ECA52674}"/>
              </a:ext>
            </a:extLst>
          </p:cNvPr>
          <p:cNvSpPr/>
          <p:nvPr/>
        </p:nvSpPr>
        <p:spPr>
          <a:xfrm>
            <a:off x="9371796" y="577517"/>
            <a:ext cx="2233061" cy="1087654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600" dirty="0">
                <a:solidFill>
                  <a:srgbClr val="FF0000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0:38</a:t>
            </a:r>
          </a:p>
        </p:txBody>
      </p:sp>
      <p:pic>
        <p:nvPicPr>
          <p:cNvPr id="4098" name="Picture 2" descr="Traffic Policeman Holding A Stop Sign. Stock Vector - Illustration of  policeman, holding: 92507291">
            <a:extLst>
              <a:ext uri="{FF2B5EF4-FFF2-40B4-BE49-F238E27FC236}">
                <a16:creationId xmlns:a16="http://schemas.microsoft.com/office/drawing/2014/main" id="{E5BA2DC5-AEEA-4937-BFF5-1F1CA3AF6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911" y="414755"/>
            <a:ext cx="1795511" cy="215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4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F941D96D-825B-400F-9F67-0704B022D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54C4D9F9-DC7E-433A-9D14-EEDA63401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620" y="4288630"/>
            <a:ext cx="1638095" cy="2463492"/>
          </a:xfrm>
          <a:prstGeom prst="rect">
            <a:avLst/>
          </a:prstGeom>
        </p:spPr>
      </p:pic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8F9867B4-85E2-4C34-A980-5B52ECA52674}"/>
              </a:ext>
            </a:extLst>
          </p:cNvPr>
          <p:cNvSpPr/>
          <p:nvPr/>
        </p:nvSpPr>
        <p:spPr>
          <a:xfrm>
            <a:off x="9371796" y="577517"/>
            <a:ext cx="2233061" cy="1087654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600" dirty="0">
                <a:solidFill>
                  <a:srgbClr val="FF0000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0:38</a:t>
            </a:r>
          </a:p>
        </p:txBody>
      </p:sp>
      <p:pic>
        <p:nvPicPr>
          <p:cNvPr id="4098" name="Picture 2" descr="Traffic Policeman Holding A Stop Sign. Stock Vector - Illustration of  policeman, holding: 92507291">
            <a:extLst>
              <a:ext uri="{FF2B5EF4-FFF2-40B4-BE49-F238E27FC236}">
                <a16:creationId xmlns:a16="http://schemas.microsoft.com/office/drawing/2014/main" id="{E5BA2DC5-AEEA-4937-BFF5-1F1CA3AF6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911" y="414755"/>
            <a:ext cx="1795511" cy="215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8E5CEB1E-08AB-4365-911C-18E3734CD8BF}"/>
              </a:ext>
            </a:extLst>
          </p:cNvPr>
          <p:cNvSpPr/>
          <p:nvPr/>
        </p:nvSpPr>
        <p:spPr>
          <a:xfrm>
            <a:off x="514350" y="458469"/>
            <a:ext cx="11163300" cy="59410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he-IL" sz="2800" b="1" dirty="0">
                <a:solidFill>
                  <a:schemeClr val="tx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נהגתם שעות מרובות על הכביש בלילה ואתם מרגישים שהעיניים שלכם נעצמות לאט </a:t>
            </a:r>
            <a:r>
              <a:rPr lang="he-IL" sz="2800" b="1" dirty="0" err="1">
                <a:solidFill>
                  <a:schemeClr val="tx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לאט</a:t>
            </a:r>
            <a:r>
              <a:rPr lang="he-IL" sz="2800" b="1" dirty="0">
                <a:solidFill>
                  <a:schemeClr val="tx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. מה עליכם לעשות?</a:t>
            </a:r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he-IL" sz="2800" dirty="0">
                <a:solidFill>
                  <a:schemeClr val="tx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לעצור לשתות קפה ולהמשיך בנסיעה.</a:t>
            </a:r>
          </a:p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he-IL" sz="2800" dirty="0">
                <a:solidFill>
                  <a:schemeClr val="tx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להגביר את הרדיו ולהישאר מפוקסים.</a:t>
            </a:r>
          </a:p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he-IL" sz="2800" dirty="0">
                <a:solidFill>
                  <a:schemeClr val="tx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לעצור בצד הדרך במקום בטיחותי, לתפוס תנומה קלה, ורק כאשר מרגישים </a:t>
            </a:r>
            <a:r>
              <a:rPr lang="he-IL" sz="2800" dirty="0" err="1">
                <a:solidFill>
                  <a:schemeClr val="tx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עירניים</a:t>
            </a:r>
            <a:r>
              <a:rPr lang="he-IL" sz="2800" dirty="0">
                <a:solidFill>
                  <a:schemeClr val="tx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להמשיך בנסיעה.</a:t>
            </a:r>
          </a:p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he-IL" sz="2800" dirty="0">
                <a:solidFill>
                  <a:schemeClr val="tx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אם היעד קרוב להמשיך לנסוע, ואם לא לעצור לתנומה קלה.</a:t>
            </a:r>
            <a:endParaRPr lang="he-IL" sz="1400" dirty="0">
              <a:solidFill>
                <a:schemeClr val="tx1"/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6040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F941D96D-825B-400F-9F67-0704B022D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54C4D9F9-DC7E-433A-9D14-EEDA63401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620" y="4288630"/>
            <a:ext cx="1638095" cy="2463492"/>
          </a:xfrm>
          <a:prstGeom prst="rect">
            <a:avLst/>
          </a:prstGeom>
        </p:spPr>
      </p:pic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8F9867B4-85E2-4C34-A980-5B52ECA52674}"/>
              </a:ext>
            </a:extLst>
          </p:cNvPr>
          <p:cNvSpPr/>
          <p:nvPr/>
        </p:nvSpPr>
        <p:spPr>
          <a:xfrm>
            <a:off x="9371796" y="577517"/>
            <a:ext cx="2233061" cy="1087654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600" dirty="0">
                <a:solidFill>
                  <a:srgbClr val="FF0000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0:38</a:t>
            </a:r>
          </a:p>
        </p:txBody>
      </p:sp>
      <p:pic>
        <p:nvPicPr>
          <p:cNvPr id="4098" name="Picture 2" descr="Traffic Policeman Holding A Stop Sign. Stock Vector - Illustration of  policeman, holding: 92507291">
            <a:extLst>
              <a:ext uri="{FF2B5EF4-FFF2-40B4-BE49-F238E27FC236}">
                <a16:creationId xmlns:a16="http://schemas.microsoft.com/office/drawing/2014/main" id="{E5BA2DC5-AEEA-4937-BFF5-1F1CA3AF6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911" y="414755"/>
            <a:ext cx="1795511" cy="215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A05EB46B-65A1-4D23-AB54-432FB6C7C2B9}"/>
              </a:ext>
            </a:extLst>
          </p:cNvPr>
          <p:cNvSpPr/>
          <p:nvPr/>
        </p:nvSpPr>
        <p:spPr>
          <a:xfrm>
            <a:off x="514350" y="458469"/>
            <a:ext cx="11163300" cy="5941060"/>
          </a:xfrm>
          <a:prstGeom prst="roundRect">
            <a:avLst/>
          </a:prstGeom>
          <a:solidFill>
            <a:srgbClr val="00C8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he-IL" sz="7200" b="1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תשובה נכונה!</a:t>
            </a:r>
          </a:p>
          <a:p>
            <a:pPr algn="ctr">
              <a:lnSpc>
                <a:spcPct val="150000"/>
              </a:lnSpc>
            </a:pPr>
            <a:r>
              <a:rPr lang="he-IL" sz="7200" b="1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רשאי להמשיך בנסיעתך.</a:t>
            </a:r>
            <a:endParaRPr lang="he-IL" sz="4400" dirty="0">
              <a:solidFill>
                <a:schemeClr val="bg1"/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3561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F941D96D-825B-400F-9F67-0704B022D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54C4D9F9-DC7E-433A-9D14-EEDA63401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620" y="4288630"/>
            <a:ext cx="1638095" cy="2463492"/>
          </a:xfrm>
          <a:prstGeom prst="rect">
            <a:avLst/>
          </a:prstGeom>
        </p:spPr>
      </p:pic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8F9867B4-85E2-4C34-A980-5B52ECA52674}"/>
              </a:ext>
            </a:extLst>
          </p:cNvPr>
          <p:cNvSpPr/>
          <p:nvPr/>
        </p:nvSpPr>
        <p:spPr>
          <a:xfrm>
            <a:off x="9371796" y="577517"/>
            <a:ext cx="2233061" cy="1087654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600" dirty="0">
                <a:solidFill>
                  <a:srgbClr val="FF0000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0:38</a:t>
            </a:r>
          </a:p>
        </p:txBody>
      </p:sp>
      <p:pic>
        <p:nvPicPr>
          <p:cNvPr id="4098" name="Picture 2" descr="Traffic Policeman Holding A Stop Sign. Stock Vector - Illustration of  policeman, holding: 92507291">
            <a:extLst>
              <a:ext uri="{FF2B5EF4-FFF2-40B4-BE49-F238E27FC236}">
                <a16:creationId xmlns:a16="http://schemas.microsoft.com/office/drawing/2014/main" id="{E5BA2DC5-AEEA-4937-BFF5-1F1CA3AF6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911" y="414755"/>
            <a:ext cx="1795511" cy="215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A05EB46B-65A1-4D23-AB54-432FB6C7C2B9}"/>
              </a:ext>
            </a:extLst>
          </p:cNvPr>
          <p:cNvSpPr/>
          <p:nvPr/>
        </p:nvSpPr>
        <p:spPr>
          <a:xfrm>
            <a:off x="514350" y="458469"/>
            <a:ext cx="11163300" cy="594106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he-IL" sz="4800" b="1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תשובה לא נכונה...</a:t>
            </a:r>
          </a:p>
          <a:p>
            <a:pPr algn="ctr">
              <a:lnSpc>
                <a:spcPct val="150000"/>
              </a:lnSpc>
            </a:pPr>
            <a:r>
              <a:rPr lang="he-IL" sz="4800" b="1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התשובה הנכונה היא לעצור בצד הדרך במקום בטיחותי, לתפוס תנומה קלה, ורק כאשר מרגישים </a:t>
            </a:r>
            <a:r>
              <a:rPr lang="he-IL" sz="4800" b="1" dirty="0" err="1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עירניים</a:t>
            </a:r>
            <a:r>
              <a:rPr lang="he-IL" sz="4800" b="1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להמשיך בנסיעה.</a:t>
            </a:r>
          </a:p>
          <a:p>
            <a:pPr algn="ctr">
              <a:lnSpc>
                <a:spcPct val="150000"/>
              </a:lnSpc>
            </a:pPr>
            <a:endParaRPr lang="he-IL" sz="2800" dirty="0">
              <a:solidFill>
                <a:schemeClr val="bg1"/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0167645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176</Words>
  <Application>Microsoft Office PowerPoint</Application>
  <PresentationFormat>מסך רחב</PresentationFormat>
  <Paragraphs>26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Varela Round</vt:lpstr>
      <vt:lpstr>ערכת נושא Office</vt:lpstr>
      <vt:lpstr>זהיר בדרכים</vt:lpstr>
      <vt:lpstr>זהיר בדרכים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זהיר בדרכים</dc:title>
  <dc:creator>מיקי זילברשטיין</dc:creator>
  <cp:lastModifiedBy>מיקי זילברשטיין</cp:lastModifiedBy>
  <cp:revision>10</cp:revision>
  <dcterms:created xsi:type="dcterms:W3CDTF">2020-10-26T13:05:20Z</dcterms:created>
  <dcterms:modified xsi:type="dcterms:W3CDTF">2020-10-27T09:39:04Z</dcterms:modified>
</cp:coreProperties>
</file>