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6"/>
  </p:notesMasterIdLst>
  <p:sldIdLst>
    <p:sldId id="357" r:id="rId3"/>
    <p:sldId id="409" r:id="rId4"/>
    <p:sldId id="410" r:id="rId5"/>
    <p:sldId id="490" r:id="rId6"/>
    <p:sldId id="507" r:id="rId7"/>
    <p:sldId id="475" r:id="rId8"/>
    <p:sldId id="476" r:id="rId9"/>
    <p:sldId id="477" r:id="rId10"/>
    <p:sldId id="421" r:id="rId11"/>
    <p:sldId id="413" r:id="rId12"/>
    <p:sldId id="489" r:id="rId13"/>
    <p:sldId id="478" r:id="rId14"/>
    <p:sldId id="511" r:id="rId15"/>
    <p:sldId id="512" r:id="rId16"/>
    <p:sldId id="513" r:id="rId17"/>
    <p:sldId id="479" r:id="rId18"/>
    <p:sldId id="480" r:id="rId19"/>
    <p:sldId id="481" r:id="rId20"/>
    <p:sldId id="485" r:id="rId21"/>
    <p:sldId id="486" r:id="rId22"/>
    <p:sldId id="487" r:id="rId23"/>
    <p:sldId id="488" r:id="rId24"/>
    <p:sldId id="406"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CCB"/>
    <a:srgbClr val="BA2F7D"/>
    <a:srgbClr val="C0A8C9"/>
    <a:srgbClr val="B3C5E1"/>
    <a:srgbClr val="A8B6D1"/>
    <a:srgbClr val="668BC2"/>
    <a:srgbClr val="E2A235"/>
    <a:srgbClr val="575756"/>
    <a:srgbClr val="BB0048"/>
    <a:srgbClr val="AD1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0" autoAdjust="0"/>
    <p:restoredTop sz="94660"/>
  </p:normalViewPr>
  <p:slideViewPr>
    <p:cSldViewPr snapToGrid="0">
      <p:cViewPr varScale="1">
        <p:scale>
          <a:sx n="72" d="100"/>
          <a:sy n="72"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D78F4EF8-1382-4FA5-AC4C-D11E4A653BA6}">
      <dgm:prSet phldrT="[Texto]" custT="1"/>
      <dgm:spPr/>
      <dgm: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gm:t>
    </dgm:pt>
    <dgm:pt modelId="{696E72F1-2FA0-4CFC-98C3-17226D5889AB}" type="par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2851C33E-8FB3-4372-8414-86BF86BD7C54}" type="sib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1B5DD13F-020A-43E1-9BAA-336DAC090CA9}">
      <dgm:prSet phldrT="[Texto]"/>
      <dgm:spPr/>
      <dgm:t>
        <a:bodyPr/>
        <a:lstStyle/>
        <a:p>
          <a:endParaRPr lang="es-ES"/>
        </a:p>
      </dgm:t>
    </dgm:pt>
    <dgm:pt modelId="{7279BCCD-6783-4AC4-9EBB-5C2F2B94D023}" type="par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8D316DD8-7D46-4D0F-9359-54FC794CBE80}" type="sib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A9AB0C50-9DFF-4B9E-B4F9-D9699A001B83}">
      <dgm:prSet phldrT="[Texto]"/>
      <dgm:spPr/>
      <dgm:t>
        <a:bodyPr/>
        <a:lstStyle/>
        <a:p>
          <a:endParaRPr lang="es-ES"/>
        </a:p>
      </dgm:t>
    </dgm:pt>
    <dgm:pt modelId="{9608AE71-4AF0-4FA4-B442-7A73AB655EB1}" type="par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06199639-15AA-421F-BDA6-8EEA4C8CDE8E}" type="sib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EDFDC390-4407-4CE0-A4F8-DF9DF752DAB3}">
      <dgm:prSet phldrT="[Texto]"/>
      <dgm:spPr/>
      <dgm:t>
        <a:bodyPr/>
        <a:lstStyle/>
        <a:p>
          <a:endParaRPr lang="es-ES" dirty="0"/>
        </a:p>
      </dgm:t>
    </dgm:pt>
    <dgm:pt modelId="{8A2E0509-F217-474E-9B4C-A6006492DCE6}" type="parTrans" cxnId="{4524248D-C782-4323-B8FC-4719D4A5BEE2}">
      <dgm:prSet/>
      <dgm:spPr/>
      <dgm:t>
        <a:bodyPr/>
        <a:lstStyle/>
        <a:p>
          <a:endParaRPr lang="es-CO"/>
        </a:p>
      </dgm:t>
    </dgm:pt>
    <dgm:pt modelId="{6AF47AA9-2648-4548-8C62-AC0433CE66E5}" type="sibTrans" cxnId="{4524248D-C782-4323-B8FC-4719D4A5BEE2}">
      <dgm:prSet/>
      <dgm:spPr/>
      <dgm:t>
        <a:bodyPr/>
        <a:lstStyle/>
        <a:p>
          <a:endParaRPr lang="es-CO"/>
        </a:p>
      </dgm:t>
    </dgm:pt>
    <dgm:pt modelId="{93BD850E-D738-4F99-9EAD-9B5DB1F54527}">
      <dgm:prSet phldrT="[Texto]" custT="1"/>
      <dgm:spPr/>
      <dgm:t>
        <a:bodyPr/>
        <a:lstStyle/>
        <a:p>
          <a:pPr>
            <a:buNone/>
          </a:pPr>
          <a:endParaRPr lang="en-US" sz="1100" kern="1200" dirty="0">
            <a:latin typeface="Candara" panose="020E0502030303020204" pitchFamily="34" charset="0"/>
            <a:ea typeface="+mn-ea"/>
            <a:cs typeface="Arial" panose="020B0604020202020204" pitchFamily="34" charset="0"/>
          </a:endParaRPr>
        </a:p>
      </dgm:t>
    </dgm:pt>
    <dgm:pt modelId="{D4335869-BD5F-4792-B3DC-A606205660EE}" type="sibTrans" cxnId="{C7B902D9-9D6B-4097-AAE8-B147FFD501AF}">
      <dgm:prSet/>
      <dgm:spPr/>
      <dgm:t>
        <a:bodyPr/>
        <a:lstStyle/>
        <a:p>
          <a:endParaRPr lang="es-CO"/>
        </a:p>
      </dgm:t>
    </dgm:pt>
    <dgm:pt modelId="{C00AFB38-8661-4897-AF3C-E9F722007D3E}" type="parTrans" cxnId="{C7B902D9-9D6B-4097-AAE8-B147FFD501AF}">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7"/>
      <dgm:spPr/>
    </dgm:pt>
    <dgm:pt modelId="{78F8470A-3277-4265-B0FA-F7D3E8A4DCFF}" type="pres">
      <dgm:prSet presAssocID="{4B027706-2857-42B1-AE80-FC6212975B99}" presName="conn" presStyleLbl="parChTrans1D2" presStyleIdx="0" presStyleCnt="1"/>
      <dgm:spPr/>
    </dgm:pt>
    <dgm:pt modelId="{7BA759F9-1EBD-4353-BF12-208AC4E94486}" type="pres">
      <dgm:prSet presAssocID="{4B027706-2857-42B1-AE80-FC6212975B99}" presName="extraNode" presStyleLbl="node1" presStyleIdx="0" presStyleCnt="7"/>
      <dgm:spPr/>
    </dgm:pt>
    <dgm:pt modelId="{B281737E-2728-4339-B817-0249F5563C69}" type="pres">
      <dgm:prSet presAssocID="{4B027706-2857-42B1-AE80-FC6212975B99}" presName="dstNode" presStyleLbl="node1" presStyleIdx="0" presStyleCnt="7"/>
      <dgm:spPr/>
    </dgm:pt>
    <dgm:pt modelId="{2F17E5A9-6EFC-4EB9-A3A3-7D8ED9F574C5}" type="pres">
      <dgm:prSet presAssocID="{60B57311-48C0-4F06-B6D9-90EF9D6C3AC6}" presName="text_1" presStyleLbl="node1" presStyleIdx="0" presStyleCnt="7">
        <dgm:presLayoutVars>
          <dgm:bulletEnabled val="1"/>
        </dgm:presLayoutVars>
      </dgm:prSet>
      <dgm:spPr/>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7"/>
      <dgm:spPr/>
    </dgm:pt>
    <dgm:pt modelId="{D6525006-518E-45BA-9FFF-BC02EF4F8ACD}" type="pres">
      <dgm:prSet presAssocID="{A61605AB-ABE3-4C7D-AC0A-EC2CCD994455}" presName="text_2" presStyleLbl="node1" presStyleIdx="1" presStyleCnt="7">
        <dgm:presLayoutVars>
          <dgm:bulletEnabled val="1"/>
        </dgm:presLayoutVars>
      </dgm:prSet>
      <dgm:spPr/>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7"/>
      <dgm:spPr/>
    </dgm:pt>
    <dgm:pt modelId="{EC257BCB-27B2-461F-9C86-B346D1F4419D}" type="pres">
      <dgm:prSet presAssocID="{2CA53DF4-E1D5-4DFC-818E-A06C0E29E732}" presName="text_3" presStyleLbl="node1" presStyleIdx="2" presStyleCnt="7">
        <dgm:presLayoutVars>
          <dgm:bulletEnabled val="1"/>
        </dgm:presLayoutVars>
      </dgm:prSet>
      <dgm:spPr/>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7"/>
      <dgm:spPr/>
    </dgm:pt>
    <dgm:pt modelId="{4E514DDB-7E2F-4D02-9108-EAD30FD05EA1}" type="pres">
      <dgm:prSet presAssocID="{D78F4EF8-1382-4FA5-AC4C-D11E4A653BA6}" presName="text_4" presStyleLbl="node1" presStyleIdx="3" presStyleCnt="7">
        <dgm:presLayoutVars>
          <dgm:bulletEnabled val="1"/>
        </dgm:presLayoutVars>
      </dgm:prSet>
      <dgm:spPr/>
    </dgm:pt>
    <dgm:pt modelId="{6C5106E7-851D-4F33-85CE-738C8EA39473}" type="pres">
      <dgm:prSet presAssocID="{D78F4EF8-1382-4FA5-AC4C-D11E4A653BA6}" presName="accent_4" presStyleCnt="0"/>
      <dgm:spPr/>
    </dgm:pt>
    <dgm:pt modelId="{D83D9BAE-8C73-475E-9E05-C926B8082A8B}" type="pres">
      <dgm:prSet presAssocID="{D78F4EF8-1382-4FA5-AC4C-D11E4A653BA6}" presName="accentRepeatNode" presStyleLbl="solidFgAcc1" presStyleIdx="3" presStyleCnt="7"/>
      <dgm:spPr/>
    </dgm:pt>
    <dgm:pt modelId="{8EBC6E60-AEB6-463A-AC64-33518001E461}" type="pres">
      <dgm:prSet presAssocID="{97DD3565-C4B3-481C-9373-D95E127802FF}" presName="text_5" presStyleLbl="node1" presStyleIdx="4" presStyleCnt="7">
        <dgm:presLayoutVars>
          <dgm:bulletEnabled val="1"/>
        </dgm:presLayoutVars>
      </dgm:prSet>
      <dgm:spPr/>
    </dgm:pt>
    <dgm:pt modelId="{CA7E0C08-5D34-47D6-982C-6FCE0A13AEAD}" type="pres">
      <dgm:prSet presAssocID="{97DD3565-C4B3-481C-9373-D95E127802FF}" presName="accent_5" presStyleCnt="0"/>
      <dgm:spPr/>
    </dgm:pt>
    <dgm:pt modelId="{654F5614-FA01-4118-B141-63031AE5D5D5}" type="pres">
      <dgm:prSet presAssocID="{97DD3565-C4B3-481C-9373-D95E127802FF}" presName="accentRepeatNode" presStyleLbl="solidFgAcc1" presStyleIdx="4" presStyleCnt="7"/>
      <dgm:spPr/>
    </dgm:pt>
    <dgm:pt modelId="{2CABFFA7-C21E-4340-94F8-EEDEC6974C97}" type="pres">
      <dgm:prSet presAssocID="{3E3EC1D9-E8F9-47C6-8342-6C331B5E949E}" presName="text_6" presStyleLbl="node1" presStyleIdx="5" presStyleCnt="7">
        <dgm:presLayoutVars>
          <dgm:bulletEnabled val="1"/>
        </dgm:presLayoutVars>
      </dgm:prSet>
      <dgm:spPr>
        <a:xfrm>
          <a:off x="826075" y="3940779"/>
          <a:ext cx="7229585" cy="492448"/>
        </a:xfrm>
        <a:prstGeom prst="rect">
          <a:avLst/>
        </a:prstGeom>
      </dgm:spPr>
    </dgm:pt>
    <dgm:pt modelId="{5CC3C469-DF92-4602-A265-017594042642}" type="pres">
      <dgm:prSet presAssocID="{3E3EC1D9-E8F9-47C6-8342-6C331B5E949E}" presName="accent_6" presStyleCnt="0"/>
      <dgm:spPr/>
    </dgm:pt>
    <dgm:pt modelId="{6FA1646E-AE61-4E2A-A2CE-D60A87753BF7}" type="pres">
      <dgm:prSet presAssocID="{3E3EC1D9-E8F9-47C6-8342-6C331B5E949E}" presName="accentRepeatNode" presStyleLbl="solidFgAcc1" presStyleIdx="5" presStyleCnt="7"/>
      <dgm:spPr/>
    </dgm:pt>
    <dgm:pt modelId="{20F8CDD3-0F56-4B6F-8CF7-BE5BEACBBDA5}" type="pres">
      <dgm:prSet presAssocID="{E285A896-3064-4EF9-9038-7FC8B1CFF82C}" presName="text_7" presStyleLbl="node1" presStyleIdx="6" presStyleCnt="7">
        <dgm:presLayoutVars>
          <dgm:bulletEnabled val="1"/>
        </dgm:presLayoutVars>
      </dgm:prSet>
      <dgm:spPr/>
    </dgm:pt>
    <dgm:pt modelId="{04AD8D05-237B-4541-A989-1C46B4DD4EC7}" type="pres">
      <dgm:prSet presAssocID="{E285A896-3064-4EF9-9038-7FC8B1CFF82C}" presName="accent_7" presStyleCnt="0"/>
      <dgm:spPr/>
    </dgm:pt>
    <dgm:pt modelId="{114632FD-EB39-4961-9DB3-F5D54172F046}" type="pres">
      <dgm:prSet presAssocID="{E285A896-3064-4EF9-9038-7FC8B1CFF82C}" presName="accentRepeatNode" presStyleLbl="solidFgAcc1" presStyleIdx="6" presStyleCnt="7"/>
      <dgm:spPr/>
    </dgm:pt>
  </dgm:ptLst>
  <dgm:cxnLst>
    <dgm:cxn modelId="{8595BA07-2ABC-4DEB-8F9E-87246905396E}" srcId="{4B027706-2857-42B1-AE80-FC6212975B99}" destId="{D78F4EF8-1382-4FA5-AC4C-D11E4A653BA6}" srcOrd="3" destOrd="0" parTransId="{696E72F1-2FA0-4CFC-98C3-17226D5889AB}" sibTransId="{2851C33E-8FB3-4372-8414-86BF86BD7C54}"/>
    <dgm:cxn modelId="{15CC730B-6CA6-43F3-8C58-E1A1AE757F75}" srcId="{4B027706-2857-42B1-AE80-FC6212975B99}" destId="{60B57311-48C0-4F06-B6D9-90EF9D6C3AC6}" srcOrd="0" destOrd="0" parTransId="{38B2087D-5E5F-4C2F-83BF-8CFA0C5D6508}" sibTransId="{43B21478-9A13-4ED9-88E9-2A73D768A51F}"/>
    <dgm:cxn modelId="{021B5D14-140E-4F32-9FEB-C41A97E54C03}" srcId="{4B027706-2857-42B1-AE80-FC6212975B99}" destId="{A61605AB-ABE3-4C7D-AC0A-EC2CCD994455}" srcOrd="1" destOrd="0" parTransId="{5F9AC2F5-76D2-408D-928D-E6DC5437F2D9}" sibTransId="{21473C03-439D-4552-ABE5-5ED146BE6C83}"/>
    <dgm:cxn modelId="{DAD5531B-5587-46DD-AA1E-42840DCCD6E5}" type="presOf" srcId="{97DD3565-C4B3-481C-9373-D95E127802FF}" destId="{8EBC6E60-AEB6-463A-AC64-33518001E461}"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79FBCE65-4B2C-41B2-8DE0-4D2D771F1BE7}" type="presOf" srcId="{60B57311-48C0-4F06-B6D9-90EF9D6C3AC6}" destId="{2F17E5A9-6EFC-4EB9-A3A3-7D8ED9F574C5}" srcOrd="0" destOrd="0" presId="urn:microsoft.com/office/officeart/2008/layout/VerticalCurvedList#1"/>
    <dgm:cxn modelId="{35F1BA46-408B-42F7-B0B1-6745E9E054C3}" srcId="{4B027706-2857-42B1-AE80-FC6212975B99}" destId="{3E3EC1D9-E8F9-47C6-8342-6C331B5E949E}" srcOrd="5" destOrd="0" parTransId="{E9010119-8CC6-4F13-8526-68BB4778D6FC}" sibTransId="{00839793-44C5-4679-BD84-CC17C036B09C}"/>
    <dgm:cxn modelId="{874E2578-45F5-47C6-9FA3-73B2E1424C91}" type="presOf" srcId="{E285A896-3064-4EF9-9038-7FC8B1CFF82C}" destId="{20F8CDD3-0F56-4B6F-8CF7-BE5BEACBBDA5}" srcOrd="0" destOrd="0" presId="urn:microsoft.com/office/officeart/2008/layout/VerticalCurvedList#1"/>
    <dgm:cxn modelId="{742E2F87-C050-4357-B9CB-E125EFE16166}" type="presOf" srcId="{D78F4EF8-1382-4FA5-AC4C-D11E4A653BA6}" destId="{4E514DDB-7E2F-4D02-9108-EAD30FD05EA1}" srcOrd="0" destOrd="0" presId="urn:microsoft.com/office/officeart/2008/layout/VerticalCurvedList#1"/>
    <dgm:cxn modelId="{4524248D-C782-4323-B8FC-4719D4A5BEE2}" srcId="{4B027706-2857-42B1-AE80-FC6212975B99}" destId="{EDFDC390-4407-4CE0-A4F8-DF9DF752DAB3}" srcOrd="8" destOrd="0" parTransId="{8A2E0509-F217-474E-9B4C-A6006492DCE6}" sibTransId="{6AF47AA9-2648-4548-8C62-AC0433CE66E5}"/>
    <dgm:cxn modelId="{1F9AAD94-D64B-4DD4-ADBD-5DF970BBDF8A}" type="presOf" srcId="{3E3EC1D9-E8F9-47C6-8342-6C331B5E949E}" destId="{2CABFFA7-C21E-4340-94F8-EEDEC6974C97}"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CE172298-0AC3-464B-BE2B-529A2501D7D0}" srcId="{4B027706-2857-42B1-AE80-FC6212975B99}" destId="{A9AB0C50-9DFF-4B9E-B4F9-D9699A001B83}" srcOrd="9" destOrd="0" parTransId="{9608AE71-4AF0-4FA4-B442-7A73AB655EB1}" sibTransId="{06199639-15AA-421F-BDA6-8EEA4C8CDE8E}"/>
    <dgm:cxn modelId="{7C06489C-12AB-4A8C-BDBA-6C17E969E75B}" srcId="{4B027706-2857-42B1-AE80-FC6212975B99}" destId="{E285A896-3064-4EF9-9038-7FC8B1CFF82C}" srcOrd="6"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C7B902D9-9D6B-4097-AAE8-B147FFD501AF}" srcId="{4B027706-2857-42B1-AE80-FC6212975B99}" destId="{93BD850E-D738-4F99-9EAD-9B5DB1F54527}" srcOrd="7" destOrd="0" parTransId="{C00AFB38-8661-4897-AF3C-E9F722007D3E}" sibTransId="{D4335869-BD5F-4792-B3DC-A606205660EE}"/>
    <dgm:cxn modelId="{F696CFF1-31C8-4060-A4C5-B9F22A17A91A}" srcId="{4B027706-2857-42B1-AE80-FC6212975B99}" destId="{97DD3565-C4B3-481C-9373-D95E127802FF}" srcOrd="4" destOrd="0" parTransId="{2D583C88-569E-4149-AA92-4ECBBD1E74CC}" sibTransId="{11C1C412-7D28-45AE-B67C-045F13A7272C}"/>
    <dgm:cxn modelId="{5254A5FF-C08C-4CAB-BC29-E001119E1A83}" srcId="{4B027706-2857-42B1-AE80-FC6212975B99}" destId="{1B5DD13F-020A-43E1-9BAA-336DAC090CA9}" srcOrd="10" destOrd="0" parTransId="{7279BCCD-6783-4AC4-9EBB-5C2F2B94D023}" sibTransId="{8D316DD8-7D46-4D0F-9359-54FC794CBE80}"/>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DF7B461C-FB3D-4BBF-A76F-4DBDA17589F4}" type="presParOf" srcId="{33DCFBF3-152A-4341-A7D3-6AFBC075B991}" destId="{4E514DDB-7E2F-4D02-9108-EAD30FD05EA1}" srcOrd="7" destOrd="0" presId="urn:microsoft.com/office/officeart/2008/layout/VerticalCurvedList#1"/>
    <dgm:cxn modelId="{B848BA0B-1CBB-485D-ABF2-97A33DEAE28F}" type="presParOf" srcId="{33DCFBF3-152A-4341-A7D3-6AFBC075B991}" destId="{6C5106E7-851D-4F33-85CE-738C8EA39473}" srcOrd="8" destOrd="0" presId="urn:microsoft.com/office/officeart/2008/layout/VerticalCurvedList#1"/>
    <dgm:cxn modelId="{A6DA96F9-A162-415C-8B9F-BD6EE20905D5}" type="presParOf" srcId="{6C5106E7-851D-4F33-85CE-738C8EA39473}" destId="{D83D9BAE-8C73-475E-9E05-C926B8082A8B}" srcOrd="0" destOrd="0" presId="urn:microsoft.com/office/officeart/2008/layout/VerticalCurvedList#1"/>
    <dgm:cxn modelId="{AC055C8B-B90E-40C6-8B6D-A16EA80C4A91}" type="presParOf" srcId="{33DCFBF3-152A-4341-A7D3-6AFBC075B991}" destId="{8EBC6E60-AEB6-463A-AC64-33518001E461}" srcOrd="9" destOrd="0" presId="urn:microsoft.com/office/officeart/2008/layout/VerticalCurvedList#1"/>
    <dgm:cxn modelId="{177CD20E-DFF0-430C-AA0B-2902C06AF07C}" type="presParOf" srcId="{33DCFBF3-152A-4341-A7D3-6AFBC075B991}" destId="{CA7E0C08-5D34-47D6-982C-6FCE0A13AEAD}" srcOrd="10" destOrd="0" presId="urn:microsoft.com/office/officeart/2008/layout/VerticalCurvedList#1"/>
    <dgm:cxn modelId="{811D326F-A244-4317-94DB-620A5257D8FF}" type="presParOf" srcId="{CA7E0C08-5D34-47D6-982C-6FCE0A13AEAD}" destId="{654F5614-FA01-4118-B141-63031AE5D5D5}" srcOrd="0" destOrd="0" presId="urn:microsoft.com/office/officeart/2008/layout/VerticalCurvedList#1"/>
    <dgm:cxn modelId="{85B4D021-83F3-4A8F-AD08-05E5EBE7B2ED}" type="presParOf" srcId="{33DCFBF3-152A-4341-A7D3-6AFBC075B991}" destId="{2CABFFA7-C21E-4340-94F8-EEDEC6974C97}" srcOrd="11" destOrd="0" presId="urn:microsoft.com/office/officeart/2008/layout/VerticalCurvedList#1"/>
    <dgm:cxn modelId="{0F7DED93-2E20-47EF-A3B1-3D86F6F75393}" type="presParOf" srcId="{33DCFBF3-152A-4341-A7D3-6AFBC075B991}" destId="{5CC3C469-DF92-4602-A265-017594042642}" srcOrd="12" destOrd="0" presId="urn:microsoft.com/office/officeart/2008/layout/VerticalCurvedList#1"/>
    <dgm:cxn modelId="{B0387012-903B-4C7E-A19C-16F23FAB5983}" type="presParOf" srcId="{5CC3C469-DF92-4602-A265-017594042642}" destId="{6FA1646E-AE61-4E2A-A2CE-D60A87753BF7}" srcOrd="0" destOrd="0" presId="urn:microsoft.com/office/officeart/2008/layout/VerticalCurvedList#1"/>
    <dgm:cxn modelId="{F0841898-2B10-45CF-B8C7-A9469BEABA71}" type="presParOf" srcId="{33DCFBF3-152A-4341-A7D3-6AFBC075B991}" destId="{20F8CDD3-0F56-4B6F-8CF7-BE5BEACBBDA5}" srcOrd="13" destOrd="0" presId="urn:microsoft.com/office/officeart/2008/layout/VerticalCurvedList#1"/>
    <dgm:cxn modelId="{3DA9F243-D760-4526-8B33-499357E34C2B}" type="presParOf" srcId="{33DCFBF3-152A-4341-A7D3-6AFBC075B991}" destId="{04AD8D05-237B-4541-A989-1C46B4DD4EC7}" srcOrd="14" destOrd="0" presId="urn:microsoft.com/office/officeart/2008/layout/VerticalCurvedList#1"/>
    <dgm:cxn modelId="{34850F0A-4997-476F-917F-AA74282FBD05}" type="presParOf" srcId="{04AD8D05-237B-4541-A989-1C46B4DD4EC7}"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E718B-9658-42D3-908B-EB4A7C9712F9}" type="doc">
      <dgm:prSet loTypeId="urn:microsoft.com/office/officeart/2005/8/layout/vList4" loCatId="list" qsTypeId="urn:microsoft.com/office/officeart/2005/8/quickstyle/simple1#1" qsCatId="simple" csTypeId="urn:microsoft.com/office/officeart/2005/8/colors/accent1_3" csCatId="accent1" phldr="1"/>
      <dgm:spPr/>
      <dgm:t>
        <a:bodyPr/>
        <a:lstStyle/>
        <a:p>
          <a:endParaRPr lang="zh-CN" altLang="en-US"/>
        </a:p>
      </dgm:t>
    </dgm:pt>
    <dgm:pt modelId="{7CA35C6E-7C46-4797-8A42-DCA022D7A785}">
      <dgm:prSet phldrT="[Text]" phldr="0" custT="1"/>
      <dgm:spPr/>
      <dgm:t>
        <a:bodyPr vert="horz" wrap="square"/>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a:lnSpc>
              <a:spcPct val="100000"/>
            </a:lnSpc>
            <a:spcBef>
              <a:spcPct val="0"/>
            </a:spcBef>
            <a:spcAft>
              <a:spcPct val="35000"/>
            </a:spcAft>
          </a:pPr>
          <a:r>
            <a:rPr lang="es-ES" altLang="zh-CN" sz="1600" dirty="0">
              <a:solidFill>
                <a:schemeClr val="tx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gm:t>
    </dgm:pt>
    <dgm:pt modelId="{FA4CC6AE-475B-4D5D-AEBF-E8621255EB5F}" type="parTrans" cxnId="{6147B46A-D674-40D4-AC26-F2747318734B}">
      <dgm:prSet/>
      <dgm:spPr/>
      <dgm:t>
        <a:bodyPr/>
        <a:lstStyle/>
        <a:p>
          <a:endParaRPr lang="zh-CN" altLang="en-US"/>
        </a:p>
      </dgm:t>
    </dgm:pt>
    <dgm:pt modelId="{B3E4CB04-4EAF-415F-BAB5-2E611B0CE1CF}" type="sibTrans" cxnId="{6147B46A-D674-40D4-AC26-F2747318734B}">
      <dgm:prSet/>
      <dgm:spPr/>
      <dgm:t>
        <a:bodyPr/>
        <a:lstStyle/>
        <a:p>
          <a:endParaRPr lang="zh-CN" altLang="en-US"/>
        </a:p>
      </dgm:t>
    </dgm:pt>
    <dgm:pt modelId="{7C7EB1EF-EE42-409B-9E0A-15115F48CFAF}">
      <dgm:prSet phldrT="[Text]" phldr="0" custT="1"/>
      <dgm:spPr/>
      <dgm:t>
        <a:bodyPr vert="horz" wrap="square"/>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a:lnSpc>
              <a:spcPct val="100000"/>
            </a:lnSpc>
            <a:spcBef>
              <a:spcPct val="0"/>
            </a:spcBef>
            <a:spcAft>
              <a:spcPct val="35000"/>
            </a:spcAft>
          </a:pPr>
          <a:r>
            <a:rPr lang="es-ES" altLang="zh-CN" sz="1600" dirty="0">
              <a:solidFill>
                <a:schemeClr val="tx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a:lnSpc>
              <a:spcPct val="100000"/>
            </a:lnSpc>
            <a:spcBef>
              <a:spcPct val="0"/>
            </a:spcBef>
            <a:spcAft>
              <a:spcPct val="35000"/>
            </a:spcAft>
          </a:pPr>
          <a:r>
            <a:rPr lang="es-ES" altLang="zh-CN" sz="1600" dirty="0">
              <a:solidFill>
                <a:schemeClr val="tx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  </a:t>
          </a:r>
        </a:p>
      </dgm:t>
    </dgm:pt>
    <dgm:pt modelId="{C8D6C08E-C6E1-4309-8483-D779EC44C348}" type="parTrans" cxnId="{D23D9A11-E50F-478A-9F70-55BA0454C0FC}">
      <dgm:prSet/>
      <dgm:spPr/>
      <dgm:t>
        <a:bodyPr/>
        <a:lstStyle/>
        <a:p>
          <a:endParaRPr lang="zh-CN" altLang="en-US"/>
        </a:p>
      </dgm:t>
    </dgm:pt>
    <dgm:pt modelId="{665D2D1D-86FC-45EB-A5D3-8A4C55326DA6}" type="sibTrans" cxnId="{D23D9A11-E50F-478A-9F70-55BA0454C0FC}">
      <dgm:prSet/>
      <dgm:spPr/>
      <dgm:t>
        <a:bodyPr/>
        <a:lstStyle/>
        <a:p>
          <a:endParaRPr lang="zh-CN" altLang="en-US"/>
        </a:p>
      </dgm:t>
    </dgm:pt>
    <dgm:pt modelId="{71B99BDA-841A-455B-81D3-3CAB4A4F152E}">
      <dgm:prSet custT="1"/>
      <dgm:spPr/>
      <dgm:t>
        <a:bodyPr/>
        <a:lstStyle/>
        <a:p>
          <a:r>
            <a:rPr lang="es-CO" sz="1600" dirty="0">
              <a:solidFill>
                <a:schemeClr val="tx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gm:t>
    </dgm:pt>
    <dgm:pt modelId="{FEF469F9-B714-4D03-8BE3-8243D7C07C5B}" type="parTrans" cxnId="{264C5C9B-C0C5-4000-A784-8DD5BF5CEEE5}">
      <dgm:prSet/>
      <dgm:spPr/>
      <dgm:t>
        <a:bodyPr/>
        <a:lstStyle/>
        <a:p>
          <a:endParaRPr lang="es-CO"/>
        </a:p>
      </dgm:t>
    </dgm:pt>
    <dgm:pt modelId="{55269B0F-54F0-420F-933C-415106D7CE56}" type="sibTrans" cxnId="{264C5C9B-C0C5-4000-A784-8DD5BF5CEEE5}">
      <dgm:prSet/>
      <dgm:spPr/>
      <dgm:t>
        <a:bodyPr/>
        <a:lstStyle/>
        <a:p>
          <a:endParaRPr lang="es-CO"/>
        </a:p>
      </dgm:t>
    </dgm:pt>
    <dgm:pt modelId="{9D8FDF43-5F22-4C58-95A6-F6FA2BC1C4FF}" type="pres">
      <dgm:prSet presAssocID="{EBAE718B-9658-42D3-908B-EB4A7C9712F9}" presName="linear" presStyleCnt="0">
        <dgm:presLayoutVars>
          <dgm:dir/>
          <dgm:resizeHandles val="exact"/>
        </dgm:presLayoutVars>
      </dgm:prSet>
      <dgm:spPr/>
    </dgm:pt>
    <dgm:pt modelId="{90F28F1B-BFCA-4AA0-91E0-00F817812988}" type="pres">
      <dgm:prSet presAssocID="{7CA35C6E-7C46-4797-8A42-DCA022D7A785}" presName="comp" presStyleCnt="0"/>
      <dgm:spPr/>
    </dgm:pt>
    <dgm:pt modelId="{59E8ACA1-F6CD-4305-8E84-F80CD676165B}" type="pres">
      <dgm:prSet presAssocID="{7CA35C6E-7C46-4797-8A42-DCA022D7A785}" presName="box" presStyleLbl="node1" presStyleIdx="0" presStyleCnt="3" custLinFactNeighborY="6217"/>
      <dgm:spPr/>
    </dgm:pt>
    <dgm:pt modelId="{7D3926AE-D279-4284-8D3C-73162E8460EB}" type="pres">
      <dgm:prSet presAssocID="{7CA35C6E-7C46-4797-8A42-DCA022D7A785}" presName="img" presStyleLbl="fgImgPlace1" presStyleIdx="0" presStyleCnt="3"/>
      <dgm:spPr>
        <a:blipFill>
          <a:blip xmlns:r="http://schemas.openxmlformats.org/officeDocument/2006/relationships" r:embed="rId1"/>
          <a:stretch>
            <a:fillRect/>
          </a:stretch>
        </a:blipFill>
      </dgm:spPr>
    </dgm:pt>
    <dgm:pt modelId="{F9ED24FD-8912-4203-85DC-387A30A0B443}" type="pres">
      <dgm:prSet presAssocID="{7CA35C6E-7C46-4797-8A42-DCA022D7A785}" presName="text" presStyleLbl="node1" presStyleIdx="0" presStyleCnt="3">
        <dgm:presLayoutVars>
          <dgm:bulletEnabled val="1"/>
        </dgm:presLayoutVars>
      </dgm:prSet>
      <dgm:spPr/>
    </dgm:pt>
    <dgm:pt modelId="{EA370BF9-61F4-4BBE-9D45-1C3713175010}" type="pres">
      <dgm:prSet presAssocID="{B3E4CB04-4EAF-415F-BAB5-2E611B0CE1CF}" presName="spacer" presStyleCnt="0"/>
      <dgm:spPr/>
    </dgm:pt>
    <dgm:pt modelId="{C7C37455-B6E1-4A17-9E8F-A863B96D9EC5}" type="pres">
      <dgm:prSet presAssocID="{7C7EB1EF-EE42-409B-9E0A-15115F48CFAF}" presName="comp" presStyleCnt="0"/>
      <dgm:spPr/>
    </dgm:pt>
    <dgm:pt modelId="{F7325B12-B68A-4A84-8ED8-D4B790DBB36E}" type="pres">
      <dgm:prSet presAssocID="{7C7EB1EF-EE42-409B-9E0A-15115F48CFAF}" presName="box" presStyleLbl="node1" presStyleIdx="1" presStyleCnt="3" custScaleY="134912"/>
      <dgm:spPr/>
    </dgm:pt>
    <dgm:pt modelId="{6E1FFB89-BF20-43BD-ACE3-941E30684381}" type="pres">
      <dgm:prSet presAssocID="{7C7EB1EF-EE42-409B-9E0A-15115F48CFAF}"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F69C9C61-A40B-4B2E-B8E2-B1A4181B3902}" type="pres">
      <dgm:prSet presAssocID="{7C7EB1EF-EE42-409B-9E0A-15115F48CFAF}" presName="text" presStyleLbl="node1" presStyleIdx="1" presStyleCnt="3">
        <dgm:presLayoutVars>
          <dgm:bulletEnabled val="1"/>
        </dgm:presLayoutVars>
      </dgm:prSet>
      <dgm:spPr/>
    </dgm:pt>
    <dgm:pt modelId="{E1A83AB2-28D2-4729-A78B-9AA84EC4C214}" type="pres">
      <dgm:prSet presAssocID="{665D2D1D-86FC-45EB-A5D3-8A4C55326DA6}" presName="spacer" presStyleCnt="0"/>
      <dgm:spPr/>
    </dgm:pt>
    <dgm:pt modelId="{3D8F5680-6EE2-4815-B20F-095E2C4D1F06}" type="pres">
      <dgm:prSet presAssocID="{71B99BDA-841A-455B-81D3-3CAB4A4F152E}" presName="comp" presStyleCnt="0"/>
      <dgm:spPr/>
    </dgm:pt>
    <dgm:pt modelId="{C40D5655-5116-4921-B99C-EDA6B9ECDC6F}" type="pres">
      <dgm:prSet presAssocID="{71B99BDA-841A-455B-81D3-3CAB4A4F152E}" presName="box" presStyleLbl="node1" presStyleIdx="2" presStyleCnt="3"/>
      <dgm:spPr/>
    </dgm:pt>
    <dgm:pt modelId="{EAE3A833-F97A-4360-BEB8-AA5C55BA71B6}" type="pres">
      <dgm:prSet presAssocID="{71B99BDA-841A-455B-81D3-3CAB4A4F152E}"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dgm:spPr>
    </dgm:pt>
    <dgm:pt modelId="{E92B6434-0E82-469B-B5AE-6C1085AE30A7}" type="pres">
      <dgm:prSet presAssocID="{71B99BDA-841A-455B-81D3-3CAB4A4F152E}" presName="text" presStyleLbl="node1" presStyleIdx="2" presStyleCnt="3">
        <dgm:presLayoutVars>
          <dgm:bulletEnabled val="1"/>
        </dgm:presLayoutVars>
      </dgm:prSet>
      <dgm:spPr/>
    </dgm:pt>
  </dgm:ptLst>
  <dgm:cxnLst>
    <dgm:cxn modelId="{D23D9A11-E50F-478A-9F70-55BA0454C0FC}" srcId="{EBAE718B-9658-42D3-908B-EB4A7C9712F9}" destId="{7C7EB1EF-EE42-409B-9E0A-15115F48CFAF}" srcOrd="1" destOrd="0" parTransId="{C8D6C08E-C6E1-4309-8483-D779EC44C348}" sibTransId="{665D2D1D-86FC-45EB-A5D3-8A4C55326DA6}"/>
    <dgm:cxn modelId="{A507792D-B559-4A42-A7E6-F54B3D556EB5}" type="presOf" srcId="{7C7EB1EF-EE42-409B-9E0A-15115F48CFAF}" destId="{F69C9C61-A40B-4B2E-B8E2-B1A4181B3902}" srcOrd="1" destOrd="0" presId="urn:microsoft.com/office/officeart/2005/8/layout/vList4"/>
    <dgm:cxn modelId="{9BAC723E-23E9-4DE7-91C7-4558A1F4D17E}" type="presOf" srcId="{7CA35C6E-7C46-4797-8A42-DCA022D7A785}" destId="{F9ED24FD-8912-4203-85DC-387A30A0B443}" srcOrd="1" destOrd="0" presId="urn:microsoft.com/office/officeart/2005/8/layout/vList4"/>
    <dgm:cxn modelId="{6147B46A-D674-40D4-AC26-F2747318734B}" srcId="{EBAE718B-9658-42D3-908B-EB4A7C9712F9}" destId="{7CA35C6E-7C46-4797-8A42-DCA022D7A785}" srcOrd="0" destOrd="0" parTransId="{FA4CC6AE-475B-4D5D-AEBF-E8621255EB5F}" sibTransId="{B3E4CB04-4EAF-415F-BAB5-2E611B0CE1CF}"/>
    <dgm:cxn modelId="{AE2C4194-4893-4F33-A3FE-ECC1807636D6}" type="presOf" srcId="{71B99BDA-841A-455B-81D3-3CAB4A4F152E}" destId="{C40D5655-5116-4921-B99C-EDA6B9ECDC6F}" srcOrd="0" destOrd="0" presId="urn:microsoft.com/office/officeart/2005/8/layout/vList4"/>
    <dgm:cxn modelId="{264C5C9B-C0C5-4000-A784-8DD5BF5CEEE5}" srcId="{EBAE718B-9658-42D3-908B-EB4A7C9712F9}" destId="{71B99BDA-841A-455B-81D3-3CAB4A4F152E}" srcOrd="2" destOrd="0" parTransId="{FEF469F9-B714-4D03-8BE3-8243D7C07C5B}" sibTransId="{55269B0F-54F0-420F-933C-415106D7CE56}"/>
    <dgm:cxn modelId="{C86124B3-BFB4-47D9-93AF-E078935EA9C1}" type="presOf" srcId="{71B99BDA-841A-455B-81D3-3CAB4A4F152E}" destId="{E92B6434-0E82-469B-B5AE-6C1085AE30A7}" srcOrd="1" destOrd="0" presId="urn:microsoft.com/office/officeart/2005/8/layout/vList4"/>
    <dgm:cxn modelId="{E38750B3-FA98-4CB3-98B8-1965E3736FF7}" type="presOf" srcId="{7CA35C6E-7C46-4797-8A42-DCA022D7A785}" destId="{59E8ACA1-F6CD-4305-8E84-F80CD676165B}" srcOrd="0" destOrd="0" presId="urn:microsoft.com/office/officeart/2005/8/layout/vList4"/>
    <dgm:cxn modelId="{670E8FDB-E1B0-40F9-A63A-57D649617EAD}" type="presOf" srcId="{EBAE718B-9658-42D3-908B-EB4A7C9712F9}" destId="{9D8FDF43-5F22-4C58-95A6-F6FA2BC1C4FF}" srcOrd="0" destOrd="0" presId="urn:microsoft.com/office/officeart/2005/8/layout/vList4"/>
    <dgm:cxn modelId="{F96A0AF5-688A-442E-9010-270163CB463A}" type="presOf" srcId="{7C7EB1EF-EE42-409B-9E0A-15115F48CFAF}" destId="{F7325B12-B68A-4A84-8ED8-D4B790DBB36E}" srcOrd="0" destOrd="0" presId="urn:microsoft.com/office/officeart/2005/8/layout/vList4"/>
    <dgm:cxn modelId="{47EB5359-3D87-4CC1-ABB2-9AAF3AFAC97F}" type="presParOf" srcId="{9D8FDF43-5F22-4C58-95A6-F6FA2BC1C4FF}" destId="{90F28F1B-BFCA-4AA0-91E0-00F817812988}" srcOrd="0" destOrd="0" presId="urn:microsoft.com/office/officeart/2005/8/layout/vList4"/>
    <dgm:cxn modelId="{06C944E7-A88F-4361-AB92-2707DC976A66}" type="presParOf" srcId="{90F28F1B-BFCA-4AA0-91E0-00F817812988}" destId="{59E8ACA1-F6CD-4305-8E84-F80CD676165B}" srcOrd="0" destOrd="0" presId="urn:microsoft.com/office/officeart/2005/8/layout/vList4"/>
    <dgm:cxn modelId="{B40377A9-21A9-4D4F-9188-FC12A8DD72EB}" type="presParOf" srcId="{90F28F1B-BFCA-4AA0-91E0-00F817812988}" destId="{7D3926AE-D279-4284-8D3C-73162E8460EB}" srcOrd="1" destOrd="0" presId="urn:microsoft.com/office/officeart/2005/8/layout/vList4"/>
    <dgm:cxn modelId="{680679AB-FA25-4FB2-8BE4-FDD2E8154A5A}" type="presParOf" srcId="{90F28F1B-BFCA-4AA0-91E0-00F817812988}" destId="{F9ED24FD-8912-4203-85DC-387A30A0B443}" srcOrd="2" destOrd="0" presId="urn:microsoft.com/office/officeart/2005/8/layout/vList4"/>
    <dgm:cxn modelId="{CDA22B7F-B509-4BEF-B1DA-057014AD843F}" type="presParOf" srcId="{9D8FDF43-5F22-4C58-95A6-F6FA2BC1C4FF}" destId="{EA370BF9-61F4-4BBE-9D45-1C3713175010}" srcOrd="1" destOrd="0" presId="urn:microsoft.com/office/officeart/2005/8/layout/vList4"/>
    <dgm:cxn modelId="{739B43F0-4A3F-42DA-84EA-FA25BD382BC4}" type="presParOf" srcId="{9D8FDF43-5F22-4C58-95A6-F6FA2BC1C4FF}" destId="{C7C37455-B6E1-4A17-9E8F-A863B96D9EC5}" srcOrd="2" destOrd="0" presId="urn:microsoft.com/office/officeart/2005/8/layout/vList4"/>
    <dgm:cxn modelId="{B8DF42F0-F81B-4CFC-9515-FE1FAB0F2BCA}" type="presParOf" srcId="{C7C37455-B6E1-4A17-9E8F-A863B96D9EC5}" destId="{F7325B12-B68A-4A84-8ED8-D4B790DBB36E}" srcOrd="0" destOrd="0" presId="urn:microsoft.com/office/officeart/2005/8/layout/vList4"/>
    <dgm:cxn modelId="{CC724F51-E914-42D3-9515-90D6A233A10B}" type="presParOf" srcId="{C7C37455-B6E1-4A17-9E8F-A863B96D9EC5}" destId="{6E1FFB89-BF20-43BD-ACE3-941E30684381}" srcOrd="1" destOrd="0" presId="urn:microsoft.com/office/officeart/2005/8/layout/vList4"/>
    <dgm:cxn modelId="{ED567185-4D74-4B35-9A58-0ACC7A2C690B}" type="presParOf" srcId="{C7C37455-B6E1-4A17-9E8F-A863B96D9EC5}" destId="{F69C9C61-A40B-4B2E-B8E2-B1A4181B3902}" srcOrd="2" destOrd="0" presId="urn:microsoft.com/office/officeart/2005/8/layout/vList4"/>
    <dgm:cxn modelId="{E973021C-A5D7-4B9C-B9A8-E202E971302D}" type="presParOf" srcId="{9D8FDF43-5F22-4C58-95A6-F6FA2BC1C4FF}" destId="{E1A83AB2-28D2-4729-A78B-9AA84EC4C214}" srcOrd="3" destOrd="0" presId="urn:microsoft.com/office/officeart/2005/8/layout/vList4"/>
    <dgm:cxn modelId="{CDEF3C48-CFF4-4498-8495-47125FD78DF8}" type="presParOf" srcId="{9D8FDF43-5F22-4C58-95A6-F6FA2BC1C4FF}" destId="{3D8F5680-6EE2-4815-B20F-095E2C4D1F06}" srcOrd="4" destOrd="0" presId="urn:microsoft.com/office/officeart/2005/8/layout/vList4"/>
    <dgm:cxn modelId="{69834A68-0971-4AA7-A9B5-6FE32BC88A53}" type="presParOf" srcId="{3D8F5680-6EE2-4815-B20F-095E2C4D1F06}" destId="{C40D5655-5116-4921-B99C-EDA6B9ECDC6F}" srcOrd="0" destOrd="0" presId="urn:microsoft.com/office/officeart/2005/8/layout/vList4"/>
    <dgm:cxn modelId="{E8C6E442-BA8E-44AB-AEE0-402D46021A2C}" type="presParOf" srcId="{3D8F5680-6EE2-4815-B20F-095E2C4D1F06}" destId="{EAE3A833-F97A-4360-BEB8-AA5C55BA71B6}" srcOrd="1" destOrd="0" presId="urn:microsoft.com/office/officeart/2005/8/layout/vList4"/>
    <dgm:cxn modelId="{070447B5-A9E9-4B1F-A96E-A5D6A61D34F1}" type="presParOf" srcId="{3D8F5680-6EE2-4815-B20F-095E2C4D1F06}" destId="{E92B6434-0E82-469B-B5AE-6C1085AE30A7}"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4922870" y="-754604"/>
          <a:ext cx="5865046" cy="5865046"/>
        </a:xfrm>
        <a:prstGeom prst="blockArc">
          <a:avLst>
            <a:gd name="adj1" fmla="val 18900000"/>
            <a:gd name="adj2" fmla="val 2700000"/>
            <a:gd name="adj3" fmla="val 368"/>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305562" y="198016"/>
          <a:ext cx="6034385"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sp:txBody>
      <dsp:txXfrm>
        <a:off x="305562" y="198016"/>
        <a:ext cx="6034385" cy="395858"/>
      </dsp:txXfrm>
    </dsp:sp>
    <dsp:sp modelId="{0153992A-2C51-49F9-81B1-A5D64362165E}">
      <dsp:nvSpPr>
        <dsp:cNvPr id="0" name=""/>
        <dsp:cNvSpPr/>
      </dsp:nvSpPr>
      <dsp:spPr>
        <a:xfrm>
          <a:off x="58150" y="14853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664047" y="792152"/>
          <a:ext cx="5675900"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664047" y="792152"/>
        <a:ext cx="5675900" cy="395858"/>
      </dsp:txXfrm>
    </dsp:sp>
    <dsp:sp modelId="{957296D0-72CD-41E9-B25B-556096C0FA03}">
      <dsp:nvSpPr>
        <dsp:cNvPr id="0" name=""/>
        <dsp:cNvSpPr/>
      </dsp:nvSpPr>
      <dsp:spPr>
        <a:xfrm>
          <a:off x="416635" y="74267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860495" y="1385853"/>
          <a:ext cx="5479451" cy="3958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860495" y="1385853"/>
        <a:ext cx="5479451" cy="395858"/>
      </dsp:txXfrm>
    </dsp:sp>
    <dsp:sp modelId="{4C88473A-A536-4362-84AA-D8C7FBF1A620}">
      <dsp:nvSpPr>
        <dsp:cNvPr id="0" name=""/>
        <dsp:cNvSpPr/>
      </dsp:nvSpPr>
      <dsp:spPr>
        <a:xfrm>
          <a:off x="613084" y="1336371"/>
          <a:ext cx="494823" cy="49482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14DDB-7E2F-4D02-9108-EAD30FD05EA1}">
      <dsp:nvSpPr>
        <dsp:cNvPr id="0" name=""/>
        <dsp:cNvSpPr/>
      </dsp:nvSpPr>
      <dsp:spPr>
        <a:xfrm>
          <a:off x="923219" y="1979989"/>
          <a:ext cx="5416727" cy="39585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sp:txBody>
      <dsp:txXfrm>
        <a:off x="923219" y="1979989"/>
        <a:ext cx="5416727" cy="395858"/>
      </dsp:txXfrm>
    </dsp:sp>
    <dsp:sp modelId="{D83D9BAE-8C73-475E-9E05-C926B8082A8B}">
      <dsp:nvSpPr>
        <dsp:cNvPr id="0" name=""/>
        <dsp:cNvSpPr/>
      </dsp:nvSpPr>
      <dsp:spPr>
        <a:xfrm>
          <a:off x="675808" y="1930507"/>
          <a:ext cx="494823" cy="49482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C6E60-AEB6-463A-AC64-33518001E461}">
      <dsp:nvSpPr>
        <dsp:cNvPr id="0" name=""/>
        <dsp:cNvSpPr/>
      </dsp:nvSpPr>
      <dsp:spPr>
        <a:xfrm>
          <a:off x="860495" y="2574126"/>
          <a:ext cx="5479451" cy="39585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860495" y="2574126"/>
        <a:ext cx="5479451" cy="395858"/>
      </dsp:txXfrm>
    </dsp:sp>
    <dsp:sp modelId="{654F5614-FA01-4118-B141-63031AE5D5D5}">
      <dsp:nvSpPr>
        <dsp:cNvPr id="0" name=""/>
        <dsp:cNvSpPr/>
      </dsp:nvSpPr>
      <dsp:spPr>
        <a:xfrm>
          <a:off x="613084" y="2524643"/>
          <a:ext cx="494823" cy="49482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ABFFA7-C21E-4340-94F8-EEDEC6974C97}">
      <dsp:nvSpPr>
        <dsp:cNvPr id="0" name=""/>
        <dsp:cNvSpPr/>
      </dsp:nvSpPr>
      <dsp:spPr>
        <a:xfrm>
          <a:off x="664047" y="3167826"/>
          <a:ext cx="5675900"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664047" y="3167826"/>
        <a:ext cx="5675900" cy="395858"/>
      </dsp:txXfrm>
    </dsp:sp>
    <dsp:sp modelId="{6FA1646E-AE61-4E2A-A2CE-D60A87753BF7}">
      <dsp:nvSpPr>
        <dsp:cNvPr id="0" name=""/>
        <dsp:cNvSpPr/>
      </dsp:nvSpPr>
      <dsp:spPr>
        <a:xfrm>
          <a:off x="416635" y="311834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8CDD3-0F56-4B6F-8CF7-BE5BEACBBDA5}">
      <dsp:nvSpPr>
        <dsp:cNvPr id="0" name=""/>
        <dsp:cNvSpPr/>
      </dsp:nvSpPr>
      <dsp:spPr>
        <a:xfrm>
          <a:off x="305562" y="3761963"/>
          <a:ext cx="6034385"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305562" y="3761963"/>
        <a:ext cx="6034385" cy="395858"/>
      </dsp:txXfrm>
    </dsp:sp>
    <dsp:sp modelId="{114632FD-EB39-4961-9DB3-F5D54172F046}">
      <dsp:nvSpPr>
        <dsp:cNvPr id="0" name=""/>
        <dsp:cNvSpPr/>
      </dsp:nvSpPr>
      <dsp:spPr>
        <a:xfrm>
          <a:off x="58150" y="371248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ACA1-F6CD-4305-8E84-F80CD676165B}">
      <dsp:nvSpPr>
        <dsp:cNvPr id="0" name=""/>
        <dsp:cNvSpPr/>
      </dsp:nvSpPr>
      <dsp:spPr>
        <a:xfrm>
          <a:off x="0" y="88008"/>
          <a:ext cx="7474226" cy="141561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s-ES" altLang="zh-CN" sz="1600" kern="1200" dirty="0">
              <a:solidFill>
                <a:schemeClr val="tx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sp:txBody>
      <dsp:txXfrm>
        <a:off x="1636406" y="88008"/>
        <a:ext cx="5837819" cy="1415611"/>
      </dsp:txXfrm>
    </dsp:sp>
    <dsp:sp modelId="{7D3926AE-D279-4284-8D3C-73162E8460EB}">
      <dsp:nvSpPr>
        <dsp:cNvPr id="0" name=""/>
        <dsp:cNvSpPr/>
      </dsp:nvSpPr>
      <dsp:spPr>
        <a:xfrm>
          <a:off x="141561" y="141561"/>
          <a:ext cx="1494845" cy="1132489"/>
        </a:xfrm>
        <a:prstGeom prst="roundRect">
          <a:avLst>
            <a:gd name="adj" fmla="val 10000"/>
          </a:avLst>
        </a:prstGeom>
        <a:blipFill>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25B12-B68A-4A84-8ED8-D4B790DBB36E}">
      <dsp:nvSpPr>
        <dsp:cNvPr id="0" name=""/>
        <dsp:cNvSpPr/>
      </dsp:nvSpPr>
      <dsp:spPr>
        <a:xfrm>
          <a:off x="0" y="1557172"/>
          <a:ext cx="7474226" cy="1909829"/>
        </a:xfrm>
        <a:prstGeom prst="roundRect">
          <a:avLst>
            <a:gd name="adj" fmla="val 10000"/>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s-ES" altLang="zh-CN" sz="1600" kern="1200" dirty="0">
              <a:solidFill>
                <a:schemeClr val="tx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marL="0" lvl="0" indent="0" algn="l" defTabSz="711200">
            <a:lnSpc>
              <a:spcPct val="100000"/>
            </a:lnSpc>
            <a:spcBef>
              <a:spcPct val="0"/>
            </a:spcBef>
            <a:spcAft>
              <a:spcPct val="35000"/>
            </a:spcAft>
            <a:buNone/>
          </a:pPr>
          <a:r>
            <a:rPr lang="es-ES" altLang="zh-CN" sz="1600" kern="1200" dirty="0">
              <a:solidFill>
                <a:schemeClr val="tx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  </a:t>
          </a:r>
        </a:p>
      </dsp:txBody>
      <dsp:txXfrm>
        <a:off x="1636406" y="1557172"/>
        <a:ext cx="5837819" cy="1909829"/>
      </dsp:txXfrm>
    </dsp:sp>
    <dsp:sp modelId="{6E1FFB89-BF20-43BD-ACE3-941E30684381}">
      <dsp:nvSpPr>
        <dsp:cNvPr id="0" name=""/>
        <dsp:cNvSpPr/>
      </dsp:nvSpPr>
      <dsp:spPr>
        <a:xfrm>
          <a:off x="141561" y="1945842"/>
          <a:ext cx="1494845" cy="113248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5655-5116-4921-B99C-EDA6B9ECDC6F}">
      <dsp:nvSpPr>
        <dsp:cNvPr id="0" name=""/>
        <dsp:cNvSpPr/>
      </dsp:nvSpPr>
      <dsp:spPr>
        <a:xfrm>
          <a:off x="0" y="3608563"/>
          <a:ext cx="7474226" cy="1415611"/>
        </a:xfrm>
        <a:prstGeom prst="roundRect">
          <a:avLst>
            <a:gd name="adj" fmla="val 10000"/>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solidFill>
                <a:schemeClr val="tx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sp:txBody>
      <dsp:txXfrm>
        <a:off x="1636406" y="3608563"/>
        <a:ext cx="5837819" cy="1415611"/>
      </dsp:txXfrm>
    </dsp:sp>
    <dsp:sp modelId="{EAE3A833-F97A-4360-BEB8-AA5C55BA71B6}">
      <dsp:nvSpPr>
        <dsp:cNvPr id="0" name=""/>
        <dsp:cNvSpPr/>
      </dsp:nvSpPr>
      <dsp:spPr>
        <a:xfrm>
          <a:off x="141561" y="3750124"/>
          <a:ext cx="1494845" cy="113248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12/12/2018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12/12/2018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12/12/2018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12/12/2018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12/12/2018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5.bin"/><Relationship Id="rId7" Type="http://schemas.openxmlformats.org/officeDocument/2006/relationships/diagramQuickStyle" Target="../diagrams/quickStyle2.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wmf"/><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PI Planning </a:t>
            </a:r>
            <a:r>
              <a:rPr lang="es-CO" b="1" dirty="0">
                <a:solidFill>
                  <a:schemeClr val="accent1">
                    <a:lumMod val="75000"/>
                  </a:schemeClr>
                </a:solidFill>
              </a:rPr>
              <a:t>Agile</a:t>
            </a:r>
          </a:p>
        </p:txBody>
      </p:sp>
      <p:sp>
        <p:nvSpPr>
          <p:cNvPr id="11" name="Subtítulo 2"/>
          <p:cNvSpPr>
            <a:spLocks noGrp="1"/>
          </p:cNvSpPr>
          <p:nvPr>
            <p:ph type="subTitle" idx="1"/>
          </p:nvPr>
        </p:nvSpPr>
        <p:spPr>
          <a:xfrm>
            <a:off x="442909" y="3046800"/>
            <a:ext cx="6059491" cy="3144027"/>
          </a:xfrm>
        </p:spPr>
        <p:txBody>
          <a:bodyPr>
            <a:normAutofit/>
          </a:bodyPr>
          <a:lstStyle/>
          <a:p>
            <a:pPr algn="l"/>
            <a:r>
              <a:rPr lang="en-US" dirty="0">
                <a:solidFill>
                  <a:schemeClr val="accent1">
                    <a:lumMod val="75000"/>
                  </a:schemeClr>
                </a:solidFill>
              </a:rPr>
              <a:t>16 de Noviembre de 2018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stretch>
            <a:fillRect/>
          </a:stretch>
        </p:blipFill>
        <p:spPr>
          <a:xfrm>
            <a:off x="2763774" y="1716786"/>
            <a:ext cx="6153150" cy="4705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¿Cómo se Inicia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10" name="Marcador de posición de contenido 9"/>
          <p:cNvGraphicFramePr>
            <a:graphicFrameLocks noGrp="1"/>
          </p:cNvGraphicFramePr>
          <p:nvPr>
            <p:ph sz="half" idx="1"/>
            <p:extLst>
              <p:ext uri="{D42A27DB-BD31-4B8C-83A1-F6EECF244321}">
                <p14:modId xmlns:p14="http://schemas.microsoft.com/office/powerpoint/2010/main" val="307229851"/>
              </p:ext>
            </p:extLst>
          </p:nvPr>
        </p:nvGraphicFramePr>
        <p:xfrm>
          <a:off x="662656" y="1961831"/>
          <a:ext cx="2219089" cy="685800"/>
        </p:xfrm>
        <a:graphic>
          <a:graphicData uri="http://schemas.openxmlformats.org/presentationml/2006/ole">
            <mc:AlternateContent xmlns:mc="http://schemas.openxmlformats.org/markup-compatibility/2006">
              <mc:Choice xmlns:v="urn:schemas-microsoft-com:vml" Requires="v">
                <p:oleObj spid="_x0000_s11778" r:id="rId3" imgW="2647950" imgH="571500" progId="Paint.Picture">
                  <p:embed/>
                </p:oleObj>
              </mc:Choice>
              <mc:Fallback>
                <p:oleObj r:id="rId3" imgW="2647950" imgH="571500" progId="Paint.Picture">
                  <p:embed/>
                  <p:pic>
                    <p:nvPicPr>
                      <p:cNvPr id="0" name="Marcador de posición de contenido 9"/>
                      <p:cNvPicPr/>
                      <p:nvPr/>
                    </p:nvPicPr>
                    <p:blipFill>
                      <a:blip r:embed="rId4"/>
                      <a:stretch>
                        <a:fillRect/>
                      </a:stretch>
                    </p:blipFill>
                    <p:spPr>
                      <a:xfrm>
                        <a:off x="662656" y="1961831"/>
                        <a:ext cx="2219089" cy="685800"/>
                      </a:xfrm>
                      <a:prstGeom prst="rect">
                        <a:avLst/>
                      </a:prstGeom>
                    </p:spPr>
                  </p:pic>
                </p:oleObj>
              </mc:Fallback>
            </mc:AlternateContent>
          </a:graphicData>
        </a:graphic>
      </p:graphicFrame>
      <p:graphicFrame>
        <p:nvGraphicFramePr>
          <p:cNvPr id="24" name="Objeto 23"/>
          <p:cNvGraphicFramePr/>
          <p:nvPr>
            <p:extLst>
              <p:ext uri="{D42A27DB-BD31-4B8C-83A1-F6EECF244321}">
                <p14:modId xmlns:p14="http://schemas.microsoft.com/office/powerpoint/2010/main" val="1429696627"/>
              </p:ext>
            </p:extLst>
          </p:nvPr>
        </p:nvGraphicFramePr>
        <p:xfrm>
          <a:off x="624556" y="3006790"/>
          <a:ext cx="2257189" cy="723265"/>
        </p:xfrm>
        <a:graphic>
          <a:graphicData uri="http://schemas.openxmlformats.org/presentationml/2006/ole">
            <mc:AlternateContent xmlns:mc="http://schemas.openxmlformats.org/markup-compatibility/2006">
              <mc:Choice xmlns:v="urn:schemas-microsoft-com:vml" Requires="v">
                <p:oleObj spid="_x0000_s11779" name="Imagen de mapa de bits" r:id="rId5" imgW="2590800" imgH="495300" progId="Paint.Picture">
                  <p:embed/>
                </p:oleObj>
              </mc:Choice>
              <mc:Fallback>
                <p:oleObj name="Imagen de mapa de bits" r:id="rId5" imgW="2590800" imgH="495300" progId="Paint.Picture">
                  <p:embed/>
                  <p:pic>
                    <p:nvPicPr>
                      <p:cNvPr id="0" name="Objeto 23"/>
                      <p:cNvPicPr/>
                      <p:nvPr/>
                    </p:nvPicPr>
                    <p:blipFill>
                      <a:blip r:embed="rId6"/>
                      <a:stretch>
                        <a:fillRect/>
                      </a:stretch>
                    </p:blipFill>
                    <p:spPr>
                      <a:xfrm>
                        <a:off x="624556" y="3006790"/>
                        <a:ext cx="2257189" cy="723265"/>
                      </a:xfrm>
                      <a:prstGeom prst="rect">
                        <a:avLst/>
                      </a:prstGeom>
                    </p:spPr>
                  </p:pic>
                </p:oleObj>
              </mc:Fallback>
            </mc:AlternateContent>
          </a:graphicData>
        </a:graphic>
      </p:graphicFrame>
      <p:graphicFrame>
        <p:nvGraphicFramePr>
          <p:cNvPr id="27" name="Marcador de posición de contenido 26"/>
          <p:cNvGraphicFramePr>
            <a:graphicFrameLocks noGrp="1"/>
          </p:cNvGraphicFramePr>
          <p:nvPr>
            <p:ph sz="half" idx="2"/>
            <p:extLst>
              <p:ext uri="{D42A27DB-BD31-4B8C-83A1-F6EECF244321}">
                <p14:modId xmlns:p14="http://schemas.microsoft.com/office/powerpoint/2010/main" val="2332721665"/>
              </p:ext>
            </p:extLst>
          </p:nvPr>
        </p:nvGraphicFramePr>
        <p:xfrm>
          <a:off x="662655" y="4224441"/>
          <a:ext cx="2180989" cy="734060"/>
        </p:xfrm>
        <a:graphic>
          <a:graphicData uri="http://schemas.openxmlformats.org/presentationml/2006/ole">
            <mc:AlternateContent xmlns:mc="http://schemas.openxmlformats.org/markup-compatibility/2006">
              <mc:Choice xmlns:v="urn:schemas-microsoft-com:vml" Requires="v">
                <p:oleObj spid="_x0000_s11780" r:id="rId7" imgW="2543175" imgH="733425" progId="Paint.Picture">
                  <p:embed/>
                </p:oleObj>
              </mc:Choice>
              <mc:Fallback>
                <p:oleObj r:id="rId7" imgW="2543175" imgH="733425" progId="Paint.Picture">
                  <p:embed/>
                  <p:pic>
                    <p:nvPicPr>
                      <p:cNvPr id="0" name="Marcador de posición de contenido 26"/>
                      <p:cNvPicPr/>
                      <p:nvPr/>
                    </p:nvPicPr>
                    <p:blipFill>
                      <a:blip r:embed="rId8"/>
                      <a:stretch>
                        <a:fillRect/>
                      </a:stretch>
                    </p:blipFill>
                    <p:spPr>
                      <a:xfrm>
                        <a:off x="662655" y="4224441"/>
                        <a:ext cx="2180989" cy="734060"/>
                      </a:xfrm>
                      <a:prstGeom prst="rect">
                        <a:avLst/>
                      </a:prstGeom>
                    </p:spPr>
                  </p:pic>
                </p:oleObj>
              </mc:Fallback>
            </mc:AlternateContent>
          </a:graphicData>
        </a:graphic>
      </p:graphicFrame>
      <p:graphicFrame>
        <p:nvGraphicFramePr>
          <p:cNvPr id="32" name="Objeto 31"/>
          <p:cNvGraphicFramePr/>
          <p:nvPr>
            <p:extLst>
              <p:ext uri="{D42A27DB-BD31-4B8C-83A1-F6EECF244321}">
                <p14:modId xmlns:p14="http://schemas.microsoft.com/office/powerpoint/2010/main" val="739354956"/>
              </p:ext>
            </p:extLst>
          </p:nvPr>
        </p:nvGraphicFramePr>
        <p:xfrm>
          <a:off x="662656" y="5312322"/>
          <a:ext cx="2180987" cy="709930"/>
        </p:xfrm>
        <a:graphic>
          <a:graphicData uri="http://schemas.openxmlformats.org/presentationml/2006/ole">
            <mc:AlternateContent xmlns:mc="http://schemas.openxmlformats.org/markup-compatibility/2006">
              <mc:Choice xmlns:v="urn:schemas-microsoft-com:vml" Requires="v">
                <p:oleObj spid="_x0000_s11781" r:id="rId9" imgW="2552700" imgH="533400" progId="Paint.Picture">
                  <p:embed/>
                </p:oleObj>
              </mc:Choice>
              <mc:Fallback>
                <p:oleObj r:id="rId9" imgW="2552700" imgH="533400" progId="Paint.Picture">
                  <p:embed/>
                  <p:pic>
                    <p:nvPicPr>
                      <p:cNvPr id="0" name="Objeto 31"/>
                      <p:cNvPicPr/>
                      <p:nvPr/>
                    </p:nvPicPr>
                    <p:blipFill>
                      <a:blip r:embed="rId10"/>
                      <a:stretch>
                        <a:fillRect/>
                      </a:stretch>
                    </p:blipFill>
                    <p:spPr>
                      <a:xfrm>
                        <a:off x="662656" y="5312322"/>
                        <a:ext cx="2180987" cy="709930"/>
                      </a:xfrm>
                      <a:prstGeom prst="rect">
                        <a:avLst/>
                      </a:prstGeom>
                    </p:spPr>
                  </p:pic>
                </p:oleObj>
              </mc:Fallback>
            </mc:AlternateContent>
          </a:graphicData>
        </a:graphic>
      </p:graphicFrame>
      <p:sp>
        <p:nvSpPr>
          <p:cNvPr id="2" name="Rectángulo 1">
            <a:extLst>
              <a:ext uri="{FF2B5EF4-FFF2-40B4-BE49-F238E27FC236}">
                <a16:creationId xmlns:a16="http://schemas.microsoft.com/office/drawing/2014/main" id="{7AC17D16-A127-4424-AEB9-F9540BF5FE59}"/>
              </a:ext>
            </a:extLst>
          </p:cNvPr>
          <p:cNvSpPr/>
          <p:nvPr/>
        </p:nvSpPr>
        <p:spPr>
          <a:xfrm>
            <a:off x="3134589" y="5176124"/>
            <a:ext cx="6148566" cy="1197985"/>
          </a:xfrm>
          <a:prstGeom prst="rect">
            <a:avLst/>
          </a:prstGeom>
          <a:solidFill>
            <a:srgbClr val="C0A8C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tx1"/>
                </a:solidFill>
                <a:latin typeface="Arial" panose="020B0604020202020204" pitchFamily="34" charset="0"/>
                <a:cs typeface="Arial" panose="020B0604020202020204" pitchFamily="34" charset="0"/>
              </a:rPr>
              <a:t> El RTE, realiza un contextualización de lo que se realizara durante el PI Planning y de lo que se espera al finalizar este evento.</a:t>
            </a:r>
            <a:endParaRPr lang="es-CO"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34F6111C-E25E-43A0-AD22-A0141762397D}"/>
              </a:ext>
            </a:extLst>
          </p:cNvPr>
          <p:cNvSpPr/>
          <p:nvPr/>
        </p:nvSpPr>
        <p:spPr>
          <a:xfrm>
            <a:off x="3134589" y="4224441"/>
            <a:ext cx="6148566" cy="836005"/>
          </a:xfrm>
          <a:prstGeom prst="rect">
            <a:avLst/>
          </a:prstGeom>
          <a:solidFill>
            <a:srgbClr val="C0A8C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tx1"/>
                </a:solidFill>
                <a:latin typeface="Arial" panose="020B0604020202020204" pitchFamily="34" charset="0"/>
                <a:cs typeface="Arial" panose="020B0604020202020204" pitchFamily="34" charset="0"/>
              </a:rPr>
              <a:t>Se socializa la arquitectura base, los lineamientos para desarrollo y operaciones.</a:t>
            </a: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880C7372-6A9D-4FD5-AAB2-407D60475102}"/>
              </a:ext>
            </a:extLst>
          </p:cNvPr>
          <p:cNvSpPr/>
          <p:nvPr/>
        </p:nvSpPr>
        <p:spPr>
          <a:xfrm>
            <a:off x="3134589" y="2862820"/>
            <a:ext cx="6148566" cy="1090397"/>
          </a:xfrm>
          <a:prstGeom prst="rect">
            <a:avLst/>
          </a:prstGeom>
          <a:solidFill>
            <a:srgbClr val="C0A8C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tx1"/>
                </a:solidFill>
                <a:latin typeface="Arial" panose="020B0604020202020204" pitchFamily="34" charset="0"/>
                <a:cs typeface="Arial" panose="020B0604020202020204" pitchFamily="34" charset="0"/>
              </a:rPr>
              <a:t>Muestra las principales funcionalidades esperadas, destaca cambios del PI anterior y muestra los Hitos futuros.</a:t>
            </a:r>
            <a:endParaRPr lang="es-CO"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2F9A9B02-2CAA-4669-93CD-FE274DFB5781}"/>
              </a:ext>
            </a:extLst>
          </p:cNvPr>
          <p:cNvSpPr/>
          <p:nvPr/>
        </p:nvSpPr>
        <p:spPr>
          <a:xfrm>
            <a:off x="3134589" y="1934647"/>
            <a:ext cx="6148566" cy="685452"/>
          </a:xfrm>
          <a:prstGeom prst="rect">
            <a:avLst/>
          </a:prstGeom>
          <a:solidFill>
            <a:srgbClr val="C0A8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 </a:t>
            </a:r>
            <a:r>
              <a:rPr lang="es-ES" altLang="en-US" dirty="0">
                <a:solidFill>
                  <a:schemeClr val="tx1"/>
                </a:solidFill>
                <a:latin typeface="Arial" panose="020B0604020202020204" pitchFamily="34" charset="0"/>
                <a:cs typeface="Arial" panose="020B0604020202020204" pitchFamily="34" charset="0"/>
              </a:rPr>
              <a:t>El Sponsor del proyecto,  inicia dando un contexto organizacional y de  las expectativas del negocio.</a:t>
            </a:r>
            <a:endParaRPr lang="es-CO" dirty="0"/>
          </a:p>
        </p:txBody>
      </p:sp>
      <p:sp>
        <p:nvSpPr>
          <p:cNvPr id="7" name="Rectángulo 6">
            <a:extLst>
              <a:ext uri="{FF2B5EF4-FFF2-40B4-BE49-F238E27FC236}">
                <a16:creationId xmlns:a16="http://schemas.microsoft.com/office/drawing/2014/main" id="{773074C2-6D2D-4876-8A28-B66D2EBD28E0}"/>
              </a:ext>
            </a:extLst>
          </p:cNvPr>
          <p:cNvSpPr/>
          <p:nvPr/>
        </p:nvSpPr>
        <p:spPr>
          <a:xfrm>
            <a:off x="461771" y="1497647"/>
            <a:ext cx="1560172" cy="369332"/>
          </a:xfrm>
          <a:prstGeom prst="rect">
            <a:avLst/>
          </a:prstGeom>
          <a:noFill/>
        </p:spPr>
        <p:txBody>
          <a:bodyPr wrap="none" lIns="91440" tIns="45720" rIns="91440" bIns="45720">
            <a:spAutoFit/>
          </a:bodyPr>
          <a:lstStyle/>
          <a:p>
            <a:pPr algn="ctr"/>
            <a:r>
              <a:rPr lang="es-E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Duración SAFE</a:t>
            </a:r>
          </a:p>
        </p:txBody>
      </p:sp>
      <p:sp>
        <p:nvSpPr>
          <p:cNvPr id="8" name="Rectángulo 7">
            <a:extLst>
              <a:ext uri="{FF2B5EF4-FFF2-40B4-BE49-F238E27FC236}">
                <a16:creationId xmlns:a16="http://schemas.microsoft.com/office/drawing/2014/main" id="{3E9DBBEE-A3FD-4DE3-99EC-9B6CB92C27C5}"/>
              </a:ext>
            </a:extLst>
          </p:cNvPr>
          <p:cNvSpPr/>
          <p:nvPr/>
        </p:nvSpPr>
        <p:spPr>
          <a:xfrm>
            <a:off x="9274272" y="1443397"/>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9" name="CuadroTexto 8">
            <a:extLst>
              <a:ext uri="{FF2B5EF4-FFF2-40B4-BE49-F238E27FC236}">
                <a16:creationId xmlns:a16="http://schemas.microsoft.com/office/drawing/2014/main" id="{F9697D91-0C68-44D4-9777-DDD502618EDC}"/>
              </a:ext>
            </a:extLst>
          </p:cNvPr>
          <p:cNvSpPr txBox="1"/>
          <p:nvPr/>
        </p:nvSpPr>
        <p:spPr>
          <a:xfrm>
            <a:off x="9573491" y="2092036"/>
            <a:ext cx="1413164" cy="369332"/>
          </a:xfrm>
          <a:prstGeom prst="rect">
            <a:avLst/>
          </a:prstGeom>
          <a:noFill/>
        </p:spPr>
        <p:txBody>
          <a:bodyPr wrap="square" rtlCol="0">
            <a:spAutoFit/>
          </a:bodyPr>
          <a:lstStyle/>
          <a:p>
            <a:r>
              <a:rPr lang="es-ES" dirty="0"/>
              <a:t>15 Minutos</a:t>
            </a:r>
            <a:endParaRPr lang="es-CO" dirty="0"/>
          </a:p>
        </p:txBody>
      </p:sp>
      <p:sp>
        <p:nvSpPr>
          <p:cNvPr id="22" name="CuadroTexto 21">
            <a:extLst>
              <a:ext uri="{FF2B5EF4-FFF2-40B4-BE49-F238E27FC236}">
                <a16:creationId xmlns:a16="http://schemas.microsoft.com/office/drawing/2014/main" id="{9DECC77C-1DB3-4D03-BD2E-EA1CCFB50707}"/>
              </a:ext>
            </a:extLst>
          </p:cNvPr>
          <p:cNvSpPr txBox="1"/>
          <p:nvPr/>
        </p:nvSpPr>
        <p:spPr>
          <a:xfrm>
            <a:off x="9526466" y="3183756"/>
            <a:ext cx="1413164" cy="369332"/>
          </a:xfrm>
          <a:prstGeom prst="rect">
            <a:avLst/>
          </a:prstGeom>
          <a:noFill/>
        </p:spPr>
        <p:txBody>
          <a:bodyPr wrap="square" rtlCol="0">
            <a:spAutoFit/>
          </a:bodyPr>
          <a:lstStyle/>
          <a:p>
            <a:r>
              <a:rPr lang="es-ES" dirty="0"/>
              <a:t>20 Minutos</a:t>
            </a:r>
            <a:endParaRPr lang="es-CO" dirty="0"/>
          </a:p>
        </p:txBody>
      </p:sp>
      <p:sp>
        <p:nvSpPr>
          <p:cNvPr id="25" name="CuadroTexto 24">
            <a:extLst>
              <a:ext uri="{FF2B5EF4-FFF2-40B4-BE49-F238E27FC236}">
                <a16:creationId xmlns:a16="http://schemas.microsoft.com/office/drawing/2014/main" id="{6175C274-373D-4313-A0FC-2672D4FB4B87}"/>
              </a:ext>
            </a:extLst>
          </p:cNvPr>
          <p:cNvSpPr txBox="1"/>
          <p:nvPr/>
        </p:nvSpPr>
        <p:spPr>
          <a:xfrm>
            <a:off x="9526466" y="4291098"/>
            <a:ext cx="1413164" cy="369332"/>
          </a:xfrm>
          <a:prstGeom prst="rect">
            <a:avLst/>
          </a:prstGeom>
          <a:noFill/>
        </p:spPr>
        <p:txBody>
          <a:bodyPr wrap="square" rtlCol="0">
            <a:spAutoFit/>
          </a:bodyPr>
          <a:lstStyle/>
          <a:p>
            <a:r>
              <a:rPr lang="es-ES" dirty="0"/>
              <a:t>20 Minutos</a:t>
            </a:r>
            <a:endParaRPr lang="es-CO" dirty="0"/>
          </a:p>
        </p:txBody>
      </p:sp>
      <p:sp>
        <p:nvSpPr>
          <p:cNvPr id="26" name="CuadroTexto 25">
            <a:extLst>
              <a:ext uri="{FF2B5EF4-FFF2-40B4-BE49-F238E27FC236}">
                <a16:creationId xmlns:a16="http://schemas.microsoft.com/office/drawing/2014/main" id="{FAB66E2C-A7EB-4533-BFFF-0639409633A9}"/>
              </a:ext>
            </a:extLst>
          </p:cNvPr>
          <p:cNvSpPr txBox="1"/>
          <p:nvPr/>
        </p:nvSpPr>
        <p:spPr>
          <a:xfrm>
            <a:off x="9521005" y="5398440"/>
            <a:ext cx="1413164" cy="369332"/>
          </a:xfrm>
          <a:prstGeom prst="rect">
            <a:avLst/>
          </a:prstGeom>
          <a:noFill/>
        </p:spPr>
        <p:txBody>
          <a:bodyPr wrap="square" rtlCol="0">
            <a:spAutoFit/>
          </a:bodyPr>
          <a:lstStyle/>
          <a:p>
            <a:r>
              <a:rPr lang="es-ES" dirty="0"/>
              <a:t>15 Minutos</a:t>
            </a:r>
            <a:endParaRPr lang="es-CO"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698485" y="1375794"/>
            <a:ext cx="614009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8" name="Marcador de posición de contenido 7"/>
          <p:cNvGraphicFramePr>
            <a:graphicFrameLocks noGrp="1"/>
          </p:cNvGraphicFramePr>
          <p:nvPr>
            <p:ph idx="1"/>
            <p:extLst>
              <p:ext uri="{D42A27DB-BD31-4B8C-83A1-F6EECF244321}">
                <p14:modId xmlns:p14="http://schemas.microsoft.com/office/powerpoint/2010/main" val="2477162650"/>
              </p:ext>
            </p:extLst>
          </p:nvPr>
        </p:nvGraphicFramePr>
        <p:xfrm>
          <a:off x="109975" y="1740966"/>
          <a:ext cx="2611755" cy="1086485"/>
        </p:xfrm>
        <a:graphic>
          <a:graphicData uri="http://schemas.openxmlformats.org/presentationml/2006/ole">
            <mc:AlternateContent xmlns:mc="http://schemas.openxmlformats.org/markup-compatibility/2006">
              <mc:Choice xmlns:v="urn:schemas-microsoft-com:vml" Requires="v">
                <p:oleObj spid="_x0000_s2204" r:id="rId3" imgW="2609850" imgH="1085850" progId="Paint.Picture">
                  <p:embed/>
                </p:oleObj>
              </mc:Choice>
              <mc:Fallback>
                <p:oleObj r:id="rId3" imgW="2609850" imgH="1085850" progId="Paint.Picture">
                  <p:embed/>
                  <p:pic>
                    <p:nvPicPr>
                      <p:cNvPr id="0" name="Imagen 8"/>
                      <p:cNvPicPr/>
                      <p:nvPr/>
                    </p:nvPicPr>
                    <p:blipFill>
                      <a:blip r:embed="rId4"/>
                      <a:stretch>
                        <a:fillRect/>
                      </a:stretch>
                    </p:blipFill>
                    <p:spPr>
                      <a:xfrm>
                        <a:off x="109975" y="1740966"/>
                        <a:ext cx="2611755" cy="1086485"/>
                      </a:xfrm>
                      <a:prstGeom prst="rect">
                        <a:avLst/>
                      </a:prstGeom>
                    </p:spPr>
                  </p:pic>
                </p:oleObj>
              </mc:Fallback>
            </mc:AlternateContent>
          </a:graphicData>
        </a:graphic>
      </p:graphicFrame>
      <p:graphicFrame>
        <p:nvGraphicFramePr>
          <p:cNvPr id="21" name="Diagrama 20"/>
          <p:cNvGraphicFramePr/>
          <p:nvPr>
            <p:extLst>
              <p:ext uri="{D42A27DB-BD31-4B8C-83A1-F6EECF244321}">
                <p14:modId xmlns:p14="http://schemas.microsoft.com/office/powerpoint/2010/main" val="1925494469"/>
              </p:ext>
            </p:extLst>
          </p:nvPr>
        </p:nvGraphicFramePr>
        <p:xfrm>
          <a:off x="2902226" y="1381893"/>
          <a:ext cx="7474226" cy="50245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6" name="CuadroTexto 25"/>
          <p:cNvSpPr txBox="1"/>
          <p:nvPr/>
        </p:nvSpPr>
        <p:spPr>
          <a:xfrm>
            <a:off x="9310365" y="568641"/>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7" name="Redondear rectángulo de esquina sencilla 4"/>
          <p:cNvSpPr/>
          <p:nvPr/>
        </p:nvSpPr>
        <p:spPr>
          <a:xfrm rot="10800000">
            <a:off x="8372495" y="58234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345992" y="451542"/>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1" name="Rectángulo 10">
            <a:extLst>
              <a:ext uri="{FF2B5EF4-FFF2-40B4-BE49-F238E27FC236}">
                <a16:creationId xmlns:a16="http://schemas.microsoft.com/office/drawing/2014/main" id="{789A256E-344A-499D-8C05-9BF29D85C500}"/>
              </a:ext>
            </a:extLst>
          </p:cNvPr>
          <p:cNvSpPr/>
          <p:nvPr/>
        </p:nvSpPr>
        <p:spPr>
          <a:xfrm>
            <a:off x="451613" y="326630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2" name="CuadroTexto 11">
            <a:extLst>
              <a:ext uri="{FF2B5EF4-FFF2-40B4-BE49-F238E27FC236}">
                <a16:creationId xmlns:a16="http://schemas.microsoft.com/office/drawing/2014/main" id="{57D67723-E472-4B05-8C12-180287550827}"/>
              </a:ext>
            </a:extLst>
          </p:cNvPr>
          <p:cNvSpPr txBox="1"/>
          <p:nvPr/>
        </p:nvSpPr>
        <p:spPr>
          <a:xfrm>
            <a:off x="567645" y="3722193"/>
            <a:ext cx="1928478" cy="646331"/>
          </a:xfrm>
          <a:prstGeom prst="rect">
            <a:avLst/>
          </a:prstGeom>
          <a:noFill/>
        </p:spPr>
        <p:txBody>
          <a:bodyPr wrap="square" rtlCol="0">
            <a:spAutoFit/>
          </a:bodyPr>
          <a:lstStyle/>
          <a:p>
            <a:r>
              <a:rPr lang="es-ES" dirty="0"/>
              <a:t>Según el proyecto de 1 – 3 horas</a:t>
            </a:r>
            <a:endParaRPr lang="es-CO"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¿Cómo Definir la capacidad de los equipos?</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CuadroTexto 1">
            <a:extLst>
              <a:ext uri="{FF2B5EF4-FFF2-40B4-BE49-F238E27FC236}">
                <a16:creationId xmlns:a16="http://schemas.microsoft.com/office/drawing/2014/main" id="{D8B1A4D0-61FB-4B22-88F0-F13381D2F5F2}"/>
              </a:ext>
            </a:extLst>
          </p:cNvPr>
          <p:cNvSpPr txBox="1"/>
          <p:nvPr/>
        </p:nvSpPr>
        <p:spPr>
          <a:xfrm>
            <a:off x="645952" y="1695933"/>
            <a:ext cx="10737665" cy="5139869"/>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definir la capacidad de los equipos en cada una de las iteraciones del PI se recomienda:</a:t>
            </a:r>
          </a:p>
          <a:p>
            <a:endParaRPr lang="es-ES" sz="16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si alguno de los miembros del equipo, durante la ejecución del PI, tiene programada vacaciones.</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el Porcentaje de disponibilidad de cada uno de los miembros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Validar si existen actividades programadas durante el PI, que pueden afectar la productividad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Si el  mismo equipo ha trabajado anteriormente en proyectos similares, tomar como base el histórico de su velocidad.</a:t>
            </a:r>
          </a:p>
          <a:p>
            <a:pPr marL="742950" lvl="1" indent="-285750">
              <a:buFont typeface="Wingdings" panose="05000000000000000000" pitchFamily="2" charset="2"/>
              <a:buChar char="v"/>
            </a:pPr>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Para la capacidad se tiene lo siguiente.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Una persona del equipo con asignación del 100% de desarrollo puede aportar 1 punto de trabajo diariamente, esto se traduce a que en una iteración la capacidad de la persona es de 9 puntos para un sprint de 10 días, se resta un punto por el tiempo de las ceremonias de cierre.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Con lo cual  si el equipo de desarrollo, lo conforman 3 personas, la capacidad del equipo seria 3 * 9 = 27 Puntos del equipo.</a:t>
            </a:r>
          </a:p>
          <a:p>
            <a:pPr lvl="1"/>
            <a:endParaRPr lang="es-ES" dirty="0"/>
          </a:p>
          <a:p>
            <a:pPr lvl="1"/>
            <a:endParaRPr lang="es-ES" dirty="0"/>
          </a:p>
          <a:p>
            <a:pPr lvl="1"/>
            <a:endParaRPr lang="es-ES" dirty="0"/>
          </a:p>
          <a:p>
            <a:pPr lvl="1"/>
            <a:endParaRPr lang="es-CO" dirty="0"/>
          </a:p>
        </p:txBody>
      </p:sp>
    </p:spTree>
    <p:extLst>
      <p:ext uri="{BB962C8B-B14F-4D97-AF65-F5344CB8AC3E}">
        <p14:creationId xmlns:p14="http://schemas.microsoft.com/office/powerpoint/2010/main" val="132866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645952" y="1547628"/>
            <a:ext cx="10395243" cy="4493538"/>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de las historias de usuario se recomienda la siguiente practica:</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Como insumo para esta actividad se debe contar con el backlog ordenado y priorizado. </a:t>
            </a:r>
          </a:p>
          <a:p>
            <a:endParaRPr lang="es-E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toma las primeras 10 HU del backlog, selecciona la HU menos compleja  y la HU mas compleja.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Incertidumbre </a:t>
            </a:r>
          </a:p>
          <a:p>
            <a:r>
              <a:rPr lang="es-ES" sz="1600" dirty="0">
                <a:latin typeface="Arial" panose="020B0604020202020204" pitchFamily="34" charset="0"/>
                <a:cs typeface="Arial" panose="020B0604020202020204" pitchFamily="34" charset="0"/>
              </a:rPr>
              <a:t>Ejemplo si  las HU que tomamos como pívot, tienen una puntuación de 1 punto y 8 puntos respectivamente, las HU que vamos a estimar se comparan con estas HU pívot, y si la HU es el doble mas  compleja que la que se estimo como 1 punto, a la HU que se esta estimando se le asigna 2 puntos. La HU pívot con mayor puntaje nos indica que esa es la mayor puntuación que debería recibir una HU del backlog en ese momento.</a:t>
            </a:r>
          </a:p>
          <a:p>
            <a:endParaRPr lang="es-ES" sz="1400" dirty="0"/>
          </a:p>
        </p:txBody>
      </p:sp>
    </p:spTree>
    <p:extLst>
      <p:ext uri="{BB962C8B-B14F-4D97-AF65-F5344CB8AC3E}">
        <p14:creationId xmlns:p14="http://schemas.microsoft.com/office/powerpoint/2010/main" val="72174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380904" y="1308133"/>
            <a:ext cx="10395243" cy="5724644"/>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latin typeface="Arial" panose="020B0604020202020204" pitchFamily="34" charset="0"/>
              <a:cs typeface="Arial" panose="020B0604020202020204" pitchFamily="34" charset="0"/>
            </a:endParaRPr>
          </a:p>
          <a:p>
            <a:endParaRPr lang="es-ES" sz="1400" dirty="0"/>
          </a:p>
        </p:txBody>
      </p:sp>
      <p:pic>
        <p:nvPicPr>
          <p:cNvPr id="12290" name="Picture 2" descr="Resultado de imagen para Planning poker">
            <a:extLst>
              <a:ext uri="{FF2B5EF4-FFF2-40B4-BE49-F238E27FC236}">
                <a16:creationId xmlns:a16="http://schemas.microsoft.com/office/drawing/2014/main" id="{5329A406-BE9C-4B4F-A23A-B60EE8830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720" y="1430599"/>
            <a:ext cx="2251376" cy="116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2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3074" name="Picture 2" descr="Resultado de imagen para program 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52" y="1576535"/>
            <a:ext cx="6124575" cy="4610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922008" y="1576535"/>
            <a:ext cx="4624040" cy="4524315"/>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Se crea el program Board en el cual la primera columna corresponde a todos los equipo que pertenecen al Tren, y en la primera fila se encuentran las iteraciones que se ejecutarán en un PI. El program Board se debe realizar por tren.</a:t>
            </a:r>
          </a:p>
          <a:p>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Cada equipo mapea las Features a trabajar en cada iteración y traza las dependencias entre Features o con otros equipos.</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Se recomienda diferenciar por colores las features, para que sean mas identificables los Hitos, las dependencias y las propias Features.</a:t>
            </a:r>
          </a:p>
          <a:p>
            <a:endParaRPr lang="es-CO" dirty="0"/>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31652" y="747136"/>
            <a:ext cx="8996661"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38200" y="1714725"/>
            <a:ext cx="2552700" cy="616991"/>
          </a:xfrm>
          <a:prstGeom prst="rect">
            <a:avLst/>
          </a:prstGeom>
        </p:spPr>
      </p:pic>
      <p:pic>
        <p:nvPicPr>
          <p:cNvPr id="9" name="Imagen 8"/>
          <p:cNvPicPr>
            <a:picLocks noChangeAspect="1"/>
          </p:cNvPicPr>
          <p:nvPr/>
        </p:nvPicPr>
        <p:blipFill>
          <a:blip r:embed="rId3"/>
          <a:stretch>
            <a:fillRect/>
          </a:stretch>
        </p:blipFill>
        <p:spPr>
          <a:xfrm>
            <a:off x="790575" y="3609966"/>
            <a:ext cx="2600325" cy="552450"/>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6" name="Redondear rectángulo de esquina sencilla 4"/>
          <p:cNvSpPr/>
          <p:nvPr/>
        </p:nvSpPr>
        <p:spPr>
          <a:xfrm rot="10800000">
            <a:off x="8186544" y="569132"/>
            <a:ext cx="840354"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186544"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Rectángulo 1">
            <a:extLst>
              <a:ext uri="{FF2B5EF4-FFF2-40B4-BE49-F238E27FC236}">
                <a16:creationId xmlns:a16="http://schemas.microsoft.com/office/drawing/2014/main" id="{B239AFD4-BFB4-439F-95F4-330FB14EE2BB}"/>
              </a:ext>
            </a:extLst>
          </p:cNvPr>
          <p:cNvSpPr/>
          <p:nvPr/>
        </p:nvSpPr>
        <p:spPr>
          <a:xfrm>
            <a:off x="3525519" y="1616765"/>
            <a:ext cx="7045445" cy="16769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basándose en el Program Board, realiza la presentación preliminar del plan que se construyó, se socializa los riesgos, dependencias y Objetivos. Esto con el propósito de que los Business Owners,  PMs y stakeholders, puedan revisar y si es el caso solucionar dudas.</a:t>
            </a:r>
          </a:p>
        </p:txBody>
      </p:sp>
      <p:sp>
        <p:nvSpPr>
          <p:cNvPr id="4" name="Rectángulo 3">
            <a:extLst>
              <a:ext uri="{FF2B5EF4-FFF2-40B4-BE49-F238E27FC236}">
                <a16:creationId xmlns:a16="http://schemas.microsoft.com/office/drawing/2014/main" id="{E09E9637-464D-466E-B0C8-E92B08729F7B}"/>
              </a:ext>
            </a:extLst>
          </p:cNvPr>
          <p:cNvSpPr/>
          <p:nvPr/>
        </p:nvSpPr>
        <p:spPr>
          <a:xfrm>
            <a:off x="3525519" y="3429000"/>
            <a:ext cx="7045445" cy="1571307"/>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Según el plan preliminar presentado por el equipo, el PM junto con los Businnes Owners y gerentes evalúan el alcance, las dependencias, las personas, los recursos y durante esta sesión se discute los cambios necesarios, se resuelven algunos problemas  y realizan los ajustes necesarios.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D0E5712D-635F-4376-8672-BC5A87FB41CC}"/>
              </a:ext>
            </a:extLst>
          </p:cNvPr>
          <p:cNvSpPr/>
          <p:nvPr/>
        </p:nvSpPr>
        <p:spPr>
          <a:xfrm>
            <a:off x="1110354" y="220191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1F33F696-1AD0-4651-B126-8D61CF524825}"/>
              </a:ext>
            </a:extLst>
          </p:cNvPr>
          <p:cNvSpPr txBox="1"/>
          <p:nvPr/>
        </p:nvSpPr>
        <p:spPr>
          <a:xfrm>
            <a:off x="1244973" y="2470566"/>
            <a:ext cx="1928478" cy="369332"/>
          </a:xfrm>
          <a:prstGeom prst="rect">
            <a:avLst/>
          </a:prstGeom>
          <a:noFill/>
        </p:spPr>
        <p:txBody>
          <a:bodyPr wrap="square" rtlCol="0">
            <a:spAutoFit/>
          </a:bodyPr>
          <a:lstStyle/>
          <a:p>
            <a:r>
              <a:rPr lang="es-ES" dirty="0"/>
              <a:t>20 Minutos</a:t>
            </a:r>
            <a:endParaRPr lang="es-CO" dirty="0"/>
          </a:p>
        </p:txBody>
      </p:sp>
      <p:sp>
        <p:nvSpPr>
          <p:cNvPr id="14" name="Rectángulo 13">
            <a:extLst>
              <a:ext uri="{FF2B5EF4-FFF2-40B4-BE49-F238E27FC236}">
                <a16:creationId xmlns:a16="http://schemas.microsoft.com/office/drawing/2014/main" id="{4DDA6B02-C076-45D2-B8EA-9561BC97EBB5}"/>
              </a:ext>
            </a:extLst>
          </p:cNvPr>
          <p:cNvSpPr/>
          <p:nvPr/>
        </p:nvSpPr>
        <p:spPr>
          <a:xfrm>
            <a:off x="1192048" y="4162535"/>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D04BAF40-B8E9-44B5-9382-8E02ECA75F0D}"/>
              </a:ext>
            </a:extLst>
          </p:cNvPr>
          <p:cNvSpPr txBox="1"/>
          <p:nvPr/>
        </p:nvSpPr>
        <p:spPr>
          <a:xfrm>
            <a:off x="1326667" y="4431191"/>
            <a:ext cx="1928478" cy="369332"/>
          </a:xfrm>
          <a:prstGeom prst="rect">
            <a:avLst/>
          </a:prstGeom>
          <a:noFill/>
        </p:spPr>
        <p:txBody>
          <a:bodyPr wrap="square" rtlCol="0">
            <a:spAutoFit/>
          </a:bodyPr>
          <a:lstStyle/>
          <a:p>
            <a:r>
              <a:rPr lang="es-ES" dirty="0"/>
              <a:t>20 Minutos </a:t>
            </a:r>
            <a:endParaRPr lang="es-C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645953" y="1748018"/>
            <a:ext cx="2152666" cy="600075"/>
          </a:xfrm>
          <a:prstGeom prst="rect">
            <a:avLst/>
          </a:prstGeom>
        </p:spPr>
      </p:pic>
      <p:pic>
        <p:nvPicPr>
          <p:cNvPr id="9" name="Imagen 8"/>
          <p:cNvPicPr>
            <a:picLocks noChangeAspect="1"/>
          </p:cNvPicPr>
          <p:nvPr/>
        </p:nvPicPr>
        <p:blipFill>
          <a:blip r:embed="rId3"/>
          <a:stretch>
            <a:fillRect/>
          </a:stretch>
        </p:blipFill>
        <p:spPr>
          <a:xfrm>
            <a:off x="717389" y="2838517"/>
            <a:ext cx="2081230" cy="981075"/>
          </a:xfrm>
          <a:prstGeom prst="rect">
            <a:avLst/>
          </a:prstGeom>
        </p:spPr>
      </p:pic>
      <p:pic>
        <p:nvPicPr>
          <p:cNvPr id="25" name="Imagen 24"/>
          <p:cNvPicPr>
            <a:picLocks noChangeAspect="1"/>
          </p:cNvPicPr>
          <p:nvPr/>
        </p:nvPicPr>
        <p:blipFill>
          <a:blip r:embed="rId3"/>
          <a:stretch>
            <a:fillRect/>
          </a:stretch>
        </p:blipFill>
        <p:spPr>
          <a:xfrm>
            <a:off x="645952" y="4636837"/>
            <a:ext cx="2152666" cy="981075"/>
          </a:xfrm>
          <a:prstGeom prst="rect">
            <a:avLst/>
          </a:prstGeom>
        </p:spPr>
      </p:pic>
      <p:sp>
        <p:nvSpPr>
          <p:cNvPr id="26" name="CuadroTexto 25"/>
          <p:cNvSpPr txBox="1"/>
          <p:nvPr/>
        </p:nvSpPr>
        <p:spPr>
          <a:xfrm>
            <a:off x="9101329"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8" name="Redondear rectángulo de esquina sencilla 4"/>
          <p:cNvSpPr/>
          <p:nvPr/>
        </p:nvSpPr>
        <p:spPr>
          <a:xfrm rot="10800000">
            <a:off x="8294529" y="569132"/>
            <a:ext cx="81188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p:nvSpPr>
        <p:spPr>
          <a:xfrm>
            <a:off x="8309113" y="556277"/>
            <a:ext cx="811881"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7C9BE7FC-7909-44DC-977E-6E4203AA230E}"/>
              </a:ext>
            </a:extLst>
          </p:cNvPr>
          <p:cNvSpPr/>
          <p:nvPr/>
        </p:nvSpPr>
        <p:spPr>
          <a:xfrm>
            <a:off x="2798618" y="1712144"/>
            <a:ext cx="6599141" cy="75743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Las personas de negocio, presentan los ajustes realizados con respecto al plan, el alcance, las personas y los recursos.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2CC5297E-AAC6-47A3-B922-67D42BB5514F}"/>
              </a:ext>
            </a:extLst>
          </p:cNvPr>
          <p:cNvSpPr/>
          <p:nvPr/>
        </p:nvSpPr>
        <p:spPr>
          <a:xfrm>
            <a:off x="2798618" y="2637972"/>
            <a:ext cx="6599141" cy="1297701"/>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realiza los ajustes al plan, basados en los cambios realizados por el negocio. Durante esta etapa es posible tanto que se eliminen dependencias y riesgos como que se presenten nuevos.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F741BBD5-A055-4623-B3C0-BE0FC31E613E}"/>
              </a:ext>
            </a:extLst>
          </p:cNvPr>
          <p:cNvSpPr/>
          <p:nvPr/>
        </p:nvSpPr>
        <p:spPr>
          <a:xfrm>
            <a:off x="2798618" y="4142408"/>
            <a:ext cx="6599141" cy="187178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actualiza los objetivos del PI, para que los Business Owners asignen un valor a cada objetivo. Este valor, es el valor comercial para el negocio, y se basa en una escala de 1 – 10, donde uno es el valor mas bajo y 10 es el valor mas alto, lo Business Owners  no deben asignar igual valor a dos objetivos.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D3E6D100-8B0E-422C-A070-682A6A5D5E40}"/>
              </a:ext>
            </a:extLst>
          </p:cNvPr>
          <p:cNvSpPr/>
          <p:nvPr/>
        </p:nvSpPr>
        <p:spPr>
          <a:xfrm>
            <a:off x="9491642" y="152747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30EDD9D2-F589-4A7F-8051-748C996E2BA2}"/>
              </a:ext>
            </a:extLst>
          </p:cNvPr>
          <p:cNvSpPr txBox="1"/>
          <p:nvPr/>
        </p:nvSpPr>
        <p:spPr>
          <a:xfrm>
            <a:off x="9626261" y="1796134"/>
            <a:ext cx="1928478" cy="369332"/>
          </a:xfrm>
          <a:prstGeom prst="rect">
            <a:avLst/>
          </a:prstGeom>
          <a:noFill/>
        </p:spPr>
        <p:txBody>
          <a:bodyPr wrap="square" rtlCol="0">
            <a:spAutoFit/>
          </a:bodyPr>
          <a:lstStyle/>
          <a:p>
            <a:r>
              <a:rPr lang="es-ES" dirty="0"/>
              <a:t>20 Minutos</a:t>
            </a:r>
            <a:endParaRPr lang="es-CO" dirty="0"/>
          </a:p>
        </p:txBody>
      </p:sp>
      <p:sp>
        <p:nvSpPr>
          <p:cNvPr id="17" name="Rectángulo 16">
            <a:extLst>
              <a:ext uri="{FF2B5EF4-FFF2-40B4-BE49-F238E27FC236}">
                <a16:creationId xmlns:a16="http://schemas.microsoft.com/office/drawing/2014/main" id="{851988D8-DBE6-410B-92ED-63A792D68CD8}"/>
              </a:ext>
            </a:extLst>
          </p:cNvPr>
          <p:cNvSpPr/>
          <p:nvPr/>
        </p:nvSpPr>
        <p:spPr>
          <a:xfrm>
            <a:off x="9491642" y="266498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8" name="CuadroTexto 17">
            <a:extLst>
              <a:ext uri="{FF2B5EF4-FFF2-40B4-BE49-F238E27FC236}">
                <a16:creationId xmlns:a16="http://schemas.microsoft.com/office/drawing/2014/main" id="{ADBB4232-C00B-42D4-9FBE-76BF401B7F3F}"/>
              </a:ext>
            </a:extLst>
          </p:cNvPr>
          <p:cNvSpPr txBox="1"/>
          <p:nvPr/>
        </p:nvSpPr>
        <p:spPr>
          <a:xfrm>
            <a:off x="9626261" y="2933636"/>
            <a:ext cx="1928478" cy="369332"/>
          </a:xfrm>
          <a:prstGeom prst="rect">
            <a:avLst/>
          </a:prstGeom>
          <a:noFill/>
        </p:spPr>
        <p:txBody>
          <a:bodyPr wrap="square" rtlCol="0">
            <a:spAutoFit/>
          </a:bodyPr>
          <a:lstStyle/>
          <a:p>
            <a:r>
              <a:rPr lang="es-ES" dirty="0"/>
              <a:t>60 Minutos</a:t>
            </a:r>
            <a:endParaRPr lang="es-CO" dirty="0"/>
          </a:p>
        </p:txBody>
      </p:sp>
      <p:sp>
        <p:nvSpPr>
          <p:cNvPr id="20" name="Rectángulo 19">
            <a:extLst>
              <a:ext uri="{FF2B5EF4-FFF2-40B4-BE49-F238E27FC236}">
                <a16:creationId xmlns:a16="http://schemas.microsoft.com/office/drawing/2014/main" id="{489534CD-73E9-4EB5-AA07-F1107E579D6B}"/>
              </a:ext>
            </a:extLst>
          </p:cNvPr>
          <p:cNvSpPr/>
          <p:nvPr/>
        </p:nvSpPr>
        <p:spPr>
          <a:xfrm>
            <a:off x="9626261" y="4423879"/>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1" name="CuadroTexto 20">
            <a:extLst>
              <a:ext uri="{FF2B5EF4-FFF2-40B4-BE49-F238E27FC236}">
                <a16:creationId xmlns:a16="http://schemas.microsoft.com/office/drawing/2014/main" id="{B89B0E42-F565-4E29-ABCE-9AE746A4EC75}"/>
              </a:ext>
            </a:extLst>
          </p:cNvPr>
          <p:cNvSpPr txBox="1"/>
          <p:nvPr/>
        </p:nvSpPr>
        <p:spPr>
          <a:xfrm>
            <a:off x="9760880" y="4692535"/>
            <a:ext cx="1928478" cy="369332"/>
          </a:xfrm>
          <a:prstGeom prst="rect">
            <a:avLst/>
          </a:prstGeom>
          <a:noFill/>
        </p:spPr>
        <p:txBody>
          <a:bodyPr wrap="square" rtlCol="0">
            <a:spAutoFit/>
          </a:bodyPr>
          <a:lstStyle/>
          <a:p>
            <a:r>
              <a:rPr lang="es-ES" dirty="0"/>
              <a:t>60 Minutos</a:t>
            </a:r>
            <a:endParaRPr lang="es-C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56182" y="644055"/>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2" name="Imagen 1"/>
          <p:cNvPicPr>
            <a:picLocks noChangeAspect="1"/>
          </p:cNvPicPr>
          <p:nvPr/>
        </p:nvPicPr>
        <p:blipFill>
          <a:blip r:embed="rId2"/>
          <a:stretch>
            <a:fillRect/>
          </a:stretch>
        </p:blipFill>
        <p:spPr>
          <a:xfrm>
            <a:off x="531652" y="1753619"/>
            <a:ext cx="2045293" cy="676275"/>
          </a:xfrm>
          <a:prstGeom prst="rect">
            <a:avLst/>
          </a:prstGeom>
        </p:spPr>
      </p:pic>
      <p:pic>
        <p:nvPicPr>
          <p:cNvPr id="4" name="Imagen 3"/>
          <p:cNvPicPr>
            <a:picLocks noChangeAspect="1"/>
          </p:cNvPicPr>
          <p:nvPr/>
        </p:nvPicPr>
        <p:blipFill>
          <a:blip r:embed="rId3"/>
          <a:stretch>
            <a:fillRect/>
          </a:stretch>
        </p:blipFill>
        <p:spPr>
          <a:xfrm>
            <a:off x="786200" y="3420042"/>
            <a:ext cx="1790745" cy="737235"/>
          </a:xfrm>
          <a:prstGeom prst="rect">
            <a:avLst/>
          </a:prstGeom>
        </p:spPr>
      </p:pic>
      <p:sp>
        <p:nvSpPr>
          <p:cNvPr id="5" name="CuadroTexto 4"/>
          <p:cNvSpPr txBox="1"/>
          <p:nvPr/>
        </p:nvSpPr>
        <p:spPr>
          <a:xfrm>
            <a:off x="1489005" y="4925989"/>
            <a:ext cx="9623147" cy="1200329"/>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Resuelto: Ya tiene una solución.</a:t>
            </a:r>
          </a:p>
          <a:p>
            <a:r>
              <a:rPr lang="es-CO" dirty="0">
                <a:latin typeface="Arial" panose="020B0604020202020204" pitchFamily="34" charset="0"/>
                <a:cs typeface="Arial" panose="020B0604020202020204" pitchFamily="34" charset="0"/>
              </a:rPr>
              <a:t>Propiedad:  No se puede resolver en el momento, pero alguien se hace cargo de su gestión.</a:t>
            </a:r>
          </a:p>
          <a:p>
            <a:r>
              <a:rPr lang="es-CO" dirty="0">
                <a:latin typeface="Arial" panose="020B0604020202020204" pitchFamily="34" charset="0"/>
                <a:cs typeface="Arial" panose="020B0604020202020204" pitchFamily="34" charset="0"/>
              </a:rPr>
              <a:t>Aceptado:  No se puede resolver se acepta el riesgo y sus consecuencias.</a:t>
            </a:r>
          </a:p>
          <a:p>
            <a:r>
              <a:rPr lang="es-CO" dirty="0">
                <a:latin typeface="Arial" panose="020B0604020202020204" pitchFamily="34" charset="0"/>
                <a:cs typeface="Arial" panose="020B0604020202020204" pitchFamily="34" charset="0"/>
              </a:rPr>
              <a:t>Mitigado: </a:t>
            </a:r>
            <a:r>
              <a:rPr lang="es-ES" altLang="es-CO" dirty="0">
                <a:latin typeface="Arial" panose="020B0604020202020204" pitchFamily="34" charset="0"/>
                <a:cs typeface="Arial" panose="020B0604020202020204" pitchFamily="34" charset="0"/>
              </a:rPr>
              <a:t>Implementando un plan de acción</a:t>
            </a:r>
            <a:r>
              <a:rPr lang="es-CO" dirty="0">
                <a:latin typeface="Arial" panose="020B0604020202020204" pitchFamily="34" charset="0"/>
                <a:cs typeface="Arial" panose="020B0604020202020204" pitchFamily="34" charset="0"/>
              </a:rPr>
              <a:t> se minimiza el impacto.</a:t>
            </a:r>
          </a:p>
        </p:txBody>
      </p:sp>
      <p:sp>
        <p:nvSpPr>
          <p:cNvPr id="17" name="CuadroTexto 16"/>
          <p:cNvSpPr txBox="1"/>
          <p:nvPr/>
        </p:nvSpPr>
        <p:spPr>
          <a:xfrm>
            <a:off x="9114580"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309112" y="569132"/>
            <a:ext cx="82380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206631"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76C09478-DCEC-4962-B869-08C13865C6DF}"/>
              </a:ext>
            </a:extLst>
          </p:cNvPr>
          <p:cNvSpPr/>
          <p:nvPr/>
        </p:nvSpPr>
        <p:spPr>
          <a:xfrm>
            <a:off x="2630556" y="1513019"/>
            <a:ext cx="6930887" cy="145080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presenta de nuevo el plan con los ajustes, y se mencionan los  riesgo, dependencias e impedimentos de lo planeado por el equipo. Si el negocio acepta el plan se muestran los objetivos y riesgos a nivel de programa.</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9A14379-B311-47C1-AEF0-BD8F995301D2}"/>
              </a:ext>
            </a:extLst>
          </p:cNvPr>
          <p:cNvSpPr/>
          <p:nvPr/>
        </p:nvSpPr>
        <p:spPr>
          <a:xfrm>
            <a:off x="2630556" y="3220152"/>
            <a:ext cx="6930887" cy="11988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 análisis de cada uno de los riesgos de programa identificados y se resuelven o se clasifican en: Resuelto, aceptado, mitigado, apropiado.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81E68FCF-C3F9-4F45-B494-9643A8B3612A}"/>
              </a:ext>
            </a:extLst>
          </p:cNvPr>
          <p:cNvSpPr/>
          <p:nvPr/>
        </p:nvSpPr>
        <p:spPr>
          <a:xfrm>
            <a:off x="9561443" y="160443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4" name="CuadroTexto 13">
            <a:extLst>
              <a:ext uri="{FF2B5EF4-FFF2-40B4-BE49-F238E27FC236}">
                <a16:creationId xmlns:a16="http://schemas.microsoft.com/office/drawing/2014/main" id="{43EAED38-7017-4918-903D-8838EF329EF7}"/>
              </a:ext>
            </a:extLst>
          </p:cNvPr>
          <p:cNvSpPr txBox="1"/>
          <p:nvPr/>
        </p:nvSpPr>
        <p:spPr>
          <a:xfrm>
            <a:off x="9696062" y="1873088"/>
            <a:ext cx="1928478" cy="369332"/>
          </a:xfrm>
          <a:prstGeom prst="rect">
            <a:avLst/>
          </a:prstGeom>
          <a:noFill/>
        </p:spPr>
        <p:txBody>
          <a:bodyPr wrap="square" rtlCol="0">
            <a:spAutoFit/>
          </a:bodyPr>
          <a:lstStyle/>
          <a:p>
            <a:r>
              <a:rPr lang="es-ES" dirty="0"/>
              <a:t>30 Minutos</a:t>
            </a:r>
            <a:endParaRPr lang="es-CO" dirty="0"/>
          </a:p>
        </p:txBody>
      </p:sp>
      <p:sp>
        <p:nvSpPr>
          <p:cNvPr id="16" name="Rectángulo 15">
            <a:extLst>
              <a:ext uri="{FF2B5EF4-FFF2-40B4-BE49-F238E27FC236}">
                <a16:creationId xmlns:a16="http://schemas.microsoft.com/office/drawing/2014/main" id="{CBA64DCC-F787-4EAA-9568-5EE4D5898F8B}"/>
              </a:ext>
            </a:extLst>
          </p:cNvPr>
          <p:cNvSpPr/>
          <p:nvPr/>
        </p:nvSpPr>
        <p:spPr>
          <a:xfrm>
            <a:off x="9615054" y="333796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0" name="CuadroTexto 19">
            <a:extLst>
              <a:ext uri="{FF2B5EF4-FFF2-40B4-BE49-F238E27FC236}">
                <a16:creationId xmlns:a16="http://schemas.microsoft.com/office/drawing/2014/main" id="{23D23754-A6BB-4F57-B34F-B42871078F20}"/>
              </a:ext>
            </a:extLst>
          </p:cNvPr>
          <p:cNvSpPr txBox="1"/>
          <p:nvPr/>
        </p:nvSpPr>
        <p:spPr>
          <a:xfrm>
            <a:off x="9749673" y="3606618"/>
            <a:ext cx="1928478" cy="369332"/>
          </a:xfrm>
          <a:prstGeom prst="rect">
            <a:avLst/>
          </a:prstGeom>
          <a:noFill/>
        </p:spPr>
        <p:txBody>
          <a:bodyPr wrap="square" rtlCol="0">
            <a:spAutoFit/>
          </a:bodyPr>
          <a:lstStyle/>
          <a:p>
            <a:r>
              <a:rPr lang="es-ES" dirty="0"/>
              <a:t>30 Minutos</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3098091" y="906371"/>
            <a:ext cx="6800588" cy="4031873"/>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Priorizar una Feature.</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PI?.</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Pi Planning?</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Organizacional.</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contenido.</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espacio.</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Preparar el kit de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Inicia  un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desarrolla un PI Planning</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Definir la capacidad de los equipos </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Estimar las HU 	</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Finaliza un PI Planning</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6" name="Imagen 5"/>
          <p:cNvPicPr>
            <a:picLocks noChangeAspect="1"/>
          </p:cNvPicPr>
          <p:nvPr/>
        </p:nvPicPr>
        <p:blipFill>
          <a:blip r:embed="rId2"/>
          <a:stretch>
            <a:fillRect/>
          </a:stretch>
        </p:blipFill>
        <p:spPr>
          <a:xfrm>
            <a:off x="531652" y="1723263"/>
            <a:ext cx="2657475" cy="827911"/>
          </a:xfrm>
          <a:prstGeom prst="rect">
            <a:avLst/>
          </a:prstGeom>
        </p:spPr>
      </p:pic>
      <p:pic>
        <p:nvPicPr>
          <p:cNvPr id="5122" name="Picture 2" descr="https://www.scaledagileframework.com/wp-content/uploads/2014/07/F5-Confidence-Vote-for-an-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66" y="3921869"/>
            <a:ext cx="4328360" cy="283198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9021812"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269356"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909AF51-1A38-4DDE-B181-25D248C22507}"/>
              </a:ext>
            </a:extLst>
          </p:cNvPr>
          <p:cNvSpPr/>
          <p:nvPr/>
        </p:nvSpPr>
        <p:spPr>
          <a:xfrm>
            <a:off x="3318111" y="1590260"/>
            <a:ext cx="7720949" cy="2276802"/>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una votación de confianza sobre el plan que se creó. Para esto los miembros del equipo de forma conjunta votan de 1 a 5, siendo 1 el nivel mas bajo de confianza y 5 el mas alto. Si el promedio es mayor a tres el plan se acepta como compromiso, en caso contrario a la persona que mostró la menor votación se le da la oportunidad de comentar sus argumentos y se realiza de nuevo la votación. Si continua el promedio por debajo de tres se requiere una re- planificación.</a:t>
            </a:r>
          </a:p>
          <a:p>
            <a:pPr algn="ctr"/>
            <a:endParaRPr lang="es-CO"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4" name="Imagen 3"/>
          <p:cNvPicPr>
            <a:picLocks noChangeAspect="1"/>
          </p:cNvPicPr>
          <p:nvPr/>
        </p:nvPicPr>
        <p:blipFill>
          <a:blip r:embed="rId2"/>
          <a:stretch>
            <a:fillRect/>
          </a:stretch>
        </p:blipFill>
        <p:spPr>
          <a:xfrm>
            <a:off x="531652" y="1607816"/>
            <a:ext cx="2476500" cy="737232"/>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6" name="Redondear rectángulo de esquina sencilla 4"/>
          <p:cNvSpPr/>
          <p:nvPr/>
        </p:nvSpPr>
        <p:spPr>
          <a:xfrm rot="10800000">
            <a:off x="8282608"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CuadroTexto 26"/>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2112D820-6306-4045-9B00-2F024AF9BA0B}"/>
              </a:ext>
            </a:extLst>
          </p:cNvPr>
          <p:cNvSpPr/>
          <p:nvPr/>
        </p:nvSpPr>
        <p:spPr>
          <a:xfrm>
            <a:off x="3187374" y="1526775"/>
            <a:ext cx="7383590" cy="174289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Cuando no se tiene suficiente nivel de confianza, es necesario hacer de nuevo el plan.  En esta etapa es importante que el equipo sienta confianza en el plan definido, por lo cual el tiempo no es un limitante, si el equipo necesita mas tiempo para re definir el plan que le genere un nivel de confianza suficiente, el RTE esta en la obligación de otorgar el tiempo necesario.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A6C6FA23-229D-407C-AAEB-039258E4A1D8}"/>
              </a:ext>
            </a:extLst>
          </p:cNvPr>
          <p:cNvSpPr/>
          <p:nvPr/>
        </p:nvSpPr>
        <p:spPr>
          <a:xfrm>
            <a:off x="3187374" y="3429001"/>
            <a:ext cx="7383590" cy="102373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realiza los ajustes al plan, en donde el equipo siente que no hay confianza con lo definido, buscan en conjunto alternativas para el nuevo plan.</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856CEFF-20F8-4103-ACFC-D305D56541CA}"/>
              </a:ext>
            </a:extLst>
          </p:cNvPr>
          <p:cNvSpPr/>
          <p:nvPr/>
        </p:nvSpPr>
        <p:spPr>
          <a:xfrm>
            <a:off x="3187374" y="4638261"/>
            <a:ext cx="7383590" cy="209384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muestra de nuevo el plan a los Business Owners y se evalúa si es necesario realizar ajustes en los valores asignados a los objetivos o si es necesario re-plantear los riesgos, el alcance,  impedimentos etc.</a:t>
            </a:r>
          </a:p>
          <a:p>
            <a:pPr algn="ctr"/>
            <a:r>
              <a:rPr lang="es-ES" altLang="en-US" sz="1600" dirty="0">
                <a:solidFill>
                  <a:schemeClr val="tx1"/>
                </a:solidFill>
                <a:latin typeface="Arial" panose="020B0604020202020204" pitchFamily="34" charset="0"/>
                <a:cs typeface="Arial" panose="020B0604020202020204" pitchFamily="34" charset="0"/>
              </a:rPr>
              <a:t>Al final se realiza de nuevo el voto de confianza del equipo del nuevo plan y si ya el equipo siente que el nivel de confianza es alto, se finaliza esta etapa de planeación.</a:t>
            </a:r>
          </a:p>
          <a:p>
            <a:pPr algn="ctr"/>
            <a:endParaRPr lang="es-CO"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9.¿Cómo se Finaliza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303276" y="1486135"/>
            <a:ext cx="2514600" cy="771525"/>
          </a:xfrm>
          <a:prstGeom prst="rect">
            <a:avLst/>
          </a:prstGeom>
        </p:spPr>
      </p:pic>
      <p:sp>
        <p:nvSpPr>
          <p:cNvPr id="5" name="CuadroTexto 4"/>
          <p:cNvSpPr txBox="1"/>
          <p:nvPr/>
        </p:nvSpPr>
        <p:spPr>
          <a:xfrm>
            <a:off x="1415853" y="4087368"/>
            <a:ext cx="9602667" cy="645160"/>
          </a:xfrm>
          <a:prstGeom prst="rect">
            <a:avLst/>
          </a:prstGeom>
          <a:noFill/>
        </p:spPr>
        <p:txBody>
          <a:bodyPr wrap="square" rtlCol="0">
            <a:spAutoFit/>
          </a:bodyPr>
          <a:lstStyle/>
          <a:p>
            <a:pPr algn="l"/>
            <a:r>
              <a:rPr lang="es-CO" dirty="0">
                <a:latin typeface="Arial" panose="020B0604020202020204" pitchFamily="34" charset="0"/>
                <a:cs typeface="Arial" panose="020B0604020202020204" pitchFamily="34" charset="0"/>
              </a:rPr>
              <a:t>Al finalizar el RTE, hace un breve resumen del PI planning, en donde menciona los objetivos definidos y el plan comprometido por los equipos.</a:t>
            </a:r>
          </a:p>
        </p:txBody>
      </p:sp>
      <p:sp>
        <p:nvSpPr>
          <p:cNvPr id="18" name="CuadroTexto 17"/>
          <p:cNvSpPr txBox="1"/>
          <p:nvPr/>
        </p:nvSpPr>
        <p:spPr>
          <a:xfrm>
            <a:off x="1415853" y="4879823"/>
            <a:ext cx="9602667" cy="64516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El program Board debe quedar actualizado, ya que esta es la herramienta usada en el Scrum of Scrums, para realizar seguimiento al PI.</a:t>
            </a:r>
          </a:p>
        </p:txBody>
      </p:sp>
      <p:sp>
        <p:nvSpPr>
          <p:cNvPr id="20" name="CuadroTexto 19"/>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1"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CuadroTexto 21"/>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D8240A23-1E87-4D90-A60F-B689A9B34E20}"/>
              </a:ext>
            </a:extLst>
          </p:cNvPr>
          <p:cNvSpPr/>
          <p:nvPr/>
        </p:nvSpPr>
        <p:spPr>
          <a:xfrm>
            <a:off x="2981739" y="1486135"/>
            <a:ext cx="7288696" cy="194286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Durante la retrospectiva del PI Planning, se identifica  qué se hizo bien, qué no estuvo tan bien y que faltó por hacer en el PI Planning. El propósito de esta retrospectiva es identificar hallazgos que puedan mejorar el siguiente PI Planning. </a:t>
            </a:r>
          </a:p>
          <a:p>
            <a:pPr algn="ctr"/>
            <a:r>
              <a:rPr lang="es-ES" altLang="en-US" sz="1600" dirty="0">
                <a:solidFill>
                  <a:schemeClr val="tx1"/>
                </a:solidFill>
                <a:latin typeface="Arial" panose="020B0604020202020204" pitchFamily="34" charset="0"/>
                <a:cs typeface="Arial" panose="020B0604020202020204" pitchFamily="34" charset="0"/>
              </a:rPr>
              <a:t>La Retrospectiva es facilitada por el RTE.</a:t>
            </a:r>
          </a:p>
          <a:p>
            <a:pPr algn="ctr"/>
            <a:endParaRPr lang="es-CO" sz="1600"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2D4B8C9A-8D87-4254-9825-7BCB8F4A7DAC}"/>
              </a:ext>
            </a:extLst>
          </p:cNvPr>
          <p:cNvSpPr/>
          <p:nvPr/>
        </p:nvSpPr>
        <p:spPr>
          <a:xfrm>
            <a:off x="645952" y="256573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EE8B776E-0D34-48DE-91BC-2C3FD82ED1D3}"/>
              </a:ext>
            </a:extLst>
          </p:cNvPr>
          <p:cNvSpPr txBox="1"/>
          <p:nvPr/>
        </p:nvSpPr>
        <p:spPr>
          <a:xfrm>
            <a:off x="780571" y="2834386"/>
            <a:ext cx="1928478" cy="369332"/>
          </a:xfrm>
          <a:prstGeom prst="rect">
            <a:avLst/>
          </a:prstGeom>
          <a:noFill/>
        </p:spPr>
        <p:txBody>
          <a:bodyPr wrap="square" rtlCol="0">
            <a:spAutoFit/>
          </a:bodyPr>
          <a:lstStyle/>
          <a:p>
            <a:r>
              <a:rPr lang="es-ES" dirty="0"/>
              <a:t>20 Minutos</a:t>
            </a:r>
            <a:endParaRPr lang="es-C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Candara" panose="020E0502030303020204" pitchFamily="34" charset="0"/>
            </a:endParaRPr>
          </a:p>
          <a:p>
            <a:pPr marL="800100" lvl="1" indent="-342900">
              <a:buAutoNum type="arabicPeriod"/>
            </a:pPr>
            <a:endParaRPr lang="es-ES" dirty="0">
              <a:solidFill>
                <a:schemeClr val="accent1">
                  <a:lumMod val="75000"/>
                </a:schemeClr>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784860" y="2031365"/>
            <a:ext cx="9805035" cy="2584450"/>
          </a:xfrm>
          <a:prstGeom prst="rect">
            <a:avLst/>
          </a:prstGeom>
          <a:noFill/>
        </p:spPr>
        <p:txBody>
          <a:bodyPr wrap="square" rtlCol="0">
            <a:spAutoFit/>
          </a:bodyPr>
          <a:lstStyle/>
          <a:p>
            <a:pPr algn="just"/>
            <a:r>
              <a:rPr lang="es-ES" altLang="en-US" dirty="0">
                <a:latin typeface="Arial" panose="020B0604020202020204" pitchFamily="34" charset="0"/>
                <a:cs typeface="Arial" panose="020B0604020202020204" pitchFamily="34" charset="0"/>
              </a:rPr>
              <a:t>PI Planning es un evento  en el cual se lleva a cabo la planeación del trabajo a realizar durante el desarrollo del PI. Durante esta reunión el Agile Release Train (ART) se alinea teniendo una visión, misión y objetivos en común.</a:t>
            </a:r>
          </a:p>
          <a:p>
            <a:pPr algn="just"/>
            <a:endParaRPr lang="es-ES" altLang="en-US" dirty="0">
              <a:latin typeface="Arial" panose="020B0604020202020204" pitchFamily="34" charset="0"/>
              <a:cs typeface="Arial" panose="020B0604020202020204" pitchFamily="34" charset="0"/>
            </a:endParaRPr>
          </a:p>
          <a:p>
            <a:pPr algn="just"/>
            <a:r>
              <a:rPr lang="es-ES" altLang="en-US" dirty="0">
                <a:latin typeface="Arial" panose="020B0604020202020204" pitchFamily="34" charset="0"/>
                <a:cs typeface="Arial" panose="020B0604020202020204" pitchFamily="34" charset="0"/>
              </a:rPr>
              <a:t>Este evento es uno de los principales en SAFe,  ya que permite realizar la planeación de una manera colaborativa entre el negocio y los equipos ágiles que ejecutan el trabajo con el objetivo de  entregar un incremento de valor. Este evento es facilitado por  el RTE (Release Train Engineer) y participan todos los equipos que pertenecen al tren,  los Business Owners y todas las personas o áreas necesarias para definir la planeación.</a:t>
            </a:r>
          </a:p>
        </p:txBody>
      </p:sp>
      <p:pic>
        <p:nvPicPr>
          <p:cNvPr id="10" name="Marcador de posición de contenido 9"/>
          <p:cNvPicPr>
            <a:picLocks noGrp="1" noChangeAspect="1"/>
          </p:cNvPicPr>
          <p:nvPr>
            <p:ph idx="1"/>
          </p:nvPr>
        </p:nvPicPr>
        <p:blipFill>
          <a:blip r:embed="rId2"/>
          <a:stretch>
            <a:fillRect/>
          </a:stretch>
        </p:blipFill>
        <p:spPr>
          <a:xfrm>
            <a:off x="1943869" y="4549073"/>
            <a:ext cx="7938135" cy="1866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PI Planning: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857604" y="3161276"/>
            <a:ext cx="2947905" cy="2245360"/>
          </a:xfrm>
          <a:prstGeom prst="rect">
            <a:avLst/>
          </a:prstGeom>
        </p:spPr>
        <p:txBody>
          <a:bodyPr wrap="square">
            <a:spAutoFit/>
          </a:bodyPr>
          <a:lstStyle/>
          <a:p>
            <a:r>
              <a:rPr lang="es-CO" sz="1400" b="1" dirty="0">
                <a:solidFill>
                  <a:schemeClr val="bg1"/>
                </a:solidFill>
                <a:latin typeface="Candara" panose="020E0502030303020204" pitchFamily="34" charset="0"/>
                <a:cs typeface="Arial" panose="020B0604020202020204" pitchFamily="34" charset="0"/>
              </a:rPr>
              <a:t>¿Quiénes son los Stakeholders?</a:t>
            </a:r>
          </a:p>
          <a:p>
            <a:r>
              <a:rPr lang="es-ES" sz="1400" dirty="0">
                <a:solidFill>
                  <a:schemeClr val="bg1"/>
                </a:solidFill>
                <a:latin typeface="Candara" panose="020E0502030303020204" pitchFamily="34" charset="0"/>
                <a:cs typeface="Arial" panose="020B0604020202020204" pitchFamily="34" charset="0"/>
              </a:rPr>
              <a:t>S</a:t>
            </a:r>
            <a:r>
              <a:rPr lang="es-CO" sz="1400" dirty="0">
                <a:solidFill>
                  <a:schemeClr val="bg1"/>
                </a:solidFill>
                <a:latin typeface="Candara" panose="020E0502030303020204" pitchFamily="34" charset="0"/>
                <a:cs typeface="Arial" panose="020B0604020202020204" pitchFamily="34" charset="0"/>
              </a:rPr>
              <a:t>e refieren a toda las partes que puedan o no verse afectada por la iniciativa.</a:t>
            </a:r>
          </a:p>
          <a:p>
            <a:endParaRPr lang="es-CO" sz="1400" dirty="0">
              <a:solidFill>
                <a:schemeClr val="bg1"/>
              </a:solidFill>
              <a:latin typeface="Candara" panose="020E0502030303020204" pitchFamily="34" charset="0"/>
              <a:cs typeface="Arial" panose="020B0604020202020204" pitchFamily="34" charset="0"/>
            </a:endParaRPr>
          </a:p>
          <a:p>
            <a:r>
              <a:rPr lang="es-ES" sz="1400" dirty="0">
                <a:solidFill>
                  <a:schemeClr val="bg1"/>
                </a:solidFill>
                <a:latin typeface="Candara" panose="020E0502030303020204" pitchFamily="34" charset="0"/>
                <a:cs typeface="Arial" panose="020B0604020202020204" pitchFamily="34" charset="0"/>
              </a:rPr>
              <a:t>Los stakeholders pueden ser internos (colaboradores, gerentes, inversores, etc.) o externos (clientes, proveedores, distribuidores, gobierno, sociedad, etc.).</a:t>
            </a:r>
            <a:endParaRPr lang="es-CO" sz="1400" dirty="0">
              <a:solidFill>
                <a:schemeClr val="bg1"/>
              </a:solidFill>
              <a:latin typeface="Candara" panose="020E0502030303020204" pitchFamily="34" charset="0"/>
              <a:cs typeface="Arial" panose="020B0604020202020204" pitchFamily="34" charset="0"/>
            </a:endParaRP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5" name="Pentágono 4"/>
          <p:cNvSpPr/>
          <p:nvPr/>
        </p:nvSpPr>
        <p:spPr>
          <a:xfrm>
            <a:off x="1129030" y="2217420"/>
            <a:ext cx="2125980"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Contexto</a:t>
            </a:r>
            <a:r>
              <a:rPr lang="es-ES" altLang="en-US" dirty="0"/>
              <a:t> del negocio</a:t>
            </a:r>
          </a:p>
        </p:txBody>
      </p:sp>
      <p:sp>
        <p:nvSpPr>
          <p:cNvPr id="6" name="Pentágono 5"/>
          <p:cNvSpPr/>
          <p:nvPr/>
        </p:nvSpPr>
        <p:spPr>
          <a:xfrm>
            <a:off x="1129030" y="3110230"/>
            <a:ext cx="2125345"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Propósito y Misión</a:t>
            </a:r>
          </a:p>
        </p:txBody>
      </p:sp>
      <p:sp>
        <p:nvSpPr>
          <p:cNvPr id="7" name="Pentágono 6"/>
          <p:cNvSpPr/>
          <p:nvPr/>
        </p:nvSpPr>
        <p:spPr>
          <a:xfrm>
            <a:off x="1129030" y="4185920"/>
            <a:ext cx="2125345"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sym typeface="+mn-ea"/>
              </a:rPr>
              <a:t>Backlog de Features</a:t>
            </a:r>
          </a:p>
        </p:txBody>
      </p:sp>
      <p:sp>
        <p:nvSpPr>
          <p:cNvPr id="9" name="Rombo 8"/>
          <p:cNvSpPr/>
          <p:nvPr/>
        </p:nvSpPr>
        <p:spPr>
          <a:xfrm>
            <a:off x="3990975" y="2340610"/>
            <a:ext cx="3207385" cy="2176780"/>
          </a:xfrm>
          <a:prstGeom prst="diamond">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rPr>
              <a:t>PI  PLANNING</a:t>
            </a:r>
          </a:p>
        </p:txBody>
      </p:sp>
      <p:sp>
        <p:nvSpPr>
          <p:cNvPr id="10" name="Pentágono 9"/>
          <p:cNvSpPr/>
          <p:nvPr/>
        </p:nvSpPr>
        <p:spPr>
          <a:xfrm>
            <a:off x="7818120" y="221742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Objetivos</a:t>
            </a:r>
            <a:r>
              <a:rPr lang="es-ES" altLang="en-US" dirty="0"/>
              <a:t> PI</a:t>
            </a:r>
          </a:p>
        </p:txBody>
      </p:sp>
      <p:sp>
        <p:nvSpPr>
          <p:cNvPr id="12" name="Pentágono 11"/>
          <p:cNvSpPr/>
          <p:nvPr/>
        </p:nvSpPr>
        <p:spPr>
          <a:xfrm>
            <a:off x="7818120" y="311023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ym typeface="+mn-ea"/>
              </a:rPr>
              <a:t>Program </a:t>
            </a:r>
            <a:r>
              <a:rPr lang="es-ES" altLang="en-US" dirty="0">
                <a:latin typeface="Arial" panose="020B0604020202020204" pitchFamily="34" charset="0"/>
                <a:cs typeface="Arial" panose="020B0604020202020204" pitchFamily="34" charset="0"/>
                <a:sym typeface="+mn-ea"/>
              </a:rPr>
              <a:t>Board</a:t>
            </a:r>
          </a:p>
        </p:txBody>
      </p:sp>
      <p:sp>
        <p:nvSpPr>
          <p:cNvPr id="14" name="Pentágono 13"/>
          <p:cNvSpPr/>
          <p:nvPr/>
        </p:nvSpPr>
        <p:spPr>
          <a:xfrm>
            <a:off x="7818120" y="418592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sym typeface="+mn-ea"/>
              </a:rPr>
              <a:t>Plan</a:t>
            </a:r>
            <a:r>
              <a:rPr lang="es-ES" altLang="en-US" dirty="0">
                <a:sym typeface="+mn-ea"/>
              </a:rPr>
              <a:t> de trabajo</a:t>
            </a:r>
          </a:p>
        </p:txBody>
      </p:sp>
      <p:sp>
        <p:nvSpPr>
          <p:cNvPr id="15" name="Rectángulo 14"/>
          <p:cNvSpPr/>
          <p:nvPr/>
        </p:nvSpPr>
        <p:spPr>
          <a:xfrm>
            <a:off x="857885" y="5148580"/>
            <a:ext cx="2214880" cy="521970"/>
          </a:xfrm>
          <a:prstGeom prst="rect">
            <a:avLst/>
          </a:prstGeom>
          <a:noFill/>
          <a:ln>
            <a:noFill/>
          </a:ln>
        </p:spPr>
        <p:txBody>
          <a:bodyPr wrap="square" rtlCol="0" anchor="t">
            <a:spAutoFit/>
          </a:bodyPr>
          <a:lstStyle/>
          <a:p>
            <a:pPr algn="ctr"/>
            <a:r>
              <a:rPr lang="es-ES" altLang="en-US" sz="2800" b="1" dirty="0">
                <a:effectLst>
                  <a:innerShdw blurRad="63500" dist="50800" dir="13500000">
                    <a:srgbClr val="000000">
                      <a:alpha val="50000"/>
                    </a:srgbClr>
                  </a:innerShdw>
                </a:effectLst>
              </a:rPr>
              <a:t>Entradas</a:t>
            </a:r>
          </a:p>
        </p:txBody>
      </p:sp>
      <p:sp>
        <p:nvSpPr>
          <p:cNvPr id="19" name="Rectángulo 18"/>
          <p:cNvSpPr/>
          <p:nvPr/>
        </p:nvSpPr>
        <p:spPr>
          <a:xfrm>
            <a:off x="7613015" y="5148580"/>
            <a:ext cx="2214880" cy="521970"/>
          </a:xfrm>
          <a:prstGeom prst="rect">
            <a:avLst/>
          </a:prstGeom>
          <a:noFill/>
          <a:ln>
            <a:noFill/>
          </a:ln>
        </p:spPr>
        <p:txBody>
          <a:bodyPr wrap="square" rtlCol="0" anchor="t">
            <a:spAutoFit/>
          </a:bodyPr>
          <a:lstStyle/>
          <a:p>
            <a:pPr algn="ctr"/>
            <a:r>
              <a:rPr lang="es-ES" altLang="en-US" sz="2800" b="1" dirty="0">
                <a:effectLst>
                  <a:innerShdw blurRad="63500" dist="50800" dir="13500000">
                    <a:srgbClr val="000000">
                      <a:alpha val="50000"/>
                    </a:srgbClr>
                  </a:innerShdw>
                </a:effectLst>
              </a:rPr>
              <a:t>Salidas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¿Por qué realizar un PI?</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2" name="Hexágono 1"/>
          <p:cNvSpPr/>
          <p:nvPr/>
        </p:nvSpPr>
        <p:spPr>
          <a:xfrm>
            <a:off x="3880237" y="1615440"/>
            <a:ext cx="2343398" cy="14351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tx1"/>
                </a:solidFill>
                <a:latin typeface="Arial" panose="020B0604020202020204" pitchFamily="34" charset="0"/>
                <a:cs typeface="Arial" panose="020B0604020202020204" pitchFamily="34" charset="0"/>
              </a:rPr>
              <a:t>Mejor Comunicación</a:t>
            </a:r>
          </a:p>
        </p:txBody>
      </p:sp>
      <p:sp>
        <p:nvSpPr>
          <p:cNvPr id="5" name="Hexágono 4"/>
          <p:cNvSpPr/>
          <p:nvPr/>
        </p:nvSpPr>
        <p:spPr>
          <a:xfrm>
            <a:off x="6223635" y="1615440"/>
            <a:ext cx="2343398" cy="14351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Alineación de Objetivos  </a:t>
            </a:r>
          </a:p>
        </p:txBody>
      </p:sp>
      <p:sp>
        <p:nvSpPr>
          <p:cNvPr id="10" name="Hexágono 9"/>
          <p:cNvSpPr/>
          <p:nvPr/>
        </p:nvSpPr>
        <p:spPr>
          <a:xfrm>
            <a:off x="1674247" y="3147695"/>
            <a:ext cx="2343398" cy="1435100"/>
          </a:xfrm>
          <a:prstGeom prst="hexagon">
            <a:avLst/>
          </a:prstGeom>
          <a:solidFill>
            <a:srgbClr val="BB00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tx1"/>
                </a:solidFill>
                <a:latin typeface="Arial" panose="020B0604020202020204" pitchFamily="34" charset="0"/>
                <a:cs typeface="Arial" panose="020B0604020202020204" pitchFamily="34" charset="0"/>
              </a:rPr>
              <a:t>Planeación colaborativa</a:t>
            </a:r>
          </a:p>
        </p:txBody>
      </p:sp>
      <p:sp>
        <p:nvSpPr>
          <p:cNvPr id="12" name="Hexágono 11"/>
          <p:cNvSpPr/>
          <p:nvPr/>
        </p:nvSpPr>
        <p:spPr>
          <a:xfrm>
            <a:off x="4017645" y="3147695"/>
            <a:ext cx="2343398" cy="1435100"/>
          </a:xfrm>
          <a:prstGeom prst="hexagon">
            <a:avLst/>
          </a:prstGeom>
          <a:solidFill>
            <a:srgbClr val="BB00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Identificar Dependencias</a:t>
            </a:r>
          </a:p>
        </p:txBody>
      </p:sp>
      <p:sp>
        <p:nvSpPr>
          <p:cNvPr id="14" name="Hexágono 13"/>
          <p:cNvSpPr/>
          <p:nvPr/>
        </p:nvSpPr>
        <p:spPr>
          <a:xfrm>
            <a:off x="4017645" y="4662805"/>
            <a:ext cx="2205990" cy="1435100"/>
          </a:xfrm>
          <a:prstGeom prst="hexagon">
            <a:avLst/>
          </a:prstGeom>
          <a:solidFill>
            <a:srgbClr val="5757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tx1"/>
                </a:solidFill>
                <a:latin typeface="Arial" panose="020B0604020202020204" pitchFamily="34" charset="0"/>
                <a:cs typeface="Arial" panose="020B0604020202020204" pitchFamily="34" charset="0"/>
              </a:rPr>
              <a:t>Identificar Riesgos</a:t>
            </a:r>
          </a:p>
        </p:txBody>
      </p:sp>
      <p:sp>
        <p:nvSpPr>
          <p:cNvPr id="15" name="Hexágono 14"/>
          <p:cNvSpPr/>
          <p:nvPr/>
        </p:nvSpPr>
        <p:spPr>
          <a:xfrm>
            <a:off x="6223635" y="4662805"/>
            <a:ext cx="2205990" cy="1435100"/>
          </a:xfrm>
          <a:prstGeom prst="hexagon">
            <a:avLst/>
          </a:prstGeom>
          <a:solidFill>
            <a:srgbClr val="5757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Toma de decisiones Rápidas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Organizacional </a:t>
            </a:r>
          </a:p>
        </p:txBody>
      </p:sp>
      <p:sp>
        <p:nvSpPr>
          <p:cNvPr id="35" name="Rectángulo 34"/>
          <p:cNvSpPr/>
          <p:nvPr/>
        </p:nvSpPr>
        <p:spPr>
          <a:xfrm>
            <a:off x="821608" y="2695575"/>
            <a:ext cx="3019899" cy="3505199"/>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6151"/>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2031325"/>
          </a:xfrm>
          <a:prstGeom prst="rect">
            <a:avLst/>
          </a:prstGeom>
        </p:spPr>
        <p:txBody>
          <a:bodyPr wrap="square">
            <a:spAutoFit/>
          </a:bodyPr>
          <a:lstStyle/>
          <a:p>
            <a:r>
              <a:rPr lang="es-ES" altLang="es-CO" dirty="0">
                <a:latin typeface="Arial" panose="020B0604020202020204" pitchFamily="34" charset="0"/>
                <a:cs typeface="Arial" panose="020B0604020202020204" pitchFamily="34" charset="0"/>
              </a:rPr>
              <a:t>Es  importante antes del PI Planning tener clara la estrategia del PI, para lo cual los Business Owners y el PM, deben tener preparado los siguientes tres aspectos:</a:t>
            </a: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2" name="Pentágono 1"/>
          <p:cNvSpPr/>
          <p:nvPr/>
        </p:nvSpPr>
        <p:spPr>
          <a:xfrm>
            <a:off x="5030470" y="2376170"/>
            <a:ext cx="2130425" cy="790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Alcance y Contexto</a:t>
            </a:r>
          </a:p>
        </p:txBody>
      </p:sp>
      <p:sp>
        <p:nvSpPr>
          <p:cNvPr id="8" name="Pentágono 7"/>
          <p:cNvSpPr/>
          <p:nvPr/>
        </p:nvSpPr>
        <p:spPr>
          <a:xfrm>
            <a:off x="5031105" y="3350260"/>
            <a:ext cx="2130425" cy="790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Alineación del negocio</a:t>
            </a:r>
          </a:p>
        </p:txBody>
      </p:sp>
      <p:sp>
        <p:nvSpPr>
          <p:cNvPr id="9" name="Pentágono 8"/>
          <p:cNvSpPr/>
          <p:nvPr/>
        </p:nvSpPr>
        <p:spPr>
          <a:xfrm>
            <a:off x="5030470" y="4329430"/>
            <a:ext cx="2130425" cy="790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Equipos Ágiles</a:t>
            </a:r>
          </a:p>
        </p:txBody>
      </p:sp>
      <p:sp>
        <p:nvSpPr>
          <p:cNvPr id="10" name="Proceso 9"/>
          <p:cNvSpPr/>
          <p:nvPr/>
        </p:nvSpPr>
        <p:spPr>
          <a:xfrm>
            <a:off x="7466330" y="2344420"/>
            <a:ext cx="3475355" cy="816610"/>
          </a:xfrm>
          <a:prstGeom prst="flowChartProcess">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entiende el alcance de lo que se planificara para el PI?</a:t>
            </a:r>
          </a:p>
        </p:txBody>
      </p:sp>
      <p:sp>
        <p:nvSpPr>
          <p:cNvPr id="12" name="Proceso 11"/>
          <p:cNvSpPr/>
          <p:nvPr/>
        </p:nvSpPr>
        <p:spPr>
          <a:xfrm>
            <a:off x="7466330" y="3336925"/>
            <a:ext cx="3475355" cy="816610"/>
          </a:xfrm>
          <a:prstGeom prst="flowChartProcess">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sym typeface="+mn-ea"/>
              </a:rPr>
              <a:t>El negocio tiene claro las prioridades?</a:t>
            </a:r>
          </a:p>
        </p:txBody>
      </p:sp>
      <p:sp>
        <p:nvSpPr>
          <p:cNvPr id="14" name="Proceso 13"/>
          <p:cNvSpPr/>
          <p:nvPr/>
        </p:nvSpPr>
        <p:spPr>
          <a:xfrm>
            <a:off x="7466330" y="4331970"/>
            <a:ext cx="3475355" cy="816610"/>
          </a:xfrm>
          <a:prstGeom prst="flowChartProcess">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sym typeface="+mn-ea"/>
              </a:rPr>
              <a:t>Tenemos el y/o los equipos ágiles necesarios para el 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contenido </a:t>
            </a:r>
          </a:p>
        </p:txBody>
      </p:sp>
      <p:sp>
        <p:nvSpPr>
          <p:cNvPr id="35" name="Rectángulo 34"/>
          <p:cNvSpPr/>
          <p:nvPr/>
        </p:nvSpPr>
        <p:spPr>
          <a:xfrm>
            <a:off x="821608" y="2710180"/>
            <a:ext cx="3019899" cy="3505199"/>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83451"/>
              <a:ext cx="947705" cy="751856"/>
            </a:xfrm>
            <a:prstGeom prst="rect">
              <a:avLst/>
            </a:prstGeom>
            <a:solidFill>
              <a:srgbClr val="E2A2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800" dirty="0"/>
                <a:t>0</a:t>
              </a:r>
              <a:r>
                <a:rPr lang="es-ES" altLang="es-CO" sz="2800" dirty="0"/>
                <a:t>2</a:t>
              </a:r>
            </a:p>
          </p:txBody>
        </p:sp>
      </p:grpSp>
      <p:sp>
        <p:nvSpPr>
          <p:cNvPr id="25" name="Rectángulo 24"/>
          <p:cNvSpPr/>
          <p:nvPr/>
        </p:nvSpPr>
        <p:spPr>
          <a:xfrm>
            <a:off x="821409" y="3187946"/>
            <a:ext cx="2947905" cy="1754326"/>
          </a:xfrm>
          <a:prstGeom prst="rect">
            <a:avLst/>
          </a:prstGeom>
        </p:spPr>
        <p:txBody>
          <a:bodyPr wrap="square">
            <a:spAutoFit/>
          </a:bodyPr>
          <a:lstStyle/>
          <a:p>
            <a:r>
              <a:rPr lang="es-ES" altLang="es-CO" dirty="0">
                <a:latin typeface="Arial" panose="020B0604020202020204" pitchFamily="34" charset="0"/>
                <a:cs typeface="Arial" panose="020B0604020202020204" pitchFamily="34" charset="0"/>
              </a:rPr>
              <a:t>Para compartir la visión y el contexto a los equipos que participarán en el desarrollo del PI es importante  preparar lo siguiente: </a:t>
            </a: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85852"/>
            <a:ext cx="949577" cy="949577"/>
          </a:xfrm>
          <a:prstGeom prst="rect">
            <a:avLst/>
          </a:prstGeom>
        </p:spPr>
      </p:pic>
      <p:sp>
        <p:nvSpPr>
          <p:cNvPr id="2" name="Pentágono 1"/>
          <p:cNvSpPr/>
          <p:nvPr/>
        </p:nvSpPr>
        <p:spPr>
          <a:xfrm>
            <a:off x="5030470" y="2376170"/>
            <a:ext cx="2130425" cy="790575"/>
          </a:xfrm>
          <a:prstGeom prst="homePlate">
            <a:avLst/>
          </a:prstGeom>
          <a:solidFill>
            <a:srgbClr val="E2A2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Resumen Ejecutivo</a:t>
            </a:r>
          </a:p>
        </p:txBody>
      </p:sp>
      <p:sp>
        <p:nvSpPr>
          <p:cNvPr id="8" name="Pentágono 7"/>
          <p:cNvSpPr/>
          <p:nvPr/>
        </p:nvSpPr>
        <p:spPr>
          <a:xfrm>
            <a:off x="5031105" y="3350260"/>
            <a:ext cx="2130425" cy="790575"/>
          </a:xfrm>
          <a:prstGeom prst="homePlate">
            <a:avLst/>
          </a:prstGeom>
          <a:solidFill>
            <a:srgbClr val="E2A2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sym typeface="+mn-ea"/>
              </a:rPr>
              <a:t>Visión</a:t>
            </a:r>
            <a:r>
              <a:rPr lang="es-ES" altLang="en-US" dirty="0">
                <a:solidFill>
                  <a:schemeClr val="tx1"/>
                </a:solidFill>
                <a:sym typeface="+mn-ea"/>
              </a:rPr>
              <a:t> del Producto</a:t>
            </a:r>
          </a:p>
        </p:txBody>
      </p:sp>
      <p:sp>
        <p:nvSpPr>
          <p:cNvPr id="9" name="Pentágono 8"/>
          <p:cNvSpPr/>
          <p:nvPr/>
        </p:nvSpPr>
        <p:spPr>
          <a:xfrm>
            <a:off x="5030470" y="4329430"/>
            <a:ext cx="2130425" cy="916940"/>
          </a:xfrm>
          <a:prstGeom prst="homePlate">
            <a:avLst/>
          </a:prstGeom>
          <a:solidFill>
            <a:srgbClr val="E2A2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sym typeface="+mn-ea"/>
              </a:rPr>
              <a:t>Resumen de la visión de Arquitectura</a:t>
            </a:r>
          </a:p>
        </p:txBody>
      </p:sp>
      <p:sp>
        <p:nvSpPr>
          <p:cNvPr id="10" name="Proceso 9"/>
          <p:cNvSpPr/>
          <p:nvPr/>
        </p:nvSpPr>
        <p:spPr>
          <a:xfrm>
            <a:off x="7466330" y="2344420"/>
            <a:ext cx="3475355" cy="816610"/>
          </a:xfrm>
          <a:prstGeom prst="flowChartProcess">
            <a:avLst/>
          </a:prstGeom>
          <a:solidFill>
            <a:srgbClr val="668B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Resumen del contexto empresarial.</a:t>
            </a:r>
          </a:p>
        </p:txBody>
      </p:sp>
      <p:sp>
        <p:nvSpPr>
          <p:cNvPr id="12" name="Proceso 11"/>
          <p:cNvSpPr/>
          <p:nvPr/>
        </p:nvSpPr>
        <p:spPr>
          <a:xfrm>
            <a:off x="7466330" y="3336925"/>
            <a:ext cx="3475355" cy="816610"/>
          </a:xfrm>
          <a:prstGeom prst="flowChartProcess">
            <a:avLst/>
          </a:prstGeom>
          <a:solidFill>
            <a:srgbClr val="668B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sym typeface="+mn-ea"/>
              </a:rPr>
              <a:t>Preparar un informe donde se </a:t>
            </a:r>
            <a:r>
              <a:rPr lang="es-ES" altLang="en-US" dirty="0">
                <a:solidFill>
                  <a:schemeClr val="tx1"/>
                </a:solidFill>
                <a:latin typeface="Arial" panose="020B0604020202020204" pitchFamily="34" charset="0"/>
                <a:cs typeface="Arial" panose="020B0604020202020204" pitchFamily="34" charset="0"/>
                <a:sym typeface="+mn-ea"/>
              </a:rPr>
              <a:t>muestre</a:t>
            </a:r>
            <a:r>
              <a:rPr lang="es-ES" altLang="en-US" dirty="0">
                <a:solidFill>
                  <a:schemeClr val="tx1"/>
                </a:solidFill>
                <a:sym typeface="+mn-ea"/>
              </a:rPr>
              <a:t> las principales funcionalidades</a:t>
            </a:r>
          </a:p>
        </p:txBody>
      </p:sp>
      <p:sp>
        <p:nvSpPr>
          <p:cNvPr id="14" name="Proceso 13"/>
          <p:cNvSpPr/>
          <p:nvPr/>
        </p:nvSpPr>
        <p:spPr>
          <a:xfrm>
            <a:off x="7466330" y="4331970"/>
            <a:ext cx="3475355" cy="1150236"/>
          </a:xfrm>
          <a:prstGeom prst="flowChartProcess">
            <a:avLst/>
          </a:prstGeom>
          <a:solidFill>
            <a:srgbClr val="668B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sym typeface="+mn-ea"/>
              </a:rPr>
              <a:t>Informe presentado por los responsables de arquitectura sobre requisitos </a:t>
            </a:r>
            <a:r>
              <a:rPr lang="es-ES" altLang="en-US" dirty="0">
                <a:solidFill>
                  <a:schemeClr val="tx1"/>
                </a:solidFill>
                <a:latin typeface="Arial" panose="020B0604020202020204" pitchFamily="34" charset="0"/>
                <a:cs typeface="Arial" panose="020B0604020202020204" pitchFamily="34" charset="0"/>
                <a:sym typeface="+mn-ea"/>
              </a:rPr>
              <a:t>no</a:t>
            </a:r>
            <a:r>
              <a:rPr lang="es-ES" altLang="en-US" dirty="0">
                <a:solidFill>
                  <a:schemeClr val="tx1"/>
                </a:solidFill>
                <a:sym typeface="+mn-ea"/>
              </a:rPr>
              <a:t> funcionales, Enablers y especificaciones de arquitectura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Espacio</a:t>
            </a:r>
          </a:p>
        </p:txBody>
      </p:sp>
      <p:sp>
        <p:nvSpPr>
          <p:cNvPr id="35" name="Rectángulo 34"/>
          <p:cNvSpPr/>
          <p:nvPr/>
        </p:nvSpPr>
        <p:spPr>
          <a:xfrm>
            <a:off x="749415" y="2707320"/>
            <a:ext cx="3019899" cy="3505199"/>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60845"/>
            <a:chOff x="923706" y="1883352"/>
            <a:chExt cx="947706" cy="76084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2341"/>
              <a:ext cx="947705" cy="751856"/>
            </a:xfrm>
            <a:prstGeom prst="rect">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400" dirty="0"/>
                <a:t>0</a:t>
              </a:r>
              <a:r>
                <a:rPr lang="es-ES" altLang="es-CO" sz="2400" dirty="0"/>
                <a:t>3</a:t>
              </a:r>
            </a:p>
          </p:txBody>
        </p:sp>
      </p:grpSp>
      <p:sp>
        <p:nvSpPr>
          <p:cNvPr id="25" name="Rectángulo 24"/>
          <p:cNvSpPr/>
          <p:nvPr/>
        </p:nvSpPr>
        <p:spPr>
          <a:xfrm>
            <a:off x="821409" y="3187946"/>
            <a:ext cx="2947905" cy="1200329"/>
          </a:xfrm>
          <a:prstGeom prst="rect">
            <a:avLst/>
          </a:prstGeom>
        </p:spPr>
        <p:txBody>
          <a:bodyPr wrap="square">
            <a:spAutoFit/>
          </a:bodyPr>
          <a:lstStyle/>
          <a:p>
            <a:r>
              <a:rPr lang="es-ES" altLang="es-CO" dirty="0"/>
              <a:t>Para garantizar un ambiente propicio  para el desarrollo del PI Planning, se deberá asegurar lo siguiente:</a:t>
            </a: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30413"/>
            <a:ext cx="949577" cy="949577"/>
          </a:xfrm>
          <a:prstGeom prst="rect">
            <a:avLst/>
          </a:prstGeom>
        </p:spPr>
      </p:pic>
      <p:sp>
        <p:nvSpPr>
          <p:cNvPr id="2" name="Pentágono 1"/>
          <p:cNvSpPr/>
          <p:nvPr/>
        </p:nvSpPr>
        <p:spPr>
          <a:xfrm>
            <a:off x="5030470" y="2376170"/>
            <a:ext cx="2130425" cy="790575"/>
          </a:xfrm>
          <a:prstGeom prst="homePlate">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Lugar</a:t>
            </a:r>
          </a:p>
        </p:txBody>
      </p:sp>
      <p:sp>
        <p:nvSpPr>
          <p:cNvPr id="8" name="Pentágono 7"/>
          <p:cNvSpPr/>
          <p:nvPr/>
        </p:nvSpPr>
        <p:spPr>
          <a:xfrm>
            <a:off x="5031105" y="3336925"/>
            <a:ext cx="2130425" cy="790575"/>
          </a:xfrm>
          <a:prstGeom prst="homePlate">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sym typeface="+mn-ea"/>
              </a:rPr>
              <a:t>Soporte</a:t>
            </a:r>
          </a:p>
        </p:txBody>
      </p:sp>
      <p:sp>
        <p:nvSpPr>
          <p:cNvPr id="9" name="Pentágono 8"/>
          <p:cNvSpPr/>
          <p:nvPr/>
        </p:nvSpPr>
        <p:spPr>
          <a:xfrm>
            <a:off x="5030470" y="4329430"/>
            <a:ext cx="2130425" cy="916940"/>
          </a:xfrm>
          <a:prstGeom prst="homePlate">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sym typeface="+mn-ea"/>
              </a:rPr>
              <a:t>Canales de Comunicación</a:t>
            </a:r>
          </a:p>
        </p:txBody>
      </p:sp>
      <p:sp>
        <p:nvSpPr>
          <p:cNvPr id="10" name="Proceso 9"/>
          <p:cNvSpPr/>
          <p:nvPr/>
        </p:nvSpPr>
        <p:spPr>
          <a:xfrm>
            <a:off x="7466330" y="2344420"/>
            <a:ext cx="3475355" cy="816610"/>
          </a:xfrm>
          <a:prstGeom prst="flowChartProcess">
            <a:avLst/>
          </a:prstGeom>
          <a:solidFill>
            <a:srgbClr val="A8B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rPr>
              <a:t>El espacio físico debe ser amplio y brindar comodidad para la ejecución del evento.</a:t>
            </a:r>
          </a:p>
        </p:txBody>
      </p:sp>
      <p:sp>
        <p:nvSpPr>
          <p:cNvPr id="12" name="Proceso 11"/>
          <p:cNvSpPr/>
          <p:nvPr/>
        </p:nvSpPr>
        <p:spPr>
          <a:xfrm>
            <a:off x="7466330" y="3336925"/>
            <a:ext cx="3475355" cy="816610"/>
          </a:xfrm>
          <a:prstGeom prst="flowChartProcess">
            <a:avLst/>
          </a:prstGeom>
          <a:solidFill>
            <a:srgbClr val="A8B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sym typeface="+mn-ea"/>
              </a:rPr>
              <a:t>Personal que pueda prestar sus servicios en caso de alguna falla técnica.</a:t>
            </a:r>
          </a:p>
        </p:txBody>
      </p:sp>
      <p:sp>
        <p:nvSpPr>
          <p:cNvPr id="14" name="Proceso 13"/>
          <p:cNvSpPr/>
          <p:nvPr/>
        </p:nvSpPr>
        <p:spPr>
          <a:xfrm>
            <a:off x="7466330" y="4331970"/>
            <a:ext cx="3475355" cy="1062990"/>
          </a:xfrm>
          <a:prstGeom prst="flowChartProcess">
            <a:avLst/>
          </a:prstGeom>
          <a:solidFill>
            <a:srgbClr val="A8B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sym typeface="+mn-ea"/>
              </a:rPr>
              <a:t>Los canales de comunicación definidos para el evento deben estar preparados y dispuestos a los participantes.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Planning</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pic>
        <p:nvPicPr>
          <p:cNvPr id="1026" name="Picture 2" descr="Image result for materiales escolares caricatu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362" y="2714988"/>
            <a:ext cx="3226770" cy="30057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p:cNvGraphicFramePr/>
          <p:nvPr>
            <p:extLst>
              <p:ext uri="{D42A27DB-BD31-4B8C-83A1-F6EECF244321}">
                <p14:modId xmlns:p14="http://schemas.microsoft.com/office/powerpoint/2010/main" val="3459166759"/>
              </p:ext>
            </p:extLst>
          </p:nvPr>
        </p:nvGraphicFramePr>
        <p:xfrm>
          <a:off x="940349" y="1463777"/>
          <a:ext cx="6398098" cy="435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5. ¿Cómo preparar una Planning?</a:t>
            </a:r>
            <a:endParaRPr lang="es-CO" sz="2700" b="1" dirty="0">
              <a:solidFill>
                <a:srgbClr val="AD198D"/>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4722</TotalTime>
  <Words>2753</Words>
  <Application>Microsoft Office PowerPoint</Application>
  <PresentationFormat>Panorámica</PresentationFormat>
  <Paragraphs>251</Paragraphs>
  <Slides>23</Slides>
  <Notes>0</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2</vt:i4>
      </vt:variant>
      <vt:variant>
        <vt:lpstr>Títulos de diapositiva</vt:lpstr>
      </vt:variant>
      <vt:variant>
        <vt:i4>23</vt:i4>
      </vt:variant>
    </vt:vector>
  </HeadingPairs>
  <TitlesOfParts>
    <vt:vector size="32" baseType="lpstr">
      <vt:lpstr>Arial</vt:lpstr>
      <vt:lpstr>Calibri</vt:lpstr>
      <vt:lpstr>Calibri Light</vt:lpstr>
      <vt:lpstr>Candara</vt:lpstr>
      <vt:lpstr>Wingdings</vt:lpstr>
      <vt:lpstr>Tema de Office</vt:lpstr>
      <vt:lpstr>1_Tema de Office</vt:lpstr>
      <vt:lpstr>Bitmap Image</vt:lpstr>
      <vt:lpstr>Imagen de mapa de bits</vt:lpstr>
      <vt:lpstr>Guía PI Planning Agile</vt:lpstr>
      <vt:lpstr>Índice</vt:lpstr>
      <vt:lpstr>1 Introducción</vt:lpstr>
      <vt:lpstr>2. PI Planning: Entradas y Salidas</vt:lpstr>
      <vt:lpstr>4. ¿Por qué realizar un PI?</vt:lpstr>
      <vt:lpstr>5. ¿Cómo preparar un PI Planning?</vt:lpstr>
      <vt:lpstr>5. ¿Cómo preparar un PI Planning?</vt:lpstr>
      <vt:lpstr>5. ¿Cómo preparar un PI Planning?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Gutierrez, Nancy</cp:lastModifiedBy>
  <cp:revision>271</cp:revision>
  <dcterms:created xsi:type="dcterms:W3CDTF">2018-07-06T13:00:00Z</dcterms:created>
  <dcterms:modified xsi:type="dcterms:W3CDTF">2018-12-12T23:11:00Z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