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260" r:id="rId4"/>
    <p:sldId id="319" r:id="rId5"/>
    <p:sldId id="318" r:id="rId6"/>
    <p:sldId id="320" r:id="rId7"/>
    <p:sldId id="321" r:id="rId8"/>
    <p:sldId id="326" r:id="rId9"/>
    <p:sldId id="323" r:id="rId10"/>
    <p:sldId id="324" r:id="rId11"/>
    <p:sldId id="325" r:id="rId12"/>
    <p:sldId id="327" r:id="rId13"/>
    <p:sldId id="258" r:id="rId14"/>
    <p:sldId id="317" r:id="rId15"/>
  </p:sldIdLst>
  <p:sldSz cx="12192000" cy="6858000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FADB-E474-4529-8239-0DD531BFA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9ABA1-E7F9-4EEB-B0BD-3D78ED8E5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85D9E-2426-429C-8A25-0943261F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B5B99-734F-426C-8543-2F606AC4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E085D-3D8D-4DC3-B249-BAC22EC7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89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7AB1A-72C9-4D48-A058-0F43F913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8B1504-4D96-49E5-94F6-DC874FC4F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8981C-BC11-46BF-9850-0F4A7D7C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A3701-F5AD-4E9F-965C-1975C23F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1FAF2-C9EC-4124-8E95-3E240885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739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23F8B2-BA3E-4DBC-93CC-6DBA73B76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ED225B-95D3-4714-8ED1-2218A9368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CACBA-8FDF-4BB5-A334-EB569932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D637D5-3AFF-4BD7-8858-D6F9546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F0995F-ECDD-467A-B756-F98D188E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2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B472-8365-49A1-AF6F-CE4BA9F9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676878-8369-4AEA-8D22-841F7E5E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24457-3072-4359-A862-AE0274B3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8FD50-FACD-443D-B694-EE749807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9B169-2D47-46D5-AC3D-A663468C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150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88897-8A18-4B3A-BAEC-A9D3C1F7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45721-9833-40C4-AC81-372E6097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A6973-713D-4162-86F3-E2D3A58F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5B3E2-3C2E-43AF-AA42-9E4581CA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C3091-7D9E-4659-B1FA-C090F118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4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C3DDB-01AD-41EB-90CD-11C005D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10D4D-0B5A-47D7-B858-90BD8D59B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8AD5A-B0B8-4796-A1F4-8A7A829D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384C9-74A5-4992-9624-5646E27C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78F690-3062-477A-89A0-6295CB28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EF94B-16FB-4F1A-9472-5C2FD75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2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865F7-154C-4FF8-B3BF-B53974B0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8D73B-1CB2-4E1C-A365-24B47B9F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B5CB2E-F625-4C21-A987-0C84B5648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772B72-50DA-43A6-830A-28276641B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808369-2722-4C8C-8294-C6371D456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642500-6081-433B-9FDE-2B6D96E6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48CF76-383E-42EF-B466-5892CCDB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CE969E-26F9-49D5-B2AE-FC53C8F5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7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3619B-BC63-42DD-8BEB-E9EE17DE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C7BBB0-2A07-4EC1-9FEC-ABB1B8E5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CC9F82-D8D5-4616-9DD9-44C336CD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E9412D-309C-4483-97D7-E5A535AA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0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8FCE64-4913-427A-AF62-EB169ECF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0398CD-D64C-4E3F-9513-63E558E5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93FC64-A0BC-435B-8887-1ECE4982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34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96324-EEDF-4A1C-8E3B-6F9F9CEF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1247D-17FC-4197-8F2B-4C6D7BBA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E4181E-4742-4811-B136-68D8014A7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F8FC26-194D-458B-853D-0AA3CE81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CDE683-3B78-4B15-ADEC-E5D9CCC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0D659F-EA43-4EDF-A201-168D3EA6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39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18285-83AC-4C12-84CE-2FCDCC88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4C005B-1C31-466E-82F9-CE62575CB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A55665-8840-4082-9BD0-05A8787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D342A-E135-480C-AA24-6B1894E5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F4FF08-F506-4D74-AC9B-F5A468DF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EB924C-5764-477A-A964-00FC7C1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38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0987DA-77D6-48FB-AAB1-4987E564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D42FE-C278-4CFA-9930-69EE8C62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0FD7A-0BB8-4259-9185-4DE2FFE3D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B571A-1CED-48AA-9C73-E1C834040041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A31A6-3085-4A6C-B464-5B667063A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B9C4C-2E29-4A94-99A0-DBE7164A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78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3582DDA2-25A2-4A3F-BD07-453250A9ACF6}"/>
              </a:ext>
            </a:extLst>
          </p:cNvPr>
          <p:cNvSpPr/>
          <p:nvPr/>
        </p:nvSpPr>
        <p:spPr>
          <a:xfrm>
            <a:off x="497387" y="639858"/>
            <a:ext cx="42456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Ciudad de Legos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1FDCD1-0A1A-4FD3-89C0-A59E2F70C670}"/>
              </a:ext>
            </a:extLst>
          </p:cNvPr>
          <p:cNvSpPr txBox="1"/>
          <p:nvPr/>
        </p:nvSpPr>
        <p:spPr>
          <a:xfrm>
            <a:off x="6186286" y="1726807"/>
            <a:ext cx="55644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b="1" dirty="0">
                <a:latin typeface="Arial" charset="0"/>
                <a:ea typeface="Arial" charset="0"/>
                <a:cs typeface="Arial" charset="0"/>
              </a:rPr>
              <a:t>Construir ciudad que se identifiquen las personas y que la quieran </a:t>
            </a:r>
            <a:r>
              <a:rPr lang="es-CO" sz="2000" b="1" dirty="0" smtClean="0">
                <a:latin typeface="Arial" charset="0"/>
                <a:ea typeface="Arial" charset="0"/>
                <a:cs typeface="Arial" charset="0"/>
              </a:rPr>
              <a:t>cuidad.</a:t>
            </a:r>
          </a:p>
          <a:p>
            <a:pPr algn="just"/>
            <a:endParaRPr lang="es-CO" sz="2000" b="1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s-ES" sz="2000" dirty="0"/>
              <a:t>El objetivo de la ciudad es albergar a personas </a:t>
            </a:r>
            <a:r>
              <a:rPr lang="es-ES" sz="2000" dirty="0" smtClean="0"/>
              <a:t>que </a:t>
            </a:r>
            <a:r>
              <a:rPr lang="es-ES" sz="2000" dirty="0"/>
              <a:t>desean vivir en ambientes mas tranquilos y que puedan desplazarse a la ciudad capital a sus trabajos.</a:t>
            </a:r>
            <a:endParaRPr lang="es-CO" sz="2000" dirty="0"/>
          </a:p>
          <a:p>
            <a:pPr algn="just"/>
            <a:endParaRPr lang="es-CO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99757AA-86C0-479D-A7F3-163A5E99D4AC}"/>
              </a:ext>
            </a:extLst>
          </p:cNvPr>
          <p:cNvSpPr txBox="1"/>
          <p:nvPr/>
        </p:nvSpPr>
        <p:spPr>
          <a:xfrm>
            <a:off x="7171887" y="4603026"/>
            <a:ext cx="2942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Consideraciones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presupuesto es </a:t>
            </a:r>
            <a:r>
              <a:rPr lang="es-ES" dirty="0" smtClean="0"/>
              <a:t>limitado</a:t>
            </a:r>
            <a:endParaRPr lang="es-ES" dirty="0"/>
          </a:p>
        </p:txBody>
      </p:sp>
      <p:pic>
        <p:nvPicPr>
          <p:cNvPr id="43" name="Picture 2" descr="Resultado de imagen para city lego">
            <a:extLst>
              <a:ext uri="{FF2B5EF4-FFF2-40B4-BE49-F238E27FC236}">
                <a16:creationId xmlns:a16="http://schemas.microsoft.com/office/drawing/2014/main" id="{23B92A91-D223-4CFC-86FB-24327B7F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8620">
            <a:off x="620877" y="1926783"/>
            <a:ext cx="5023966" cy="3226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sultado de imagen para legos">
            <a:extLst>
              <a:ext uri="{FF2B5EF4-FFF2-40B4-BE49-F238E27FC236}">
                <a16:creationId xmlns:a16="http://schemas.microsoft.com/office/drawing/2014/main" id="{897CA0E1-C18E-4B58-8B17-DAA45D3C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2" y="4496876"/>
            <a:ext cx="4872516" cy="205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99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 smtClean="0"/>
              <a:t>Daily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Durante el sprint el equipo debe reunirse por los menos una vez para la sincronización.</a:t>
            </a:r>
          </a:p>
          <a:p>
            <a:pPr lvl="3"/>
            <a:r>
              <a:rPr lang="es-E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Qué terminé ayer?</a:t>
            </a:r>
          </a:p>
          <a:p>
            <a:pPr lvl="3"/>
            <a:r>
              <a:rPr lang="es-E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Qué voy a terminar hoy</a:t>
            </a:r>
            <a:r>
              <a:rPr lang="es-E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3"/>
            <a:r>
              <a:rPr lang="es-E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Impedimentos</a:t>
            </a:r>
            <a:endParaRPr lang="es-CO" sz="3200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24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Refinamiento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Esta ceremonia se debe hacer por lo menos a la mitad del Sprint, el PO es el responsable de refinar las Historias de usuario del siguiente Sprint.</a:t>
            </a:r>
          </a:p>
          <a:p>
            <a:pPr marL="0" indent="0">
              <a:buNone/>
            </a:pPr>
            <a:endParaRPr lang="es-C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El Producto Owner puede pedir ayuda a un miembro del equipo.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805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Retrospectiva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4"/>
          <a:stretch/>
        </p:blipFill>
        <p:spPr>
          <a:xfrm>
            <a:off x="2206388" y="1690688"/>
            <a:ext cx="7101385" cy="45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9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843FA83-08CE-472B-AAAC-4A3A59008CFB}"/>
              </a:ext>
            </a:extLst>
          </p:cNvPr>
          <p:cNvGrpSpPr/>
          <p:nvPr/>
        </p:nvGrpSpPr>
        <p:grpSpPr>
          <a:xfrm>
            <a:off x="3409743" y="2048715"/>
            <a:ext cx="1734185" cy="1954530"/>
            <a:chOff x="0" y="0"/>
            <a:chExt cx="2534195" cy="3474720"/>
          </a:xfrm>
        </p:grpSpPr>
        <p:sp>
          <p:nvSpPr>
            <p:cNvPr id="5" name="Rectángulo redondeado 37">
              <a:extLst>
                <a:ext uri="{FF2B5EF4-FFF2-40B4-BE49-F238E27FC236}">
                  <a16:creationId xmlns:a16="http://schemas.microsoft.com/office/drawing/2014/main" id="{6A452355-217E-4EEE-B390-47F38513C721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" name="Picture 2" descr="https://static.thenounproject.com/png/745379-200.png">
              <a:extLst>
                <a:ext uri="{FF2B5EF4-FFF2-40B4-BE49-F238E27FC236}">
                  <a16:creationId xmlns:a16="http://schemas.microsoft.com/office/drawing/2014/main" id="{4ED2F2B4-64BF-4584-8C4A-7BAED8C8D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7">
              <a:extLst>
                <a:ext uri="{FF2B5EF4-FFF2-40B4-BE49-F238E27FC236}">
                  <a16:creationId xmlns:a16="http://schemas.microsoft.com/office/drawing/2014/main" id="{FCE9B453-CC4D-4584-91A6-D849FDAE560F}"/>
                </a:ext>
              </a:extLst>
            </p:cNvPr>
            <p:cNvSpPr txBox="1"/>
            <p:nvPr/>
          </p:nvSpPr>
          <p:spPr>
            <a:xfrm>
              <a:off x="1621100" y="2635893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5D6628A-854A-4265-BDF2-626497B09F0F}"/>
              </a:ext>
            </a:extLst>
          </p:cNvPr>
          <p:cNvGrpSpPr/>
          <p:nvPr/>
        </p:nvGrpSpPr>
        <p:grpSpPr>
          <a:xfrm>
            <a:off x="5422471" y="2048715"/>
            <a:ext cx="1734185" cy="1954530"/>
            <a:chOff x="0" y="0"/>
            <a:chExt cx="2534195" cy="3474720"/>
          </a:xfrm>
        </p:grpSpPr>
        <p:sp>
          <p:nvSpPr>
            <p:cNvPr id="9" name="Rectángulo redondeado 33">
              <a:extLst>
                <a:ext uri="{FF2B5EF4-FFF2-40B4-BE49-F238E27FC236}">
                  <a16:creationId xmlns:a16="http://schemas.microsoft.com/office/drawing/2014/main" id="{185EF820-1497-4887-9A23-0016CC39FC00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0" name="Picture 4" descr="https://static.thenounproject.com/png/1348506-200.png">
              <a:extLst>
                <a:ext uri="{FF2B5EF4-FFF2-40B4-BE49-F238E27FC236}">
                  <a16:creationId xmlns:a16="http://schemas.microsoft.com/office/drawing/2014/main" id="{CD04B7CD-8CAB-4672-81C3-18CA08F05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8">
              <a:extLst>
                <a:ext uri="{FF2B5EF4-FFF2-40B4-BE49-F238E27FC236}">
                  <a16:creationId xmlns:a16="http://schemas.microsoft.com/office/drawing/2014/main" id="{D2BBEE7A-80EB-4A92-9523-52B6032312E0}"/>
                </a:ext>
              </a:extLst>
            </p:cNvPr>
            <p:cNvSpPr txBox="1"/>
            <p:nvPr/>
          </p:nvSpPr>
          <p:spPr>
            <a:xfrm>
              <a:off x="1541840" y="2650100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4ABF4FD-0633-4BB6-94E6-1A327A4D1631}"/>
              </a:ext>
            </a:extLst>
          </p:cNvPr>
          <p:cNvGrpSpPr/>
          <p:nvPr/>
        </p:nvGrpSpPr>
        <p:grpSpPr>
          <a:xfrm>
            <a:off x="1397015" y="2048715"/>
            <a:ext cx="1734185" cy="1954530"/>
            <a:chOff x="0" y="0"/>
            <a:chExt cx="2534195" cy="3474720"/>
          </a:xfrm>
        </p:grpSpPr>
        <p:sp>
          <p:nvSpPr>
            <p:cNvPr id="13" name="Rectángulo redondeado 41">
              <a:extLst>
                <a:ext uri="{FF2B5EF4-FFF2-40B4-BE49-F238E27FC236}">
                  <a16:creationId xmlns:a16="http://schemas.microsoft.com/office/drawing/2014/main" id="{0A1AE52F-852F-435D-9DC0-2082FB1D5DA0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4" name="Picture 10" descr="https://static.thenounproject.com/png/1547331-200.png">
              <a:extLst>
                <a:ext uri="{FF2B5EF4-FFF2-40B4-BE49-F238E27FC236}">
                  <a16:creationId xmlns:a16="http://schemas.microsoft.com/office/drawing/2014/main" id="{37BF512C-53C5-4959-9B03-13937E659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40" y="47140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5">
              <a:extLst>
                <a:ext uri="{FF2B5EF4-FFF2-40B4-BE49-F238E27FC236}">
                  <a16:creationId xmlns:a16="http://schemas.microsoft.com/office/drawing/2014/main" id="{7D475EC3-CC78-4F2B-9DB6-EFE7F0A57E20}"/>
                </a:ext>
              </a:extLst>
            </p:cNvPr>
            <p:cNvSpPr txBox="1"/>
            <p:nvPr/>
          </p:nvSpPr>
          <p:spPr>
            <a:xfrm>
              <a:off x="1815609" y="2694732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691494F-CA5E-49BD-8F50-FCBAD495A1A4}"/>
              </a:ext>
            </a:extLst>
          </p:cNvPr>
          <p:cNvGrpSpPr/>
          <p:nvPr/>
        </p:nvGrpSpPr>
        <p:grpSpPr>
          <a:xfrm>
            <a:off x="3409743" y="4178950"/>
            <a:ext cx="1734185" cy="1954530"/>
            <a:chOff x="0" y="0"/>
            <a:chExt cx="2534195" cy="3474720"/>
          </a:xfrm>
        </p:grpSpPr>
        <p:sp>
          <p:nvSpPr>
            <p:cNvPr id="25" name="Rectángulo redondeado 49">
              <a:extLst>
                <a:ext uri="{FF2B5EF4-FFF2-40B4-BE49-F238E27FC236}">
                  <a16:creationId xmlns:a16="http://schemas.microsoft.com/office/drawing/2014/main" id="{7DFF9129-D2BA-4636-B30C-B7615EC2656D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6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04F0C26C-56DB-4871-AD7B-FFF2EFC4F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uadroTexto 11">
              <a:extLst>
                <a:ext uri="{FF2B5EF4-FFF2-40B4-BE49-F238E27FC236}">
                  <a16:creationId xmlns:a16="http://schemas.microsoft.com/office/drawing/2014/main" id="{4B881A55-A4DB-46B1-A8B6-8A9C1201E897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1C312F2-DBF3-4883-8109-E2E8EC128663}"/>
              </a:ext>
            </a:extLst>
          </p:cNvPr>
          <p:cNvGrpSpPr/>
          <p:nvPr/>
        </p:nvGrpSpPr>
        <p:grpSpPr>
          <a:xfrm>
            <a:off x="1405636" y="4178950"/>
            <a:ext cx="1734185" cy="1954530"/>
            <a:chOff x="0" y="0"/>
            <a:chExt cx="2534195" cy="3474720"/>
          </a:xfrm>
        </p:grpSpPr>
        <p:sp>
          <p:nvSpPr>
            <p:cNvPr id="22" name="Rectángulo redondeado 53">
              <a:extLst>
                <a:ext uri="{FF2B5EF4-FFF2-40B4-BE49-F238E27FC236}">
                  <a16:creationId xmlns:a16="http://schemas.microsoft.com/office/drawing/2014/main" id="{2EF75258-3070-45C7-9E10-DBE32F08B123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3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4E842BC0-1A4F-4D96-AE61-DBE16AFFA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4">
              <a:extLst>
                <a:ext uri="{FF2B5EF4-FFF2-40B4-BE49-F238E27FC236}">
                  <a16:creationId xmlns:a16="http://schemas.microsoft.com/office/drawing/2014/main" id="{7FB2C4BF-E117-4D31-990E-C542E25A45DD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BB1FDDB-8E33-43B1-A664-5C799B4C34FF}"/>
              </a:ext>
            </a:extLst>
          </p:cNvPr>
          <p:cNvGrpSpPr/>
          <p:nvPr/>
        </p:nvGrpSpPr>
        <p:grpSpPr>
          <a:xfrm>
            <a:off x="7585329" y="2006543"/>
            <a:ext cx="1734185" cy="1996701"/>
            <a:chOff x="0" y="0"/>
            <a:chExt cx="2534195" cy="3474720"/>
          </a:xfrm>
        </p:grpSpPr>
        <p:sp>
          <p:nvSpPr>
            <p:cNvPr id="19" name="Rectángulo redondeado 45">
              <a:extLst>
                <a:ext uri="{FF2B5EF4-FFF2-40B4-BE49-F238E27FC236}">
                  <a16:creationId xmlns:a16="http://schemas.microsoft.com/office/drawing/2014/main" id="{1DFC24E8-E40D-4F11-8364-875A1A68A02A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0" name="Picture 8" descr="https://static.thenounproject.com/png/1026367-200.png">
              <a:extLst>
                <a:ext uri="{FF2B5EF4-FFF2-40B4-BE49-F238E27FC236}">
                  <a16:creationId xmlns:a16="http://schemas.microsoft.com/office/drawing/2014/main" id="{151B101D-D6EA-48F9-A82B-3990E9CCF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uadroTexto 12">
              <a:extLst>
                <a:ext uri="{FF2B5EF4-FFF2-40B4-BE49-F238E27FC236}">
                  <a16:creationId xmlns:a16="http://schemas.microsoft.com/office/drawing/2014/main" id="{0D5B6A04-3C3A-48C2-A514-0FF568B49995}"/>
                </a:ext>
              </a:extLst>
            </p:cNvPr>
            <p:cNvSpPr txBox="1"/>
            <p:nvPr/>
          </p:nvSpPr>
          <p:spPr>
            <a:xfrm>
              <a:off x="1737531" y="2700690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105A1EE-A6E5-4142-BB2F-228ACC88BCCE}"/>
              </a:ext>
            </a:extLst>
          </p:cNvPr>
          <p:cNvGrpSpPr/>
          <p:nvPr/>
        </p:nvGrpSpPr>
        <p:grpSpPr>
          <a:xfrm>
            <a:off x="9661316" y="2006544"/>
            <a:ext cx="1734185" cy="1996700"/>
            <a:chOff x="0" y="0"/>
            <a:chExt cx="2533650" cy="347472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18875398-2164-4954-8CEE-1BE9EB835D49}"/>
                </a:ext>
              </a:extLst>
            </p:cNvPr>
            <p:cNvGrpSpPr/>
            <p:nvPr/>
          </p:nvGrpSpPr>
          <p:grpSpPr>
            <a:xfrm>
              <a:off x="0" y="0"/>
              <a:ext cx="2533650" cy="3474720"/>
              <a:chOff x="0" y="0"/>
              <a:chExt cx="2534195" cy="3474720"/>
            </a:xfrm>
          </p:grpSpPr>
          <p:sp>
            <p:nvSpPr>
              <p:cNvPr id="31" name="Rectángulo redondeado 53">
                <a:extLst>
                  <a:ext uri="{FF2B5EF4-FFF2-40B4-BE49-F238E27FC236}">
                    <a16:creationId xmlns:a16="http://schemas.microsoft.com/office/drawing/2014/main" id="{F85A08A7-B71A-48FF-B990-68FC8100120C}"/>
                  </a:ext>
                </a:extLst>
              </p:cNvPr>
              <p:cNvSpPr/>
              <p:nvPr/>
            </p:nvSpPr>
            <p:spPr>
              <a:xfrm>
                <a:off x="0" y="0"/>
                <a:ext cx="2534195" cy="34747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32" name="CuadroTexto 4">
                <a:extLst>
                  <a:ext uri="{FF2B5EF4-FFF2-40B4-BE49-F238E27FC236}">
                    <a16:creationId xmlns:a16="http://schemas.microsoft.com/office/drawing/2014/main" id="{6401EB5A-CC2A-4E35-B60E-C38B751F1BD1}"/>
                  </a:ext>
                </a:extLst>
              </p:cNvPr>
              <p:cNvSpPr txBox="1"/>
              <p:nvPr/>
            </p:nvSpPr>
            <p:spPr>
              <a:xfrm>
                <a:off x="1567109" y="2700691"/>
                <a:ext cx="221663" cy="26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2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30" name="Picture 2" descr="Resultado de imagen para icono carretera">
              <a:extLst>
                <a:ext uri="{FF2B5EF4-FFF2-40B4-BE49-F238E27FC236}">
                  <a16:creationId xmlns:a16="http://schemas.microsoft.com/office/drawing/2014/main" id="{5CD24A0D-3503-4779-9E28-DE86F1CB9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49" y="707611"/>
              <a:ext cx="1932609" cy="193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uadroTexto 1"/>
          <p:cNvSpPr txBox="1"/>
          <p:nvPr/>
        </p:nvSpPr>
        <p:spPr>
          <a:xfrm>
            <a:off x="1397015" y="709783"/>
            <a:ext cx="4669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Requerimiento </a:t>
            </a:r>
            <a:endParaRPr lang="es-CO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quina doblada 32"/>
          <p:cNvSpPr/>
          <p:nvPr/>
        </p:nvSpPr>
        <p:spPr>
          <a:xfrm>
            <a:off x="699453" y="1224731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Historia:</a:t>
            </a:r>
            <a:r>
              <a:rPr lang="es-CO" sz="1100" dirty="0" smtClean="0">
                <a:solidFill>
                  <a:schemeClr val="tx1"/>
                </a:solidFill>
              </a:rPr>
              <a:t> casa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una casa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vivir con mi familia y mi mascota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las casa </a:t>
            </a:r>
            <a:r>
              <a:rPr lang="es-CO" sz="1100" dirty="0">
                <a:solidFill>
                  <a:schemeClr val="tx1"/>
                </a:solidFill>
              </a:rPr>
              <a:t>deben tener la altura mínima </a:t>
            </a:r>
            <a:r>
              <a:rPr lang="es-CO" sz="1100" dirty="0" smtClean="0">
                <a:solidFill>
                  <a:schemeClr val="tx1"/>
                </a:solidFill>
              </a:rPr>
              <a:t>de un ciudadano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tener un jardín pequeño</a:t>
            </a:r>
          </a:p>
          <a:p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4" name="Esquina doblada 33"/>
          <p:cNvSpPr/>
          <p:nvPr/>
        </p:nvSpPr>
        <p:spPr>
          <a:xfrm>
            <a:off x="699453" y="3950678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Historia:</a:t>
            </a:r>
            <a:r>
              <a:rPr lang="es-CO" sz="1100" dirty="0" smtClean="0">
                <a:solidFill>
                  <a:schemeClr val="tx1"/>
                </a:solidFill>
              </a:rPr>
              <a:t> Edificio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una apartamento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vivir con mi mascota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El edificio deben tener 2 veces Altura de un ciudadano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Ecológico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Parqueadero de bicicletas</a:t>
            </a:r>
          </a:p>
          <a:p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5" name="Esquina doblada 34"/>
          <p:cNvSpPr/>
          <p:nvPr/>
        </p:nvSpPr>
        <p:spPr>
          <a:xfrm>
            <a:off x="3422525" y="3950678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Historia:</a:t>
            </a:r>
            <a:r>
              <a:rPr lang="es-CO" sz="1100" dirty="0" smtClean="0">
                <a:solidFill>
                  <a:schemeClr val="tx1"/>
                </a:solidFill>
              </a:rPr>
              <a:t> Edificio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una apartamento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vivir con familia 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El edificio deben tener 3 veces la altura de un ciudadano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tener parqueadero de autos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Gimnasio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Zona BBQ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6" name="Esquina doblada 35"/>
          <p:cNvSpPr/>
          <p:nvPr/>
        </p:nvSpPr>
        <p:spPr>
          <a:xfrm>
            <a:off x="3422525" y="1235970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Historia:</a:t>
            </a:r>
            <a:r>
              <a:rPr lang="es-CO" sz="1100" dirty="0" smtClean="0">
                <a:solidFill>
                  <a:schemeClr val="tx1"/>
                </a:solidFill>
              </a:rPr>
              <a:t> casa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una casa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vivir con mi esposa y mis 2 hijos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Las casa </a:t>
            </a:r>
            <a:r>
              <a:rPr lang="es-CO" sz="1100" dirty="0">
                <a:solidFill>
                  <a:schemeClr val="tx1"/>
                </a:solidFill>
              </a:rPr>
              <a:t>deben tener la altura mínima </a:t>
            </a:r>
            <a:r>
              <a:rPr lang="es-CO" sz="1100" dirty="0" smtClean="0">
                <a:solidFill>
                  <a:schemeClr val="tx1"/>
                </a:solidFill>
              </a:rPr>
              <a:t>de un ciudadano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tener 3 habitaciones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chemeClr val="tx1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chemeClr val="tx1"/>
              </a:solidFill>
            </a:endParaRPr>
          </a:p>
          <a:p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7" name="Esquina doblada 36"/>
          <p:cNvSpPr/>
          <p:nvPr/>
        </p:nvSpPr>
        <p:spPr>
          <a:xfrm>
            <a:off x="6145597" y="1235970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Historia:</a:t>
            </a:r>
            <a:r>
              <a:rPr lang="es-CO" sz="1100" dirty="0" smtClean="0">
                <a:solidFill>
                  <a:schemeClr val="tx1"/>
                </a:solidFill>
              </a:rPr>
              <a:t> casa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una casa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vivir con mi esposa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Las casa deben tener la altura mínima  de un ciudadano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chemeClr val="tx1"/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100" dirty="0" smtClean="0">
              <a:solidFill>
                <a:schemeClr val="tx1"/>
              </a:solidFill>
            </a:endParaRPr>
          </a:p>
          <a:p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8" name="Esquina doblada 37"/>
          <p:cNvSpPr/>
          <p:nvPr/>
        </p:nvSpPr>
        <p:spPr>
          <a:xfrm>
            <a:off x="6174353" y="3950678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Historia:</a:t>
            </a:r>
            <a:r>
              <a:rPr lang="es-CO" sz="1100" dirty="0" smtClean="0">
                <a:solidFill>
                  <a:schemeClr val="tx1"/>
                </a:solidFill>
              </a:rPr>
              <a:t> Carreteras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carreteras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poder transitar 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Esta debidamente señalizada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contar con dos intersecciones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ser de doble sentido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40" name="Esquina doblada 39"/>
          <p:cNvSpPr/>
          <p:nvPr/>
        </p:nvSpPr>
        <p:spPr>
          <a:xfrm>
            <a:off x="8926181" y="3950678"/>
            <a:ext cx="2581418" cy="2418264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100" b="1" dirty="0" smtClean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Historia:</a:t>
            </a:r>
            <a:r>
              <a:rPr lang="es-CO" sz="1100" dirty="0" smtClean="0">
                <a:solidFill>
                  <a:schemeClr val="tx1"/>
                </a:solidFill>
              </a:rPr>
              <a:t> medio de trasporte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r>
              <a:rPr lang="es-CO" sz="1100" b="1" dirty="0" smtClean="0">
                <a:solidFill>
                  <a:schemeClr val="tx1"/>
                </a:solidFill>
              </a:rPr>
              <a:t>Como: </a:t>
            </a:r>
            <a:r>
              <a:rPr lang="es-CO" sz="1100" dirty="0" smtClean="0">
                <a:solidFill>
                  <a:schemeClr val="tx1"/>
                </a:solidFill>
              </a:rPr>
              <a:t>Ciudadano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Quiero: </a:t>
            </a:r>
            <a:r>
              <a:rPr lang="es-CO" sz="1100" dirty="0" smtClean="0">
                <a:solidFill>
                  <a:schemeClr val="tx1"/>
                </a:solidFill>
              </a:rPr>
              <a:t>tener un medio de transporte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Para: </a:t>
            </a:r>
            <a:r>
              <a:rPr lang="es-CO" sz="1100" dirty="0" smtClean="0">
                <a:solidFill>
                  <a:schemeClr val="tx1"/>
                </a:solidFill>
              </a:rPr>
              <a:t>poder ir a trabajar a la ciudad capital</a:t>
            </a:r>
          </a:p>
          <a:p>
            <a:r>
              <a:rPr lang="es-CO" sz="1100" b="1" dirty="0" smtClean="0">
                <a:solidFill>
                  <a:schemeClr val="tx1"/>
                </a:solidFill>
              </a:rPr>
              <a:t>Criterios Aceptación: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tener una estación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CO" sz="1100" dirty="0" smtClean="0">
                <a:solidFill>
                  <a:schemeClr val="tx1"/>
                </a:solidFill>
              </a:rPr>
              <a:t>Debe trasportar como mínimo a 4 pajeros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2032" y="239892"/>
            <a:ext cx="7170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Mínimo Producto Viable</a:t>
            </a:r>
            <a:endParaRPr lang="es-CO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3DAA90-2667-4A4E-A20E-E8D9A9DA6055}"/>
              </a:ext>
            </a:extLst>
          </p:cNvPr>
          <p:cNvSpPr/>
          <p:nvPr/>
        </p:nvSpPr>
        <p:spPr>
          <a:xfrm>
            <a:off x="-1815042" y="145838"/>
            <a:ext cx="6360539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s-ES" sz="4267" b="1" dirty="0">
                <a:solidFill>
                  <a:srgbClr val="09519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Roles</a:t>
            </a:r>
            <a:endParaRPr lang="en-US" sz="4267" b="1" dirty="0">
              <a:solidFill>
                <a:srgbClr val="09519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8611103" y="1955161"/>
            <a:ext cx="2247900" cy="2962275"/>
            <a:chOff x="0" y="0"/>
            <a:chExt cx="2247900" cy="2962275"/>
          </a:xfrm>
        </p:grpSpPr>
        <p:sp>
          <p:nvSpPr>
            <p:cNvPr id="35" name="Rectángulo: esquinas redondeadas 28"/>
            <p:cNvSpPr/>
            <p:nvPr/>
          </p:nvSpPr>
          <p:spPr>
            <a:xfrm>
              <a:off x="0" y="0"/>
              <a:ext cx="2247900" cy="2962275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800" b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Dev Team</a:t>
              </a:r>
              <a:endPara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Imagen 35">
              <a:hlinkClick r:id="" action="ppaction://noaction"/>
              <a:extLst>
                <a:ext uri="{FF2B5EF4-FFF2-40B4-BE49-F238E27FC236}">
                  <a16:creationId xmlns:a16="http://schemas.microsoft.com/office/drawing/2014/main" id="{91CAF8AB-960C-4CBB-BBC4-57633C009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5" y="428625"/>
              <a:ext cx="1599565" cy="1714500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1505869" y="1955163"/>
            <a:ext cx="2247900" cy="2962275"/>
            <a:chOff x="0" y="0"/>
            <a:chExt cx="2247900" cy="2962275"/>
          </a:xfrm>
        </p:grpSpPr>
        <p:sp>
          <p:nvSpPr>
            <p:cNvPr id="33" name="Rectángulo: esquinas redondeadas 28"/>
            <p:cNvSpPr/>
            <p:nvPr/>
          </p:nvSpPr>
          <p:spPr>
            <a:xfrm>
              <a:off x="0" y="0"/>
              <a:ext cx="2247900" cy="2962275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800" b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Scrum Master</a:t>
              </a:r>
              <a:endPara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Imagen 33">
              <a:hlinkClick r:id="" action="ppaction://noaction"/>
              <a:extLst>
                <a:ext uri="{FF2B5EF4-FFF2-40B4-BE49-F238E27FC236}">
                  <a16:creationId xmlns:a16="http://schemas.microsoft.com/office/drawing/2014/main" id="{486F8644-A7F6-4E67-BA0D-3C425897E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525" y="371475"/>
              <a:ext cx="1522095" cy="1533525"/>
            </a:xfrm>
            <a:prstGeom prst="rect">
              <a:avLst/>
            </a:prstGeom>
          </p:spPr>
        </p:pic>
      </p:grpSp>
      <p:grpSp>
        <p:nvGrpSpPr>
          <p:cNvPr id="30" name="Grupo 29"/>
          <p:cNvGrpSpPr/>
          <p:nvPr/>
        </p:nvGrpSpPr>
        <p:grpSpPr>
          <a:xfrm>
            <a:off x="5133548" y="1955162"/>
            <a:ext cx="2247900" cy="2962275"/>
            <a:chOff x="0" y="0"/>
            <a:chExt cx="2247900" cy="2962275"/>
          </a:xfrm>
        </p:grpSpPr>
        <p:sp>
          <p:nvSpPr>
            <p:cNvPr id="31" name="Rectángulo: esquinas redondeadas 28"/>
            <p:cNvSpPr/>
            <p:nvPr/>
          </p:nvSpPr>
          <p:spPr>
            <a:xfrm>
              <a:off x="0" y="0"/>
              <a:ext cx="2247900" cy="2962275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ES" sz="1800" b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Product Owner</a:t>
              </a:r>
              <a:endParaRPr lang="es-CO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2" name="Imagen 31">
              <a:hlinkClick r:id="" action="ppaction://noaction"/>
              <a:extLst>
                <a:ext uri="{FF2B5EF4-FFF2-40B4-BE49-F238E27FC236}">
                  <a16:creationId xmlns:a16="http://schemas.microsoft.com/office/drawing/2014/main" id="{611B5FBE-EE74-4DBD-9067-7EE4D4758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50" y="390525"/>
              <a:ext cx="1362075" cy="1558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03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city lego">
            <a:extLst>
              <a:ext uri="{FF2B5EF4-FFF2-40B4-BE49-F238E27FC236}">
                <a16:creationId xmlns:a16="http://schemas.microsoft.com/office/drawing/2014/main" id="{23B92A91-D223-4CFC-86FB-24327B7F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8620">
            <a:off x="832658" y="2542776"/>
            <a:ext cx="3645655" cy="234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legos">
            <a:extLst>
              <a:ext uri="{FF2B5EF4-FFF2-40B4-BE49-F238E27FC236}">
                <a16:creationId xmlns:a16="http://schemas.microsoft.com/office/drawing/2014/main" id="{897CA0E1-C18E-4B58-8B17-DAA45D3C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47" y="1648523"/>
            <a:ext cx="2423112" cy="120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6941"/>
              </p:ext>
            </p:extLst>
          </p:nvPr>
        </p:nvGraphicFramePr>
        <p:xfrm>
          <a:off x="5322628" y="1212278"/>
          <a:ext cx="3698544" cy="87249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918762">
                  <a:extLst>
                    <a:ext uri="{9D8B030D-6E8A-4147-A177-3AD203B41FA5}">
                      <a16:colId xmlns:a16="http://schemas.microsoft.com/office/drawing/2014/main" val="3522624222"/>
                    </a:ext>
                  </a:extLst>
                </a:gridCol>
                <a:gridCol w="779782">
                  <a:extLst>
                    <a:ext uri="{9D8B030D-6E8A-4147-A177-3AD203B41FA5}">
                      <a16:colId xmlns:a16="http://schemas.microsoft.com/office/drawing/2014/main" val="2901507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>
                          <a:effectLst/>
                        </a:rPr>
                        <a:t>Inception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>
                          <a:effectLst/>
                        </a:rPr>
                        <a:t>10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025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>
                          <a:effectLst/>
                        </a:rPr>
                        <a:t>Sprint Cero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>
                          <a:effectLst/>
                        </a:rPr>
                        <a:t>10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412064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92564"/>
              </p:ext>
            </p:extLst>
          </p:nvPr>
        </p:nvGraphicFramePr>
        <p:xfrm>
          <a:off x="5322627" y="2857500"/>
          <a:ext cx="3698544" cy="26174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64814">
                  <a:extLst>
                    <a:ext uri="{9D8B030D-6E8A-4147-A177-3AD203B41FA5}">
                      <a16:colId xmlns:a16="http://schemas.microsoft.com/office/drawing/2014/main" val="109916412"/>
                    </a:ext>
                  </a:extLst>
                </a:gridCol>
                <a:gridCol w="933730">
                  <a:extLst>
                    <a:ext uri="{9D8B030D-6E8A-4147-A177-3AD203B41FA5}">
                      <a16:colId xmlns:a16="http://schemas.microsoft.com/office/drawing/2014/main" val="11076428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>
                          <a:effectLst/>
                        </a:rPr>
                        <a:t>Sprint </a:t>
                      </a:r>
                      <a:r>
                        <a:rPr lang="es-CO" sz="2800" u="none" strike="noStrike" dirty="0" err="1">
                          <a:effectLst/>
                        </a:rPr>
                        <a:t>Planning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5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24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>
                          <a:effectLst/>
                        </a:rPr>
                        <a:t>Sprint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 smtClean="0">
                          <a:effectLst/>
                        </a:rPr>
                        <a:t>7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30300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 err="1">
                          <a:effectLst/>
                        </a:rPr>
                        <a:t>Daily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>
                          <a:effectLst/>
                        </a:rPr>
                        <a:t>1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2199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>
                          <a:effectLst/>
                        </a:rPr>
                        <a:t>Refinamiento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>
                          <a:effectLst/>
                        </a:rPr>
                        <a:t>5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457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>
                          <a:effectLst/>
                        </a:rPr>
                        <a:t>Sprint </a:t>
                      </a:r>
                      <a:r>
                        <a:rPr lang="es-CO" sz="2800" u="none" strike="noStrike" dirty="0" err="1">
                          <a:effectLst/>
                        </a:rPr>
                        <a:t>Review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>
                          <a:effectLst/>
                        </a:rPr>
                        <a:t>5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902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u="none" strike="noStrike" dirty="0">
                          <a:effectLst/>
                        </a:rPr>
                        <a:t>Retrospectiva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5</a:t>
                      </a:r>
                      <a:endParaRPr lang="es-CO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6629568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9021171" y="3713448"/>
            <a:ext cx="2820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 3 Sprint</a:t>
            </a:r>
            <a:endParaRPr lang="es-CO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9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3161" y="2357698"/>
            <a:ext cx="5003042" cy="1325563"/>
          </a:xfrm>
        </p:spPr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Antes de Empezar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5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Resultado de imagen para story mapping">
            <a:extLst>
              <a:ext uri="{FF2B5EF4-FFF2-40B4-BE49-F238E27FC236}">
                <a16:creationId xmlns:a16="http://schemas.microsoft.com/office/drawing/2014/main" id="{26694BC7-9E89-45E2-9E7C-ECFDDC43D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2"/>
          <a:stretch/>
        </p:blipFill>
        <p:spPr bwMode="auto">
          <a:xfrm>
            <a:off x="1084297" y="1262952"/>
            <a:ext cx="9750449" cy="45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6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Sprint Cero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26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En algunos equipos es frecuente el uso del llamado Sprint cero, cuyo objetivo son los preparativos previos a comenzar el desarrollo. Así, normalmente, durante el Sprint 0 se realizan las tareas como las siguientes</a:t>
            </a:r>
            <a:r>
              <a:rPr lang="es-CO" dirty="0" smtClean="0"/>
              <a:t>:</a:t>
            </a:r>
          </a:p>
          <a:p>
            <a:pPr fontAlgn="base"/>
            <a:r>
              <a:rPr lang="es-CO" dirty="0"/>
              <a:t>Se dejan listos los entornos de desarrollo.</a:t>
            </a:r>
          </a:p>
          <a:p>
            <a:pPr fontAlgn="base"/>
            <a:r>
              <a:rPr lang="es-CO" dirty="0"/>
              <a:t>Se trabaja en el </a:t>
            </a:r>
            <a:r>
              <a:rPr lang="es-CO" dirty="0" err="1"/>
              <a:t>product</a:t>
            </a:r>
            <a:r>
              <a:rPr lang="es-CO" dirty="0"/>
              <a:t> </a:t>
            </a:r>
            <a:r>
              <a:rPr lang="es-CO" dirty="0" err="1"/>
              <a:t>backlog</a:t>
            </a:r>
            <a:r>
              <a:rPr lang="es-CO" dirty="0"/>
              <a:t>, principalmente en dejar listas las historias de usuario, priorizadas y </a:t>
            </a:r>
            <a:r>
              <a:rPr lang="es-CO" dirty="0" smtClean="0"/>
              <a:t>estimadas del MPV.</a:t>
            </a:r>
            <a:endParaRPr lang="es-CO" dirty="0"/>
          </a:p>
          <a:p>
            <a:pPr fontAlgn="base"/>
            <a:r>
              <a:rPr lang="es-CO" dirty="0" smtClean="0"/>
              <a:t>Se </a:t>
            </a:r>
            <a:r>
              <a:rPr lang="es-CO" dirty="0"/>
              <a:t>hace un estudio de la arquitectura.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78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063" y="201352"/>
            <a:ext cx="10515600" cy="1325563"/>
          </a:xfrm>
        </p:spPr>
        <p:txBody>
          <a:bodyPr/>
          <a:lstStyle/>
          <a:p>
            <a:r>
              <a:rPr lang="es-CO" b="1" dirty="0" smtClean="0"/>
              <a:t>Estimaciones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725" t="18366" r="25069" b="19196"/>
          <a:stretch/>
        </p:blipFill>
        <p:spPr>
          <a:xfrm>
            <a:off x="2178767" y="1526915"/>
            <a:ext cx="7374666" cy="49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1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Kanban</a:t>
            </a:r>
            <a:endParaRPr lang="es-CO" b="1" dirty="0"/>
          </a:p>
        </p:txBody>
      </p:sp>
      <p:pic>
        <p:nvPicPr>
          <p:cNvPr id="2050" name="Picture 2" descr="Resultado de imagen para kan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17" y="1375227"/>
            <a:ext cx="9463317" cy="414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5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Sprint </a:t>
            </a:r>
            <a:r>
              <a:rPr lang="es-CO" b="1" dirty="0" err="1" smtClean="0"/>
              <a:t>Planning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7063" t="29712" r="28567" b="10764"/>
          <a:stretch/>
        </p:blipFill>
        <p:spPr>
          <a:xfrm>
            <a:off x="2824632" y="1538515"/>
            <a:ext cx="6542736" cy="49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487</Words>
  <Application>Microsoft Office PowerPoint</Application>
  <PresentationFormat>Panorámica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  <vt:lpstr>Antes de Empezar</vt:lpstr>
      <vt:lpstr>Inception</vt:lpstr>
      <vt:lpstr>Sprint Cero</vt:lpstr>
      <vt:lpstr>Estimaciones</vt:lpstr>
      <vt:lpstr>Kanban</vt:lpstr>
      <vt:lpstr>Sprint Planning</vt:lpstr>
      <vt:lpstr>Daily</vt:lpstr>
      <vt:lpstr>Refinamiento</vt:lpstr>
      <vt:lpstr>Retrospectiva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Ome, Erwin</dc:creator>
  <cp:lastModifiedBy>RENE OME</cp:lastModifiedBy>
  <cp:revision>40</cp:revision>
  <cp:lastPrinted>2018-10-17T16:47:06Z</cp:lastPrinted>
  <dcterms:created xsi:type="dcterms:W3CDTF">2018-10-16T17:08:58Z</dcterms:created>
  <dcterms:modified xsi:type="dcterms:W3CDTF">2019-03-18T03:25:21Z</dcterms:modified>
</cp:coreProperties>
</file>