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 r:id="rId2"/>
    <p:sldId id="409" r:id="rId3"/>
    <p:sldId id="410" r:id="rId4"/>
    <p:sldId id="648" r:id="rId5"/>
    <p:sldId id="507" r:id="rId6"/>
    <p:sldId id="475" r:id="rId7"/>
    <p:sldId id="421" r:id="rId8"/>
    <p:sldId id="670" r:id="rId9"/>
    <p:sldId id="514" r:id="rId10"/>
    <p:sldId id="515" r:id="rId11"/>
    <p:sldId id="518" r:id="rId12"/>
    <p:sldId id="488" r:id="rId13"/>
    <p:sldId id="406"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10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85A438EE-891D-41D0-8696-5F199C5B9A8D}">
      <dgm:prSet custT="1"/>
      <dgm:spPr/>
      <dgm:t>
        <a:bodyPr/>
        <a:lstStyle/>
        <a:p>
          <a:r>
            <a:rPr lang="es-CO" sz="1100" kern="1200" dirty="0">
              <a:solidFill>
                <a:prstClr val="white"/>
              </a:solidFill>
              <a:latin typeface="Candara" panose="020E0502030303020204" pitchFamily="34" charset="0"/>
              <a:ea typeface="+mn-ea"/>
              <a:cs typeface="Arial" panose="020B0604020202020204" pitchFamily="34" charset="0"/>
            </a:rPr>
            <a:t>Tener en cuenta los materiales según las actividades seleccionadas</a:t>
          </a:r>
        </a:p>
      </dgm:t>
    </dgm:pt>
    <dgm:pt modelId="{E57BEE55-8E25-473C-AAA7-814CCCB51527}" type="parTrans" cxnId="{C8492A24-757C-44BF-A303-36080ECBA30E}">
      <dgm:prSet/>
      <dgm:spPr/>
      <dgm:t>
        <a:bodyPr/>
        <a:lstStyle/>
        <a:p>
          <a:endParaRPr lang="es-CO"/>
        </a:p>
      </dgm:t>
    </dgm:pt>
    <dgm:pt modelId="{8BEAB204-AB6E-4448-9180-470976B6B8A0}" type="sibTrans" cxnId="{C8492A24-757C-44BF-A303-36080ECBA30E}">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t>
        <a:bodyPr/>
        <a:lstStyle/>
        <a:p>
          <a:endParaRPr lang="es-ES"/>
        </a:p>
      </dgm:t>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6"/>
      <dgm:spPr/>
    </dgm:pt>
    <dgm:pt modelId="{78F8470A-3277-4265-B0FA-F7D3E8A4DCFF}" type="pres">
      <dgm:prSet presAssocID="{4B027706-2857-42B1-AE80-FC6212975B99}" presName="conn" presStyleLbl="parChTrans1D2" presStyleIdx="0" presStyleCnt="1"/>
      <dgm:spPr/>
      <dgm:t>
        <a:bodyPr/>
        <a:lstStyle/>
        <a:p>
          <a:endParaRPr lang="es-ES"/>
        </a:p>
      </dgm:t>
    </dgm:pt>
    <dgm:pt modelId="{7BA759F9-1EBD-4353-BF12-208AC4E94486}" type="pres">
      <dgm:prSet presAssocID="{4B027706-2857-42B1-AE80-FC6212975B99}" presName="extraNode" presStyleLbl="node1" presStyleIdx="0" presStyleCnt="6"/>
      <dgm:spPr/>
    </dgm:pt>
    <dgm:pt modelId="{B281737E-2728-4339-B817-0249F5563C69}" type="pres">
      <dgm:prSet presAssocID="{4B027706-2857-42B1-AE80-FC6212975B99}" presName="dstNode" presStyleLbl="node1" presStyleIdx="0" presStyleCnt="6"/>
      <dgm:spPr/>
    </dgm:pt>
    <dgm:pt modelId="{2F17E5A9-6EFC-4EB9-A3A3-7D8ED9F574C5}" type="pres">
      <dgm:prSet presAssocID="{60B57311-48C0-4F06-B6D9-90EF9D6C3AC6}" presName="text_1" presStyleLbl="node1" presStyleIdx="0" presStyleCnt="6">
        <dgm:presLayoutVars>
          <dgm:bulletEnabled val="1"/>
        </dgm:presLayoutVars>
      </dgm:prSet>
      <dgm:spPr/>
      <dgm:t>
        <a:bodyPr/>
        <a:lstStyle/>
        <a:p>
          <a:endParaRPr lang="es-ES"/>
        </a:p>
      </dgm:t>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6"/>
      <dgm:spPr/>
    </dgm:pt>
    <dgm:pt modelId="{D6525006-518E-45BA-9FFF-BC02EF4F8ACD}" type="pres">
      <dgm:prSet presAssocID="{A61605AB-ABE3-4C7D-AC0A-EC2CCD994455}" presName="text_2" presStyleLbl="node1" presStyleIdx="1" presStyleCnt="6">
        <dgm:presLayoutVars>
          <dgm:bulletEnabled val="1"/>
        </dgm:presLayoutVars>
      </dgm:prSet>
      <dgm:spPr/>
      <dgm:t>
        <a:bodyPr/>
        <a:lstStyle/>
        <a:p>
          <a:endParaRPr lang="es-ES"/>
        </a:p>
      </dgm:t>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6"/>
      <dgm:spPr/>
    </dgm:pt>
    <dgm:pt modelId="{EC257BCB-27B2-461F-9C86-B346D1F4419D}" type="pres">
      <dgm:prSet presAssocID="{2CA53DF4-E1D5-4DFC-818E-A06C0E29E732}" presName="text_3" presStyleLbl="node1" presStyleIdx="2" presStyleCnt="6">
        <dgm:presLayoutVars>
          <dgm:bulletEnabled val="1"/>
        </dgm:presLayoutVars>
      </dgm:prSet>
      <dgm:spPr/>
      <dgm:t>
        <a:bodyPr/>
        <a:lstStyle/>
        <a:p>
          <a:endParaRPr lang="es-ES"/>
        </a:p>
      </dgm:t>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6"/>
      <dgm:spPr/>
    </dgm:pt>
    <dgm:pt modelId="{38C32480-2EB8-4A08-ACA5-16257BF493B3}" type="pres">
      <dgm:prSet presAssocID="{3E3EC1D9-E8F9-47C6-8342-6C331B5E949E}" presName="text_4" presStyleLbl="node1" presStyleIdx="3" presStyleCnt="6">
        <dgm:presLayoutVars>
          <dgm:bulletEnabled val="1"/>
        </dgm:presLayoutVars>
      </dgm:prSet>
      <dgm:spPr/>
      <dgm:t>
        <a:bodyPr/>
        <a:lstStyle/>
        <a:p>
          <a:endParaRPr lang="es-ES"/>
        </a:p>
      </dgm:t>
    </dgm:pt>
    <dgm:pt modelId="{C0FD8467-54AA-48E8-8496-2D19D58DF287}" type="pres">
      <dgm:prSet presAssocID="{3E3EC1D9-E8F9-47C6-8342-6C331B5E949E}" presName="accent_4" presStyleCnt="0"/>
      <dgm:spPr/>
    </dgm:pt>
    <dgm:pt modelId="{6FA1646E-AE61-4E2A-A2CE-D60A87753BF7}" type="pres">
      <dgm:prSet presAssocID="{3E3EC1D9-E8F9-47C6-8342-6C331B5E949E}" presName="accentRepeatNode" presStyleLbl="solidFgAcc1" presStyleIdx="3" presStyleCnt="6"/>
      <dgm:spPr/>
    </dgm:pt>
    <dgm:pt modelId="{5ED6A97B-7296-42D6-8625-81217995CC15}" type="pres">
      <dgm:prSet presAssocID="{E285A896-3064-4EF9-9038-7FC8B1CFF82C}" presName="text_5" presStyleLbl="node1" presStyleIdx="4" presStyleCnt="6">
        <dgm:presLayoutVars>
          <dgm:bulletEnabled val="1"/>
        </dgm:presLayoutVars>
      </dgm:prSet>
      <dgm:spPr/>
      <dgm:t>
        <a:bodyPr/>
        <a:lstStyle/>
        <a:p>
          <a:endParaRPr lang="es-ES"/>
        </a:p>
      </dgm:t>
    </dgm:pt>
    <dgm:pt modelId="{F30424D2-8724-4842-BCC4-7A53D04F9FCF}" type="pres">
      <dgm:prSet presAssocID="{E285A896-3064-4EF9-9038-7FC8B1CFF82C}" presName="accent_5" presStyleCnt="0"/>
      <dgm:spPr/>
    </dgm:pt>
    <dgm:pt modelId="{114632FD-EB39-4961-9DB3-F5D54172F046}" type="pres">
      <dgm:prSet presAssocID="{E285A896-3064-4EF9-9038-7FC8B1CFF82C}" presName="accentRepeatNode" presStyleLbl="solidFgAcc1" presStyleIdx="4" presStyleCnt="6"/>
      <dgm:spPr/>
    </dgm:pt>
    <dgm:pt modelId="{391C2839-80C3-4B8D-8E69-5BEEC2573C78}" type="pres">
      <dgm:prSet presAssocID="{85A438EE-891D-41D0-8696-5F199C5B9A8D}" presName="text_6" presStyleLbl="node1" presStyleIdx="5" presStyleCnt="6">
        <dgm:presLayoutVars>
          <dgm:bulletEnabled val="1"/>
        </dgm:presLayoutVars>
      </dgm:prSet>
      <dgm:spPr/>
      <dgm:t>
        <a:bodyPr/>
        <a:lstStyle/>
        <a:p>
          <a:endParaRPr lang="es-ES"/>
        </a:p>
      </dgm:t>
    </dgm:pt>
    <dgm:pt modelId="{A5FF093A-02CA-4F1E-B819-3A7B3219E5E0}" type="pres">
      <dgm:prSet presAssocID="{85A438EE-891D-41D0-8696-5F199C5B9A8D}" presName="accent_6" presStyleCnt="0"/>
      <dgm:spPr/>
    </dgm:pt>
    <dgm:pt modelId="{889EF078-26E1-400E-BA1B-242C380D0BC7}" type="pres">
      <dgm:prSet presAssocID="{85A438EE-891D-41D0-8696-5F199C5B9A8D}" presName="accentRepeatNode" presStyleLbl="solidFgAcc1" presStyleIdx="5" presStyleCnt="6"/>
      <dgm:spPr/>
    </dgm:pt>
  </dgm:ptLst>
  <dgm:cxnLst>
    <dgm:cxn modelId="{5A0D3C95-3A86-4DD0-8BEF-F82FFAA2A2F7}" type="presOf" srcId="{A61605AB-ABE3-4C7D-AC0A-EC2CCD994455}" destId="{D6525006-518E-45BA-9FFF-BC02EF4F8ACD}" srcOrd="0" destOrd="0" presId="urn:microsoft.com/office/officeart/2008/layout/VerticalCurvedList#1"/>
    <dgm:cxn modelId="{5B637943-03F9-4B9F-B19E-C54C0A36142F}" type="presOf" srcId="{85A438EE-891D-41D0-8696-5F199C5B9A8D}" destId="{391C2839-80C3-4B8D-8E69-5BEEC2573C78}" srcOrd="0" destOrd="0" presId="urn:microsoft.com/office/officeart/2008/layout/VerticalCurvedList#1"/>
    <dgm:cxn modelId="{021B5D14-140E-4F32-9FEB-C41A97E54C03}" srcId="{4B027706-2857-42B1-AE80-FC6212975B99}" destId="{A61605AB-ABE3-4C7D-AC0A-EC2CCD994455}" srcOrd="1" destOrd="0" parTransId="{5F9AC2F5-76D2-408D-928D-E6DC5437F2D9}" sibTransId="{21473C03-439D-4552-ABE5-5ED146BE6C83}"/>
    <dgm:cxn modelId="{2172641C-16EE-431B-B798-338BB7115CB4}" type="presOf" srcId="{E285A896-3064-4EF9-9038-7FC8B1CFF82C}" destId="{5ED6A97B-7296-42D6-8625-81217995CC15}" srcOrd="0" destOrd="0" presId="urn:microsoft.com/office/officeart/2008/layout/VerticalCurvedList#1"/>
    <dgm:cxn modelId="{C8492A24-757C-44BF-A303-36080ECBA30E}" srcId="{4B027706-2857-42B1-AE80-FC6212975B99}" destId="{85A438EE-891D-41D0-8696-5F199C5B9A8D}" srcOrd="5" destOrd="0" parTransId="{E57BEE55-8E25-473C-AAA7-814CCCB51527}" sibTransId="{8BEAB204-AB6E-4448-9180-470976B6B8A0}"/>
    <dgm:cxn modelId="{35F1BA46-408B-42F7-B0B1-6745E9E054C3}" srcId="{4B027706-2857-42B1-AE80-FC6212975B99}" destId="{3E3EC1D9-E8F9-47C6-8342-6C331B5E949E}" srcOrd="3" destOrd="0" parTransId="{E9010119-8CC6-4F13-8526-68BB4778D6FC}" sibTransId="{00839793-44C5-4679-BD84-CC17C036B09C}"/>
    <dgm:cxn modelId="{79FBCE65-4B2C-41B2-8DE0-4D2D771F1BE7}" type="presOf" srcId="{60B57311-48C0-4F06-B6D9-90EF9D6C3AC6}" destId="{2F17E5A9-6EFC-4EB9-A3A3-7D8ED9F574C5}"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E324B4AB-DBB0-4652-A701-B1E55A4601A4}" type="presOf" srcId="{2CA53DF4-E1D5-4DFC-818E-A06C0E29E732}" destId="{EC257BCB-27B2-461F-9C86-B346D1F4419D}" srcOrd="0" destOrd="0" presId="urn:microsoft.com/office/officeart/2008/layout/VerticalCurvedList#1"/>
    <dgm:cxn modelId="{EC3FBF48-36DE-4676-BF78-1BE152DE81A9}" type="presOf" srcId="{3E3EC1D9-E8F9-47C6-8342-6C331B5E949E}" destId="{38C32480-2EB8-4A08-ACA5-16257BF493B3}" srcOrd="0" destOrd="0" presId="urn:microsoft.com/office/officeart/2008/layout/VerticalCurvedList#1"/>
    <dgm:cxn modelId="{7C06489C-12AB-4A8C-BDBA-6C17E969E75B}" srcId="{4B027706-2857-42B1-AE80-FC6212975B99}" destId="{E285A896-3064-4EF9-9038-7FC8B1CFF82C}" srcOrd="4" destOrd="0" parTransId="{1D45623F-43CF-4EF6-B064-7EE694D5B16B}" sibTransId="{012CB07E-6200-4BE5-BD09-335E752BE2BF}"/>
    <dgm:cxn modelId="{83DA773E-EEB0-4BC4-A703-B040BEAB7DE2}" type="presOf" srcId="{43B21478-9A13-4ED9-88E9-2A73D768A51F}" destId="{78F8470A-3277-4265-B0FA-F7D3E8A4DCFF}"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15CC730B-6CA6-43F3-8C58-E1A1AE757F75}" srcId="{4B027706-2857-42B1-AE80-FC6212975B99}" destId="{60B57311-48C0-4F06-B6D9-90EF9D6C3AC6}" srcOrd="0" destOrd="0" parTransId="{38B2087D-5E5F-4C2F-83BF-8CFA0C5D6508}" sibTransId="{43B21478-9A13-4ED9-88E9-2A73D768A51F}"/>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60833885-6633-48A1-B1D5-97685CC3935C}" type="presParOf" srcId="{33DCFBF3-152A-4341-A7D3-6AFBC075B991}" destId="{38C32480-2EB8-4A08-ACA5-16257BF493B3}" srcOrd="7" destOrd="0" presId="urn:microsoft.com/office/officeart/2008/layout/VerticalCurvedList#1"/>
    <dgm:cxn modelId="{A6E67C67-DEE9-41E1-9B4A-C1FFFAD9FDF5}" type="presParOf" srcId="{33DCFBF3-152A-4341-A7D3-6AFBC075B991}" destId="{C0FD8467-54AA-48E8-8496-2D19D58DF287}" srcOrd="8" destOrd="0" presId="urn:microsoft.com/office/officeart/2008/layout/VerticalCurvedList#1"/>
    <dgm:cxn modelId="{39808ABA-103E-47B8-A161-EBCC878222C9}" type="presParOf" srcId="{C0FD8467-54AA-48E8-8496-2D19D58DF287}" destId="{6FA1646E-AE61-4E2A-A2CE-D60A87753BF7}" srcOrd="0" destOrd="0" presId="urn:microsoft.com/office/officeart/2008/layout/VerticalCurvedList#1"/>
    <dgm:cxn modelId="{071DC051-6B7F-4A75-B9D7-99E800DD5500}" type="presParOf" srcId="{33DCFBF3-152A-4341-A7D3-6AFBC075B991}" destId="{5ED6A97B-7296-42D6-8625-81217995CC15}" srcOrd="9" destOrd="0" presId="urn:microsoft.com/office/officeart/2008/layout/VerticalCurvedList#1"/>
    <dgm:cxn modelId="{031E9E5E-5108-4BE5-95EE-3AFE33D7A5BA}" type="presParOf" srcId="{33DCFBF3-152A-4341-A7D3-6AFBC075B991}" destId="{F30424D2-8724-4842-BCC4-7A53D04F9FCF}" srcOrd="10" destOrd="0" presId="urn:microsoft.com/office/officeart/2008/layout/VerticalCurvedList#1"/>
    <dgm:cxn modelId="{7E4035FF-F338-4D17-A7DD-AAA6334540F7}" type="presParOf" srcId="{F30424D2-8724-4842-BCC4-7A53D04F9FCF}" destId="{114632FD-EB39-4961-9DB3-F5D54172F046}" srcOrd="0" destOrd="0" presId="urn:microsoft.com/office/officeart/2008/layout/VerticalCurvedList#1"/>
    <dgm:cxn modelId="{8D51BE0F-B95D-4F98-B8D7-1F600AB321CB}" type="presParOf" srcId="{33DCFBF3-152A-4341-A7D3-6AFBC075B991}" destId="{391C2839-80C3-4B8D-8E69-5BEEC2573C78}" srcOrd="11" destOrd="0" presId="urn:microsoft.com/office/officeart/2008/layout/VerticalCurvedList#1"/>
    <dgm:cxn modelId="{67EF233D-6F67-4249-B29A-154223EC9EBA}" type="presParOf" srcId="{33DCFBF3-152A-4341-A7D3-6AFBC075B991}" destId="{A5FF093A-02CA-4F1E-B819-3A7B3219E5E0}" srcOrd="12" destOrd="0" presId="urn:microsoft.com/office/officeart/2008/layout/VerticalCurvedList#1"/>
    <dgm:cxn modelId="{3F4553E8-3490-48A9-8308-C33168ABFB38}" type="presParOf" srcId="{A5FF093A-02CA-4F1E-B819-3A7B3219E5E0}" destId="{889EF078-26E1-400E-BA1B-242C380D0BC7}"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9993"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415872" y="27292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10</a:t>
          </a:r>
        </a:p>
      </dsp:txBody>
      <dsp:txXfrm>
        <a:off x="415872" y="272920"/>
        <a:ext cx="7196308" cy="545632"/>
      </dsp:txXfrm>
    </dsp:sp>
    <dsp:sp modelId="{0153992A-2C51-49F9-81B1-A5D64362165E}">
      <dsp:nvSpPr>
        <dsp:cNvPr id="0" name=""/>
        <dsp:cNvSpPr/>
      </dsp:nvSpPr>
      <dsp:spPr>
        <a:xfrm>
          <a:off x="74851" y="20471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864692" y="1091265"/>
          <a:ext cx="6747488" cy="5456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864692" y="1091265"/>
        <a:ext cx="6747488" cy="545632"/>
      </dsp:txXfrm>
    </dsp:sp>
    <dsp:sp modelId="{957296D0-72CD-41E9-B25B-556096C0FA03}">
      <dsp:nvSpPr>
        <dsp:cNvPr id="0" name=""/>
        <dsp:cNvSpPr/>
      </dsp:nvSpPr>
      <dsp:spPr>
        <a:xfrm>
          <a:off x="523671" y="1023061"/>
          <a:ext cx="682041" cy="68204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69926" y="1909611"/>
          <a:ext cx="6542254" cy="5456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69926" y="1909611"/>
        <a:ext cx="6542254" cy="545632"/>
      </dsp:txXfrm>
    </dsp:sp>
    <dsp:sp modelId="{4C88473A-A536-4362-84AA-D8C7FBF1A620}">
      <dsp:nvSpPr>
        <dsp:cNvPr id="0" name=""/>
        <dsp:cNvSpPr/>
      </dsp:nvSpPr>
      <dsp:spPr>
        <a:xfrm>
          <a:off x="728906" y="1841407"/>
          <a:ext cx="682041" cy="68204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C32480-2EB8-4A08-ACA5-16257BF493B3}">
      <dsp:nvSpPr>
        <dsp:cNvPr id="0" name=""/>
        <dsp:cNvSpPr/>
      </dsp:nvSpPr>
      <dsp:spPr>
        <a:xfrm>
          <a:off x="1069926" y="2727438"/>
          <a:ext cx="6542254" cy="545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1069926" y="2727438"/>
        <a:ext cx="6542254" cy="545632"/>
      </dsp:txXfrm>
    </dsp:sp>
    <dsp:sp modelId="{6FA1646E-AE61-4E2A-A2CE-D60A87753BF7}">
      <dsp:nvSpPr>
        <dsp:cNvPr id="0" name=""/>
        <dsp:cNvSpPr/>
      </dsp:nvSpPr>
      <dsp:spPr>
        <a:xfrm>
          <a:off x="728906" y="2659234"/>
          <a:ext cx="682041" cy="68204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D6A97B-7296-42D6-8625-81217995CC15}">
      <dsp:nvSpPr>
        <dsp:cNvPr id="0" name=""/>
        <dsp:cNvSpPr/>
      </dsp:nvSpPr>
      <dsp:spPr>
        <a:xfrm>
          <a:off x="864692" y="3545784"/>
          <a:ext cx="6747488" cy="5456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lvl="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864692" y="3545784"/>
        <a:ext cx="6747488" cy="545632"/>
      </dsp:txXfrm>
    </dsp:sp>
    <dsp:sp modelId="{114632FD-EB39-4961-9DB3-F5D54172F046}">
      <dsp:nvSpPr>
        <dsp:cNvPr id="0" name=""/>
        <dsp:cNvSpPr/>
      </dsp:nvSpPr>
      <dsp:spPr>
        <a:xfrm>
          <a:off x="523671" y="3477580"/>
          <a:ext cx="682041" cy="68204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C2839-80C3-4B8D-8E69-5BEEC2573C78}">
      <dsp:nvSpPr>
        <dsp:cNvPr id="0" name=""/>
        <dsp:cNvSpPr/>
      </dsp:nvSpPr>
      <dsp:spPr>
        <a:xfrm>
          <a:off x="415872" y="436413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lvl="0" algn="l" defTabSz="488950">
            <a:lnSpc>
              <a:spcPct val="90000"/>
            </a:lnSpc>
            <a:spcBef>
              <a:spcPct val="0"/>
            </a:spcBef>
            <a:spcAft>
              <a:spcPct val="35000"/>
            </a:spcAft>
          </a:pPr>
          <a:r>
            <a:rPr lang="es-CO" sz="1100" kern="1200" dirty="0">
              <a:solidFill>
                <a:prstClr val="white"/>
              </a:solidFill>
              <a:latin typeface="Candara" panose="020E0502030303020204" pitchFamily="34" charset="0"/>
              <a:ea typeface="+mn-ea"/>
              <a:cs typeface="Arial" panose="020B0604020202020204" pitchFamily="34" charset="0"/>
            </a:rPr>
            <a:t>Tener en cuenta los materiales según las actividades seleccionadas</a:t>
          </a:r>
        </a:p>
      </dsp:txBody>
      <dsp:txXfrm>
        <a:off x="415872" y="4364130"/>
        <a:ext cx="7196308" cy="545632"/>
      </dsp:txXfrm>
    </dsp:sp>
    <dsp:sp modelId="{889EF078-26E1-400E-BA1B-242C380D0BC7}">
      <dsp:nvSpPr>
        <dsp:cNvPr id="0" name=""/>
        <dsp:cNvSpPr/>
      </dsp:nvSpPr>
      <dsp:spPr>
        <a:xfrm>
          <a:off x="74851" y="429592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52F9F-CB68-48D2-9525-EBDCF7593C17}" type="datetimeFigureOut">
              <a:rPr lang="es-CO" smtClean="0"/>
              <a:t>1/02/2019</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8402A-776E-430A-9558-65E21425CBF4}" type="slidenum">
              <a:rPr lang="es-CO" smtClean="0"/>
              <a:t>‹Nº›</a:t>
            </a:fld>
            <a:endParaRPr lang="es-CO" dirty="0"/>
          </a:p>
        </p:txBody>
      </p:sp>
    </p:spTree>
    <p:extLst>
      <p:ext uri="{BB962C8B-B14F-4D97-AF65-F5344CB8AC3E}">
        <p14:creationId xmlns:p14="http://schemas.microsoft.com/office/powerpoint/2010/main" val="291065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E370E-9A8F-4001-8DC4-122CCCF46CC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51A1AD8-15D8-4E77-8CA6-EB7E92D6F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61BB84B-0976-4FE6-BF27-0365406BD2C1}"/>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1C03172E-4C5F-443B-9E76-747578AE84A9}"/>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E47A2C7F-27E3-4C82-8140-C5581DE88688}"/>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9095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2475-01FB-410B-BADF-627DBFCFD7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020E506-770B-4C0E-A3DE-43176BE24D4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7584BBF-596D-42AE-8FEB-C3A15E91A640}"/>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2CF36682-0F52-4604-A72F-64FD3E1E7928}"/>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23D3D32-7625-4997-9F5D-D75D033543D4}"/>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33076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BB7B0F-627E-4948-BB02-C3E8C6C6EF8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28310D9-A1FA-4A8C-8875-A8DC5A571B6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7AEE07A-B44E-4A39-82D3-DE4310B832AF}"/>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AE3C8353-CFB7-42A1-A63E-01C050F42E8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B68FD6FD-1819-4865-86EC-295B50F3AA17}"/>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35692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1/02/2019</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extLst>
      <p:ext uri="{BB962C8B-B14F-4D97-AF65-F5344CB8AC3E}">
        <p14:creationId xmlns:p14="http://schemas.microsoft.com/office/powerpoint/2010/main" val="215693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extLst>
      <p:ext uri="{BB962C8B-B14F-4D97-AF65-F5344CB8AC3E}">
        <p14:creationId xmlns:p14="http://schemas.microsoft.com/office/powerpoint/2010/main" val="70871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71D71-E3B9-41F8-A373-AAAE673CC1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71EC48-8C6F-4592-B8E7-D7B3E30241B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279F60F-BBD6-46C4-8F76-820FB5CF2E91}"/>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0773B59A-AE66-4356-AE52-5094A94B62A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271A2D69-A434-47BA-9D0D-94AA83E7AAA8}"/>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26364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3384C-4E89-44A0-ADD3-8E7A75FE20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706A064-E765-4D92-B923-916795655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C906C32-4882-4C71-8098-D159B83CA5DA}"/>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85D0E1DE-AC8B-43BC-8443-A4A9C4C21762}"/>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202AAE51-C7A3-4B2B-838E-6A5F3D98DDA7}"/>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184321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36B8B-9D06-4F10-B3ED-7B76B869545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D9938-952D-4A37-8CE7-A6959CDA34C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0F52EBC-E50D-4EA0-A8BE-99520FF9660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C671447-EEF7-4CA8-8DEB-7AF6A26022EF}"/>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6" name="Marcador de pie de página 5">
            <a:extLst>
              <a:ext uri="{FF2B5EF4-FFF2-40B4-BE49-F238E27FC236}">
                <a16:creationId xmlns:a16="http://schemas.microsoft.com/office/drawing/2014/main" id="{145BF432-0349-471F-A340-3CEE8BE5D127}"/>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C6ECB30E-D3A1-4E4B-911B-B32E75135CFF}"/>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71577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C2342-D328-4979-8E7A-12F0EE58629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D2E8A87-33BA-4045-B07A-39B939362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CE572D5-8CD3-43CE-88AE-B590E098C6A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073C8F3-DFA1-4AC0-A878-F76483BEF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3369BC2-F7B1-4F98-8DCC-A6E9325A54F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1ED7EFA-76B4-45A4-866A-9992DC7285A8}"/>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8" name="Marcador de pie de página 7">
            <a:extLst>
              <a:ext uri="{FF2B5EF4-FFF2-40B4-BE49-F238E27FC236}">
                <a16:creationId xmlns:a16="http://schemas.microsoft.com/office/drawing/2014/main" id="{CEEE334D-937D-4B65-8546-D53647C6B3E1}"/>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5B99A08A-B9CD-4207-9D6D-8006AB9E1E46}"/>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189259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96E6D-8DFB-4AA3-84C1-769684B322A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4529207-4BAE-4B52-9E08-A5BBB701BADD}"/>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4" name="Marcador de pie de página 3">
            <a:extLst>
              <a:ext uri="{FF2B5EF4-FFF2-40B4-BE49-F238E27FC236}">
                <a16:creationId xmlns:a16="http://schemas.microsoft.com/office/drawing/2014/main" id="{8F4DA9FB-DE8B-4459-8B76-28924040FEEE}"/>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F23238D9-A055-4C05-A2F8-A8B0C1B55883}"/>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365831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0AC7E0-34A5-40C7-96BF-6AA1B7248D88}"/>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3" name="Marcador de pie de página 2">
            <a:extLst>
              <a:ext uri="{FF2B5EF4-FFF2-40B4-BE49-F238E27FC236}">
                <a16:creationId xmlns:a16="http://schemas.microsoft.com/office/drawing/2014/main" id="{80827724-5ED3-4497-AB72-A74A2D3B88AA}"/>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473D8C60-3D05-4106-B987-1A6A43B8943F}"/>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339103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4441D-583E-43F7-AA0C-14C64229EB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179810-B433-46B9-AE66-CC3286808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1E32FF5-EA75-4E66-B8B3-D21B4EC3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473EA56-C707-4206-AD56-16D273FED9D0}"/>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6" name="Marcador de pie de página 5">
            <a:extLst>
              <a:ext uri="{FF2B5EF4-FFF2-40B4-BE49-F238E27FC236}">
                <a16:creationId xmlns:a16="http://schemas.microsoft.com/office/drawing/2014/main" id="{221ECAD1-D827-4AE7-A4C0-45B565225A45}"/>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F5B48309-4253-46FB-81F2-08B21EE4CE30}"/>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06560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61B92-1F99-4876-A8AA-8155B81DB1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6658DDD-5063-47E7-8771-B449123AF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CB4BFB7D-9986-4D40-9CCB-3C79C939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190F783-BEEB-4D90-BDFF-4E54C2D3A647}"/>
              </a:ext>
            </a:extLst>
          </p:cNvPr>
          <p:cNvSpPr>
            <a:spLocks noGrp="1"/>
          </p:cNvSpPr>
          <p:nvPr>
            <p:ph type="dt" sz="half" idx="10"/>
          </p:nvPr>
        </p:nvSpPr>
        <p:spPr/>
        <p:txBody>
          <a:bodyPr/>
          <a:lstStyle/>
          <a:p>
            <a:fld id="{7C7AD8B1-3484-467F-A700-AE94CEB1A9DF}" type="datetimeFigureOut">
              <a:rPr lang="es-CO" smtClean="0"/>
              <a:t>1/02/2019</a:t>
            </a:fld>
            <a:endParaRPr lang="es-CO" dirty="0"/>
          </a:p>
        </p:txBody>
      </p:sp>
      <p:sp>
        <p:nvSpPr>
          <p:cNvPr id="6" name="Marcador de pie de página 5">
            <a:extLst>
              <a:ext uri="{FF2B5EF4-FFF2-40B4-BE49-F238E27FC236}">
                <a16:creationId xmlns:a16="http://schemas.microsoft.com/office/drawing/2014/main" id="{F8DA50E9-B1B4-477B-9072-914A23DEFDFF}"/>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1A1DA921-F72E-428E-9B29-DA4F155207B2}"/>
              </a:ext>
            </a:extLst>
          </p:cNvPr>
          <p:cNvSpPr>
            <a:spLocks noGrp="1"/>
          </p:cNvSpPr>
          <p:nvPr>
            <p:ph type="sldNum" sz="quarter" idx="12"/>
          </p:nvPr>
        </p:nvSpPr>
        <p:spPr/>
        <p:txBody>
          <a:body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46713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6E0E54-F9A9-453D-886D-591A102CA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97AC4A0-C44B-41A0-9C83-39B8DECF0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5A4CECD-EFD4-45AB-8B28-32FBF2AD1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AD8B1-3484-467F-A700-AE94CEB1A9DF}" type="datetimeFigureOut">
              <a:rPr lang="es-CO" smtClean="0"/>
              <a:t>1/02/2019</a:t>
            </a:fld>
            <a:endParaRPr lang="es-CO" dirty="0"/>
          </a:p>
        </p:txBody>
      </p:sp>
      <p:sp>
        <p:nvSpPr>
          <p:cNvPr id="5" name="Marcador de pie de página 4">
            <a:extLst>
              <a:ext uri="{FF2B5EF4-FFF2-40B4-BE49-F238E27FC236}">
                <a16:creationId xmlns:a16="http://schemas.microsoft.com/office/drawing/2014/main" id="{68FBB1DD-7483-4C60-B901-3EE86B5D9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CF3B83AC-2987-407F-9F00-9C4177850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287F7-30E0-4050-AA14-33FC96A8B880}" type="slidenum">
              <a:rPr lang="es-CO" smtClean="0"/>
              <a:t>‹Nº›</a:t>
            </a:fld>
            <a:endParaRPr lang="es-CO" dirty="0"/>
          </a:p>
        </p:txBody>
      </p:sp>
    </p:spTree>
    <p:extLst>
      <p:ext uri="{BB962C8B-B14F-4D97-AF65-F5344CB8AC3E}">
        <p14:creationId xmlns:p14="http://schemas.microsoft.com/office/powerpoint/2010/main" val="262173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09" y="2202446"/>
            <a:ext cx="6570768" cy="1107996"/>
          </a:xfrm>
        </p:spPr>
        <p:txBody>
          <a:bodyPr>
            <a:normAutofit fontScale="90000"/>
          </a:bodyPr>
          <a:lstStyle/>
          <a:p>
            <a:pPr algn="l"/>
            <a:r>
              <a:rPr lang="es-CO" b="1" dirty="0">
                <a:solidFill>
                  <a:schemeClr val="accent1">
                    <a:lumMod val="75000"/>
                  </a:schemeClr>
                </a:solidFill>
              </a:rPr>
              <a:t>Guía </a:t>
            </a:r>
            <a:r>
              <a:rPr lang="es-ES" b="1" dirty="0" smtClean="0">
                <a:solidFill>
                  <a:schemeClr val="accent1">
                    <a:lumMod val="75000"/>
                  </a:schemeClr>
                </a:solidFill>
              </a:rPr>
              <a:t>Inspect</a:t>
            </a:r>
            <a:r>
              <a:rPr lang="es-ES" b="1" dirty="0" smtClean="0">
                <a:solidFill>
                  <a:schemeClr val="accent1">
                    <a:lumMod val="75000"/>
                  </a:schemeClr>
                </a:solidFill>
              </a:rPr>
              <a:t> and </a:t>
            </a:r>
            <a:r>
              <a:rPr lang="es-ES" b="1" dirty="0" smtClean="0">
                <a:solidFill>
                  <a:schemeClr val="accent1">
                    <a:lumMod val="75000"/>
                  </a:schemeClr>
                </a:solidFill>
              </a:rPr>
              <a:t>adapt</a:t>
            </a:r>
            <a:endParaRPr lang="es-CO" b="1" dirty="0">
              <a:solidFill>
                <a:schemeClr val="accent1">
                  <a:lumMod val="75000"/>
                </a:schemeClr>
              </a:solidFill>
            </a:endParaRPr>
          </a:p>
        </p:txBody>
      </p:sp>
      <p:sp>
        <p:nvSpPr>
          <p:cNvPr id="11" name="Subtítulo 2"/>
          <p:cNvSpPr>
            <a:spLocks noGrp="1"/>
          </p:cNvSpPr>
          <p:nvPr>
            <p:ph type="subTitle" idx="1"/>
          </p:nvPr>
        </p:nvSpPr>
        <p:spPr>
          <a:xfrm>
            <a:off x="442909" y="3087744"/>
            <a:ext cx="6059491" cy="403453"/>
          </a:xfrm>
        </p:spPr>
        <p:txBody>
          <a:bodyPr>
            <a:normAutofit fontScale="95000" lnSpcReduction="10000"/>
          </a:bodyPr>
          <a:lstStyle/>
          <a:p>
            <a:pPr algn="l"/>
            <a:r>
              <a:rPr lang="en-US" dirty="0" smtClean="0">
                <a:solidFill>
                  <a:schemeClr val="accent1">
                    <a:lumMod val="75000"/>
                  </a:schemeClr>
                </a:solidFill>
              </a:rPr>
              <a:t>01 de </a:t>
            </a:r>
            <a:r>
              <a:rPr lang="en-US" dirty="0" smtClean="0">
                <a:solidFill>
                  <a:schemeClr val="accent1">
                    <a:lumMod val="75000"/>
                  </a:schemeClr>
                </a:solidFill>
              </a:rPr>
              <a:t>Febrero</a:t>
            </a:r>
            <a:r>
              <a:rPr lang="en-US" dirty="0" smtClean="0">
                <a:solidFill>
                  <a:schemeClr val="accent1">
                    <a:lumMod val="75000"/>
                  </a:schemeClr>
                </a:solidFill>
              </a:rPr>
              <a:t> de 2019</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Retrospectiva?</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205065" y="470659"/>
            <a:ext cx="3909695" cy="5950272"/>
          </a:xfrm>
          <a:prstGeom prst="wedgeRoundRectCallout">
            <a:avLst>
              <a:gd name="adj1" fmla="val -74265"/>
              <a:gd name="adj2" fmla="val -560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s-CO" sz="1600" dirty="0" smtClean="0">
                <a:solidFill>
                  <a:schemeClr val="bg1"/>
                </a:solidFill>
                <a:latin typeface="Arial" panose="020B0604020202020204" pitchFamily="34" charset="0"/>
                <a:cs typeface="Arial" panose="020B0604020202020204" pitchFamily="34" charset="0"/>
              </a:rPr>
              <a:t>Para esta actividad se toman las medidas que los equipos acordaron serán analizadas. El análisis que aquí se realizar es para identificar como fue el comportamiento de las principales métricas durante el PI.</a:t>
            </a: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smtClean="0">
                <a:solidFill>
                  <a:schemeClr val="bg1"/>
                </a:solidFill>
                <a:latin typeface="Arial" panose="020B0604020202020204" pitchFamily="34" charset="0"/>
                <a:cs typeface="Arial" panose="020B0604020202020204" pitchFamily="34" charset="0"/>
              </a:rPr>
              <a:t>Por ejemplo puede realizar el análisis de las siguientes métricas:</a:t>
            </a: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smtClean="0">
                <a:solidFill>
                  <a:schemeClr val="bg1"/>
                </a:solidFill>
                <a:latin typeface="Arial" panose="020B0604020202020204" pitchFamily="34" charset="0"/>
                <a:cs typeface="Arial" panose="020B0604020202020204" pitchFamily="34" charset="0"/>
              </a:rPr>
              <a:t>Velocidad Planeada Vs Velocidad Real.</a:t>
            </a:r>
          </a:p>
          <a:p>
            <a:pPr algn="ctr"/>
            <a:r>
              <a:rPr lang="es-ES" altLang="es-CO" sz="1600" dirty="0" smtClean="0">
                <a:solidFill>
                  <a:schemeClr val="bg1"/>
                </a:solidFill>
                <a:latin typeface="Arial" panose="020B0604020202020204" pitchFamily="34" charset="0"/>
                <a:cs typeface="Arial" panose="020B0604020202020204" pitchFamily="34" charset="0"/>
              </a:rPr>
              <a:t>Satisfacción del PO.</a:t>
            </a:r>
          </a:p>
          <a:p>
            <a:pPr algn="ctr"/>
            <a:r>
              <a:rPr lang="es-ES" altLang="es-CO" sz="1600" dirty="0" smtClean="0">
                <a:solidFill>
                  <a:schemeClr val="bg1"/>
                </a:solidFill>
                <a:latin typeface="Arial" panose="020B0604020202020204" pitchFamily="34" charset="0"/>
                <a:cs typeface="Arial" panose="020B0604020202020204" pitchFamily="34" charset="0"/>
              </a:rPr>
              <a:t>Motivación del equipo</a:t>
            </a:r>
          </a:p>
          <a:p>
            <a:pPr algn="ctr"/>
            <a:r>
              <a:rPr lang="es-ES" altLang="es-CO" sz="1600" dirty="0" smtClean="0">
                <a:solidFill>
                  <a:schemeClr val="bg1"/>
                </a:solidFill>
                <a:latin typeface="Arial" panose="020B0604020202020204" pitchFamily="34" charset="0"/>
                <a:cs typeface="Arial" panose="020B0604020202020204" pitchFamily="34" charset="0"/>
              </a:rPr>
              <a:t>Valor del negocio inicial vs Valor del negocio al final del PI.</a:t>
            </a:r>
          </a:p>
          <a:p>
            <a:pPr algn="ctr"/>
            <a:endParaRPr lang="es-ES" altLang="es-CO" sz="1600" dirty="0">
              <a:solidFill>
                <a:schemeClr val="bg1"/>
              </a:solidFill>
              <a:latin typeface="Arial" panose="020B0604020202020204" pitchFamily="34" charset="0"/>
              <a:cs typeface="Arial" panose="020B0604020202020204" pitchFamily="34" charset="0"/>
            </a:endParaRPr>
          </a:p>
          <a:p>
            <a:pPr algn="ctr"/>
            <a:r>
              <a:rPr lang="es-ES" altLang="es-CO" sz="1600" dirty="0" smtClean="0">
                <a:solidFill>
                  <a:schemeClr val="bg1"/>
                </a:solidFill>
                <a:latin typeface="Arial" panose="020B0604020202020204" pitchFamily="34" charset="0"/>
                <a:cs typeface="Arial" panose="020B0604020202020204" pitchFamily="34" charset="0"/>
              </a:rPr>
              <a:t>Esto permite que la planificación de los siguientes PI sea mas efectiva y se entregue mayor valor al negocio.</a:t>
            </a:r>
            <a:endParaRPr lang="es-ES" altLang="es-CO" sz="1600" dirty="0">
              <a:solidFill>
                <a:schemeClr val="bg1"/>
              </a:solidFill>
              <a:latin typeface="Arial" panose="020B0604020202020204" pitchFamily="34" charset="0"/>
              <a:cs typeface="Arial" panose="020B0604020202020204" pitchFamily="34" charset="0"/>
            </a:endParaRPr>
          </a:p>
        </p:txBody>
      </p:sp>
      <p:grpSp>
        <p:nvGrpSpPr>
          <p:cNvPr id="13" name="Grupo 12"/>
          <p:cNvGrpSpPr/>
          <p:nvPr/>
        </p:nvGrpSpPr>
        <p:grpSpPr>
          <a:xfrm>
            <a:off x="513652" y="1403281"/>
            <a:ext cx="3116254" cy="1107996"/>
            <a:chOff x="513652" y="1403281"/>
            <a:chExt cx="3116254" cy="1107996"/>
          </a:xfrm>
        </p:grpSpPr>
        <p:sp>
          <p:nvSpPr>
            <p:cNvPr id="14"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sp>
          <p:nvSpPr>
            <p:cNvPr id="15" name="5 CuadroTexto"/>
            <p:cNvSpPr txBox="1"/>
            <p:nvPr/>
          </p:nvSpPr>
          <p:spPr>
            <a:xfrm>
              <a:off x="1169601" y="1744563"/>
              <a:ext cx="2460305" cy="430887"/>
            </a:xfrm>
            <a:prstGeom prst="rect">
              <a:avLst/>
            </a:prstGeom>
            <a:noFill/>
          </p:spPr>
          <p:txBody>
            <a:bodyPr wrap="square" rtlCol="0" anchor="ctr" anchorCtr="0">
              <a:noAutofit/>
            </a:bodyPr>
            <a:lstStyle/>
            <a:p>
              <a:r>
                <a:rPr lang="es-ES" altLang="es-CO" sz="2400" dirty="0" smtClean="0">
                  <a:solidFill>
                    <a:srgbClr val="632678"/>
                  </a:solidFill>
                  <a:latin typeface="Arial" panose="020B0604020202020204" pitchFamily="34" charset="0"/>
                  <a:cs typeface="Arial" panose="020B0604020202020204" pitchFamily="34" charset="0"/>
                </a:rPr>
                <a:t>Medida Cuantitativa</a:t>
              </a:r>
              <a:endParaRPr lang="es-ES" altLang="es-CO" sz="2400" dirty="0">
                <a:solidFill>
                  <a:srgbClr val="632678"/>
                </a:solidFill>
                <a:latin typeface="Arial" panose="020B0604020202020204" pitchFamily="34" charset="0"/>
                <a:cs typeface="Arial" panose="020B0604020202020204" pitchFamily="34" charset="0"/>
              </a:endParaRPr>
            </a:p>
          </p:txBody>
        </p:sp>
      </p:grpSp>
      <p:pic>
        <p:nvPicPr>
          <p:cNvPr id="3" name="Imagen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94542" y="2485387"/>
            <a:ext cx="4100286" cy="41002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888581" y="1098940"/>
            <a:ext cx="3648100" cy="4913240"/>
          </a:xfrm>
          <a:prstGeom prst="wedgeRoundRectCallout">
            <a:avLst>
              <a:gd name="adj1" fmla="val -70575"/>
              <a:gd name="adj2" fmla="val -2096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s-ES" altLang="es-CO" sz="1600" dirty="0" smtClean="0">
                <a:solidFill>
                  <a:schemeClr val="bg1"/>
                </a:solidFill>
                <a:latin typeface="Arial" panose="020B0604020202020204" pitchFamily="34" charset="0"/>
                <a:cs typeface="Arial" panose="020B0604020202020204" pitchFamily="34" charset="0"/>
              </a:rPr>
              <a:t>Para esta ultima parte de la sesión, se realiza un taller de retrospectiva y resolución de problemas, con el propósito de identificar acciones que aporten a la mejora continua.</a:t>
            </a:r>
          </a:p>
          <a:p>
            <a:pPr fontAlgn="t"/>
            <a:endParaRPr lang="es-ES" altLang="es-CO" sz="1600" dirty="0">
              <a:solidFill>
                <a:schemeClr val="bg1"/>
              </a:solidFill>
              <a:latin typeface="Arial" panose="020B0604020202020204" pitchFamily="34" charset="0"/>
              <a:cs typeface="Arial" panose="020B0604020202020204" pitchFamily="34" charset="0"/>
            </a:endParaRPr>
          </a:p>
          <a:p>
            <a:pPr fontAlgn="t"/>
            <a:r>
              <a:rPr lang="es-ES" altLang="es-CO" sz="1600" dirty="0" smtClean="0">
                <a:solidFill>
                  <a:schemeClr val="bg1"/>
                </a:solidFill>
                <a:latin typeface="Arial" panose="020B0604020202020204" pitchFamily="34" charset="0"/>
                <a:cs typeface="Arial" panose="020B0604020202020204" pitchFamily="34" charset="0"/>
              </a:rPr>
              <a:t>Los problemas o hallazgos que aquí se analizan son aquellos que a nivel de tren y programa son los que mas impacto ha causado en el PI.</a:t>
            </a:r>
          </a:p>
          <a:p>
            <a:pPr fontAlgn="t"/>
            <a:endParaRPr lang="es-ES" altLang="es-CO" sz="1600" dirty="0">
              <a:solidFill>
                <a:schemeClr val="bg1"/>
              </a:solidFill>
              <a:latin typeface="Arial" panose="020B0604020202020204" pitchFamily="34" charset="0"/>
              <a:cs typeface="Arial" panose="020B0604020202020204" pitchFamily="34" charset="0"/>
            </a:endParaRPr>
          </a:p>
          <a:p>
            <a:pPr fontAlgn="t"/>
            <a:r>
              <a:rPr lang="es-ES" altLang="es-CO" sz="1600" dirty="0" smtClean="0">
                <a:solidFill>
                  <a:schemeClr val="bg1"/>
                </a:solidFill>
                <a:latin typeface="Arial" panose="020B0604020202020204" pitchFamily="34" charset="0"/>
                <a:cs typeface="Arial" panose="020B0604020202020204" pitchFamily="34" charset="0"/>
              </a:rPr>
              <a:t>Las actividades que  se llevan a cabo  son las mismas que se realizan durante una retrospectiva. Para mas detalle remitirse a la guía de retrospectiva.</a:t>
            </a:r>
            <a:endParaRPr lang="es-ES" altLang="es-CO" sz="1600" dirty="0">
              <a:solidFill>
                <a:schemeClr val="bg1"/>
              </a:solidFill>
              <a:latin typeface="Arial" panose="020B0604020202020204" pitchFamily="34" charset="0"/>
              <a:cs typeface="Arial" panose="020B0604020202020204" pitchFamily="34" charset="0"/>
            </a:endParaRPr>
          </a:p>
        </p:txBody>
      </p:sp>
      <p:grpSp>
        <p:nvGrpSpPr>
          <p:cNvPr id="14" name="Grupo 13"/>
          <p:cNvGrpSpPr/>
          <p:nvPr/>
        </p:nvGrpSpPr>
        <p:grpSpPr>
          <a:xfrm>
            <a:off x="625992" y="1928078"/>
            <a:ext cx="3918288" cy="1107996"/>
            <a:chOff x="586917" y="1403281"/>
            <a:chExt cx="3042989" cy="1107996"/>
          </a:xfrm>
        </p:grpSpPr>
        <p:sp>
          <p:nvSpPr>
            <p:cNvPr id="15" name="4 Rectángulo"/>
            <p:cNvSpPr/>
            <p:nvPr/>
          </p:nvSpPr>
          <p:spPr>
            <a:xfrm>
              <a:off x="586917" y="1403281"/>
              <a:ext cx="509418"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sp>
          <p:nvSpPr>
            <p:cNvPr id="16" name="5 CuadroTexto"/>
            <p:cNvSpPr txBox="1"/>
            <p:nvPr/>
          </p:nvSpPr>
          <p:spPr>
            <a:xfrm>
              <a:off x="1169601" y="1742023"/>
              <a:ext cx="2460305"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sym typeface="+mn-ea"/>
                </a:rPr>
                <a:t>Retrospectiva y resolución de problemas</a:t>
              </a:r>
              <a:endParaRPr lang="es-CO" sz="2400" dirty="0">
                <a:solidFill>
                  <a:srgbClr val="632678"/>
                </a:solidFill>
                <a:latin typeface="Arial" panose="020B0604020202020204" pitchFamily="34" charset="0"/>
                <a:cs typeface="Arial" panose="020B0604020202020204" pitchFamily="34" charset="0"/>
              </a:endParaRPr>
            </a:p>
            <a:p>
              <a:endParaRPr lang="es-ES" altLang="es-CO" sz="2400" dirty="0">
                <a:solidFill>
                  <a:srgbClr val="632678"/>
                </a:solidFill>
                <a:latin typeface="Arial" panose="020B0604020202020204" pitchFamily="34" charset="0"/>
                <a:cs typeface="Arial" panose="020B0604020202020204" pitchFamily="34" charset="0"/>
              </a:endParaRPr>
            </a:p>
          </p:txBody>
        </p:sp>
      </p:grpSp>
      <p:pic>
        <p:nvPicPr>
          <p:cNvPr id="3074" name="Picture 2" descr="ValoraciÃ³n de la calificaciÃ³n de la pÃ¡gina web y revis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75" y="2697707"/>
            <a:ext cx="3414939" cy="3414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7.¿Cómo se Finaliza </a:t>
            </a:r>
            <a:r>
              <a:rPr lang="es-ES" sz="2700" b="1" dirty="0" smtClean="0">
                <a:solidFill>
                  <a:srgbClr val="AD198D"/>
                </a:solidFill>
                <a:latin typeface="Arial" panose="020B0604020202020204" pitchFamily="34" charset="0"/>
                <a:cs typeface="Arial" panose="020B0604020202020204" pitchFamily="34" charset="0"/>
              </a:rPr>
              <a:t>un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1294556" y="4921839"/>
            <a:ext cx="9602667" cy="1198880"/>
          </a:xfrm>
          <a:prstGeom prst="rect">
            <a:avLst/>
          </a:prstGeom>
          <a:noFill/>
        </p:spPr>
        <p:txBody>
          <a:bodyPr wrap="square" rtlCol="0">
            <a:spAutoFit/>
          </a:bodyPr>
          <a:lstStyle/>
          <a:p>
            <a:pPr algn="l"/>
            <a:r>
              <a:rPr lang="es-ES" altLang="es-CO" dirty="0">
                <a:solidFill>
                  <a:srgbClr val="575756"/>
                </a:solidFill>
                <a:latin typeface="Arial" panose="020B0604020202020204" pitchFamily="34" charset="0"/>
                <a:cs typeface="Arial" panose="020B0604020202020204" pitchFamily="34" charset="0"/>
              </a:rPr>
              <a:t>Al finalizar la sesión es importante revisar que tan productiva fue y que oportunidades de mejora se hallaron que pueda aportar para el mejoramiento continuo. Para lo cual se le solicita a  cada participante que resalten lo que les gusto, lo que no les gusto y que se puede mejorar.</a:t>
            </a:r>
          </a:p>
        </p:txBody>
      </p:sp>
      <p:sp>
        <p:nvSpPr>
          <p:cNvPr id="14" name="6 Rectángulo"/>
          <p:cNvSpPr/>
          <p:nvPr/>
        </p:nvSpPr>
        <p:spPr>
          <a:xfrm>
            <a:off x="2200857" y="2369122"/>
            <a:ext cx="1131532"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Me gustó</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sp>
        <p:nvSpPr>
          <p:cNvPr id="16" name="6 Rectángulo"/>
          <p:cNvSpPr/>
          <p:nvPr/>
        </p:nvSpPr>
        <p:spPr>
          <a:xfrm>
            <a:off x="4971996" y="2334777"/>
            <a:ext cx="1661087"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No me gustó</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sp>
        <p:nvSpPr>
          <p:cNvPr id="17" name="6 Rectángulo"/>
          <p:cNvSpPr/>
          <p:nvPr/>
        </p:nvSpPr>
        <p:spPr>
          <a:xfrm>
            <a:off x="3979544" y="3583745"/>
            <a:ext cx="1661087" cy="307777"/>
          </a:xfrm>
          <a:prstGeom prst="rect">
            <a:avLst/>
          </a:prstGeom>
        </p:spPr>
        <p:txBody>
          <a:bodyPr wrap="square">
            <a:spAutoFit/>
          </a:bodyPr>
          <a:lstStyle/>
          <a:p>
            <a:r>
              <a:rPr lang="es-ES" sz="1400" b="1" dirty="0">
                <a:solidFill>
                  <a:srgbClr val="982881"/>
                </a:solidFill>
                <a:latin typeface="Arial" panose="020B0604020202020204" pitchFamily="34" charset="0"/>
                <a:ea typeface="Calibri" panose="020F0502020204030204"/>
                <a:cs typeface="Arial" panose="020B0604020202020204" pitchFamily="34" charset="0"/>
              </a:rPr>
              <a:t>Mejorar</a:t>
            </a:r>
            <a:endParaRPr lang="es-CO" sz="2000" dirty="0">
              <a:solidFill>
                <a:srgbClr val="982881"/>
              </a:solidFill>
              <a:latin typeface="Arial" panose="020B0604020202020204" pitchFamily="34" charset="0"/>
              <a:ea typeface="Calibri" panose="020F0502020204030204"/>
              <a:cs typeface="Arial" panose="020B0604020202020204" pitchFamily="34" charset="0"/>
            </a:endParaRPr>
          </a:p>
        </p:txBody>
      </p:sp>
      <p:cxnSp>
        <p:nvCxnSpPr>
          <p:cNvPr id="23" name="Conector recto 22"/>
          <p:cNvCxnSpPr/>
          <p:nvPr/>
        </p:nvCxnSpPr>
        <p:spPr>
          <a:xfrm>
            <a:off x="4367439" y="2374218"/>
            <a:ext cx="0" cy="9588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ector recto 23"/>
          <p:cNvCxnSpPr/>
          <p:nvPr/>
        </p:nvCxnSpPr>
        <p:spPr>
          <a:xfrm flipH="1">
            <a:off x="3072039" y="3333068"/>
            <a:ext cx="1294784" cy="1000015"/>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Conector recto 24"/>
          <p:cNvCxnSpPr/>
          <p:nvPr/>
        </p:nvCxnSpPr>
        <p:spPr>
          <a:xfrm flipH="1" flipV="1">
            <a:off x="4367439" y="3315409"/>
            <a:ext cx="1378566" cy="1017674"/>
          </a:xfrm>
          <a:prstGeom prst="line">
            <a:avLst/>
          </a:prstGeom>
        </p:spPr>
        <p:style>
          <a:lnRef idx="3">
            <a:schemeClr val="accent1"/>
          </a:lnRef>
          <a:fillRef idx="0">
            <a:schemeClr val="accent1"/>
          </a:fillRef>
          <a:effectRef idx="2">
            <a:schemeClr val="accent1"/>
          </a:effectRef>
          <a:fontRef idx="minor">
            <a:schemeClr val="tx1"/>
          </a:fontRef>
        </p:style>
      </p:cxnSp>
      <p:pic>
        <p:nvPicPr>
          <p:cNvPr id="26" name="Imagen 25"/>
          <p:cNvPicPr>
            <a:picLocks noChangeAspect="1"/>
          </p:cNvPicPr>
          <p:nvPr/>
        </p:nvPicPr>
        <p:blipFill>
          <a:blip r:embed="rId2"/>
          <a:stretch>
            <a:fillRect/>
          </a:stretch>
        </p:blipFill>
        <p:spPr>
          <a:xfrm>
            <a:off x="5269156" y="2816338"/>
            <a:ext cx="628649" cy="628649"/>
          </a:xfrm>
          <a:prstGeom prst="rect">
            <a:avLst/>
          </a:prstGeom>
        </p:spPr>
      </p:pic>
      <p:pic>
        <p:nvPicPr>
          <p:cNvPr id="27" name="Imagen 26"/>
          <p:cNvPicPr>
            <a:picLocks noChangeAspect="1"/>
          </p:cNvPicPr>
          <p:nvPr/>
        </p:nvPicPr>
        <p:blipFill>
          <a:blip r:embed="rId3"/>
          <a:stretch>
            <a:fillRect/>
          </a:stretch>
        </p:blipFill>
        <p:spPr>
          <a:xfrm>
            <a:off x="2290365" y="2794112"/>
            <a:ext cx="673099" cy="673099"/>
          </a:xfrm>
          <a:prstGeom prst="rect">
            <a:avLst/>
          </a:prstGeom>
        </p:spPr>
      </p:pic>
      <p:pic>
        <p:nvPicPr>
          <p:cNvPr id="28" name="Imagen 27"/>
          <p:cNvPicPr>
            <a:picLocks noChangeAspect="1"/>
          </p:cNvPicPr>
          <p:nvPr/>
        </p:nvPicPr>
        <p:blipFill>
          <a:blip r:embed="rId4"/>
          <a:stretch>
            <a:fillRect/>
          </a:stretch>
        </p:blipFill>
        <p:spPr>
          <a:xfrm>
            <a:off x="6561860" y="2504718"/>
            <a:ext cx="1191226" cy="1191226"/>
          </a:xfrm>
          <a:prstGeom prst="rect">
            <a:avLst/>
          </a:prstGeom>
        </p:spPr>
      </p:pic>
      <p:pic>
        <p:nvPicPr>
          <p:cNvPr id="29" name="Imagen 28"/>
          <p:cNvPicPr>
            <a:picLocks noChangeAspect="1"/>
          </p:cNvPicPr>
          <p:nvPr/>
        </p:nvPicPr>
        <p:blipFill>
          <a:blip r:embed="rId5"/>
          <a:stretch>
            <a:fillRect/>
          </a:stretch>
        </p:blipFill>
        <p:spPr>
          <a:xfrm>
            <a:off x="4162154" y="3910703"/>
            <a:ext cx="561138" cy="561138"/>
          </a:xfrm>
          <a:prstGeom prst="rect">
            <a:avLst/>
          </a:prstGeom>
        </p:spPr>
      </p:pic>
      <p:grpSp>
        <p:nvGrpSpPr>
          <p:cNvPr id="30" name="Grupo 29"/>
          <p:cNvGrpSpPr/>
          <p:nvPr/>
        </p:nvGrpSpPr>
        <p:grpSpPr>
          <a:xfrm>
            <a:off x="740251" y="1034655"/>
            <a:ext cx="3617415" cy="1107996"/>
            <a:chOff x="764437" y="1403281"/>
            <a:chExt cx="3022927" cy="1107996"/>
          </a:xfrm>
        </p:grpSpPr>
        <p:sp>
          <p:nvSpPr>
            <p:cNvPr id="31" name="4 Rectángulo"/>
            <p:cNvSpPr/>
            <p:nvPr/>
          </p:nvSpPr>
          <p:spPr>
            <a:xfrm>
              <a:off x="764437" y="1403281"/>
              <a:ext cx="154372" cy="1107996"/>
            </a:xfrm>
            <a:prstGeom prst="rect">
              <a:avLst/>
            </a:prstGeom>
            <a:noFill/>
            <a:ln>
              <a:noFill/>
            </a:ln>
          </p:spPr>
          <p:txBody>
            <a:bodyPr wrap="none" lIns="91440" tIns="45720" rIns="91440" bIns="45720">
              <a:spAutoFit/>
            </a:bodyPr>
            <a:lstStyle/>
            <a:p>
              <a:pPr algn="ct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2"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Feedback</a:t>
              </a:r>
              <a:endParaRPr lang="es-CO" sz="2400" dirty="0">
                <a:solidFill>
                  <a:srgbClr val="632678"/>
                </a:solidFill>
                <a:latin typeface="Arial" panose="020B0604020202020204" pitchFamily="34" charset="0"/>
                <a:cs typeface="Arial" panose="020B0604020202020204" pitchFamily="34" charset="0"/>
              </a:endParaRPr>
            </a:p>
          </p:txBody>
        </p:sp>
      </p:grpSp>
      <p:sp>
        <p:nvSpPr>
          <p:cNvPr id="33" name="Llamada rectangular redondeada 32"/>
          <p:cNvSpPr/>
          <p:nvPr/>
        </p:nvSpPr>
        <p:spPr>
          <a:xfrm>
            <a:off x="8660920" y="2109733"/>
            <a:ext cx="2577433" cy="1719968"/>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a:solidFill>
                  <a:schemeClr val="bg1"/>
                </a:solidFill>
                <a:latin typeface="Arial" panose="020B0604020202020204" pitchFamily="34" charset="0"/>
                <a:cs typeface="Arial" panose="020B0604020202020204" pitchFamily="34" charset="0"/>
              </a:rPr>
              <a:t>El propósito del </a:t>
            </a:r>
            <a:r>
              <a:rPr lang="es-ES" altLang="en-US" sz="1400" dirty="0">
                <a:solidFill>
                  <a:schemeClr val="bg1"/>
                </a:solidFill>
                <a:latin typeface="Arial" panose="020B0604020202020204" pitchFamily="34" charset="0"/>
                <a:cs typeface="Arial" panose="020B0604020202020204" pitchFamily="34" charset="0"/>
              </a:rPr>
              <a:t>feedback</a:t>
            </a:r>
            <a:r>
              <a:rPr lang="es-ES" altLang="en-US" sz="1400" dirty="0">
                <a:solidFill>
                  <a:schemeClr val="bg1"/>
                </a:solidFill>
                <a:latin typeface="Arial" panose="020B0604020202020204" pitchFamily="34" charset="0"/>
                <a:cs typeface="Arial" panose="020B0604020202020204" pitchFamily="34" charset="0"/>
              </a:rPr>
              <a:t> es identificar hallazgos que puedan mejorar la siguiente retrospectiva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735" dirty="0">
              <a:solidFill>
                <a:schemeClr val="tx1"/>
              </a:solidFill>
            </a:endParaRPr>
          </a:p>
          <a:p>
            <a:pPr algn="ctr"/>
            <a:endParaRPr lang="es-CO" sz="3735" dirty="0">
              <a:solidFill>
                <a:schemeClr val="tx1"/>
              </a:solidFill>
            </a:endParaRPr>
          </a:p>
          <a:p>
            <a:pPr algn="ctr"/>
            <a:endParaRPr lang="es-CO" sz="3735" dirty="0">
              <a:solidFill>
                <a:schemeClr val="tx1"/>
              </a:solidFill>
            </a:endParaRPr>
          </a:p>
          <a:p>
            <a:pPr algn="ctr"/>
            <a:r>
              <a:rPr lang="es-CO" sz="3735" dirty="0">
                <a:solidFill>
                  <a:schemeClr val="tx1"/>
                </a:solidFill>
              </a:rPr>
              <a:t>Gracias</a:t>
            </a:r>
            <a:r>
              <a:rPr lang="es-CO" sz="4265" dirty="0">
                <a:solidFill>
                  <a:schemeClr val="tx1"/>
                </a:solidFill>
              </a:rPr>
              <a:t>.</a:t>
            </a:r>
          </a:p>
          <a:p>
            <a:pPr algn="ctr"/>
            <a:endParaRPr lang="es-ES" sz="4265" dirty="0">
              <a:solidFill>
                <a:schemeClr val="tx1"/>
              </a:solidFill>
            </a:endParaRPr>
          </a:p>
          <a:p>
            <a:pPr fontAlgn="base"/>
            <a:endParaRPr lang="es-ES" dirty="0">
              <a:solidFill>
                <a:schemeClr val="tx1"/>
              </a:solidFill>
            </a:endParaRPr>
          </a:p>
          <a:p>
            <a:pPr algn="ctr"/>
            <a:endParaRPr lang="es-CO" sz="4265" dirty="0">
              <a:solidFill>
                <a:srgbClr val="26478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p:cNvSpPr txBox="1"/>
          <p:nvPr/>
        </p:nvSpPr>
        <p:spPr>
          <a:xfrm>
            <a:off x="2345789" y="1914345"/>
            <a:ext cx="6800588" cy="3293209"/>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a:t>
            </a:r>
            <a:r>
              <a:rPr lang="es-ES" sz="1600" b="1" dirty="0" smtClean="0">
                <a:solidFill>
                  <a:schemeClr val="accent1">
                    <a:lumMod val="75000"/>
                  </a:schemeClr>
                </a:solidFill>
                <a:latin typeface="Arial" panose="020B0604020202020204" pitchFamily="34" charset="0"/>
                <a:cs typeface="Arial" panose="020B0604020202020204" pitchFamily="34" charset="0"/>
              </a:rPr>
              <a:t>del </a:t>
            </a:r>
            <a:r>
              <a:rPr lang="es-ES" sz="1600" b="1" dirty="0" smtClean="0">
                <a:solidFill>
                  <a:schemeClr val="accent1">
                    <a:lumMod val="75000"/>
                  </a:schemeClr>
                </a:solidFill>
                <a:latin typeface="Arial" panose="020B0604020202020204" pitchFamily="34" charset="0"/>
                <a:cs typeface="Arial" panose="020B0604020202020204" pitchFamily="34" charset="0"/>
              </a:rPr>
              <a:t>Inspect</a:t>
            </a:r>
            <a:r>
              <a:rPr lang="es-ES" sz="1600" b="1" dirty="0" smtClean="0">
                <a:solidFill>
                  <a:schemeClr val="accent1">
                    <a:lumMod val="75000"/>
                  </a:schemeClr>
                </a:solidFill>
                <a:latin typeface="Arial" panose="020B0604020202020204" pitchFamily="34" charset="0"/>
                <a:cs typeface="Arial" panose="020B0604020202020204" pitchFamily="34" charset="0"/>
              </a:rPr>
              <a:t> and </a:t>
            </a:r>
            <a:r>
              <a:rPr lang="es-ES" sz="1600" b="1" dirty="0" smtClean="0">
                <a:solidFill>
                  <a:schemeClr val="accent1">
                    <a:lumMod val="75000"/>
                  </a:schemeClr>
                </a:solidFill>
                <a:latin typeface="Arial" panose="020B0604020202020204" pitchFamily="34" charset="0"/>
                <a:cs typeface="Arial" panose="020B0604020202020204" pitchFamily="34" charset="0"/>
              </a:rPr>
              <a:t>Adapt</a:t>
            </a:r>
            <a:endParaRPr lang="es-ES" sz="1600" b="1" dirty="0">
              <a:solidFill>
                <a:schemeClr val="accent1">
                  <a:lumMod val="75000"/>
                </a:schemeClr>
              </a:solidFill>
              <a:latin typeface="Arial" panose="020B0604020202020204" pitchFamily="34" charset="0"/>
              <a:cs typeface="Arial" panose="020B0604020202020204" pitchFamily="34" charset="0"/>
            </a:endParaRP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a:t>
            </a:r>
            <a:r>
              <a:rPr lang="es-ES" sz="1600" b="1" dirty="0" smtClean="0">
                <a:solidFill>
                  <a:schemeClr val="accent1">
                    <a:lumMod val="75000"/>
                  </a:schemeClr>
                </a:solidFill>
                <a:latin typeface="Arial" panose="020B0604020202020204" pitchFamily="34" charset="0"/>
                <a:cs typeface="Arial" panose="020B0604020202020204" pitchFamily="34" charset="0"/>
              </a:rPr>
              <a:t>un </a:t>
            </a:r>
            <a:r>
              <a:rPr lang="es-ES" sz="1600" b="1" dirty="0">
                <a:solidFill>
                  <a:schemeClr val="accent1">
                    <a:lumMod val="75000"/>
                  </a:schemeClr>
                </a:solidFill>
                <a:latin typeface="Arial" panose="020B0604020202020204" pitchFamily="34" charset="0"/>
                <a:cs typeface="Arial" panose="020B0604020202020204" pitchFamily="34" charset="0"/>
              </a:rPr>
              <a:t>Inspect</a:t>
            </a:r>
            <a:r>
              <a:rPr lang="es-ES" sz="1600" b="1" dirty="0">
                <a:solidFill>
                  <a:schemeClr val="accent1">
                    <a:lumMod val="75000"/>
                  </a:schemeClr>
                </a:solidFill>
                <a:latin typeface="Arial" panose="020B0604020202020204" pitchFamily="34" charset="0"/>
                <a:cs typeface="Arial" panose="020B0604020202020204" pitchFamily="34" charset="0"/>
              </a:rPr>
              <a:t> and </a:t>
            </a:r>
            <a:r>
              <a:rPr lang="es-ES" sz="1600" b="1" dirty="0" smtClean="0">
                <a:solidFill>
                  <a:schemeClr val="accent1">
                    <a:lumMod val="75000"/>
                  </a:schemeClr>
                </a:solidFill>
                <a:latin typeface="Arial" panose="020B0604020202020204" pitchFamily="34" charset="0"/>
                <a:cs typeface="Arial" panose="020B0604020202020204" pitchFamily="34" charset="0"/>
              </a:rPr>
              <a:t>Adapt</a:t>
            </a:r>
            <a:r>
              <a:rPr lang="es-ES" sz="1600" b="1" dirty="0" smtClean="0">
                <a:solidFill>
                  <a:schemeClr val="accent1">
                    <a:lumMod val="75000"/>
                  </a:schemeClr>
                </a:solidFill>
                <a:latin typeface="Arial" panose="020B0604020202020204" pitchFamily="34" charset="0"/>
                <a:cs typeface="Arial" panose="020B0604020202020204" pitchFamily="34" charset="0"/>
              </a:rPr>
              <a:t>?.</a:t>
            </a:r>
            <a:endParaRPr lang="es-ES" sz="1600" b="1" dirty="0">
              <a:solidFill>
                <a:schemeClr val="accent1">
                  <a:lumMod val="75000"/>
                </a:schemeClr>
              </a:solidFill>
              <a:latin typeface="Arial" panose="020B0604020202020204" pitchFamily="34" charset="0"/>
              <a:cs typeface="Arial" panose="020B0604020202020204" pitchFamily="34" charset="0"/>
            </a:endParaRP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a:t>
            </a:r>
            <a:r>
              <a:rPr lang="es-ES" sz="1600" b="1" dirty="0">
                <a:solidFill>
                  <a:schemeClr val="accent1">
                    <a:lumMod val="75000"/>
                  </a:schemeClr>
                </a:solidFill>
                <a:latin typeface="Arial" panose="020B0604020202020204" pitchFamily="34" charset="0"/>
                <a:cs typeface="Arial" panose="020B0604020202020204" pitchFamily="34" charset="0"/>
              </a:rPr>
              <a:t>Inspect</a:t>
            </a:r>
            <a:r>
              <a:rPr lang="es-ES" sz="1600" b="1" dirty="0">
                <a:solidFill>
                  <a:schemeClr val="accent1">
                    <a:lumMod val="75000"/>
                  </a:schemeClr>
                </a:solidFill>
                <a:latin typeface="Arial" panose="020B0604020202020204" pitchFamily="34" charset="0"/>
                <a:cs typeface="Arial" panose="020B0604020202020204" pitchFamily="34" charset="0"/>
              </a:rPr>
              <a:t> and </a:t>
            </a:r>
            <a:r>
              <a:rPr lang="es-ES" sz="1600" b="1" dirty="0" smtClean="0">
                <a:solidFill>
                  <a:schemeClr val="accent1">
                    <a:lumMod val="75000"/>
                  </a:schemeClr>
                </a:solidFill>
                <a:latin typeface="Arial" panose="020B0604020202020204" pitchFamily="34" charset="0"/>
                <a:cs typeface="Arial" panose="020B0604020202020204" pitchFamily="34" charset="0"/>
              </a:rPr>
              <a:t>Adapt</a:t>
            </a:r>
            <a:r>
              <a:rPr lang="es-ES" sz="1600" b="1" dirty="0" smtClean="0">
                <a:solidFill>
                  <a:schemeClr val="accent1">
                    <a:lumMod val="75000"/>
                  </a:schemeClr>
                </a:solidFill>
                <a:latin typeface="Arial" panose="020B0604020202020204" pitchFamily="34" charset="0"/>
                <a:cs typeface="Arial" panose="020B0604020202020204" pitchFamily="34" charset="0"/>
              </a:rPr>
              <a:t>?</a:t>
            </a:r>
            <a:endParaRPr lang="es-E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Preparación</a:t>
            </a:r>
            <a:r>
              <a:rPr lang="en-US" sz="1600" dirty="0">
                <a:solidFill>
                  <a:schemeClr val="accent1">
                    <a:lumMod val="75000"/>
                  </a:schemeClr>
                </a:solidFill>
                <a:latin typeface="Arial" panose="020B0604020202020204" pitchFamily="34" charset="0"/>
                <a:cs typeface="Arial" panose="020B0604020202020204" pitchFamily="34" charset="0"/>
              </a:rPr>
              <a:t> </a:t>
            </a:r>
            <a:r>
              <a:rPr lang="es-ES" altLang="en-US" sz="1600" dirty="0">
                <a:solidFill>
                  <a:schemeClr val="accent1">
                    <a:lumMod val="75000"/>
                  </a:schemeClr>
                </a:solidFill>
                <a:latin typeface="Arial" panose="020B0604020202020204" pitchFamily="34" charset="0"/>
                <a:cs typeface="Arial" panose="020B0604020202020204" pitchFamily="34" charset="0"/>
              </a:rPr>
              <a:t>Escenario</a:t>
            </a:r>
            <a:r>
              <a:rPr lang="en-US" sz="1600" dirty="0">
                <a:solidFill>
                  <a:schemeClr val="accent1">
                    <a:lumMod val="75000"/>
                  </a:schemeClr>
                </a:solidFill>
                <a:latin typeface="Arial" panose="020B0604020202020204" pitchFamily="34" charset="0"/>
                <a:cs typeface="Arial" panose="020B0604020202020204" pitchFamily="34" charset="0"/>
              </a:rPr>
              <a:t>.</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a:t>
            </a:r>
            <a:r>
              <a:rPr lang="en-US" sz="1600" dirty="0">
                <a:solidFill>
                  <a:schemeClr val="accent1">
                    <a:lumMod val="75000"/>
                  </a:schemeClr>
                </a:solidFill>
                <a:latin typeface="Arial" panose="020B0604020202020204" pitchFamily="34" charset="0"/>
                <a:cs typeface="Arial" panose="020B0604020202020204" pitchFamily="34" charset="0"/>
              </a:rPr>
              <a:t> el kit de </a:t>
            </a:r>
            <a:r>
              <a:rPr lang="es-ES" sz="1600" dirty="0">
                <a:solidFill>
                  <a:schemeClr val="accent1">
                    <a:lumMod val="75000"/>
                  </a:schemeClr>
                </a:solidFill>
                <a:latin typeface="Arial" panose="020B0604020202020204" pitchFamily="34" charset="0"/>
                <a:cs typeface="Arial" panose="020B0604020202020204" pitchFamily="34" charset="0"/>
              </a:rPr>
              <a:t>Inspect</a:t>
            </a:r>
            <a:r>
              <a:rPr lang="es-ES" sz="1600" dirty="0">
                <a:solidFill>
                  <a:schemeClr val="accent1">
                    <a:lumMod val="75000"/>
                  </a:schemeClr>
                </a:solidFill>
                <a:latin typeface="Arial" panose="020B0604020202020204" pitchFamily="34" charset="0"/>
                <a:cs typeface="Arial" panose="020B0604020202020204" pitchFamily="34" charset="0"/>
              </a:rPr>
              <a:t> and </a:t>
            </a:r>
            <a:r>
              <a:rPr lang="es-ES" sz="1600" dirty="0">
                <a:solidFill>
                  <a:schemeClr val="accent1">
                    <a:lumMod val="75000"/>
                  </a:schemeClr>
                </a:solidFill>
                <a:latin typeface="Arial" panose="020B0604020202020204" pitchFamily="34" charset="0"/>
                <a:cs typeface="Arial" panose="020B0604020202020204" pitchFamily="34" charset="0"/>
              </a:rPr>
              <a:t>Adapt</a:t>
            </a:r>
            <a:endParaRPr lang="en-US" sz="1600" dirty="0">
              <a:solidFill>
                <a:schemeClr val="accent1">
                  <a:lumMod val="75000"/>
                </a:schemeClr>
              </a:solidFill>
              <a:latin typeface="Arial" panose="020B0604020202020204" pitchFamily="34" charset="0"/>
              <a:cs typeface="Arial" panose="020B0604020202020204" pitchFamily="34" charset="0"/>
            </a:endParaRP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Durante la Retrospectiva</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Demostración del Sistema </a:t>
            </a:r>
            <a:endParaRPr lang="es-ES" sz="1600"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Medida cuantitativa</a:t>
            </a:r>
            <a:endParaRPr lang="es-ES" sz="1600"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Retrospectiva y resolución de problemas</a:t>
            </a:r>
          </a:p>
          <a:p>
            <a:pPr lvl="2"/>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n-US" sz="1600" b="1" dirty="0">
              <a:solidFill>
                <a:schemeClr val="accent1">
                  <a:lumMod val="75000"/>
                </a:schemeClr>
              </a:solidFill>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54878"/>
            <a:ext cx="10515600" cy="1325563"/>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22829" y="925851"/>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723148" y="925851"/>
            <a:ext cx="9805035" cy="2308324"/>
          </a:xfrm>
          <a:prstGeom prst="rect">
            <a:avLst/>
          </a:prstGeom>
          <a:noFill/>
        </p:spPr>
        <p:txBody>
          <a:bodyPr wrap="square" rtlCol="0">
            <a:spAutoFit/>
          </a:bodyPr>
          <a:lstStyle/>
          <a:p>
            <a:pPr algn="just"/>
            <a:endParaRPr lang="es-ES" dirty="0"/>
          </a:p>
          <a:p>
            <a:pPr algn="just"/>
            <a:r>
              <a:rPr lang="es-ES" altLang="en-US" dirty="0"/>
              <a:t>Al final de cada PI, el tren ágil se reúne para evaluar el estado de la solución, revisar los resultados de las practicas implementadas durante el PI y definir planes de acción para la mejora continua</a:t>
            </a:r>
            <a:r>
              <a:rPr lang="es-ES" altLang="en-US" dirty="0" smtClean="0"/>
              <a:t>.</a:t>
            </a:r>
          </a:p>
          <a:p>
            <a:pPr algn="just"/>
            <a:endParaRPr lang="es-ES" altLang="en-US" dirty="0"/>
          </a:p>
          <a:p>
            <a:pPr algn="just"/>
            <a:r>
              <a:rPr lang="es-ES" altLang="en-US" dirty="0" smtClean="0"/>
              <a:t>El objetivo de este evento es identificar </a:t>
            </a:r>
            <a:r>
              <a:rPr lang="es-ES" altLang="en-US" dirty="0"/>
              <a:t>oportunidades de mejora para el siguiente PI</a:t>
            </a:r>
            <a:r>
              <a:rPr lang="es-ES" altLang="en-US" dirty="0" smtClean="0"/>
              <a:t>.</a:t>
            </a:r>
          </a:p>
          <a:p>
            <a:pPr algn="just"/>
            <a:r>
              <a:rPr lang="es-ES" altLang="en-US" dirty="0"/>
              <a:t>Participan equipos ágiles y  roles a nivel de </a:t>
            </a:r>
            <a:r>
              <a:rPr lang="es-ES" altLang="en-US" dirty="0" smtClean="0"/>
              <a:t>programa (RTE, PM, Business </a:t>
            </a:r>
            <a:r>
              <a:rPr lang="es-ES" altLang="en-US" dirty="0" smtClean="0"/>
              <a:t>Owner</a:t>
            </a:r>
            <a:r>
              <a:rPr lang="es-ES" altLang="en-US" dirty="0" smtClean="0"/>
              <a:t>, </a:t>
            </a:r>
            <a:r>
              <a:rPr lang="es-ES" altLang="en-US" dirty="0" smtClean="0"/>
              <a:t>System</a:t>
            </a:r>
            <a:r>
              <a:rPr lang="es-ES" altLang="en-US" dirty="0" smtClean="0"/>
              <a:t> </a:t>
            </a:r>
            <a:r>
              <a:rPr lang="es-ES" altLang="en-US" dirty="0" smtClean="0"/>
              <a:t>Architect</a:t>
            </a:r>
            <a:r>
              <a:rPr lang="es-ES" altLang="en-US" dirty="0" smtClean="0"/>
              <a:t>) </a:t>
            </a:r>
            <a:r>
              <a:rPr lang="es-ES" altLang="en-US" dirty="0"/>
              <a:t>que hacen parte  del tren</a:t>
            </a:r>
          </a:p>
          <a:p>
            <a:pPr algn="ctr"/>
            <a:endParaRPr lang="es-ES" altLang="en-US" dirty="0"/>
          </a:p>
        </p:txBody>
      </p:sp>
      <p:pic>
        <p:nvPicPr>
          <p:cNvPr id="1026" name="Picture 2" descr="Los ejecutivos de negocios discutir con sus colegas en whiteb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64" y="3373960"/>
            <a:ext cx="10386671" cy="2299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70638" y="1312486"/>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36319" y="283429"/>
            <a:ext cx="7589075" cy="101730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AD198D"/>
                </a:solidFill>
                <a:latin typeface="Arial" panose="020B0604020202020204" pitchFamily="34" charset="0"/>
                <a:cs typeface="Arial" panose="020B0604020202020204" pitchFamily="34" charset="0"/>
                <a:sym typeface="+mn-ea"/>
              </a:rPr>
              <a:t>2 Entradas y Salidas: </a:t>
            </a:r>
            <a:r>
              <a:rPr lang="es-ES" altLang="en-US" b="1" dirty="0" smtClean="0">
                <a:solidFill>
                  <a:srgbClr val="AD198D"/>
                </a:solidFill>
                <a:latin typeface="Arial" panose="020B0604020202020204" pitchFamily="34" charset="0"/>
                <a:cs typeface="Arial" panose="020B0604020202020204" pitchFamily="34" charset="0"/>
              </a:rPr>
              <a:t>Inspect</a:t>
            </a:r>
            <a:r>
              <a:rPr lang="es-ES" altLang="en-US" b="1" dirty="0" smtClean="0">
                <a:solidFill>
                  <a:srgbClr val="AD198D"/>
                </a:solidFill>
                <a:latin typeface="Arial" panose="020B0604020202020204" pitchFamily="34" charset="0"/>
                <a:cs typeface="Arial" panose="020B0604020202020204" pitchFamily="34" charset="0"/>
              </a:rPr>
              <a:t> and </a:t>
            </a:r>
            <a:r>
              <a:rPr lang="es-ES" altLang="en-US" b="1" dirty="0" smtClean="0">
                <a:solidFill>
                  <a:srgbClr val="AD198D"/>
                </a:solidFill>
                <a:latin typeface="Arial" panose="020B0604020202020204" pitchFamily="34" charset="0"/>
                <a:cs typeface="Arial" panose="020B0604020202020204" pitchFamily="34" charset="0"/>
              </a:rPr>
              <a:t>Adapt</a:t>
            </a:r>
            <a:endParaRPr lang="es-ES" b="1" dirty="0">
              <a:solidFill>
                <a:schemeClr val="accent1">
                  <a:lumMod val="75000"/>
                </a:schemeClr>
              </a:solidFill>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3E270B1D-1AD7-44BE-8E70-AC54A715455D}"/>
              </a:ext>
            </a:extLst>
          </p:cNvPr>
          <p:cNvSpPr/>
          <p:nvPr/>
        </p:nvSpPr>
        <p:spPr>
          <a:xfrm>
            <a:off x="8323466" y="281231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latin typeface="Arial" panose="020B0604020202020204" pitchFamily="34" charset="0"/>
                <a:cs typeface="Arial" panose="020B0604020202020204" pitchFamily="34" charset="0"/>
              </a:rPr>
              <a:t>Mejora Continua</a:t>
            </a:r>
            <a:endParaRPr lang="es-ES" altLang="en-US" dirty="0">
              <a:latin typeface="Arial" panose="020B0604020202020204" pitchFamily="34" charset="0"/>
              <a:cs typeface="Arial" panose="020B0604020202020204" pitchFamily="34" charset="0"/>
            </a:endParaRPr>
          </a:p>
        </p:txBody>
      </p:sp>
      <p:sp>
        <p:nvSpPr>
          <p:cNvPr id="36" name="Rectángulo 35">
            <a:extLst>
              <a:ext uri="{FF2B5EF4-FFF2-40B4-BE49-F238E27FC236}">
                <a16:creationId xmlns:a16="http://schemas.microsoft.com/office/drawing/2014/main" id="{1B70EFB7-AF94-472C-84E4-9E28115213FD}"/>
              </a:ext>
            </a:extLst>
          </p:cNvPr>
          <p:cNvSpPr/>
          <p:nvPr/>
        </p:nvSpPr>
        <p:spPr>
          <a:xfrm>
            <a:off x="1410204" y="1739037"/>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n-US" dirty="0" smtClean="0"/>
          </a:p>
          <a:p>
            <a:pPr algn="ctr"/>
            <a:r>
              <a:rPr lang="es-ES" altLang="en-US" dirty="0" smtClean="0"/>
              <a:t>Plan  de mejoras </a:t>
            </a:r>
            <a:r>
              <a:rPr lang="es-ES" altLang="en-US" dirty="0"/>
              <a:t>de cada Equipo.</a:t>
            </a:r>
          </a:p>
          <a:p>
            <a:pPr algn="ctr"/>
            <a:endParaRPr lang="es-ES" altLang="en-US" dirty="0">
              <a:latin typeface="Arial" panose="020B0604020202020204" pitchFamily="34" charset="0"/>
              <a:cs typeface="Arial" panose="020B0604020202020204" pitchFamily="34" charset="0"/>
            </a:endParaRPr>
          </a:p>
          <a:p>
            <a:pPr algn="ctr"/>
            <a:endParaRPr lang="es-CO" sz="1100" dirty="0">
              <a:latin typeface="Arial" panose="020B0604020202020204" pitchFamily="34" charset="0"/>
              <a:cs typeface="Arial" panose="020B0604020202020204" pitchFamily="34" charset="0"/>
            </a:endParaRPr>
          </a:p>
        </p:txBody>
      </p:sp>
      <p:sp>
        <p:nvSpPr>
          <p:cNvPr id="39" name="Rectángulo 38">
            <a:extLst>
              <a:ext uri="{FF2B5EF4-FFF2-40B4-BE49-F238E27FC236}">
                <a16:creationId xmlns:a16="http://schemas.microsoft.com/office/drawing/2014/main" id="{A183E963-105D-429B-9192-9BFFD936D3AF}"/>
              </a:ext>
            </a:extLst>
          </p:cNvPr>
          <p:cNvSpPr/>
          <p:nvPr/>
        </p:nvSpPr>
        <p:spPr>
          <a:xfrm>
            <a:off x="1422543" y="2687966"/>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Lecciones aprendidas durante el PI</a:t>
            </a:r>
            <a:endParaRPr lang="es-ES" altLang="en-US" dirty="0">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332930B-2197-4042-B47D-D4652666E87D}"/>
              </a:ext>
            </a:extLst>
          </p:cNvPr>
          <p:cNvSpPr/>
          <p:nvPr/>
        </p:nvSpPr>
        <p:spPr>
          <a:xfrm>
            <a:off x="4002275" y="2940543"/>
            <a:ext cx="3718455" cy="584775"/>
          </a:xfrm>
          <a:prstGeom prst="rect">
            <a:avLst/>
          </a:prstGeom>
          <a:noFill/>
        </p:spPr>
        <p:txBody>
          <a:bodyPr wrap="none" lIns="91440" tIns="45720" rIns="91440" bIns="45720">
            <a:spAutoFit/>
          </a:bodyPr>
          <a:lstStyle/>
          <a:p>
            <a:pPr algn="ctr"/>
            <a:r>
              <a:rPr lang="es-ES" sz="3200" b="1" dirty="0" smtClean="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sym typeface="+mn-ea"/>
              </a:rPr>
              <a:t>Inspect</a:t>
            </a:r>
            <a:r>
              <a:rPr lang="es-ES" sz="3200" b="1" dirty="0" smtClean="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sym typeface="+mn-ea"/>
              </a:rPr>
              <a:t> and </a:t>
            </a:r>
            <a:r>
              <a:rPr lang="es-ES" sz="3200" b="1" dirty="0" smtClean="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sym typeface="+mn-ea"/>
              </a:rPr>
              <a:t>Adapt</a:t>
            </a:r>
            <a:endParaRPr lang="es-ES" sz="32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30B1B7D5-B736-4ADC-B1CB-14CBC3E2E3F4}"/>
              </a:ext>
            </a:extLst>
          </p:cNvPr>
          <p:cNvSpPr/>
          <p:nvPr/>
        </p:nvSpPr>
        <p:spPr>
          <a:xfrm rot="16200000">
            <a:off x="-927555" y="2967335"/>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45" name="Rectángulo 44">
            <a:extLst>
              <a:ext uri="{FF2B5EF4-FFF2-40B4-BE49-F238E27FC236}">
                <a16:creationId xmlns:a16="http://schemas.microsoft.com/office/drawing/2014/main" id="{7E8BA886-8877-498A-9426-49CB39E00D30}"/>
              </a:ext>
            </a:extLst>
          </p:cNvPr>
          <p:cNvSpPr/>
          <p:nvPr/>
        </p:nvSpPr>
        <p:spPr>
          <a:xfrm rot="16200000">
            <a:off x="9667808" y="3093553"/>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CDC3B98E-B9EA-433A-B3FF-2282C50FF31E}"/>
              </a:ext>
            </a:extLst>
          </p:cNvPr>
          <p:cNvSpPr/>
          <p:nvPr/>
        </p:nvSpPr>
        <p:spPr>
          <a:xfrm>
            <a:off x="1410202" y="3658441"/>
            <a:ext cx="2048945" cy="1200979"/>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t>Resultado de los planes de acción ejecutados durante el PI</a:t>
            </a:r>
            <a:endParaRPr lang="es-CO" dirty="0">
              <a:latin typeface="Arial" panose="020B0604020202020204" pitchFamily="34" charset="0"/>
              <a:cs typeface="Arial" panose="020B0604020202020204" pitchFamily="34" charset="0"/>
            </a:endParaRPr>
          </a:p>
        </p:txBody>
      </p:sp>
      <p:sp>
        <p:nvSpPr>
          <p:cNvPr id="16" name="Cuadro de texto 14">
            <a:extLst>
              <a:ext uri="{FF2B5EF4-FFF2-40B4-BE49-F238E27FC236}">
                <a16:creationId xmlns:a16="http://schemas.microsoft.com/office/drawing/2014/main" id="{4E21D9CD-CBEA-4534-8596-CC4A3416FF57}"/>
              </a:ext>
            </a:extLst>
          </p:cNvPr>
          <p:cNvSpPr txBox="1"/>
          <p:nvPr/>
        </p:nvSpPr>
        <p:spPr>
          <a:xfrm>
            <a:off x="1292497" y="5087993"/>
            <a:ext cx="7560945" cy="646331"/>
          </a:xfrm>
          <a:prstGeom prst="rect">
            <a:avLst/>
          </a:prstGeom>
          <a:noFill/>
        </p:spPr>
        <p:txBody>
          <a:bodyPr wrap="square" rtlCol="0">
            <a:spAutoFit/>
          </a:bodyPr>
          <a:lstStyle/>
          <a:p>
            <a:pPr algn="just"/>
            <a:r>
              <a:rPr lang="es-ES" altLang="en-US" b="1" dirty="0"/>
              <a:t>Para el </a:t>
            </a:r>
            <a:r>
              <a:rPr lang="es-ES" altLang="en-US" b="1" dirty="0"/>
              <a:t>Inspect</a:t>
            </a:r>
            <a:r>
              <a:rPr lang="es-ES" altLang="en-US" b="1" dirty="0"/>
              <a:t> and </a:t>
            </a:r>
            <a:r>
              <a:rPr lang="es-ES" altLang="en-US" b="1" dirty="0"/>
              <a:t>adapt</a:t>
            </a:r>
            <a:r>
              <a:rPr lang="es-ES" altLang="en-US" b="1" dirty="0"/>
              <a:t> se recomienda una </a:t>
            </a:r>
            <a:r>
              <a:rPr lang="es-ES" altLang="en-US" b="1" dirty="0" smtClean="0"/>
              <a:t>duración </a:t>
            </a:r>
            <a:r>
              <a:rPr lang="es-ES" altLang="en-US" b="1" dirty="0"/>
              <a:t>de </a:t>
            </a:r>
            <a:r>
              <a:rPr lang="es-ES" altLang="en-US" b="1" dirty="0" smtClean="0"/>
              <a:t>máximo </a:t>
            </a:r>
            <a:r>
              <a:rPr lang="es-ES" altLang="en-US" b="1" dirty="0"/>
              <a:t>1 día</a:t>
            </a:r>
          </a:p>
          <a:p>
            <a:pPr algn="just"/>
            <a:endParaRPr lang="es-ES" altLang="en-US" b="1" dirty="0">
              <a:solidFill>
                <a:srgbClr val="575756"/>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1B70EFB7-AF94-472C-84E4-9E28115213FD}"/>
              </a:ext>
            </a:extLst>
          </p:cNvPr>
          <p:cNvSpPr/>
          <p:nvPr/>
        </p:nvSpPr>
        <p:spPr>
          <a:xfrm>
            <a:off x="8323465" y="1855492"/>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altLang="en-US" dirty="0" smtClean="0"/>
          </a:p>
          <a:p>
            <a:r>
              <a:rPr lang="es-ES" altLang="en-US" dirty="0" smtClean="0"/>
              <a:t>Estado </a:t>
            </a:r>
            <a:r>
              <a:rPr lang="es-ES" altLang="en-US" dirty="0"/>
              <a:t>de la solución.</a:t>
            </a:r>
          </a:p>
          <a:p>
            <a:pPr algn="ctr"/>
            <a:endParaRPr lang="es-ES" altLang="en-US" dirty="0">
              <a:latin typeface="Arial" panose="020B0604020202020204" pitchFamily="34" charset="0"/>
              <a:cs typeface="Arial" panose="020B0604020202020204" pitchFamily="34" charset="0"/>
            </a:endParaRPr>
          </a:p>
          <a:p>
            <a:pPr algn="ctr"/>
            <a:endParaRPr lang="es-CO" sz="1100" dirty="0">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CDC3B98E-B9EA-433A-B3FF-2282C50FF31E}"/>
              </a:ext>
            </a:extLst>
          </p:cNvPr>
          <p:cNvSpPr/>
          <p:nvPr/>
        </p:nvSpPr>
        <p:spPr>
          <a:xfrm>
            <a:off x="8323465" y="3748332"/>
            <a:ext cx="2048945" cy="968811"/>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atin typeface="Arial" panose="020B0604020202020204" pitchFamily="34" charset="0"/>
                <a:cs typeface="Arial" panose="020B0604020202020204" pitchFamily="34" charset="0"/>
              </a:rPr>
              <a:t>Actualización valor del negocio</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26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924" y="1133200"/>
            <a:ext cx="1960342" cy="4821381"/>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 ¿Por qué realizar </a:t>
            </a:r>
            <a:r>
              <a:rPr lang="es-ES" sz="2700" b="1" dirty="0" smtClean="0">
                <a:solidFill>
                  <a:srgbClr val="AD198D"/>
                </a:solidFill>
                <a:latin typeface="Arial" panose="020B0604020202020204" pitchFamily="34" charset="0"/>
                <a:cs typeface="Arial" panose="020B0604020202020204" pitchFamily="34" charset="0"/>
              </a:rPr>
              <a:t>un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Mejora Continua</a:t>
            </a:r>
          </a:p>
        </p:txBody>
      </p:sp>
      <p:sp>
        <p:nvSpPr>
          <p:cNvPr id="16" name="Llamada rectangular 15"/>
          <p:cNvSpPr/>
          <p:nvPr/>
        </p:nvSpPr>
        <p:spPr>
          <a:xfrm>
            <a:off x="968987" y="2487281"/>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Reflexionar para ser mas efectivos</a:t>
            </a:r>
            <a:endParaRPr lang="es-ES" altLang="en-US" dirty="0">
              <a:solidFill>
                <a:schemeClr val="bg1"/>
              </a:solidFill>
              <a:latin typeface="Arial" panose="020B0604020202020204" pitchFamily="34" charset="0"/>
              <a:cs typeface="Arial" panose="020B0604020202020204" pitchFamily="34" charset="0"/>
            </a:endParaRPr>
          </a:p>
        </p:txBody>
      </p:sp>
      <p:sp>
        <p:nvSpPr>
          <p:cNvPr id="17" name="Llamada rectangular 16"/>
          <p:cNvSpPr/>
          <p:nvPr/>
        </p:nvSpPr>
        <p:spPr>
          <a:xfrm>
            <a:off x="7491176" y="1572867"/>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Mejorar Comunicación</a:t>
            </a:r>
          </a:p>
        </p:txBody>
      </p:sp>
      <p:sp>
        <p:nvSpPr>
          <p:cNvPr id="18" name="Llamada rectangular 17"/>
          <p:cNvSpPr/>
          <p:nvPr/>
        </p:nvSpPr>
        <p:spPr>
          <a:xfrm>
            <a:off x="7491175" y="2487281"/>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Mejorar Clima Laboral</a:t>
            </a:r>
          </a:p>
        </p:txBody>
      </p:sp>
      <p:sp>
        <p:nvSpPr>
          <p:cNvPr id="19" name="Llamada rectangular 18"/>
          <p:cNvSpPr/>
          <p:nvPr/>
        </p:nvSpPr>
        <p:spPr>
          <a:xfrm>
            <a:off x="968987" y="3429000"/>
            <a:ext cx="2958861" cy="766324"/>
          </a:xfrm>
          <a:prstGeom prst="wedgeRectCallout">
            <a:avLst>
              <a:gd name="adj1" fmla="val 69895"/>
              <a:gd name="adj2" fmla="val -696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Afianzar equipo</a:t>
            </a:r>
          </a:p>
        </p:txBody>
      </p:sp>
      <p:sp>
        <p:nvSpPr>
          <p:cNvPr id="20" name="Llamada rectangular 19"/>
          <p:cNvSpPr/>
          <p:nvPr/>
        </p:nvSpPr>
        <p:spPr>
          <a:xfrm>
            <a:off x="7491175" y="3429000"/>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Empoderar </a:t>
            </a:r>
            <a:r>
              <a:rPr lang="es-ES" altLang="en-US" dirty="0" smtClean="0">
                <a:solidFill>
                  <a:schemeClr val="bg1"/>
                </a:solidFill>
                <a:latin typeface="Arial" panose="020B0604020202020204" pitchFamily="34" charset="0"/>
                <a:cs typeface="Arial" panose="020B0604020202020204" pitchFamily="34" charset="0"/>
              </a:rPr>
              <a:t>a los equipos</a:t>
            </a:r>
            <a:endParaRPr lang="es-ES" altLang="en-US" dirty="0">
              <a:solidFill>
                <a:schemeClr val="bg1"/>
              </a:solidFill>
              <a:latin typeface="Arial" panose="020B0604020202020204" pitchFamily="34" charset="0"/>
              <a:cs typeface="Arial" panose="020B0604020202020204" pitchFamily="34" charset="0"/>
            </a:endParaRPr>
          </a:p>
        </p:txBody>
      </p:sp>
      <p:sp>
        <p:nvSpPr>
          <p:cNvPr id="12" name="Llamada rectangular 7"/>
          <p:cNvSpPr/>
          <p:nvPr/>
        </p:nvSpPr>
        <p:spPr>
          <a:xfrm>
            <a:off x="968987" y="4370955"/>
            <a:ext cx="2958861" cy="766324"/>
          </a:xfrm>
          <a:prstGeom prst="wedgeRectCallout">
            <a:avLst>
              <a:gd name="adj1" fmla="val 72063"/>
              <a:gd name="adj2" fmla="val -68020"/>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Asegurar la mejor entrega de valor</a:t>
            </a:r>
          </a:p>
        </p:txBody>
      </p:sp>
      <p:sp>
        <p:nvSpPr>
          <p:cNvPr id="13" name="Llamada rectangular 19"/>
          <p:cNvSpPr/>
          <p:nvPr/>
        </p:nvSpPr>
        <p:spPr>
          <a:xfrm>
            <a:off x="7491175" y="4370955"/>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Encontrar soluciones a situaciones no deseadas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Escenario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500" dirty="0">
                <a:solidFill>
                  <a:schemeClr val="tx1"/>
                </a:solidFill>
                <a:latin typeface="Arial" panose="020B0604020202020204" pitchFamily="34" charset="0"/>
                <a:cs typeface="Arial" panose="020B0604020202020204" pitchFamily="34" charset="0"/>
              </a:rPr>
              <a:t>Antes de iniciar </a:t>
            </a:r>
            <a:r>
              <a:rPr lang="es-ES" sz="1500" dirty="0" smtClean="0">
                <a:solidFill>
                  <a:schemeClr val="tx1"/>
                </a:solidFill>
                <a:latin typeface="Arial" panose="020B0604020202020204" pitchFamily="34" charset="0"/>
                <a:cs typeface="Arial" panose="020B0604020202020204" pitchFamily="34" charset="0"/>
              </a:rPr>
              <a:t>un </a:t>
            </a:r>
            <a:r>
              <a:rPr lang="es-ES" sz="1500" dirty="0" smtClean="0">
                <a:solidFill>
                  <a:schemeClr val="tx1"/>
                </a:solidFill>
                <a:latin typeface="Arial" panose="020B0604020202020204" pitchFamily="34" charset="0"/>
                <a:cs typeface="Arial" panose="020B0604020202020204" pitchFamily="34" charset="0"/>
              </a:rPr>
              <a:t>inspect</a:t>
            </a:r>
            <a:r>
              <a:rPr lang="es-ES" sz="1500" dirty="0" smtClean="0">
                <a:solidFill>
                  <a:schemeClr val="tx1"/>
                </a:solidFill>
                <a:latin typeface="Arial" panose="020B0604020202020204" pitchFamily="34" charset="0"/>
                <a:cs typeface="Arial" panose="020B0604020202020204" pitchFamily="34" charset="0"/>
              </a:rPr>
              <a:t> and </a:t>
            </a:r>
            <a:r>
              <a:rPr lang="es-ES" sz="1500" dirty="0" smtClean="0">
                <a:solidFill>
                  <a:schemeClr val="tx1"/>
                </a:solidFill>
                <a:latin typeface="Arial" panose="020B0604020202020204" pitchFamily="34" charset="0"/>
                <a:cs typeface="Arial" panose="020B0604020202020204" pitchFamily="34" charset="0"/>
              </a:rPr>
              <a:t>adapt</a:t>
            </a:r>
            <a:r>
              <a:rPr lang="es-ES" sz="1500" dirty="0" smtClean="0">
                <a:solidFill>
                  <a:schemeClr val="tx1"/>
                </a:solidFill>
                <a:latin typeface="Arial" panose="020B0604020202020204" pitchFamily="34" charset="0"/>
                <a:cs typeface="Arial" panose="020B0604020202020204" pitchFamily="34" charset="0"/>
              </a:rPr>
              <a:t> es </a:t>
            </a:r>
            <a:r>
              <a:rPr lang="es-ES" sz="1500" dirty="0">
                <a:solidFill>
                  <a:schemeClr val="tx1"/>
                </a:solidFill>
                <a:latin typeface="Arial" panose="020B0604020202020204" pitchFamily="34" charset="0"/>
                <a:cs typeface="Arial" panose="020B0604020202020204" pitchFamily="34" charset="0"/>
              </a:rPr>
              <a:t>importante que de acuerdo a las actividades que realizaran se preparen la herramientas, materiales y el sitio en el cual se llevara a cabo la sesión.</a:t>
            </a:r>
          </a:p>
          <a:p>
            <a:pPr algn="ctr" defTabSz="761365" eaLnBrk="0" fontAlgn="base" hangingPunct="0">
              <a:spcBef>
                <a:spcPct val="0"/>
              </a:spcBef>
              <a:spcAft>
                <a:spcPct val="0"/>
              </a:spcAft>
            </a:pPr>
            <a:endParaRPr lang="es-ES" sz="1500" dirty="0">
              <a:solidFill>
                <a:schemeClr val="tx1"/>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a:t>
            </a:r>
            <a:r>
              <a:rPr lang="es-ES" sz="2700" b="1" dirty="0" smtClean="0">
                <a:solidFill>
                  <a:srgbClr val="AD198D"/>
                </a:solidFill>
                <a:latin typeface="Arial" panose="020B0604020202020204" pitchFamily="34" charset="0"/>
                <a:cs typeface="Arial" panose="020B0604020202020204" pitchFamily="34" charset="0"/>
              </a:rPr>
              <a:t>un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4811451" y="200574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smtClean="0">
                <a:solidFill>
                  <a:schemeClr val="bg1"/>
                </a:solidFill>
                <a:latin typeface="Arial" panose="020B0604020202020204" pitchFamily="34" charset="0"/>
                <a:cs typeface="Arial" panose="020B0604020202020204" pitchFamily="34" charset="0"/>
              </a:rPr>
              <a:t>Hallazgos y acciones </a:t>
            </a:r>
            <a:endParaRPr lang="es-ES" altLang="en-US" dirty="0">
              <a:solidFill>
                <a:schemeClr val="bg1"/>
              </a:solidFill>
              <a:latin typeface="Arial" panose="020B0604020202020204" pitchFamily="34" charset="0"/>
              <a:cs typeface="Arial" panose="020B0604020202020204" pitchFamily="34" charset="0"/>
            </a:endParaRPr>
          </a:p>
        </p:txBody>
      </p:sp>
      <p:sp>
        <p:nvSpPr>
          <p:cNvPr id="8" name="Pentágono 7"/>
          <p:cNvSpPr/>
          <p:nvPr/>
        </p:nvSpPr>
        <p:spPr>
          <a:xfrm>
            <a:off x="4824021" y="342869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Herramientas y Sitio</a:t>
            </a:r>
          </a:p>
        </p:txBody>
      </p:sp>
      <p:sp>
        <p:nvSpPr>
          <p:cNvPr id="9" name="Pentágono 8"/>
          <p:cNvSpPr/>
          <p:nvPr/>
        </p:nvSpPr>
        <p:spPr>
          <a:xfrm>
            <a:off x="4811452" y="4936082"/>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Actividad de Preparación</a:t>
            </a:r>
          </a:p>
        </p:txBody>
      </p:sp>
      <p:sp>
        <p:nvSpPr>
          <p:cNvPr id="10" name="Proceso 9"/>
          <p:cNvSpPr/>
          <p:nvPr/>
        </p:nvSpPr>
        <p:spPr>
          <a:xfrm>
            <a:off x="7162959" y="1733626"/>
            <a:ext cx="4347752" cy="1295484"/>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smtClean="0">
                <a:solidFill>
                  <a:schemeClr val="bg1"/>
                </a:solidFill>
                <a:latin typeface="Arial" panose="020B0604020202020204" pitchFamily="34" charset="0"/>
                <a:cs typeface="Arial" panose="020B0604020202020204" pitchFamily="34" charset="0"/>
              </a:rPr>
              <a:t>Es importante contar con el listado de hallazgos y cuales fueron los acciones ejecutadas para la mejora y cual fue el resultado.</a:t>
            </a:r>
            <a:endParaRPr lang="es-ES" altLang="en-US" sz="1400" dirty="0">
              <a:solidFill>
                <a:schemeClr val="bg1"/>
              </a:solidFill>
              <a:latin typeface="Arial" panose="020B0604020202020204" pitchFamily="34" charset="0"/>
              <a:cs typeface="Arial" panose="020B0604020202020204" pitchFamily="34" charset="0"/>
            </a:endParaRPr>
          </a:p>
        </p:txBody>
      </p:sp>
      <p:sp>
        <p:nvSpPr>
          <p:cNvPr id="12" name="Proceso 11"/>
          <p:cNvSpPr/>
          <p:nvPr/>
        </p:nvSpPr>
        <p:spPr>
          <a:xfrm>
            <a:off x="7198296" y="3292282"/>
            <a:ext cx="4312415" cy="1063401"/>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a:latin typeface="Arial" panose="020B0604020202020204" pitchFamily="34" charset="0"/>
                <a:cs typeface="Arial" panose="020B0604020202020204" pitchFamily="34" charset="0"/>
                <a:sym typeface="+mn-ea"/>
              </a:rPr>
              <a:t>De acuerdo a las actividades preparadas se debe contar con las herramientas y materiales necesarios para llevarlas a cabo </a:t>
            </a:r>
            <a:r>
              <a:rPr lang="es-ES" altLang="en-US" sz="1400" dirty="0" smtClean="0">
                <a:latin typeface="Arial" panose="020B0604020202020204" pitchFamily="34" charset="0"/>
                <a:cs typeface="Arial" panose="020B0604020202020204" pitchFamily="34" charset="0"/>
                <a:sym typeface="+mn-ea"/>
              </a:rPr>
              <a:t>la </a:t>
            </a:r>
            <a:r>
              <a:rPr lang="es-ES" altLang="en-US" sz="1400" dirty="0">
                <a:latin typeface="Arial" panose="020B0604020202020204" pitchFamily="34" charset="0"/>
                <a:cs typeface="Arial" panose="020B0604020202020204" pitchFamily="34" charset="0"/>
                <a:sym typeface="+mn-ea"/>
              </a:rPr>
              <a:t>sesión. El sitio debe contar con el suficiente espacio para ejecutar las actividades planeadas </a:t>
            </a:r>
          </a:p>
        </p:txBody>
      </p:sp>
      <p:sp>
        <p:nvSpPr>
          <p:cNvPr id="14" name="Proceso 13"/>
          <p:cNvSpPr/>
          <p:nvPr/>
        </p:nvSpPr>
        <p:spPr>
          <a:xfrm>
            <a:off x="7244650" y="4618855"/>
            <a:ext cx="4266061" cy="1514248"/>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365" eaLnBrk="0" fontAlgn="base" hangingPunct="0">
              <a:spcBef>
                <a:spcPct val="0"/>
              </a:spcBef>
              <a:spcAft>
                <a:spcPct val="0"/>
              </a:spcAft>
            </a:pPr>
            <a:r>
              <a:rPr lang="es-CO" sz="1400" dirty="0" smtClean="0">
                <a:latin typeface="Arial" panose="020B0604020202020204" pitchFamily="34" charset="0"/>
                <a:cs typeface="Arial" panose="020B0604020202020204" pitchFamily="34" charset="0"/>
              </a:rPr>
              <a:t>Recordemos que el objetivo de este espacio es evaluar el resultado del trabajo durante el PI, para lo cual es necesario realizar diferentes actividades que nos aporten a encontrar la causas raíces de los hallazgos o problemas generados a nivel de programa y así dar una solución efectiva.</a:t>
            </a:r>
            <a:endParaRPr lang="es-CO" sz="1400" dirty="0">
              <a:latin typeface="Arial" panose="020B0604020202020204" pitchFamily="34" charset="0"/>
              <a:cs typeface="Arial" panose="020B0604020202020204" pitchFamily="34" charset="0"/>
            </a:endParaRPr>
          </a:p>
          <a:p>
            <a:pPr algn="ctr"/>
            <a:endParaRPr lang="es-ES" altLang="en-US" sz="1400" dirty="0">
              <a:solidFill>
                <a:schemeClr val="accent1">
                  <a:lumMod val="75000"/>
                </a:schemeClr>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a:t>
            </a:r>
            <a:r>
              <a:rPr lang="en-US" dirty="0" smtClean="0">
                <a:solidFill>
                  <a:schemeClr val="accent1">
                    <a:lumMod val="75000"/>
                  </a:schemeClr>
                </a:solidFill>
                <a:latin typeface="Arial" panose="020B0604020202020204" pitchFamily="34" charset="0"/>
                <a:cs typeface="Arial" panose="020B0604020202020204" pitchFamily="34" charset="0"/>
              </a:rPr>
              <a:t>Inspect and adapt</a:t>
            </a:r>
            <a:endParaRPr lang="en-U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4. ¿Cómo preparar un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 </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01</a:t>
              </a:r>
            </a:p>
          </p:txBody>
        </p:sp>
        <p:cxnSp>
          <p:nvCxnSpPr>
            <p:cNvPr id="6"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p:cNvSpPr txBox="1"/>
          <p:nvPr/>
        </p:nvSpPr>
        <p:spPr>
          <a:xfrm>
            <a:off x="1644967" y="1777187"/>
            <a:ext cx="3924925" cy="334063"/>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smtClean="0"/>
              <a:t>Demostración </a:t>
            </a:r>
            <a:r>
              <a:rPr lang="es-ES" sz="2400" dirty="0"/>
              <a:t>del Sistema.</a:t>
            </a:r>
            <a:endParaRPr lang="es-CO" sz="2400" dirty="0"/>
          </a:p>
        </p:txBody>
      </p:sp>
      <p:sp>
        <p:nvSpPr>
          <p:cNvPr id="11" name="Marcador de texto 2"/>
          <p:cNvSpPr txBox="1"/>
          <p:nvPr/>
        </p:nvSpPr>
        <p:spPr>
          <a:xfrm>
            <a:off x="1668144" y="3132455"/>
            <a:ext cx="3924925" cy="41783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smtClean="0">
                <a:sym typeface="+mn-ea"/>
              </a:rPr>
              <a:t>Retrospectiva y resolución de problemas</a:t>
            </a:r>
            <a:endParaRPr lang="es-CO" sz="2400" dirty="0"/>
          </a:p>
          <a:p>
            <a:pPr defTabSz="913765">
              <a:defRPr/>
            </a:pPr>
            <a:endParaRPr lang="es-CO" sz="2400" dirty="0"/>
          </a:p>
          <a:p>
            <a:pPr defTabSz="913765">
              <a:defRPr/>
            </a:pPr>
            <a:endParaRPr lang="es-CO" sz="1400" dirty="0"/>
          </a:p>
        </p:txBody>
      </p:sp>
      <p:sp>
        <p:nvSpPr>
          <p:cNvPr id="26" name="Marcador de texto 3"/>
          <p:cNvSpPr txBox="1"/>
          <p:nvPr/>
        </p:nvSpPr>
        <p:spPr>
          <a:xfrm>
            <a:off x="1668144" y="2519926"/>
            <a:ext cx="4095750" cy="344170"/>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smtClean="0"/>
              <a:t>Medida Cuantitativa</a:t>
            </a:r>
            <a:endParaRPr lang="es-ES" sz="2400" dirty="0"/>
          </a:p>
        </p:txBody>
      </p:sp>
      <p:grpSp>
        <p:nvGrpSpPr>
          <p:cNvPr id="28" name="Grupo 27"/>
          <p:cNvGrpSpPr/>
          <p:nvPr/>
        </p:nvGrpSpPr>
        <p:grpSpPr>
          <a:xfrm>
            <a:off x="614709" y="2530033"/>
            <a:ext cx="653069" cy="415373"/>
            <a:chOff x="614709" y="1745227"/>
            <a:chExt cx="653069" cy="415373"/>
          </a:xfrm>
        </p:grpSpPr>
        <p:sp>
          <p:nvSpPr>
            <p:cNvPr id="29" name="Marcador de texto 7"/>
            <p:cNvSpPr txBox="1"/>
            <p:nvPr/>
          </p:nvSpPr>
          <p:spPr>
            <a:xfrm>
              <a:off x="614709" y="174522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02</a:t>
              </a:r>
            </a:p>
          </p:txBody>
        </p:sp>
        <p:cxnSp>
          <p:nvCxnSpPr>
            <p:cNvPr id="30" name="Conector recto 28"/>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45560" y="3294123"/>
            <a:ext cx="653069" cy="376638"/>
            <a:chOff x="600739" y="1663947"/>
            <a:chExt cx="653069" cy="376638"/>
          </a:xfrm>
        </p:grpSpPr>
        <p:sp>
          <p:nvSpPr>
            <p:cNvPr id="35" name="Marcador de texto 7"/>
            <p:cNvSpPr txBox="1"/>
            <p:nvPr/>
          </p:nvSpPr>
          <p:spPr>
            <a:xfrm>
              <a:off x="600739" y="1663947"/>
              <a:ext cx="648492" cy="334063"/>
            </a:xfrm>
            <a:prstGeom prst="rect">
              <a:avLst/>
            </a:prstGeom>
          </p:spPr>
          <p:txBody>
            <a:bodyPr>
              <a:noAutofit/>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CO" sz="2800" dirty="0">
                  <a:solidFill>
                    <a:srgbClr val="BA2F7D"/>
                  </a:solidFill>
                </a:rPr>
                <a:t>0</a:t>
              </a:r>
              <a:r>
                <a:rPr lang="es-ES" altLang="es-CO" sz="2800" dirty="0">
                  <a:solidFill>
                    <a:srgbClr val="BA2F7D"/>
                  </a:solidFill>
                </a:rPr>
                <a:t>3</a:t>
              </a:r>
            </a:p>
          </p:txBody>
        </p:sp>
        <p:cxnSp>
          <p:nvCxnSpPr>
            <p:cNvPr id="36" name="Conector recto 28"/>
            <p:cNvCxnSpPr/>
            <p:nvPr/>
          </p:nvCxnSpPr>
          <p:spPr>
            <a:xfrm>
              <a:off x="684057" y="2040585"/>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4" name="Marcador de texto 4"/>
          <p:cNvSpPr txBox="1"/>
          <p:nvPr/>
        </p:nvSpPr>
        <p:spPr>
          <a:xfrm>
            <a:off x="8238135" y="2991109"/>
            <a:ext cx="2299290" cy="417989"/>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endParaRPr lang="es-CO" sz="1100" dirty="0"/>
          </a:p>
        </p:txBody>
      </p:sp>
      <p:sp>
        <p:nvSpPr>
          <p:cNvPr id="57" name="Marcador de texto 4"/>
          <p:cNvSpPr txBox="1"/>
          <p:nvPr/>
        </p:nvSpPr>
        <p:spPr>
          <a:xfrm>
            <a:off x="8242523" y="3221146"/>
            <a:ext cx="3469490" cy="658278"/>
          </a:xfrm>
          <a:prstGeom prst="rect">
            <a:avLst/>
          </a:prstGeom>
        </p:spPr>
        <p:txBody>
          <a:bodyPr/>
          <a:lstStyle>
            <a:lvl1pPr marL="0" indent="0" algn="l" defTabSz="913765" rtl="0" eaLnBrk="1" latinLnBrk="0" hangingPunct="1">
              <a:lnSpc>
                <a:spcPct val="90000"/>
              </a:lnSpc>
              <a:spcBef>
                <a:spcPts val="1000"/>
              </a:spcBef>
              <a:buFont typeface="Arial" panose="020B0604020202020204" pitchFamily="34" charset="0"/>
              <a:buNone/>
              <a:defRPr sz="1865" b="0" i="0" kern="1200">
                <a:solidFill>
                  <a:srgbClr val="575756"/>
                </a:solidFill>
                <a:latin typeface="Arial" panose="020B0604020202020204" pitchFamily="34" charset="0"/>
                <a:ea typeface="Arial" panose="020B0604020202020204" pitchFamily="34" charset="0"/>
                <a:cs typeface="Arial" panose="020B0604020202020204" pitchFamily="34" charset="0"/>
              </a:defRPr>
            </a:lvl1pPr>
            <a:lvl2pPr marL="10795" indent="0" algn="l" defTabSz="913765" rtl="0" eaLnBrk="1" latinLnBrk="0" hangingPunct="1">
              <a:lnSpc>
                <a:spcPct val="90000"/>
              </a:lnSpc>
              <a:spcBef>
                <a:spcPts val="500"/>
              </a:spcBef>
              <a:buFont typeface="Arial" panose="020B0604020202020204" pitchFamily="34" charset="0"/>
              <a:buNone/>
              <a:defRPr sz="1600" kern="1200">
                <a:solidFill>
                  <a:srgbClr val="575756"/>
                </a:solidFill>
                <a:latin typeface="Arial" panose="020B0604020202020204" pitchFamily="34" charset="0"/>
                <a:ea typeface="Arial" panose="020B0604020202020204" pitchFamily="34" charset="0"/>
                <a:cs typeface="Arial" panose="020B0604020202020204" pitchFamily="34" charset="0"/>
              </a:defRPr>
            </a:lvl2pPr>
            <a:lvl3pPr marL="243205" indent="-220345" algn="l" defTabSz="913765" rtl="0" eaLnBrk="1" latinLnBrk="0" hangingPunct="1">
              <a:lnSpc>
                <a:spcPct val="90000"/>
              </a:lnSpc>
              <a:spcBef>
                <a:spcPts val="500"/>
              </a:spcBef>
              <a:buFont typeface="Arial" panose="020B0604020202020204" pitchFamily="34" charset="0"/>
              <a:buChar char="•"/>
              <a:defRPr sz="1600" b="1" kern="1200">
                <a:solidFill>
                  <a:srgbClr val="575756"/>
                </a:solidFill>
                <a:latin typeface="Arial" panose="020B0604020202020204" pitchFamily="34" charset="0"/>
                <a:ea typeface="Arial" panose="020B0604020202020204" pitchFamily="34" charset="0"/>
                <a:cs typeface="Arial" panose="020B0604020202020204" pitchFamily="34" charset="0"/>
              </a:defRPr>
            </a:lvl3pPr>
            <a:lvl4pPr marL="474345" indent="-230505" algn="l" defTabSz="913765" rtl="0" eaLnBrk="1" latinLnBrk="0" hangingPunct="1">
              <a:lnSpc>
                <a:spcPct val="90000"/>
              </a:lnSpc>
              <a:spcBef>
                <a:spcPts val="500"/>
              </a:spcBef>
              <a:buFont typeface=".AppleSystemUIFont" charset="-12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4pPr>
            <a:lvl5pPr marL="717550" indent="-220345" algn="l" defTabSz="913765" rtl="0" eaLnBrk="1" latinLnBrk="0" hangingPunct="1">
              <a:lnSpc>
                <a:spcPct val="90000"/>
              </a:lnSpc>
              <a:spcBef>
                <a:spcPts val="500"/>
              </a:spcBef>
              <a:buFont typeface="Arial" panose="020B0604020202020204" pitchFamily="34" charset="0"/>
              <a:buChar char="•"/>
              <a:defRPr sz="1400" kern="1200">
                <a:solidFill>
                  <a:srgbClr val="575756"/>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3765">
              <a:defRPr/>
            </a:pPr>
            <a:r>
              <a:rPr lang="es-ES" sz="2400" dirty="0"/>
              <a:t> </a:t>
            </a:r>
            <a:endParaRPr lang="es-CO" sz="2400" dirty="0"/>
          </a:p>
        </p:txBody>
      </p:sp>
    </p:spTree>
    <p:extLst>
      <p:ext uri="{BB962C8B-B14F-4D97-AF65-F5344CB8AC3E}">
        <p14:creationId xmlns:p14="http://schemas.microsoft.com/office/powerpoint/2010/main" val="67786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eting diseÃ±ador grÃ¡fico que muestra el proyecto de diseÃ±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8540" y="1796959"/>
            <a:ext cx="4351337" cy="435133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3"/>
          <p:cNvSpPr txBox="1"/>
          <p:nvPr/>
        </p:nvSpPr>
        <p:spPr>
          <a:xfrm>
            <a:off x="531652" y="437069"/>
            <a:ext cx="5077578" cy="56099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a:t>
            </a:r>
            <a:r>
              <a:rPr lang="es-ES" sz="2700" b="1" dirty="0" smtClean="0">
                <a:solidFill>
                  <a:srgbClr val="AD198D"/>
                </a:solidFill>
                <a:latin typeface="Arial" panose="020B0604020202020204" pitchFamily="34" charset="0"/>
                <a:cs typeface="Arial" panose="020B0604020202020204" pitchFamily="34" charset="0"/>
              </a:rPr>
              <a:t>el </a:t>
            </a:r>
            <a:r>
              <a:rPr lang="es-ES" sz="2700" b="1" dirty="0" smtClean="0">
                <a:solidFill>
                  <a:srgbClr val="AD198D"/>
                </a:solidFill>
                <a:latin typeface="Arial" panose="020B0604020202020204" pitchFamily="34" charset="0"/>
                <a:cs typeface="Arial" panose="020B0604020202020204" pitchFamily="34" charset="0"/>
              </a:rPr>
              <a:t>Inspect</a:t>
            </a:r>
            <a:r>
              <a:rPr lang="es-ES" sz="2700" b="1" dirty="0" smtClean="0">
                <a:solidFill>
                  <a:srgbClr val="AD198D"/>
                </a:solidFill>
                <a:latin typeface="Arial" panose="020B0604020202020204" pitchFamily="34" charset="0"/>
                <a:cs typeface="Arial" panose="020B0604020202020204" pitchFamily="34" charset="0"/>
              </a:rPr>
              <a:t> and </a:t>
            </a:r>
            <a:r>
              <a:rPr lang="es-ES" sz="2700" b="1" dirty="0" smtClean="0">
                <a:solidFill>
                  <a:srgbClr val="AD198D"/>
                </a:solidFill>
                <a:latin typeface="Arial" panose="020B0604020202020204" pitchFamily="34" charset="0"/>
                <a:cs typeface="Arial" panose="020B0604020202020204" pitchFamily="34" charset="0"/>
              </a:rPr>
              <a:t>adapt</a:t>
            </a:r>
            <a:r>
              <a:rPr lang="es-ES" sz="2700" b="1" dirty="0" smtClean="0">
                <a:solidFill>
                  <a:srgbClr val="AD198D"/>
                </a:solidFill>
                <a:latin typeface="Arial" panose="020B0604020202020204" pitchFamily="34" charset="0"/>
                <a:cs typeface="Arial" panose="020B0604020202020204" pitchFamily="34" charset="0"/>
              </a:rPr>
              <a:t> ?</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664782" y="521929"/>
            <a:ext cx="3826634" cy="5382982"/>
          </a:xfrm>
          <a:prstGeom prst="wedgeRoundRectCallout">
            <a:avLst>
              <a:gd name="adj1" fmla="val -48057"/>
              <a:gd name="adj2" fmla="val -23402"/>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s-CO" dirty="0" smtClean="0">
                <a:solidFill>
                  <a:schemeClr val="bg1"/>
                </a:solidFill>
              </a:rPr>
              <a:t>A diferencia de la demostración que se realiza durante el </a:t>
            </a:r>
            <a:r>
              <a:rPr lang="es-ES" altLang="es-CO" dirty="0" smtClean="0">
                <a:solidFill>
                  <a:schemeClr val="bg1"/>
                </a:solidFill>
              </a:rPr>
              <a:t>Iteration</a:t>
            </a:r>
            <a:r>
              <a:rPr lang="es-ES" altLang="es-CO" dirty="0" smtClean="0">
                <a:solidFill>
                  <a:schemeClr val="bg1"/>
                </a:solidFill>
              </a:rPr>
              <a:t> </a:t>
            </a:r>
            <a:r>
              <a:rPr lang="es-ES" altLang="es-CO" dirty="0" smtClean="0">
                <a:solidFill>
                  <a:schemeClr val="bg1"/>
                </a:solidFill>
              </a:rPr>
              <a:t>review</a:t>
            </a:r>
            <a:r>
              <a:rPr lang="es-ES" altLang="es-CO" dirty="0" smtClean="0">
                <a:solidFill>
                  <a:schemeClr val="bg1"/>
                </a:solidFill>
              </a:rPr>
              <a:t>, aquí se realiza una demostración de la solución en general que se ha construido durante las iteraciones del PI.</a:t>
            </a:r>
          </a:p>
          <a:p>
            <a:pPr algn="ctr"/>
            <a:endParaRPr lang="es-ES" altLang="es-CO" dirty="0">
              <a:solidFill>
                <a:schemeClr val="bg1"/>
              </a:solidFill>
            </a:endParaRPr>
          </a:p>
          <a:p>
            <a:pPr algn="ctr"/>
            <a:r>
              <a:rPr lang="es-ES" altLang="es-CO" dirty="0" smtClean="0">
                <a:solidFill>
                  <a:schemeClr val="bg1"/>
                </a:solidFill>
              </a:rPr>
              <a:t>Para ello se requiere que previamente se integren todos los componentes que hacen parte de la solución y así poder mostrar completamente el resultado de PI.</a:t>
            </a:r>
          </a:p>
          <a:p>
            <a:pPr algn="ctr"/>
            <a:endParaRPr lang="es-ES" altLang="es-CO" dirty="0">
              <a:solidFill>
                <a:schemeClr val="bg1"/>
              </a:solidFill>
            </a:endParaRPr>
          </a:p>
          <a:p>
            <a:pPr algn="ctr"/>
            <a:r>
              <a:rPr lang="es-ES" altLang="es-CO" dirty="0" smtClean="0">
                <a:solidFill>
                  <a:schemeClr val="bg1"/>
                </a:solidFill>
              </a:rPr>
              <a:t>Se recomienda tener visible los objetivos para actualizar los valores del negocio basados en las actuales necesidades y la solución entregada.</a:t>
            </a:r>
            <a:endParaRPr lang="es-ES" altLang="es-CO" dirty="0">
              <a:solidFill>
                <a:schemeClr val="bg1"/>
              </a:solidFill>
            </a:endParaRPr>
          </a:p>
        </p:txBody>
      </p:sp>
      <p:sp>
        <p:nvSpPr>
          <p:cNvPr id="14" name="CuadroTexto 13"/>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2" name="Grupo 1"/>
          <p:cNvGrpSpPr/>
          <p:nvPr/>
        </p:nvGrpSpPr>
        <p:grpSpPr>
          <a:xfrm>
            <a:off x="513652" y="1403281"/>
            <a:ext cx="3116254" cy="1107996"/>
            <a:chOff x="513652" y="1403281"/>
            <a:chExt cx="3116254" cy="1107996"/>
          </a:xfrm>
        </p:grpSpPr>
        <p:sp>
          <p:nvSpPr>
            <p:cNvPr id="16"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17" name="5 CuadroTexto"/>
            <p:cNvSpPr txBox="1"/>
            <p:nvPr/>
          </p:nvSpPr>
          <p:spPr>
            <a:xfrm>
              <a:off x="1012143" y="1744563"/>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Demostración del Sistema</a:t>
              </a:r>
              <a:endParaRPr lang="es-CO" sz="2400" dirty="0">
                <a:solidFill>
                  <a:srgbClr val="632678"/>
                </a:solidFill>
                <a:latin typeface="Arial" panose="020B0604020202020204" pitchFamily="34" charset="0"/>
                <a:cs typeface="Arial" panose="020B0604020202020204" pitchFamily="34" charset="0"/>
              </a:endParaRPr>
            </a:p>
          </p:txBody>
        </p:sp>
      </p:grpSp>
      <p:sp>
        <p:nvSpPr>
          <p:cNvPr id="18" name="Elipse 17"/>
          <p:cNvSpPr/>
          <p:nvPr/>
        </p:nvSpPr>
        <p:spPr>
          <a:xfrm>
            <a:off x="6027982" y="1732826"/>
            <a:ext cx="191069" cy="202807"/>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Elipse 18"/>
          <p:cNvSpPr/>
          <p:nvPr/>
        </p:nvSpPr>
        <p:spPr>
          <a:xfrm>
            <a:off x="6326174" y="1557560"/>
            <a:ext cx="243386" cy="205158"/>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Elipse 19"/>
          <p:cNvSpPr/>
          <p:nvPr/>
        </p:nvSpPr>
        <p:spPr>
          <a:xfrm>
            <a:off x="6676682" y="1369157"/>
            <a:ext cx="336774" cy="288886"/>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Elipse 20"/>
          <p:cNvSpPr/>
          <p:nvPr/>
        </p:nvSpPr>
        <p:spPr>
          <a:xfrm>
            <a:off x="7054400" y="1132764"/>
            <a:ext cx="437081" cy="322913"/>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944</Words>
  <Application>Microsoft Office PowerPoint</Application>
  <PresentationFormat>Panorámica</PresentationFormat>
  <Paragraphs>111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Candara</vt:lpstr>
      <vt:lpstr>Tema de Office</vt:lpstr>
      <vt:lpstr>Guía Inspect and adapt</vt:lpstr>
      <vt:lpstr>Índice</vt:lpstr>
      <vt:lpstr>1 Introducción</vt:lpstr>
      <vt:lpstr>Presentación de PowerPoint</vt:lpstr>
      <vt:lpstr>3. ¿Por qué realizar un Inspect and adapt?</vt:lpstr>
      <vt:lpstr>4. ¿Cómo preparar un Inspect and adapt?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caro&amp;niko</dc:creator>
  <cp:lastModifiedBy>Nancy Carolina Gutierrez Puentes</cp:lastModifiedBy>
  <cp:revision>58</cp:revision>
  <dcterms:created xsi:type="dcterms:W3CDTF">2018-12-26T20:11:14Z</dcterms:created>
  <dcterms:modified xsi:type="dcterms:W3CDTF">2019-02-01T21:10:35Z</dcterms:modified>
</cp:coreProperties>
</file>