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0"/>
  </p:notesMasterIdLst>
  <p:sldIdLst>
    <p:sldId id="357" r:id="rId3"/>
    <p:sldId id="409" r:id="rId4"/>
    <p:sldId id="410" r:id="rId5"/>
    <p:sldId id="490" r:id="rId6"/>
    <p:sldId id="507" r:id="rId7"/>
    <p:sldId id="475" r:id="rId8"/>
    <p:sldId id="421" r:id="rId9"/>
    <p:sldId id="413" r:id="rId10"/>
    <p:sldId id="536" r:id="rId11"/>
    <p:sldId id="537" r:id="rId12"/>
    <p:sldId id="538" r:id="rId13"/>
    <p:sldId id="524" r:id="rId14"/>
    <p:sldId id="540" r:id="rId15"/>
    <p:sldId id="541" r:id="rId16"/>
    <p:sldId id="542" r:id="rId17"/>
    <p:sldId id="533" r:id="rId18"/>
    <p:sldId id="406" r:id="rId1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dalgo, Erica" initials="HE" lastIdx="2" clrIdx="0"/>
  <p:cmAuthor id="2" name="Hernandez, Sandra" initials="H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6"/>
    <a:srgbClr val="E3ACCB"/>
    <a:srgbClr val="BA2F7D"/>
    <a:srgbClr val="26478D"/>
    <a:srgbClr val="632678"/>
    <a:srgbClr val="C0A8C9"/>
    <a:srgbClr val="B3C5E1"/>
    <a:srgbClr val="A8B6D1"/>
    <a:srgbClr val="668BC2"/>
    <a:srgbClr val="E2A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114" d="100"/>
          <a:sy n="114"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027706-2857-42B1-AE80-FC6212975B99}" type="doc">
      <dgm:prSet loTypeId="urn:microsoft.com/office/officeart/2008/layout/VerticalCurvedList#1" loCatId="list" qsTypeId="urn:microsoft.com/office/officeart/2005/8/quickstyle/simple1#2" qsCatId="simple" csTypeId="urn:microsoft.com/office/officeart/2005/8/colors/colorful1#1" csCatId="colorful" phldr="1"/>
      <dgm:spPr/>
      <dgm:t>
        <a:bodyPr/>
        <a:lstStyle/>
        <a:p>
          <a:endParaRPr lang="en-US"/>
        </a:p>
      </dgm:t>
    </dgm:pt>
    <dgm:pt modelId="{60B57311-48C0-4F06-B6D9-90EF9D6C3AC6}">
      <dgm:prSet phldrT="[Texto]" custT="1"/>
      <dgm:spPr/>
      <dgm: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gm:t>
    </dgm:pt>
    <dgm:pt modelId="{38B2087D-5E5F-4C2F-83BF-8CFA0C5D6508}" type="par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43B21478-9A13-4ED9-88E9-2A73D768A51F}" type="sibTrans" cxnId="{15CC730B-6CA6-43F3-8C58-E1A1AE757F75}">
      <dgm:prSet/>
      <dgm:spPr/>
      <dgm:t>
        <a:bodyPr/>
        <a:lstStyle/>
        <a:p>
          <a:endParaRPr lang="en-US" sz="1100">
            <a:latin typeface="Candara" panose="020E0502030303020204" pitchFamily="34" charset="0"/>
            <a:cs typeface="Arial" panose="020B0604020202020204" pitchFamily="34" charset="0"/>
          </a:endParaRPr>
        </a:p>
      </dgm:t>
    </dgm:pt>
    <dgm:pt modelId="{2CA53DF4-E1D5-4DFC-818E-A06C0E29E732}">
      <dgm:prSet phldrT="[Texto]"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gm:t>
    </dgm:pt>
    <dgm:pt modelId="{8C9C7B32-A76A-45B6-9B17-5E862689208C}" type="par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728F8A61-2187-495A-B757-5919E44903BD}" type="sibTrans" cxnId="{0B54C35F-2198-4A3E-8AF4-66707D63CCC9}">
      <dgm:prSet/>
      <dgm:spPr/>
      <dgm:t>
        <a:bodyPr/>
        <a:lstStyle/>
        <a:p>
          <a:endParaRPr lang="en-US" sz="1100">
            <a:latin typeface="Candara" panose="020E0502030303020204" pitchFamily="34" charset="0"/>
            <a:cs typeface="Arial" panose="020B0604020202020204" pitchFamily="34" charset="0"/>
          </a:endParaRPr>
        </a:p>
      </dgm:t>
    </dgm:pt>
    <dgm:pt modelId="{A61605AB-ABE3-4C7D-AC0A-EC2CCD994455}">
      <dgm:prSet custT="1"/>
      <dgm:spPr/>
      <dgm: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gm:t>
    </dgm:pt>
    <dgm:pt modelId="{5F9AC2F5-76D2-408D-928D-E6DC5437F2D9}" type="par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21473C03-439D-4552-ABE5-5ED146BE6C83}" type="sibTrans" cxnId="{021B5D14-140E-4F32-9FEB-C41A97E54C03}">
      <dgm:prSet/>
      <dgm:spPr/>
      <dgm:t>
        <a:bodyPr/>
        <a:lstStyle/>
        <a:p>
          <a:endParaRPr lang="en-US" sz="1100">
            <a:latin typeface="Candara" panose="020E0502030303020204" pitchFamily="34" charset="0"/>
            <a:cs typeface="Arial" panose="020B0604020202020204" pitchFamily="34" charset="0"/>
          </a:endParaRPr>
        </a:p>
      </dgm:t>
    </dgm:pt>
    <dgm:pt modelId="{97DD3565-C4B3-481C-9373-D95E127802FF}">
      <dgm:prSet phldrT="[Texto]" custT="1"/>
      <dgm:spPr/>
      <dgm: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gm:t>
    </dgm:pt>
    <dgm:pt modelId="{2D583C88-569E-4149-AA92-4ECBBD1E74CC}" type="par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11C1C412-7D28-45AE-B67C-045F13A7272C}" type="sibTrans" cxnId="{F696CFF1-31C8-4060-A4C5-B9F22A17A91A}">
      <dgm:prSet/>
      <dgm:spPr/>
      <dgm:t>
        <a:bodyPr/>
        <a:lstStyle/>
        <a:p>
          <a:endParaRPr lang="en-US" sz="1100">
            <a:latin typeface="Candara" panose="020E0502030303020204" pitchFamily="34" charset="0"/>
            <a:cs typeface="Arial" panose="020B0604020202020204" pitchFamily="34" charset="0"/>
          </a:endParaRPr>
        </a:p>
      </dgm:t>
    </dgm:pt>
    <dgm:pt modelId="{3E3EC1D9-E8F9-47C6-8342-6C331B5E949E}">
      <dgm:prSet phldrT="[Texto]" custT="1"/>
      <dgm:spPr/>
      <dgm:t>
        <a:bodyPr spcFirstLastPara="0" vert="horz" wrap="square" lIns="390881" tIns="35560" rIns="35560" bIns="35560" numCol="1" spcCol="1270" anchor="ctr" anchorCtr="0"/>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gm:t>
    </dgm:pt>
    <dgm:pt modelId="{E9010119-8CC6-4F13-8526-68BB4778D6FC}" type="par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00839793-44C5-4679-BD84-CC17C036B09C}" type="sibTrans" cxnId="{35F1BA46-408B-42F7-B0B1-6745E9E054C3}">
      <dgm:prSet/>
      <dgm:spPr/>
      <dgm:t>
        <a:bodyPr/>
        <a:lstStyle/>
        <a:p>
          <a:endParaRPr lang="en-US" sz="1100">
            <a:latin typeface="Candara" panose="020E0502030303020204" pitchFamily="34" charset="0"/>
            <a:cs typeface="Arial" panose="020B0604020202020204" pitchFamily="34" charset="0"/>
          </a:endParaRPr>
        </a:p>
      </dgm:t>
    </dgm:pt>
    <dgm:pt modelId="{E285A896-3064-4EF9-9038-7FC8B1CFF82C}">
      <dgm:prSet phldrT="[Texto]" custT="1"/>
      <dgm:spPr/>
      <dgm:t>
        <a:bodyPr/>
        <a:lstStyle/>
        <a:p>
          <a:pPr>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gm:t>
    </dgm:pt>
    <dgm:pt modelId="{1D45623F-43CF-4EF6-B064-7EE694D5B16B}" type="par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012CB07E-6200-4BE5-BD09-335E752BE2BF}" type="sibTrans" cxnId="{7C06489C-12AB-4A8C-BDBA-6C17E969E75B}">
      <dgm:prSet/>
      <dgm:spPr/>
      <dgm:t>
        <a:bodyPr/>
        <a:lstStyle/>
        <a:p>
          <a:endParaRPr lang="en-US" sz="1100">
            <a:latin typeface="Candara" panose="020E0502030303020204" pitchFamily="34" charset="0"/>
            <a:cs typeface="Arial" panose="020B0604020202020204" pitchFamily="34" charset="0"/>
          </a:endParaRPr>
        </a:p>
      </dgm:t>
    </dgm:pt>
    <dgm:pt modelId="{D958A89A-4B5D-4A7C-9192-56BF25A4D058}" type="pres">
      <dgm:prSet presAssocID="{4B027706-2857-42B1-AE80-FC6212975B99}" presName="Name0" presStyleCnt="0">
        <dgm:presLayoutVars>
          <dgm:chMax val="7"/>
          <dgm:chPref val="7"/>
          <dgm:dir/>
        </dgm:presLayoutVars>
      </dgm:prSet>
      <dgm:spPr/>
    </dgm:pt>
    <dgm:pt modelId="{33DCFBF3-152A-4341-A7D3-6AFBC075B991}" type="pres">
      <dgm:prSet presAssocID="{4B027706-2857-42B1-AE80-FC6212975B99}" presName="Name1" presStyleCnt="0"/>
      <dgm:spPr/>
    </dgm:pt>
    <dgm:pt modelId="{1AA1DD95-7DAB-4A34-83E0-7E949D1F3063}" type="pres">
      <dgm:prSet presAssocID="{4B027706-2857-42B1-AE80-FC6212975B99}" presName="cycle" presStyleCnt="0"/>
      <dgm:spPr/>
    </dgm:pt>
    <dgm:pt modelId="{9DDD3D8F-5EDF-4862-893A-AF1735F89F49}" type="pres">
      <dgm:prSet presAssocID="{4B027706-2857-42B1-AE80-FC6212975B99}" presName="srcNode" presStyleLbl="node1" presStyleIdx="0" presStyleCnt="6"/>
      <dgm:spPr/>
    </dgm:pt>
    <dgm:pt modelId="{78F8470A-3277-4265-B0FA-F7D3E8A4DCFF}" type="pres">
      <dgm:prSet presAssocID="{4B027706-2857-42B1-AE80-FC6212975B99}" presName="conn" presStyleLbl="parChTrans1D2" presStyleIdx="0" presStyleCnt="1"/>
      <dgm:spPr/>
    </dgm:pt>
    <dgm:pt modelId="{7BA759F9-1EBD-4353-BF12-208AC4E94486}" type="pres">
      <dgm:prSet presAssocID="{4B027706-2857-42B1-AE80-FC6212975B99}" presName="extraNode" presStyleLbl="node1" presStyleIdx="0" presStyleCnt="6"/>
      <dgm:spPr/>
    </dgm:pt>
    <dgm:pt modelId="{B281737E-2728-4339-B817-0249F5563C69}" type="pres">
      <dgm:prSet presAssocID="{4B027706-2857-42B1-AE80-FC6212975B99}" presName="dstNode" presStyleLbl="node1" presStyleIdx="0" presStyleCnt="6"/>
      <dgm:spPr/>
    </dgm:pt>
    <dgm:pt modelId="{2F17E5A9-6EFC-4EB9-A3A3-7D8ED9F574C5}" type="pres">
      <dgm:prSet presAssocID="{60B57311-48C0-4F06-B6D9-90EF9D6C3AC6}" presName="text_1" presStyleLbl="node1" presStyleIdx="0" presStyleCnt="6">
        <dgm:presLayoutVars>
          <dgm:bulletEnabled val="1"/>
        </dgm:presLayoutVars>
      </dgm:prSet>
      <dgm:spPr/>
    </dgm:pt>
    <dgm:pt modelId="{5F31B232-54DC-47D4-8B5C-6AF3791707A1}" type="pres">
      <dgm:prSet presAssocID="{60B57311-48C0-4F06-B6D9-90EF9D6C3AC6}" presName="accent_1" presStyleCnt="0"/>
      <dgm:spPr/>
    </dgm:pt>
    <dgm:pt modelId="{0153992A-2C51-49F9-81B1-A5D64362165E}" type="pres">
      <dgm:prSet presAssocID="{60B57311-48C0-4F06-B6D9-90EF9D6C3AC6}" presName="accentRepeatNode" presStyleLbl="solidFgAcc1" presStyleIdx="0" presStyleCnt="6"/>
      <dgm:spPr/>
    </dgm:pt>
    <dgm:pt modelId="{D6525006-518E-45BA-9FFF-BC02EF4F8ACD}" type="pres">
      <dgm:prSet presAssocID="{A61605AB-ABE3-4C7D-AC0A-EC2CCD994455}" presName="text_2" presStyleLbl="node1" presStyleIdx="1" presStyleCnt="6">
        <dgm:presLayoutVars>
          <dgm:bulletEnabled val="1"/>
        </dgm:presLayoutVars>
      </dgm:prSet>
      <dgm:spPr/>
    </dgm:pt>
    <dgm:pt modelId="{9C91CEDC-3833-42B3-833D-3298CDD0D604}" type="pres">
      <dgm:prSet presAssocID="{A61605AB-ABE3-4C7D-AC0A-EC2CCD994455}" presName="accent_2" presStyleCnt="0"/>
      <dgm:spPr/>
    </dgm:pt>
    <dgm:pt modelId="{957296D0-72CD-41E9-B25B-556096C0FA03}" type="pres">
      <dgm:prSet presAssocID="{A61605AB-ABE3-4C7D-AC0A-EC2CCD994455}" presName="accentRepeatNode" presStyleLbl="solidFgAcc1" presStyleIdx="1" presStyleCnt="6"/>
      <dgm:spPr/>
    </dgm:pt>
    <dgm:pt modelId="{EC257BCB-27B2-461F-9C86-B346D1F4419D}" type="pres">
      <dgm:prSet presAssocID="{2CA53DF4-E1D5-4DFC-818E-A06C0E29E732}" presName="text_3" presStyleLbl="node1" presStyleIdx="2" presStyleCnt="6">
        <dgm:presLayoutVars>
          <dgm:bulletEnabled val="1"/>
        </dgm:presLayoutVars>
      </dgm:prSet>
      <dgm:spPr/>
    </dgm:pt>
    <dgm:pt modelId="{956B9BEC-1ACC-444A-97DB-DBCDFC9D7976}" type="pres">
      <dgm:prSet presAssocID="{2CA53DF4-E1D5-4DFC-818E-A06C0E29E732}" presName="accent_3" presStyleCnt="0"/>
      <dgm:spPr/>
    </dgm:pt>
    <dgm:pt modelId="{4C88473A-A536-4362-84AA-D8C7FBF1A620}" type="pres">
      <dgm:prSet presAssocID="{2CA53DF4-E1D5-4DFC-818E-A06C0E29E732}" presName="accentRepeatNode" presStyleLbl="solidFgAcc1" presStyleIdx="2" presStyleCnt="6"/>
      <dgm:spPr/>
    </dgm:pt>
    <dgm:pt modelId="{E7BAA947-DB52-407A-AD0A-12937507A3BF}" type="pres">
      <dgm:prSet presAssocID="{97DD3565-C4B3-481C-9373-D95E127802FF}" presName="text_4" presStyleLbl="node1" presStyleIdx="3" presStyleCnt="6">
        <dgm:presLayoutVars>
          <dgm:bulletEnabled val="1"/>
        </dgm:presLayoutVars>
      </dgm:prSet>
      <dgm:spPr/>
    </dgm:pt>
    <dgm:pt modelId="{91D890D9-F294-4FE9-B191-2E756DCB88AA}" type="pres">
      <dgm:prSet presAssocID="{97DD3565-C4B3-481C-9373-D95E127802FF}" presName="accent_4" presStyleCnt="0"/>
      <dgm:spPr/>
    </dgm:pt>
    <dgm:pt modelId="{654F5614-FA01-4118-B141-63031AE5D5D5}" type="pres">
      <dgm:prSet presAssocID="{97DD3565-C4B3-481C-9373-D95E127802FF}" presName="accentRepeatNode" presStyleLbl="solidFgAcc1" presStyleIdx="3" presStyleCnt="6"/>
      <dgm:spPr/>
    </dgm:pt>
    <dgm:pt modelId="{EB3A57D4-E617-4E0C-A750-3B1D24F26571}" type="pres">
      <dgm:prSet presAssocID="{3E3EC1D9-E8F9-47C6-8342-6C331B5E949E}" presName="text_5" presStyleLbl="node1" presStyleIdx="4" presStyleCnt="6">
        <dgm:presLayoutVars>
          <dgm:bulletEnabled val="1"/>
        </dgm:presLayoutVars>
      </dgm:prSet>
      <dgm:spPr/>
    </dgm:pt>
    <dgm:pt modelId="{1768C7BC-6C1A-44A7-8349-F4FAE5E14B47}" type="pres">
      <dgm:prSet presAssocID="{3E3EC1D9-E8F9-47C6-8342-6C331B5E949E}" presName="accent_5" presStyleCnt="0"/>
      <dgm:spPr/>
    </dgm:pt>
    <dgm:pt modelId="{6FA1646E-AE61-4E2A-A2CE-D60A87753BF7}" type="pres">
      <dgm:prSet presAssocID="{3E3EC1D9-E8F9-47C6-8342-6C331B5E949E}" presName="accentRepeatNode" presStyleLbl="solidFgAcc1" presStyleIdx="4" presStyleCnt="6"/>
      <dgm:spPr/>
    </dgm:pt>
    <dgm:pt modelId="{01B1DC61-41A6-4705-9CC6-70A7BA7884F7}" type="pres">
      <dgm:prSet presAssocID="{E285A896-3064-4EF9-9038-7FC8B1CFF82C}" presName="text_6" presStyleLbl="node1" presStyleIdx="5" presStyleCnt="6">
        <dgm:presLayoutVars>
          <dgm:bulletEnabled val="1"/>
        </dgm:presLayoutVars>
      </dgm:prSet>
      <dgm:spPr/>
    </dgm:pt>
    <dgm:pt modelId="{C3A32B6C-7463-48A0-AE29-3CBCA4E80475}" type="pres">
      <dgm:prSet presAssocID="{E285A896-3064-4EF9-9038-7FC8B1CFF82C}" presName="accent_6" presStyleCnt="0"/>
      <dgm:spPr/>
    </dgm:pt>
    <dgm:pt modelId="{114632FD-EB39-4961-9DB3-F5D54172F046}" type="pres">
      <dgm:prSet presAssocID="{E285A896-3064-4EF9-9038-7FC8B1CFF82C}" presName="accentRepeatNode" presStyleLbl="solidFgAcc1" presStyleIdx="5" presStyleCnt="6"/>
      <dgm:spPr/>
    </dgm:pt>
  </dgm:ptLst>
  <dgm:cxnLst>
    <dgm:cxn modelId="{15CC730B-6CA6-43F3-8C58-E1A1AE757F75}" srcId="{4B027706-2857-42B1-AE80-FC6212975B99}" destId="{60B57311-48C0-4F06-B6D9-90EF9D6C3AC6}" srcOrd="0" destOrd="0" parTransId="{38B2087D-5E5F-4C2F-83BF-8CFA0C5D6508}" sibTransId="{43B21478-9A13-4ED9-88E9-2A73D768A51F}"/>
    <dgm:cxn modelId="{021B5D14-140E-4F32-9FEB-C41A97E54C03}" srcId="{4B027706-2857-42B1-AE80-FC6212975B99}" destId="{A61605AB-ABE3-4C7D-AC0A-EC2CCD994455}" srcOrd="1" destOrd="0" parTransId="{5F9AC2F5-76D2-408D-928D-E6DC5437F2D9}" sibTransId="{21473C03-439D-4552-ABE5-5ED146BE6C83}"/>
    <dgm:cxn modelId="{83DA773E-EEB0-4BC4-A703-B040BEAB7DE2}" type="presOf" srcId="{43B21478-9A13-4ED9-88E9-2A73D768A51F}" destId="{78F8470A-3277-4265-B0FA-F7D3E8A4DCFF}" srcOrd="0" destOrd="0" presId="urn:microsoft.com/office/officeart/2008/layout/VerticalCurvedList#1"/>
    <dgm:cxn modelId="{6E507D3F-0EC8-4A70-BEF5-EF44958FF20A}" type="presOf" srcId="{97DD3565-C4B3-481C-9373-D95E127802FF}" destId="{E7BAA947-DB52-407A-AD0A-12937507A3BF}" srcOrd="0" destOrd="0" presId="urn:microsoft.com/office/officeart/2008/layout/VerticalCurvedList#1"/>
    <dgm:cxn modelId="{01B1525E-27FB-44FB-A99F-25E5E94221FB}" type="presOf" srcId="{4B027706-2857-42B1-AE80-FC6212975B99}" destId="{D958A89A-4B5D-4A7C-9192-56BF25A4D058}" srcOrd="0" destOrd="0" presId="urn:microsoft.com/office/officeart/2008/layout/VerticalCurvedList#1"/>
    <dgm:cxn modelId="{0B54C35F-2198-4A3E-8AF4-66707D63CCC9}" srcId="{4B027706-2857-42B1-AE80-FC6212975B99}" destId="{2CA53DF4-E1D5-4DFC-818E-A06C0E29E732}" srcOrd="2" destOrd="0" parTransId="{8C9C7B32-A76A-45B6-9B17-5E862689208C}" sibTransId="{728F8A61-2187-495A-B757-5919E44903BD}"/>
    <dgm:cxn modelId="{79FBCE65-4B2C-41B2-8DE0-4D2D771F1BE7}" type="presOf" srcId="{60B57311-48C0-4F06-B6D9-90EF9D6C3AC6}" destId="{2F17E5A9-6EFC-4EB9-A3A3-7D8ED9F574C5}" srcOrd="0" destOrd="0" presId="urn:microsoft.com/office/officeart/2008/layout/VerticalCurvedList#1"/>
    <dgm:cxn modelId="{35F1BA46-408B-42F7-B0B1-6745E9E054C3}" srcId="{4B027706-2857-42B1-AE80-FC6212975B99}" destId="{3E3EC1D9-E8F9-47C6-8342-6C331B5E949E}" srcOrd="4" destOrd="0" parTransId="{E9010119-8CC6-4F13-8526-68BB4778D6FC}" sibTransId="{00839793-44C5-4679-BD84-CC17C036B09C}"/>
    <dgm:cxn modelId="{77F7EB6C-288D-4DF5-876F-D44B3BCB7A32}" type="presOf" srcId="{3E3EC1D9-E8F9-47C6-8342-6C331B5E949E}" destId="{EB3A57D4-E617-4E0C-A750-3B1D24F26571}" srcOrd="0" destOrd="0" presId="urn:microsoft.com/office/officeart/2008/layout/VerticalCurvedList#1"/>
    <dgm:cxn modelId="{8CAD6F6E-548C-482D-B84A-EE441C5D28CB}" type="presOf" srcId="{E285A896-3064-4EF9-9038-7FC8B1CFF82C}" destId="{01B1DC61-41A6-4705-9CC6-70A7BA7884F7}" srcOrd="0" destOrd="0" presId="urn:microsoft.com/office/officeart/2008/layout/VerticalCurvedList#1"/>
    <dgm:cxn modelId="{5A0D3C95-3A86-4DD0-8BEF-F82FFAA2A2F7}" type="presOf" srcId="{A61605AB-ABE3-4C7D-AC0A-EC2CCD994455}" destId="{D6525006-518E-45BA-9FFF-BC02EF4F8ACD}" srcOrd="0" destOrd="0" presId="urn:microsoft.com/office/officeart/2008/layout/VerticalCurvedList#1"/>
    <dgm:cxn modelId="{7C06489C-12AB-4A8C-BDBA-6C17E969E75B}" srcId="{4B027706-2857-42B1-AE80-FC6212975B99}" destId="{E285A896-3064-4EF9-9038-7FC8B1CFF82C}" srcOrd="5" destOrd="0" parTransId="{1D45623F-43CF-4EF6-B064-7EE694D5B16B}" sibTransId="{012CB07E-6200-4BE5-BD09-335E752BE2BF}"/>
    <dgm:cxn modelId="{E324B4AB-DBB0-4652-A701-B1E55A4601A4}" type="presOf" srcId="{2CA53DF4-E1D5-4DFC-818E-A06C0E29E732}" destId="{EC257BCB-27B2-461F-9C86-B346D1F4419D}" srcOrd="0" destOrd="0" presId="urn:microsoft.com/office/officeart/2008/layout/VerticalCurvedList#1"/>
    <dgm:cxn modelId="{F696CFF1-31C8-4060-A4C5-B9F22A17A91A}" srcId="{4B027706-2857-42B1-AE80-FC6212975B99}" destId="{97DD3565-C4B3-481C-9373-D95E127802FF}" srcOrd="3" destOrd="0" parTransId="{2D583C88-569E-4149-AA92-4ECBBD1E74CC}" sibTransId="{11C1C412-7D28-45AE-B67C-045F13A7272C}"/>
    <dgm:cxn modelId="{194F444D-2EDB-4DEF-B36D-D890563A80C3}" type="presParOf" srcId="{D958A89A-4B5D-4A7C-9192-56BF25A4D058}" destId="{33DCFBF3-152A-4341-A7D3-6AFBC075B991}" srcOrd="0" destOrd="0" presId="urn:microsoft.com/office/officeart/2008/layout/VerticalCurvedList#1"/>
    <dgm:cxn modelId="{B59E035C-075C-411F-A31E-9726D959521C}" type="presParOf" srcId="{33DCFBF3-152A-4341-A7D3-6AFBC075B991}" destId="{1AA1DD95-7DAB-4A34-83E0-7E949D1F3063}" srcOrd="0" destOrd="0" presId="urn:microsoft.com/office/officeart/2008/layout/VerticalCurvedList#1"/>
    <dgm:cxn modelId="{555DBC7C-E863-4CCA-A12F-9257A858A7BB}" type="presParOf" srcId="{1AA1DD95-7DAB-4A34-83E0-7E949D1F3063}" destId="{9DDD3D8F-5EDF-4862-893A-AF1735F89F49}" srcOrd="0" destOrd="0" presId="urn:microsoft.com/office/officeart/2008/layout/VerticalCurvedList#1"/>
    <dgm:cxn modelId="{6F4D5084-2208-4626-9913-F457BEFB43DC}" type="presParOf" srcId="{1AA1DD95-7DAB-4A34-83E0-7E949D1F3063}" destId="{78F8470A-3277-4265-B0FA-F7D3E8A4DCFF}" srcOrd="1" destOrd="0" presId="urn:microsoft.com/office/officeart/2008/layout/VerticalCurvedList#1"/>
    <dgm:cxn modelId="{74BB00F2-4A83-4371-90DD-3637F7BBFDA4}" type="presParOf" srcId="{1AA1DD95-7DAB-4A34-83E0-7E949D1F3063}" destId="{7BA759F9-1EBD-4353-BF12-208AC4E94486}" srcOrd="2" destOrd="0" presId="urn:microsoft.com/office/officeart/2008/layout/VerticalCurvedList#1"/>
    <dgm:cxn modelId="{3AC6807E-3856-44A5-9FBD-215CD20C6475}" type="presParOf" srcId="{1AA1DD95-7DAB-4A34-83E0-7E949D1F3063}" destId="{B281737E-2728-4339-B817-0249F5563C69}" srcOrd="3" destOrd="0" presId="urn:microsoft.com/office/officeart/2008/layout/VerticalCurvedList#1"/>
    <dgm:cxn modelId="{37051D4B-233C-4C37-B8EF-0F336C065E8C}" type="presParOf" srcId="{33DCFBF3-152A-4341-A7D3-6AFBC075B991}" destId="{2F17E5A9-6EFC-4EB9-A3A3-7D8ED9F574C5}" srcOrd="1" destOrd="0" presId="urn:microsoft.com/office/officeart/2008/layout/VerticalCurvedList#1"/>
    <dgm:cxn modelId="{303CA301-A648-432E-9579-E2D21357F9C8}" type="presParOf" srcId="{33DCFBF3-152A-4341-A7D3-6AFBC075B991}" destId="{5F31B232-54DC-47D4-8B5C-6AF3791707A1}" srcOrd="2" destOrd="0" presId="urn:microsoft.com/office/officeart/2008/layout/VerticalCurvedList#1"/>
    <dgm:cxn modelId="{E21DF345-0D33-423B-A687-6D2803D458AD}" type="presParOf" srcId="{5F31B232-54DC-47D4-8B5C-6AF3791707A1}" destId="{0153992A-2C51-49F9-81B1-A5D64362165E}" srcOrd="0" destOrd="0" presId="urn:microsoft.com/office/officeart/2008/layout/VerticalCurvedList#1"/>
    <dgm:cxn modelId="{4BB3F11E-C5D8-4FC1-85AF-5611AD81742D}" type="presParOf" srcId="{33DCFBF3-152A-4341-A7D3-6AFBC075B991}" destId="{D6525006-518E-45BA-9FFF-BC02EF4F8ACD}" srcOrd="3" destOrd="0" presId="urn:microsoft.com/office/officeart/2008/layout/VerticalCurvedList#1"/>
    <dgm:cxn modelId="{E4D8557A-5EF9-4297-BF1C-6C3868E0CD30}" type="presParOf" srcId="{33DCFBF3-152A-4341-A7D3-6AFBC075B991}" destId="{9C91CEDC-3833-42B3-833D-3298CDD0D604}" srcOrd="4" destOrd="0" presId="urn:microsoft.com/office/officeart/2008/layout/VerticalCurvedList#1"/>
    <dgm:cxn modelId="{58CF6C4B-7595-40C0-AF16-2CE63A43B1CB}" type="presParOf" srcId="{9C91CEDC-3833-42B3-833D-3298CDD0D604}" destId="{957296D0-72CD-41E9-B25B-556096C0FA03}" srcOrd="0" destOrd="0" presId="urn:microsoft.com/office/officeart/2008/layout/VerticalCurvedList#1"/>
    <dgm:cxn modelId="{8090FA9A-0755-440D-97EE-8BDE7E9969FE}" type="presParOf" srcId="{33DCFBF3-152A-4341-A7D3-6AFBC075B991}" destId="{EC257BCB-27B2-461F-9C86-B346D1F4419D}" srcOrd="5" destOrd="0" presId="urn:microsoft.com/office/officeart/2008/layout/VerticalCurvedList#1"/>
    <dgm:cxn modelId="{3239EE6C-8E40-4FCB-811A-B1D100855BDA}" type="presParOf" srcId="{33DCFBF3-152A-4341-A7D3-6AFBC075B991}" destId="{956B9BEC-1ACC-444A-97DB-DBCDFC9D7976}" srcOrd="6" destOrd="0" presId="urn:microsoft.com/office/officeart/2008/layout/VerticalCurvedList#1"/>
    <dgm:cxn modelId="{C3F20E2B-6931-4980-AAE2-AEF25C0B291F}" type="presParOf" srcId="{956B9BEC-1ACC-444A-97DB-DBCDFC9D7976}" destId="{4C88473A-A536-4362-84AA-D8C7FBF1A620}" srcOrd="0" destOrd="0" presId="urn:microsoft.com/office/officeart/2008/layout/VerticalCurvedList#1"/>
    <dgm:cxn modelId="{E5B0CE77-7A8A-4B43-BEF7-68169FF372E3}" type="presParOf" srcId="{33DCFBF3-152A-4341-A7D3-6AFBC075B991}" destId="{E7BAA947-DB52-407A-AD0A-12937507A3BF}" srcOrd="7" destOrd="0" presId="urn:microsoft.com/office/officeart/2008/layout/VerticalCurvedList#1"/>
    <dgm:cxn modelId="{28EE557C-2801-4465-9038-B6E0A75BF1FF}" type="presParOf" srcId="{33DCFBF3-152A-4341-A7D3-6AFBC075B991}" destId="{91D890D9-F294-4FE9-B191-2E756DCB88AA}" srcOrd="8" destOrd="0" presId="urn:microsoft.com/office/officeart/2008/layout/VerticalCurvedList#1"/>
    <dgm:cxn modelId="{F92A2697-AD6F-49BA-9503-B715288C787D}" type="presParOf" srcId="{91D890D9-F294-4FE9-B191-2E756DCB88AA}" destId="{654F5614-FA01-4118-B141-63031AE5D5D5}" srcOrd="0" destOrd="0" presId="urn:microsoft.com/office/officeart/2008/layout/VerticalCurvedList#1"/>
    <dgm:cxn modelId="{081D1F2F-B09D-42F5-BD2F-87863DE5B033}" type="presParOf" srcId="{33DCFBF3-152A-4341-A7D3-6AFBC075B991}" destId="{EB3A57D4-E617-4E0C-A750-3B1D24F26571}" srcOrd="9" destOrd="0" presId="urn:microsoft.com/office/officeart/2008/layout/VerticalCurvedList#1"/>
    <dgm:cxn modelId="{29DA45AF-DF6A-49A4-AD05-2D3DFEE2A0BF}" type="presParOf" srcId="{33DCFBF3-152A-4341-A7D3-6AFBC075B991}" destId="{1768C7BC-6C1A-44A7-8349-F4FAE5E14B47}" srcOrd="10" destOrd="0" presId="urn:microsoft.com/office/officeart/2008/layout/VerticalCurvedList#1"/>
    <dgm:cxn modelId="{81FF4618-60D0-4D59-A6FB-52D5FF79966C}" type="presParOf" srcId="{1768C7BC-6C1A-44A7-8349-F4FAE5E14B47}" destId="{6FA1646E-AE61-4E2A-A2CE-D60A87753BF7}" srcOrd="0" destOrd="0" presId="urn:microsoft.com/office/officeart/2008/layout/VerticalCurvedList#1"/>
    <dgm:cxn modelId="{B061DE5D-AB9A-4047-824D-692BF2880D1E}" type="presParOf" srcId="{33DCFBF3-152A-4341-A7D3-6AFBC075B991}" destId="{01B1DC61-41A6-4705-9CC6-70A7BA7884F7}" srcOrd="11" destOrd="0" presId="urn:microsoft.com/office/officeart/2008/layout/VerticalCurvedList#1"/>
    <dgm:cxn modelId="{23B590F4-83D3-4D3C-8B89-6DA8FE8F176C}" type="presParOf" srcId="{33DCFBF3-152A-4341-A7D3-6AFBC075B991}" destId="{C3A32B6C-7463-48A0-AE29-3CBCA4E80475}" srcOrd="12" destOrd="0" presId="urn:microsoft.com/office/officeart/2008/layout/VerticalCurvedList#1"/>
    <dgm:cxn modelId="{D5854F5C-D753-403C-BEED-8E391C192CC1}" type="presParOf" srcId="{C3A32B6C-7463-48A0-AE29-3CBCA4E80475}" destId="{114632FD-EB39-4961-9DB3-F5D54172F046}"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8470A-3277-4265-B0FA-F7D3E8A4DCFF}">
      <dsp:nvSpPr>
        <dsp:cNvPr id="0" name=""/>
        <dsp:cNvSpPr/>
      </dsp:nvSpPr>
      <dsp:spPr>
        <a:xfrm>
          <a:off x="-5859993" y="-896821"/>
          <a:ext cx="6976325" cy="6976325"/>
        </a:xfrm>
        <a:prstGeom prst="blockArc">
          <a:avLst>
            <a:gd name="adj1" fmla="val 18900000"/>
            <a:gd name="adj2" fmla="val 2700000"/>
            <a:gd name="adj3" fmla="val 31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17E5A9-6EFC-4EB9-A3A3-7D8ED9F574C5}">
      <dsp:nvSpPr>
        <dsp:cNvPr id="0" name=""/>
        <dsp:cNvSpPr/>
      </dsp:nvSpPr>
      <dsp:spPr>
        <a:xfrm>
          <a:off x="415872" y="27292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Arial" panose="020B0604020202020204" pitchFamily="34" charset="0"/>
              <a:ea typeface="+mn-ea"/>
              <a:cs typeface="Arial" panose="020B0604020202020204" pitchFamily="34" charset="0"/>
            </a:rPr>
            <a:t>Pliegos de papel, aprox. 30</a:t>
          </a:r>
        </a:p>
      </dsp:txBody>
      <dsp:txXfrm>
        <a:off x="415872" y="272920"/>
        <a:ext cx="7196308" cy="545632"/>
      </dsp:txXfrm>
    </dsp:sp>
    <dsp:sp modelId="{0153992A-2C51-49F9-81B1-A5D64362165E}">
      <dsp:nvSpPr>
        <dsp:cNvPr id="0" name=""/>
        <dsp:cNvSpPr/>
      </dsp:nvSpPr>
      <dsp:spPr>
        <a:xfrm>
          <a:off x="74851" y="20471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525006-518E-45BA-9FFF-BC02EF4F8ACD}">
      <dsp:nvSpPr>
        <dsp:cNvPr id="0" name=""/>
        <dsp:cNvSpPr/>
      </dsp:nvSpPr>
      <dsp:spPr>
        <a:xfrm>
          <a:off x="864692" y="1091265"/>
          <a:ext cx="6747488" cy="54563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Marcadores tipo plumón o Sharpie de color oscuro (negro, azul oscuro, café), por lo menos uno por cada participante</a:t>
          </a:r>
          <a:endParaRPr lang="en-US" sz="1100" kern="1200" dirty="0">
            <a:latin typeface="Candara" panose="020E0502030303020204" pitchFamily="34" charset="0"/>
            <a:ea typeface="+mn-ea"/>
            <a:cs typeface="Arial" panose="020B0604020202020204" pitchFamily="34" charset="0"/>
          </a:endParaRPr>
        </a:p>
      </dsp:txBody>
      <dsp:txXfrm>
        <a:off x="864692" y="1091265"/>
        <a:ext cx="6747488" cy="545632"/>
      </dsp:txXfrm>
    </dsp:sp>
    <dsp:sp modelId="{957296D0-72CD-41E9-B25B-556096C0FA03}">
      <dsp:nvSpPr>
        <dsp:cNvPr id="0" name=""/>
        <dsp:cNvSpPr/>
      </dsp:nvSpPr>
      <dsp:spPr>
        <a:xfrm>
          <a:off x="523671" y="1023061"/>
          <a:ext cx="682041" cy="68204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257BCB-27B2-461F-9C86-B346D1F4419D}">
      <dsp:nvSpPr>
        <dsp:cNvPr id="0" name=""/>
        <dsp:cNvSpPr/>
      </dsp:nvSpPr>
      <dsp:spPr>
        <a:xfrm>
          <a:off x="1069926" y="1909611"/>
          <a:ext cx="6542254" cy="54563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Post-it/</a:t>
          </a:r>
          <a:r>
            <a:rPr lang="en-US" sz="1100" kern="1200" dirty="0">
              <a:latin typeface="Candara" panose="020E0502030303020204" pitchFamily="34" charset="0"/>
              <a:ea typeface="+mn-ea"/>
              <a:cs typeface="Arial" panose="020B0604020202020204" pitchFamily="34" charset="0"/>
            </a:rPr>
            <a:t>sticky </a:t>
          </a:r>
          <a:r>
            <a:rPr lang="en-US" sz="1100" kern="1200" dirty="0">
              <a:latin typeface="Arial" panose="020B0604020202020204" pitchFamily="34" charset="0"/>
              <a:ea typeface="+mn-ea"/>
              <a:cs typeface="Arial" panose="020B0604020202020204" pitchFamily="34" charset="0"/>
            </a:rPr>
            <a:t>notes</a:t>
          </a:r>
          <a:r>
            <a:rPr lang="es-CO" sz="1100" kern="1200" dirty="0">
              <a:latin typeface="Candara" panose="020E0502030303020204" pitchFamily="34" charset="0"/>
              <a:ea typeface="+mn-ea"/>
              <a:cs typeface="Arial" panose="020B0604020202020204" pitchFamily="34" charset="0"/>
            </a:rPr>
            <a:t> de 3” x 3” (75 mm x 75 mm) y de 4” x 3” (100 mm x 75 mm) de diferentes colores. En total debe haber por lo menos 100 </a:t>
          </a:r>
          <a:r>
            <a:rPr lang="es-CO" sz="1100" kern="1200" dirty="0">
              <a:solidFill>
                <a:prstClr val="white"/>
              </a:solidFill>
              <a:latin typeface="Candara" panose="020E0502030303020204" pitchFamily="34" charset="0"/>
              <a:ea typeface="+mn-ea"/>
              <a:cs typeface="Arial" panose="020B0604020202020204" pitchFamily="34" charset="0"/>
            </a:rPr>
            <a:t>post-its de cada </a:t>
          </a:r>
          <a:r>
            <a:rPr lang="es-CO" sz="1100" kern="1200" dirty="0">
              <a:latin typeface="Candara" panose="020E0502030303020204" pitchFamily="34" charset="0"/>
              <a:ea typeface="+mn-ea"/>
              <a:cs typeface="Arial" panose="020B0604020202020204" pitchFamily="34" charset="0"/>
            </a:rPr>
            <a:t>tamaño</a:t>
          </a:r>
          <a:endParaRPr lang="en-US" sz="1100" kern="1200" dirty="0">
            <a:latin typeface="Candara" panose="020E0502030303020204" pitchFamily="34" charset="0"/>
            <a:ea typeface="+mn-ea"/>
            <a:cs typeface="Arial" panose="020B0604020202020204" pitchFamily="34" charset="0"/>
          </a:endParaRPr>
        </a:p>
      </dsp:txBody>
      <dsp:txXfrm>
        <a:off x="1069926" y="1909611"/>
        <a:ext cx="6542254" cy="545632"/>
      </dsp:txXfrm>
    </dsp:sp>
    <dsp:sp modelId="{4C88473A-A536-4362-84AA-D8C7FBF1A620}">
      <dsp:nvSpPr>
        <dsp:cNvPr id="0" name=""/>
        <dsp:cNvSpPr/>
      </dsp:nvSpPr>
      <dsp:spPr>
        <a:xfrm>
          <a:off x="728906" y="1841407"/>
          <a:ext cx="682041" cy="68204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BAA947-DB52-407A-AD0A-12937507A3BF}">
      <dsp:nvSpPr>
        <dsp:cNvPr id="0" name=""/>
        <dsp:cNvSpPr/>
      </dsp:nvSpPr>
      <dsp:spPr>
        <a:xfrm>
          <a:off x="1069926" y="2727438"/>
          <a:ext cx="6542254" cy="5456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577850">
            <a:lnSpc>
              <a:spcPct val="90000"/>
            </a:lnSpc>
            <a:spcBef>
              <a:spcPct val="0"/>
            </a:spcBef>
            <a:spcAft>
              <a:spcPct val="35000"/>
            </a:spcAft>
            <a:buNone/>
          </a:pPr>
          <a:r>
            <a:rPr lang="en-US" sz="1100" kern="1200" dirty="0">
              <a:latin typeface="Candara" panose="020E0502030303020204" pitchFamily="34" charset="0"/>
              <a:ea typeface="+mn-ea"/>
              <a:cs typeface="Arial" panose="020B0604020202020204" pitchFamily="34" charset="0"/>
            </a:rPr>
            <a:t>Rótulos autoadhesivos redondos de aproximadamente 15 mm de diámetro de tres colores diferentes (</a:t>
          </a:r>
          <a:r>
            <a:rPr lang="en-US" sz="1100" kern="1200" dirty="0">
              <a:latin typeface="Arial" panose="020B0604020202020204" pitchFamily="34" charset="0"/>
              <a:ea typeface="+mn-ea"/>
              <a:cs typeface="Arial" panose="020B0604020202020204" pitchFamily="34" charset="0"/>
            </a:rPr>
            <a:t>preferiblemente</a:t>
          </a:r>
          <a:r>
            <a:rPr lang="en-US" sz="1100" kern="1200" dirty="0">
              <a:latin typeface="Candara" panose="020E0502030303020204" pitchFamily="34" charset="0"/>
              <a:ea typeface="+mn-ea"/>
              <a:cs typeface="Arial" panose="020B0604020202020204" pitchFamily="34" charset="0"/>
            </a:rPr>
            <a:t> rojo, azul y amarillo). 50 de cada color </a:t>
          </a:r>
        </a:p>
      </dsp:txBody>
      <dsp:txXfrm>
        <a:off x="1069926" y="2727438"/>
        <a:ext cx="6542254" cy="545632"/>
      </dsp:txXfrm>
    </dsp:sp>
    <dsp:sp modelId="{654F5614-FA01-4118-B141-63031AE5D5D5}">
      <dsp:nvSpPr>
        <dsp:cNvPr id="0" name=""/>
        <dsp:cNvSpPr/>
      </dsp:nvSpPr>
      <dsp:spPr>
        <a:xfrm>
          <a:off x="728906" y="2659234"/>
          <a:ext cx="682041" cy="68204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3A57D4-E617-4E0C-A750-3B1D24F26571}">
      <dsp:nvSpPr>
        <dsp:cNvPr id="0" name=""/>
        <dsp:cNvSpPr/>
      </dsp:nvSpPr>
      <dsp:spPr>
        <a:xfrm>
          <a:off x="864692" y="3545784"/>
          <a:ext cx="6747488" cy="54563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35560" rIns="35560" bIns="35560" numCol="1" spcCol="1270" anchor="ctr" anchorCtr="0">
          <a:noAutofit/>
        </a:bodyPr>
        <a:lstStyle/>
        <a:p>
          <a:pPr marL="0" lvl="0" indent="0" algn="l" defTabSz="577850">
            <a:lnSpc>
              <a:spcPct val="90000"/>
            </a:lnSpc>
            <a:spcBef>
              <a:spcPct val="0"/>
            </a:spcBef>
            <a:spcAft>
              <a:spcPct val="35000"/>
            </a:spcAft>
            <a:buNone/>
          </a:pPr>
          <a:r>
            <a:rPr lang="es-CO" sz="1100" kern="1200" dirty="0">
              <a:latin typeface="Arial" panose="020B0604020202020204" pitchFamily="34" charset="0"/>
              <a:ea typeface="+mn-ea"/>
              <a:cs typeface="Arial" panose="020B0604020202020204" pitchFamily="34" charset="0"/>
            </a:rPr>
            <a:t>Tijeras y cinta de enmascarar de color</a:t>
          </a:r>
          <a:endParaRPr lang="en-US" sz="1100" kern="1200" dirty="0">
            <a:latin typeface="Arial" panose="020B0604020202020204" pitchFamily="34" charset="0"/>
            <a:ea typeface="+mn-ea"/>
            <a:cs typeface="Arial" panose="020B0604020202020204" pitchFamily="34" charset="0"/>
          </a:endParaRPr>
        </a:p>
      </dsp:txBody>
      <dsp:txXfrm>
        <a:off x="864692" y="3545784"/>
        <a:ext cx="6747488" cy="545632"/>
      </dsp:txXfrm>
    </dsp:sp>
    <dsp:sp modelId="{6FA1646E-AE61-4E2A-A2CE-D60A87753BF7}">
      <dsp:nvSpPr>
        <dsp:cNvPr id="0" name=""/>
        <dsp:cNvSpPr/>
      </dsp:nvSpPr>
      <dsp:spPr>
        <a:xfrm>
          <a:off x="523671" y="3477580"/>
          <a:ext cx="682041" cy="68204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1B1DC61-41A6-4705-9CC6-70A7BA7884F7}">
      <dsp:nvSpPr>
        <dsp:cNvPr id="0" name=""/>
        <dsp:cNvSpPr/>
      </dsp:nvSpPr>
      <dsp:spPr>
        <a:xfrm>
          <a:off x="415872" y="4364130"/>
          <a:ext cx="7196308" cy="54563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3096" tIns="27940" rIns="27940" bIns="27940" numCol="1" spcCol="1270" anchor="ctr" anchorCtr="0">
          <a:noAutofit/>
        </a:bodyPr>
        <a:lstStyle/>
        <a:p>
          <a:pPr marL="0" lvl="0" indent="0" algn="l" defTabSz="488950">
            <a:lnSpc>
              <a:spcPct val="90000"/>
            </a:lnSpc>
            <a:spcBef>
              <a:spcPct val="0"/>
            </a:spcBef>
            <a:spcAft>
              <a:spcPct val="35000"/>
            </a:spcAft>
            <a:buNone/>
          </a:pPr>
          <a:r>
            <a:rPr lang="es-CO" sz="1100" kern="1200" dirty="0">
              <a:latin typeface="Candara" panose="020E0502030303020204" pitchFamily="34" charset="0"/>
              <a:ea typeface="+mn-ea"/>
              <a:cs typeface="Arial" panose="020B0604020202020204" pitchFamily="34" charset="0"/>
            </a:rPr>
            <a:t>Cámara fotográfica (resolución mínima: 8M, resolución </a:t>
          </a:r>
          <a:r>
            <a:rPr lang="es-CO" sz="1100" kern="1200" dirty="0">
              <a:latin typeface="Arial" panose="020B0604020202020204" pitchFamily="34" charset="0"/>
              <a:ea typeface="+mn-ea"/>
              <a:cs typeface="Arial" panose="020B0604020202020204" pitchFamily="34" charset="0"/>
            </a:rPr>
            <a:t>recomendada</a:t>
          </a:r>
          <a:r>
            <a:rPr lang="es-CO" sz="1100" kern="1200" dirty="0">
              <a:latin typeface="Candara" panose="020E0502030303020204" pitchFamily="34" charset="0"/>
              <a:ea typeface="+mn-ea"/>
              <a:cs typeface="Arial" panose="020B0604020202020204" pitchFamily="34" charset="0"/>
            </a:rPr>
            <a:t> 16M) </a:t>
          </a:r>
          <a:endParaRPr lang="en-US" sz="1100" kern="1200" dirty="0">
            <a:latin typeface="Candara" panose="020E0502030303020204" pitchFamily="34" charset="0"/>
            <a:ea typeface="+mn-ea"/>
            <a:cs typeface="Arial" panose="020B0604020202020204" pitchFamily="34" charset="0"/>
          </a:endParaRPr>
        </a:p>
      </dsp:txBody>
      <dsp:txXfrm>
        <a:off x="415872" y="4364130"/>
        <a:ext cx="7196308" cy="545632"/>
      </dsp:txXfrm>
    </dsp:sp>
    <dsp:sp modelId="{114632FD-EB39-4961-9DB3-F5D54172F046}">
      <dsp:nvSpPr>
        <dsp:cNvPr id="0" name=""/>
        <dsp:cNvSpPr/>
      </dsp:nvSpPr>
      <dsp:spPr>
        <a:xfrm>
          <a:off x="74851" y="4295925"/>
          <a:ext cx="682041" cy="68204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AA08A3-3CCC-49E6-964C-E1738A6D992D}" type="datetimeFigureOut">
              <a:rPr lang="es-ES" smtClean="0"/>
              <a:t>04/02/2019</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2CB49-322C-48BB-A333-B208C96D6BAF}"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4/02/2019</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hasCustomPrompt="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ido 2">
    <p:spTree>
      <p:nvGrpSpPr>
        <p:cNvPr id="1" name=""/>
        <p:cNvGrpSpPr/>
        <p:nvPr/>
      </p:nvGrpSpPr>
      <p:grpSpPr>
        <a:xfrm>
          <a:off x="0" y="0"/>
          <a:ext cx="0" cy="0"/>
          <a:chOff x="0" y="0"/>
          <a:chExt cx="0" cy="0"/>
        </a:xfrm>
      </p:grpSpPr>
      <p:sp>
        <p:nvSpPr>
          <p:cNvPr id="2" name="Title 1"/>
          <p:cNvSpPr>
            <a:spLocks noGrp="1"/>
          </p:cNvSpPr>
          <p:nvPr>
            <p:ph type="title"/>
          </p:nvPr>
        </p:nvSpPr>
        <p:spPr>
          <a:xfrm>
            <a:off x="478560" y="645624"/>
            <a:ext cx="10515600" cy="560997"/>
          </a:xfrm>
        </p:spPr>
        <p:txBody>
          <a:bodyPr/>
          <a:lstStyle/>
          <a:p>
            <a:r>
              <a:rPr lang="en-US"/>
              <a:t>Click to edit Master title style</a:t>
            </a:r>
            <a:endParaRPr lang="en-US" dirty="0"/>
          </a:p>
        </p:txBody>
      </p:sp>
      <p:sp>
        <p:nvSpPr>
          <p:cNvPr id="3" name="Content Placeholder 2"/>
          <p:cNvSpPr>
            <a:spLocks noGrp="1"/>
          </p:cNvSpPr>
          <p:nvPr>
            <p:ph idx="1"/>
          </p:nvPr>
        </p:nvSpPr>
        <p:spPr>
          <a:xfrm>
            <a:off x="478560" y="1578612"/>
            <a:ext cx="4554336" cy="4262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p:cNvSpPr>
            <a:spLocks noGrp="1"/>
          </p:cNvSpPr>
          <p:nvPr>
            <p:ph type="dt" sz="half" idx="10"/>
          </p:nvPr>
        </p:nvSpPr>
        <p:spPr>
          <a:xfrm>
            <a:off x="1255352" y="6191092"/>
            <a:ext cx="859117" cy="365125"/>
          </a:xfrm>
        </p:spPr>
        <p:txBody>
          <a:bodyPr/>
          <a:lstStyle>
            <a:lvl1pPr algn="l">
              <a:defRPr/>
            </a:lvl1pPr>
          </a:lstStyle>
          <a:p>
            <a:fld id="{A3E892C2-499F-894E-AAD0-AC8456EB37C1}" type="datetime1">
              <a:rPr lang="es-CO" smtClean="0"/>
              <a:t>4/02/2019</a:t>
            </a:fld>
            <a:endParaRPr lang="en-US" dirty="0"/>
          </a:p>
        </p:txBody>
      </p:sp>
      <p:sp>
        <p:nvSpPr>
          <p:cNvPr id="9" name="Footer Placeholder 4"/>
          <p:cNvSpPr>
            <a:spLocks noGrp="1"/>
          </p:cNvSpPr>
          <p:nvPr>
            <p:ph type="ftr" sz="quarter" idx="11"/>
          </p:nvPr>
        </p:nvSpPr>
        <p:spPr>
          <a:xfrm>
            <a:off x="2114469" y="6191092"/>
            <a:ext cx="4114800" cy="365125"/>
          </a:xfrm>
        </p:spPr>
        <p:txBody>
          <a:bodyPr/>
          <a:lstStyle/>
          <a:p>
            <a:endParaRPr lang="en-US" dirty="0"/>
          </a:p>
        </p:txBody>
      </p:sp>
      <p:sp>
        <p:nvSpPr>
          <p:cNvPr id="10" name="Slide Number Placeholder 5"/>
          <p:cNvSpPr>
            <a:spLocks noGrp="1"/>
          </p:cNvSpPr>
          <p:nvPr>
            <p:ph type="sldNum" sz="quarter" idx="12"/>
          </p:nvPr>
        </p:nvSpPr>
        <p:spPr>
          <a:xfrm>
            <a:off x="704355" y="6191092"/>
            <a:ext cx="550997" cy="365125"/>
          </a:xfrm>
        </p:spPr>
        <p:txBody>
          <a:bodyPr/>
          <a:lstStyle/>
          <a:p>
            <a:fld id="{D0236402-BB93-974D-B16B-607F125EB327}" type="slidenum">
              <a:rPr lang="en-US" smtClean="0"/>
              <a:t>‹Nº›</a:t>
            </a:fld>
            <a:endParaRPr lang="en-US" dirty="0"/>
          </a:p>
        </p:txBody>
      </p:sp>
      <p:sp>
        <p:nvSpPr>
          <p:cNvPr id="13" name="Picture Placeholder 9"/>
          <p:cNvSpPr>
            <a:spLocks noGrp="1"/>
          </p:cNvSpPr>
          <p:nvPr>
            <p:ph type="pic" sz="quarter" idx="14" hasCustomPrompt="1"/>
          </p:nvPr>
        </p:nvSpPr>
        <p:spPr>
          <a:xfrm>
            <a:off x="8675395" y="1578614"/>
            <a:ext cx="3009155" cy="3009153"/>
          </a:xfrm>
          <a:prstGeom prst="roundRect">
            <a:avLst>
              <a:gd name="adj" fmla="val 25482"/>
            </a:avLst>
          </a:prstGeom>
        </p:spPr>
        <p:txBody>
          <a:bodyPr/>
          <a:lstStyle/>
          <a:p>
            <a:r>
              <a:rPr lang="en-US" dirty="0"/>
              <a:t>Drag picture to placeholder or click icon to add</a:t>
            </a:r>
            <a:endParaRPr lang="en-GB" dirty="0"/>
          </a:p>
        </p:txBody>
      </p:sp>
      <p:sp>
        <p:nvSpPr>
          <p:cNvPr id="14" name="Picture Placeholder 9"/>
          <p:cNvSpPr>
            <a:spLocks noGrp="1"/>
          </p:cNvSpPr>
          <p:nvPr>
            <p:ph type="pic" sz="quarter" idx="15" hasCustomPrompt="1"/>
          </p:nvPr>
        </p:nvSpPr>
        <p:spPr>
          <a:xfrm>
            <a:off x="5354819" y="1578614"/>
            <a:ext cx="3009155" cy="3009153"/>
          </a:xfrm>
          <a:prstGeom prst="roundRect">
            <a:avLst>
              <a:gd name="adj" fmla="val 25482"/>
            </a:avLst>
          </a:prstGeom>
        </p:spPr>
        <p:txBody>
          <a:bodyPr/>
          <a:lstStyle/>
          <a:p>
            <a:r>
              <a:rPr lang="en-US" dirty="0"/>
              <a:t>Drag picture to placeholder or click icon to add</a:t>
            </a:r>
            <a:endParaRPr lang="en-GB"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4032" y="6120627"/>
            <a:ext cx="1400721" cy="45243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Cierre">
    <p:spTree>
      <p:nvGrpSpPr>
        <p:cNvPr id="1" name=""/>
        <p:cNvGrpSpPr/>
        <p:nvPr/>
      </p:nvGrpSpPr>
      <p:grpSpPr>
        <a:xfrm>
          <a:off x="0" y="0"/>
          <a:ext cx="0" cy="0"/>
          <a:chOff x="0" y="0"/>
          <a:chExt cx="0" cy="0"/>
        </a:xfrm>
      </p:grpSpPr>
      <p:pic>
        <p:nvPicPr>
          <p:cNvPr id="8"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472" y="202317"/>
            <a:ext cx="6103567" cy="1860843"/>
          </a:xfrm>
          <a:prstGeom prst="rect">
            <a:avLst/>
          </a:prstGeom>
        </p:spPr>
      </p:pic>
      <p:sp>
        <p:nvSpPr>
          <p:cNvPr id="9" name="CuadroTexto 5"/>
          <p:cNvSpPr txBox="1"/>
          <p:nvPr userDrawn="1"/>
        </p:nvSpPr>
        <p:spPr>
          <a:xfrm>
            <a:off x="442911" y="2097571"/>
            <a:ext cx="5539275" cy="584775"/>
          </a:xfrm>
          <a:prstGeom prst="rect">
            <a:avLst/>
          </a:prstGeom>
          <a:noFill/>
        </p:spPr>
        <p:txBody>
          <a:bodyPr wrap="square" rtlCol="0">
            <a:spAutoFit/>
          </a:bodyPr>
          <a:lstStyle/>
          <a:p>
            <a:r>
              <a:rPr lang="en-US" sz="3200" noProof="0" dirty="0">
                <a:solidFill>
                  <a:srgbClr val="26478D"/>
                </a:solidFill>
                <a:latin typeface="Arial" panose="020B0604020202020204"/>
                <a:cs typeface="Arial" panose="020B0604020202020204"/>
              </a:rPr>
              <a:t> Thanks.</a:t>
            </a:r>
          </a:p>
        </p:txBody>
      </p:sp>
      <p:sp>
        <p:nvSpPr>
          <p:cNvPr id="12" name="Text Placeholder 11"/>
          <p:cNvSpPr>
            <a:spLocks noGrp="1"/>
          </p:cNvSpPr>
          <p:nvPr>
            <p:ph type="body" sz="quarter" idx="10" hasCustomPrompt="1"/>
          </p:nvPr>
        </p:nvSpPr>
        <p:spPr>
          <a:xfrm>
            <a:off x="442910" y="2872950"/>
            <a:ext cx="5573316" cy="763511"/>
          </a:xfrm>
        </p:spPr>
        <p:txBody>
          <a:bodyPr>
            <a:normAutofit/>
          </a:bodyPr>
          <a:lstStyle>
            <a:lvl1pPr marL="0" marR="0" indent="0" algn="l" defTabSz="913765" rtl="0" eaLnBrk="1" fontAlgn="auto" latinLnBrk="0" hangingPunct="1">
              <a:lnSpc>
                <a:spcPct val="100000"/>
              </a:lnSpc>
              <a:spcBef>
                <a:spcPts val="0"/>
              </a:spcBef>
              <a:spcAft>
                <a:spcPts val="0"/>
              </a:spcAft>
              <a:buClrTx/>
              <a:buSzTx/>
              <a:buFontTx/>
              <a:buNone/>
              <a:defRPr sz="1600"/>
            </a:lvl1p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a:ln>
                  <a:noFill/>
                </a:ln>
                <a:solidFill>
                  <a:srgbClr val="575756"/>
                </a:solidFill>
                <a:effectLst/>
                <a:uLnTx/>
                <a:uFillTx/>
                <a:latin typeface="Arial" panose="020B0604020202020204"/>
                <a:cs typeface="Arial" panose="020B0604020202020204"/>
              </a:rPr>
              <a:t>Presentado por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t>
            </a:r>
            <a:r>
              <a:rPr kumimoji="0" lang="es-ES_tradnl" sz="1600" b="0" i="0" u="none" strike="noStrike" kern="1200" cap="none" spc="0" normalizeH="0" baseline="0" noProof="0" dirty="0" err="1">
                <a:ln>
                  <a:noFill/>
                </a:ln>
                <a:solidFill>
                  <a:srgbClr val="575756"/>
                </a:solidFill>
                <a:effectLst/>
                <a:uLnTx/>
                <a:uFillTx/>
                <a:latin typeface="Arial" panose="020B0604020202020204"/>
                <a:cs typeface="Arial" panose="020B0604020202020204"/>
              </a:rPr>
              <a:t>Xxxxxx</a:t>
            </a: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 Arial regular, 12 pts.</a:t>
            </a:r>
          </a:p>
          <a:p>
            <a:pPr marL="0" marR="0" lvl="0" indent="0" algn="l" defTabSz="913765" rtl="0" eaLnBrk="1" fontAlgn="auto" latinLnBrk="0" hangingPunct="1">
              <a:lnSpc>
                <a:spcPct val="100000"/>
              </a:lnSpc>
              <a:spcBef>
                <a:spcPts val="0"/>
              </a:spcBef>
              <a:spcAft>
                <a:spcPts val="0"/>
              </a:spcAft>
              <a:buClrTx/>
              <a:buSzTx/>
              <a:buFontTx/>
              <a:buNone/>
              <a:defRPr/>
            </a:pPr>
            <a:r>
              <a:rPr kumimoji="0" lang="es-ES_tradnl" sz="1600" b="0" i="0" u="none" strike="noStrike" kern="1200" cap="none" spc="0" normalizeH="0" baseline="0" noProof="0" dirty="0">
                <a:ln>
                  <a:noFill/>
                </a:ln>
                <a:solidFill>
                  <a:srgbClr val="575756"/>
                </a:solidFill>
                <a:effectLst/>
                <a:uLnTx/>
                <a:uFillTx/>
                <a:latin typeface="Arial" panose="020B0604020202020204"/>
                <a:cs typeface="Arial" panose="020B0604020202020204"/>
              </a:rPr>
              <a:t>Día/Mes/Año</a:t>
            </a:r>
            <a:endParaRPr kumimoji="0" lang="es-ES" sz="1600" b="0" i="0" u="none" strike="noStrike" kern="1200" cap="none" spc="0" normalizeH="0" baseline="0" noProof="0" dirty="0">
              <a:ln>
                <a:noFill/>
              </a:ln>
              <a:solidFill>
                <a:srgbClr val="575756"/>
              </a:solidFill>
              <a:effectLst/>
              <a:uLnTx/>
              <a:uFillTx/>
              <a:latin typeface="Arial" panose="020B0604020202020204"/>
              <a:cs typeface="Arial" panose="020B0604020202020204"/>
            </a:endParaRPr>
          </a:p>
        </p:txBody>
      </p:sp>
      <p:pic>
        <p:nvPicPr>
          <p:cNvPr id="6" name="Imagen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81939" y="5062514"/>
            <a:ext cx="3037735" cy="9811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11"/>
          </p:nvPr>
        </p:nvSpPr>
        <p:spPr/>
        <p:txBody>
          <a:bodyPr/>
          <a:lstStyle/>
          <a:p>
            <a:endParaRPr lang="es-CO" dirty="0"/>
          </a:p>
        </p:txBody>
      </p:sp>
      <p:sp>
        <p:nvSpPr>
          <p:cNvPr id="6" name="Marcador de número de diapositiva 5"/>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hasCustomPrompt="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hasCustomPrompt="1"/>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p:cNvSpPr>
            <a:spLocks noGrp="1"/>
          </p:cNvSpPr>
          <p:nvPr>
            <p:ph sz="half" idx="2" hasCustomPrompt="1"/>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p:cNvSpPr>
            <a:spLocks noGrp="1"/>
          </p:cNvSpPr>
          <p:nvPr>
            <p:ph sz="quarter" idx="4" hasCustomPrompt="1"/>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8" name="Marcador de pie de página 7"/>
          <p:cNvSpPr>
            <a:spLocks noGrp="1"/>
          </p:cNvSpPr>
          <p:nvPr>
            <p:ph type="ftr" sz="quarter" idx="11"/>
          </p:nvPr>
        </p:nvSpPr>
        <p:spPr/>
        <p:txBody>
          <a:bodyPr/>
          <a:lstStyle/>
          <a:p>
            <a:endParaRPr lang="es-CO" dirty="0"/>
          </a:p>
        </p:txBody>
      </p:sp>
      <p:sp>
        <p:nvSpPr>
          <p:cNvPr id="9" name="Marcador de número de diapositiva 8"/>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4" name="Marcador de pie de página 3"/>
          <p:cNvSpPr>
            <a:spLocks noGrp="1"/>
          </p:cNvSpPr>
          <p:nvPr>
            <p:ph type="ftr" sz="quarter" idx="11"/>
          </p:nvPr>
        </p:nvSpPr>
        <p:spPr/>
        <p:txBody>
          <a:bodyPr/>
          <a:lstStyle/>
          <a:p>
            <a:endParaRPr lang="es-CO" dirty="0"/>
          </a:p>
        </p:txBody>
      </p:sp>
      <p:sp>
        <p:nvSpPr>
          <p:cNvPr id="5" name="Marcador de número de diapositiva 4"/>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3" name="Marcador de pie de página 2"/>
          <p:cNvSpPr>
            <a:spLocks noGrp="1"/>
          </p:cNvSpPr>
          <p:nvPr>
            <p:ph type="ftr" sz="quarter" idx="11"/>
          </p:nvPr>
        </p:nvSpPr>
        <p:spPr/>
        <p:txBody>
          <a:bodyPr/>
          <a:lstStyle/>
          <a:p>
            <a:endParaRPr lang="es-CO" dirty="0"/>
          </a:p>
        </p:txBody>
      </p:sp>
      <p:sp>
        <p:nvSpPr>
          <p:cNvPr id="4" name="Marcador de número de diapositiva 3"/>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dirty="0"/>
          </a:p>
        </p:txBody>
      </p:sp>
      <p:sp>
        <p:nvSpPr>
          <p:cNvPr id="4" name="Marcador de tex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DFF8855A-BA0E-400D-A28E-AE035F2EE608}" type="datetimeFigureOut">
              <a:rPr lang="es-CO" smtClean="0"/>
              <a:t>4/02/2019</a:t>
            </a:fld>
            <a:endParaRPr lang="es-CO" dirty="0"/>
          </a:p>
        </p:txBody>
      </p:sp>
      <p:sp>
        <p:nvSpPr>
          <p:cNvPr id="6" name="Marcador de pie de página 5"/>
          <p:cNvSpPr>
            <a:spLocks noGrp="1"/>
          </p:cNvSpPr>
          <p:nvPr>
            <p:ph type="ftr" sz="quarter" idx="11"/>
          </p:nvPr>
        </p:nvSpPr>
        <p:spPr/>
        <p:txBody>
          <a:bodyPr/>
          <a:lstStyle/>
          <a:p>
            <a:endParaRPr lang="es-CO" dirty="0"/>
          </a:p>
        </p:txBody>
      </p:sp>
      <p:sp>
        <p:nvSpPr>
          <p:cNvPr id="7" name="Marcador de número de diapositiva 6"/>
          <p:cNvSpPr>
            <a:spLocks noGrp="1"/>
          </p:cNvSpPr>
          <p:nvPr>
            <p:ph type="sldNum" sz="quarter" idx="12"/>
          </p:nvPr>
        </p:nvSpPr>
        <p:spPr/>
        <p:txBody>
          <a:bodyPr/>
          <a:lstStyle/>
          <a:p>
            <a:fld id="{DF2BB8F1-F322-4FA6-911B-AE6255F8BFEE}" type="slidenum">
              <a:rPr lang="es-CO" smtClean="0"/>
              <a:t>‹Nº›</a:t>
            </a:fld>
            <a:endParaRPr lang="es-CO"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F8855A-BA0E-400D-A28E-AE035F2EE608}" type="datetimeFigureOut">
              <a:rPr lang="es-CO" smtClean="0"/>
              <a:t>4/02/2019</a:t>
            </a:fld>
            <a:endParaRPr 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BB8F1-F322-4FA6-911B-AE6255F8BFEE}" type="slidenum">
              <a:rPr lang="es-CO" smtClean="0"/>
              <a:t>‹Nº›</a:t>
            </a:fld>
            <a:endParaRPr lang="es-CO"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Portada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2" y="202843"/>
            <a:ext cx="6103567" cy="1859792"/>
          </a:xfrm>
          <a:prstGeom prst="rect">
            <a:avLst/>
          </a:prstGeom>
        </p:spPr>
      </p:pic>
      <p:pic>
        <p:nvPicPr>
          <p:cNvPr id="9" name="Imagen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54013" y="449415"/>
            <a:ext cx="1917756" cy="619435"/>
          </a:xfrm>
          <a:prstGeom prst="rect">
            <a:avLst/>
          </a:prstGeom>
        </p:spPr>
      </p:pic>
      <p:sp>
        <p:nvSpPr>
          <p:cNvPr id="10" name="Título 1"/>
          <p:cNvSpPr>
            <a:spLocks noGrp="1"/>
          </p:cNvSpPr>
          <p:nvPr>
            <p:ph type="ctrTitle"/>
          </p:nvPr>
        </p:nvSpPr>
        <p:spPr>
          <a:xfrm>
            <a:off x="442911" y="2202446"/>
            <a:ext cx="6570768" cy="1107996"/>
          </a:xfrm>
        </p:spPr>
        <p:txBody>
          <a:bodyPr>
            <a:normAutofit fontScale="90000"/>
          </a:bodyPr>
          <a:lstStyle/>
          <a:p>
            <a:pPr algn="l"/>
            <a:r>
              <a:rPr lang="es-CO" b="1" dirty="0">
                <a:solidFill>
                  <a:schemeClr val="accent1">
                    <a:lumMod val="75000"/>
                  </a:schemeClr>
                </a:solidFill>
              </a:rPr>
              <a:t>Guía </a:t>
            </a:r>
            <a:r>
              <a:rPr lang="es-ES" altLang="es-CO" b="1" dirty="0">
                <a:solidFill>
                  <a:schemeClr val="accent1">
                    <a:lumMod val="75000"/>
                  </a:schemeClr>
                </a:solidFill>
              </a:rPr>
              <a:t>Iteration Planning</a:t>
            </a:r>
            <a:endParaRPr lang="es-CO" b="1" dirty="0">
              <a:solidFill>
                <a:schemeClr val="accent1">
                  <a:lumMod val="75000"/>
                </a:schemeClr>
              </a:solidFill>
            </a:endParaRPr>
          </a:p>
        </p:txBody>
      </p:sp>
      <p:sp>
        <p:nvSpPr>
          <p:cNvPr id="11" name="Subtítulo 2"/>
          <p:cNvSpPr>
            <a:spLocks noGrp="1"/>
          </p:cNvSpPr>
          <p:nvPr>
            <p:ph type="subTitle" idx="1"/>
          </p:nvPr>
        </p:nvSpPr>
        <p:spPr>
          <a:xfrm>
            <a:off x="442909" y="3087744"/>
            <a:ext cx="6059491" cy="403453"/>
          </a:xfrm>
        </p:spPr>
        <p:txBody>
          <a:bodyPr>
            <a:normAutofit lnSpcReduction="10000"/>
          </a:bodyPr>
          <a:lstStyle/>
          <a:p>
            <a:pPr algn="l"/>
            <a:r>
              <a:rPr lang="en-US" dirty="0">
                <a:solidFill>
                  <a:schemeClr val="accent1">
                    <a:lumMod val="75000"/>
                  </a:schemeClr>
                </a:solidFill>
              </a:rPr>
              <a:t>30 de Enero de 2019</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4555092" y="5016475"/>
            <a:ext cx="2975229" cy="1717923"/>
          </a:xfrm>
          <a:prstGeom prst="rect">
            <a:avLst/>
          </a:prstGeom>
        </p:spPr>
      </p:pic>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Velocidad del equipo</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598432" y="2483789"/>
            <a:ext cx="10888551" cy="3323987"/>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definir  los compromisos del  equipo para una iteración, es importante basarse en la velocidad en las iteraciones anteriores, para lo cual se debe tener en cuenta el siguiente dato:</a:t>
            </a:r>
          </a:p>
          <a:p>
            <a:endParaRPr lang="es-ES" sz="1600" b="1" dirty="0">
              <a:solidFill>
                <a:srgbClr val="575756"/>
              </a:solidFill>
              <a:latin typeface="Arial" panose="020B0604020202020204" pitchFamily="34" charset="0"/>
              <a:cs typeface="Arial" panose="020B0604020202020204" pitchFamily="34" charset="0"/>
            </a:endParaRPr>
          </a:p>
          <a:p>
            <a:r>
              <a:rPr lang="es-ES" sz="1600" b="1" dirty="0">
                <a:solidFill>
                  <a:srgbClr val="575756"/>
                </a:solidFill>
                <a:latin typeface="Arial" panose="020B0604020202020204" pitchFamily="34" charset="0"/>
                <a:cs typeface="Arial" panose="020B0604020202020204" pitchFamily="34" charset="0"/>
              </a:rPr>
              <a:t>Velocidad Real: </a:t>
            </a:r>
            <a:r>
              <a:rPr lang="es-ES" sz="1600" dirty="0">
                <a:solidFill>
                  <a:srgbClr val="575756"/>
                </a:solidFill>
                <a:latin typeface="Arial" panose="020B0604020202020204" pitchFamily="34" charset="0"/>
                <a:cs typeface="Arial" panose="020B0604020202020204" pitchFamily="34" charset="0"/>
              </a:rPr>
              <a:t>Es el total de puntos de Historia de usuario terminados durante la iteración anterior, se obtiene de la suma de los puntos asignados a las HU que cumplen con el definition of done y las cuales fueron aprobadas por el PO.</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Al tener la información histórica de las pasadas iteraciones  nos brinda una idea clara de cual es la velocidad promedio del equipo, lo que nos permite tener la base para generar la nueva velocidad planeada de la iteración actual.</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Se recomienda a los SM que guie a los equipos para que esta velocidad mejore en cada iteración, y puedan entregar mayor valor.</a:t>
            </a:r>
          </a:p>
          <a:p>
            <a:endParaRPr lang="es-ES" dirty="0"/>
          </a:p>
        </p:txBody>
      </p:sp>
    </p:spTree>
    <p:extLst>
      <p:ext uri="{BB962C8B-B14F-4D97-AF65-F5344CB8AC3E}">
        <p14:creationId xmlns:p14="http://schemas.microsoft.com/office/powerpoint/2010/main" val="2862880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sistencia mÃ©dica y de sal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8451" y="3818681"/>
            <a:ext cx="2911435" cy="291143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3</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Selección Historias de Usuario</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598432" y="2483789"/>
            <a:ext cx="10888551" cy="369332"/>
          </a:xfrm>
          <a:prstGeom prst="rect">
            <a:avLst/>
          </a:prstGeom>
          <a:noFill/>
        </p:spPr>
        <p:txBody>
          <a:bodyPr wrap="square" rtlCol="0">
            <a:spAutoFit/>
          </a:bodyPr>
          <a:lstStyle/>
          <a:p>
            <a:endParaRPr lang="es-ES" dirty="0"/>
          </a:p>
        </p:txBody>
      </p:sp>
      <p:sp>
        <p:nvSpPr>
          <p:cNvPr id="2" name="CuadroTexto 1"/>
          <p:cNvSpPr txBox="1"/>
          <p:nvPr/>
        </p:nvSpPr>
        <p:spPr>
          <a:xfrm>
            <a:off x="1751561" y="2483789"/>
            <a:ext cx="7981405" cy="3139321"/>
          </a:xfrm>
          <a:prstGeom prst="rect">
            <a:avLst/>
          </a:prstGeom>
          <a:noFill/>
        </p:spPr>
        <p:txBody>
          <a:bodyPr wrap="square" rtlCol="0">
            <a:spAutoFit/>
          </a:bodyPr>
          <a:lstStyle/>
          <a:p>
            <a:r>
              <a:rPr lang="es-ES" dirty="0"/>
              <a:t>Para seleccionar las Historias de usuario que se construirán durante el desarrollo de la iteracion que se esta planeando, el principal criterio es la prioridad asignada por product owner, pero también es importante validar que durante el refinamiento se verifico si estas historias de usuario cumplen con el definition of ready.</a:t>
            </a:r>
          </a:p>
          <a:p>
            <a:endParaRPr lang="es-ES" dirty="0"/>
          </a:p>
          <a:p>
            <a:r>
              <a:rPr lang="es-ES" dirty="0"/>
              <a:t>Si no cumple con el defintion of ready es necesario que como equipo se analice si se acepta la historia de usuario, con los riesgo que implica.</a:t>
            </a:r>
          </a:p>
          <a:p>
            <a:endParaRPr lang="es-ES" dirty="0"/>
          </a:p>
          <a:p>
            <a:r>
              <a:rPr lang="es-ES" dirty="0"/>
              <a:t>En la planeación de la iteración 1 se recomienda tomar las primeras 10 HU del backlog. Para las siguientes iteraciones la recomendación es tomar un número similar a las HU terminadas en la iteración anterior.</a:t>
            </a:r>
          </a:p>
        </p:txBody>
      </p:sp>
    </p:spTree>
    <p:extLst>
      <p:ext uri="{BB962C8B-B14F-4D97-AF65-F5344CB8AC3E}">
        <p14:creationId xmlns:p14="http://schemas.microsoft.com/office/powerpoint/2010/main" val="2747688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18657" y="74209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468531" y="181093"/>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C3F4C3D-618A-4CE4-8ABA-DDD652A8D624}"/>
              </a:ext>
            </a:extLst>
          </p:cNvPr>
          <p:cNvSpPr txBox="1"/>
          <p:nvPr/>
        </p:nvSpPr>
        <p:spPr>
          <a:xfrm>
            <a:off x="468531" y="901080"/>
            <a:ext cx="11268543" cy="5509200"/>
          </a:xfrm>
          <a:prstGeom prst="rect">
            <a:avLst/>
          </a:prstGeom>
          <a:noFill/>
        </p:spPr>
        <p:txBody>
          <a:bodyPr wrap="square" rtlCol="0">
            <a:spAutoFit/>
          </a:bodyPr>
          <a:lstStyle/>
          <a:p>
            <a:endParaRPr lang="es-ES" sz="1600" dirty="0">
              <a:solidFill>
                <a:srgbClr val="575756"/>
              </a:solidFill>
              <a:latin typeface="Arial" panose="020B0604020202020204" pitchFamily="34" charset="0"/>
              <a:cs typeface="Arial" panose="020B0604020202020204" pitchFamily="34" charset="0"/>
            </a:endParaRPr>
          </a:p>
          <a:p>
            <a:endParaRPr lang="es-ES" sz="1600" dirty="0">
              <a:solidFill>
                <a:srgbClr val="575756"/>
              </a:solidFill>
              <a:latin typeface="Arial" panose="020B0604020202020204" pitchFamily="34" charset="0"/>
              <a:cs typeface="Arial" panose="020B0604020202020204" pitchFamily="34" charset="0"/>
            </a:endParaRP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Se recomienda la siguiente practica:</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Como insumo para esta actividad se debe contar con el </a:t>
            </a:r>
            <a:r>
              <a:rPr lang="es-ES" sz="1600" b="1" dirty="0">
                <a:solidFill>
                  <a:srgbClr val="575756"/>
                </a:solidFill>
                <a:latin typeface="Arial" panose="020B0604020202020204" pitchFamily="34" charset="0"/>
                <a:cs typeface="Arial" panose="020B0604020202020204" pitchFamily="34" charset="0"/>
              </a:rPr>
              <a:t>backlog ordenado y priorizado.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toma las primeras 10 HU del backlog, selecciona la HU menos compleja  y la HU mas compleja.</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una estimación de las HU seleccionadas, al realizar esta estimación el equipo cuenta con dos valores de referencia para estimar el resto de HU.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El equipo realiza la estimación relativa, para lo cual el equipo toma las HU estimados como pívot y  realiza una comparación con cada una de las HU a estimar del backlog, teniendo en cuenta los siguientes aspectos:</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Complejidad.</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Conocimiento.</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Volumen</a:t>
            </a:r>
          </a:p>
          <a:p>
            <a:pPr marL="1657350" lvl="3"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Incertidumbre </a:t>
            </a:r>
          </a:p>
          <a:p>
            <a:pPr marL="1657350" lvl="3"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b="1" dirty="0">
                <a:solidFill>
                  <a:srgbClr val="575756"/>
                </a:solidFill>
                <a:latin typeface="Arial" panose="020B0604020202020204" pitchFamily="34" charset="0"/>
                <a:cs typeface="Arial" panose="020B0604020202020204" pitchFamily="34" charset="0"/>
              </a:rPr>
              <a:t>Ejemplo</a:t>
            </a:r>
            <a:r>
              <a:rPr lang="es-ES" sz="1600" dirty="0">
                <a:solidFill>
                  <a:srgbClr val="575756"/>
                </a:solidFill>
                <a:latin typeface="Arial" panose="020B0604020202020204" pitchFamily="34" charset="0"/>
                <a:cs typeface="Arial" panose="020B0604020202020204" pitchFamily="34" charset="0"/>
              </a:rPr>
              <a:t> si  las HU que tomamos como pívot, tienen una puntuación de 1/2 punto y 8 puntos respectivamente, las HU que vamos a estimar se comparan con estas HU pívot, y si la HU es el doble mas  compleja que la que se estimo como 1/2 punto, a la HU que se esta estimando se le asigna 1 puntos. La HU pívot con mayor puntaje nos indica que esa es la mayor puntuación que debería recibir una HU del backlog en ese momento.</a:t>
            </a:r>
          </a:p>
          <a:p>
            <a:endParaRPr lang="es-ES" sz="1400" dirty="0">
              <a:solidFill>
                <a:srgbClr val="575756"/>
              </a:solidFill>
              <a:latin typeface="Arial" panose="020B0604020202020204" pitchFamily="34" charset="0"/>
              <a:cs typeface="Arial" panose="020B0604020202020204" pitchFamily="34" charset="0"/>
            </a:endParaRPr>
          </a:p>
        </p:txBody>
      </p:sp>
      <p:grpSp>
        <p:nvGrpSpPr>
          <p:cNvPr id="7" name="Grupo 6"/>
          <p:cNvGrpSpPr/>
          <p:nvPr/>
        </p:nvGrpSpPr>
        <p:grpSpPr>
          <a:xfrm>
            <a:off x="404944" y="583277"/>
            <a:ext cx="8425547" cy="1107996"/>
            <a:chOff x="722315" y="1403281"/>
            <a:chExt cx="3065049" cy="925852"/>
          </a:xfrm>
        </p:grpSpPr>
        <p:sp>
          <p:nvSpPr>
            <p:cNvPr id="8" name="4 Rectángulo"/>
            <p:cNvSpPr/>
            <p:nvPr/>
          </p:nvSpPr>
          <p:spPr>
            <a:xfrm>
              <a:off x="722315" y="1403281"/>
              <a:ext cx="238621"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sp>
          <p:nvSpPr>
            <p:cNvPr id="9"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Estimación de las Historias de Usuario</a:t>
              </a:r>
              <a:endParaRPr lang="es-CO" sz="2400" b="1" dirty="0">
                <a:solidFill>
                  <a:srgbClr val="AD198D"/>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45060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18657" y="74209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Rectángulo 18"/>
          <p:cNvSpPr/>
          <p:nvPr/>
        </p:nvSpPr>
        <p:spPr>
          <a:xfrm>
            <a:off x="1415853" y="3082357"/>
            <a:ext cx="3019899" cy="737235"/>
          </a:xfrm>
          <a:prstGeom prst="rect">
            <a:avLst/>
          </a:prstGeom>
        </p:spPr>
        <p:txBody>
          <a:bodyPr wrap="square">
            <a:spAutoFit/>
          </a:bodyPr>
          <a:lstStyle/>
          <a:p>
            <a:r>
              <a:rPr lang="es-ES" sz="1400" b="1" dirty="0">
                <a:solidFill>
                  <a:schemeClr val="bg1"/>
                </a:solidFill>
                <a:latin typeface="Candara" panose="020E0502030303020204" pitchFamily="34" charset="0"/>
                <a:cs typeface="Arial" panose="020B0604020202020204" pitchFamily="34" charset="0"/>
              </a:rPr>
              <a:t> Agenda la reunión</a:t>
            </a:r>
          </a:p>
          <a:p>
            <a:endParaRPr lang="es-ES" sz="1400" b="1" dirty="0">
              <a:solidFill>
                <a:schemeClr val="bg1"/>
              </a:solidFill>
              <a:latin typeface="Candara" panose="020E0502030303020204" pitchFamily="34" charset="0"/>
              <a:cs typeface="Arial" panose="020B0604020202020204" pitchFamily="34" charset="0"/>
            </a:endParaRPr>
          </a:p>
          <a:p>
            <a:pPr marL="171450" indent="-171450">
              <a:buFont typeface="Arial" panose="020B0604020202020204" pitchFamily="34" charset="0"/>
              <a:buChar char="•"/>
            </a:pPr>
            <a:r>
              <a:rPr lang="es-ES" sz="1400" dirty="0">
                <a:solidFill>
                  <a:schemeClr val="bg1"/>
                </a:solidFill>
                <a:latin typeface="Candara" panose="020E0502030303020204" pitchFamily="34" charset="0"/>
                <a:cs typeface="Arial" panose="020B0604020202020204" pitchFamily="34" charset="0"/>
              </a:rPr>
              <a:t>Agéndala con un tiempo c</a:t>
            </a:r>
          </a:p>
        </p:txBody>
      </p:sp>
      <p:sp>
        <p:nvSpPr>
          <p:cNvPr id="15" name="Título 3"/>
          <p:cNvSpPr txBox="1"/>
          <p:nvPr/>
        </p:nvSpPr>
        <p:spPr>
          <a:xfrm>
            <a:off x="468531" y="181093"/>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grpSp>
        <p:nvGrpSpPr>
          <p:cNvPr id="7" name="Grupo 6"/>
          <p:cNvGrpSpPr/>
          <p:nvPr/>
        </p:nvGrpSpPr>
        <p:grpSpPr>
          <a:xfrm>
            <a:off x="481066" y="583277"/>
            <a:ext cx="9903904" cy="1107996"/>
            <a:chOff x="740736" y="1403281"/>
            <a:chExt cx="3046628" cy="925852"/>
          </a:xfrm>
        </p:grpSpPr>
        <p:sp>
          <p:nvSpPr>
            <p:cNvPr id="8" name="4 Rectángulo"/>
            <p:cNvSpPr/>
            <p:nvPr/>
          </p:nvSpPr>
          <p:spPr>
            <a:xfrm>
              <a:off x="740736" y="1403281"/>
              <a:ext cx="201782"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4</a:t>
              </a:r>
            </a:p>
          </p:txBody>
        </p:sp>
        <p:sp>
          <p:nvSpPr>
            <p:cNvPr id="9"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Estimación de las Historias de Usuario</a:t>
              </a:r>
              <a:endParaRPr lang="es-CO" sz="2400" b="1" dirty="0">
                <a:solidFill>
                  <a:srgbClr val="AD198D"/>
                </a:solidFill>
                <a:latin typeface="Arial" panose="020B0604020202020204" pitchFamily="34" charset="0"/>
                <a:cs typeface="Arial" panose="020B0604020202020204" pitchFamily="34" charset="0"/>
              </a:endParaRPr>
            </a:p>
          </p:txBody>
        </p:sp>
      </p:grpSp>
      <p:sp>
        <p:nvSpPr>
          <p:cNvPr id="10" name="CuadroTexto 9">
            <a:extLst>
              <a:ext uri="{FF2B5EF4-FFF2-40B4-BE49-F238E27FC236}">
                <a16:creationId xmlns:a16="http://schemas.microsoft.com/office/drawing/2014/main" id="{5C3F4C3D-618A-4CE4-8ABA-DDD652A8D624}"/>
              </a:ext>
            </a:extLst>
          </p:cNvPr>
          <p:cNvSpPr txBox="1"/>
          <p:nvPr/>
        </p:nvSpPr>
        <p:spPr>
          <a:xfrm>
            <a:off x="468531" y="1407590"/>
            <a:ext cx="11118223" cy="5232202"/>
          </a:xfrm>
          <a:prstGeom prst="rect">
            <a:avLst/>
          </a:prstGeom>
          <a:noFill/>
        </p:spPr>
        <p:txBody>
          <a:bodyPr wrap="square" rtlCol="0">
            <a:spAutoFit/>
          </a:bodyPr>
          <a:lstStyle/>
          <a:p>
            <a:r>
              <a:rPr lang="es-ES" sz="1600" dirty="0">
                <a:solidFill>
                  <a:srgbClr val="575756"/>
                </a:solidFill>
                <a:latin typeface="Arial" panose="020B0604020202020204" pitchFamily="34" charset="0"/>
                <a:cs typeface="Arial" panose="020B0604020202020204" pitchFamily="34" charset="0"/>
              </a:rPr>
              <a:t>Para la estimación en puntos, se usa el Planning Póker, son unas cartas que contienen la serie de Fibonacci(1,2,3,5,8,13,21…), y las cuales nos permiten dar una puntuación a las HU.</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 Para realizar la estimación se realizan los siguientes pasos:</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se da lectura a la HU, se resuelven dudas si las hay.</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una vez todos tengan claridad sobre la HU, el Scrum Master solicita al equipo de desarrollo que seleccione una carta sin  mostrarla, y solo hasta que el SM, cuente hasta tres todos los miembro del equipo descubren su carta. </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 Si existe diferencias se solicita que la persona que selecciono la carta con menor puntaje y la de mayor puntaje, den a conocer su punto de vista.</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Una vez el equipo escuche los argumentos de los extremos de la votación, se realiza de nuevo la votación.</a:t>
            </a:r>
          </a:p>
          <a:p>
            <a:pPr marL="285750" indent="-285750">
              <a:buFont typeface="Arial" panose="020B0604020202020204" pitchFamily="34" charset="0"/>
              <a:buChar char="•"/>
            </a:pPr>
            <a:r>
              <a:rPr lang="es-ES" sz="1600" dirty="0">
                <a:solidFill>
                  <a:srgbClr val="575756"/>
                </a:solidFill>
                <a:latin typeface="Arial" panose="020B0604020202020204" pitchFamily="34" charset="0"/>
                <a:cs typeface="Arial" panose="020B0604020202020204" pitchFamily="34" charset="0"/>
              </a:rPr>
              <a:t>Si todavía existen diferencias se realiza promedio de la votación y esta será la puntuación de la HU.</a:t>
            </a:r>
          </a:p>
          <a:p>
            <a:pPr marL="285750" indent="-285750">
              <a:buFont typeface="Arial" panose="020B0604020202020204" pitchFamily="34" charset="0"/>
              <a:buChar char="•"/>
            </a:pPr>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Nota: En el Planning Póker además de encontrar la serie Fibonacci, también se encuentran 3 cartas que son las siguientes:</a:t>
            </a:r>
          </a:p>
          <a:p>
            <a:r>
              <a:rPr lang="es-CO" sz="1600" dirty="0">
                <a:solidFill>
                  <a:srgbClr val="575756"/>
                </a:solidFill>
                <a:latin typeface="Arial" panose="020B0604020202020204" pitchFamily="34" charset="0"/>
                <a:cs typeface="Arial" panose="020B0604020202020204" pitchFamily="34" charset="0"/>
              </a:rPr>
              <a:t>∞ = Esta carta es usada cuando los miembros del equipo perciben que la HU es muy grande y es necesario dividirla, ya que no se puede realizar en una iteración.</a:t>
            </a:r>
          </a:p>
          <a:p>
            <a:endParaRPr lang="es-ES" sz="1600" dirty="0">
              <a:solidFill>
                <a:srgbClr val="575756"/>
              </a:solidFill>
              <a:latin typeface="Arial" panose="020B0604020202020204" pitchFamily="34" charset="0"/>
              <a:cs typeface="Arial" panose="020B0604020202020204" pitchFamily="34" charset="0"/>
            </a:endParaRPr>
          </a:p>
          <a:p>
            <a:r>
              <a:rPr lang="es-ES" sz="1600" dirty="0">
                <a:solidFill>
                  <a:srgbClr val="575756"/>
                </a:solidFill>
                <a:latin typeface="Arial" panose="020B0604020202020204" pitchFamily="34" charset="0"/>
                <a:cs typeface="Arial" panose="020B0604020202020204" pitchFamily="34" charset="0"/>
              </a:rPr>
              <a:t>?</a:t>
            </a:r>
            <a:r>
              <a:rPr lang="es-CO" sz="1600" dirty="0">
                <a:solidFill>
                  <a:srgbClr val="575756"/>
                </a:solidFill>
                <a:latin typeface="Arial" panose="020B0604020202020204" pitchFamily="34" charset="0"/>
                <a:cs typeface="Arial" panose="020B0604020202020204" pitchFamily="34" charset="0"/>
              </a:rPr>
              <a:t>: Esta carta es usada cuando alguna persona del equipo, tiene dudas y no tiene muy claro lo que esta estimando.</a:t>
            </a:r>
          </a:p>
          <a:p>
            <a:r>
              <a:rPr lang="es-CO" sz="1600" dirty="0">
                <a:solidFill>
                  <a:srgbClr val="575756"/>
                </a:solidFill>
                <a:latin typeface="Arial" panose="020B0604020202020204" pitchFamily="34" charset="0"/>
                <a:cs typeface="Arial" panose="020B0604020202020204" pitchFamily="34" charset="0"/>
              </a:rPr>
              <a:t>Café: Esta carta es usada cuando alguien del equipo cree que es necesario  tomar un descanso antes de seguir estimando las HU.</a:t>
            </a:r>
            <a:endParaRPr lang="es-ES" sz="1600" dirty="0">
              <a:solidFill>
                <a:srgbClr val="575756"/>
              </a:solidFill>
              <a:latin typeface="Arial" panose="020B0604020202020204" pitchFamily="34" charset="0"/>
              <a:cs typeface="Arial" panose="020B0604020202020204" pitchFamily="34" charset="0"/>
            </a:endParaRPr>
          </a:p>
          <a:p>
            <a:endParaRPr lang="es-ES" sz="1400" dirty="0"/>
          </a:p>
        </p:txBody>
      </p:sp>
      <p:pic>
        <p:nvPicPr>
          <p:cNvPr id="11" name="Picture 2" descr="Resultado de imagen para puntos de historia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6474" y="1024424"/>
            <a:ext cx="2169613" cy="1608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72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sta de san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70453" y="175295"/>
            <a:ext cx="2053650" cy="20536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5</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Definir Backlog de la iteración</a:t>
              </a:r>
              <a:endParaRPr lang="es-CO" sz="2400" b="1" dirty="0">
                <a:solidFill>
                  <a:srgbClr val="AD198D"/>
                </a:solidFill>
                <a:latin typeface="Arial" panose="020B0604020202020204" pitchFamily="34" charset="0"/>
                <a:cs typeface="Arial" panose="020B0604020202020204" pitchFamily="34" charset="0"/>
              </a:endParaRPr>
            </a:p>
          </p:txBody>
        </p:sp>
      </p:grpSp>
      <p:sp>
        <p:nvSpPr>
          <p:cNvPr id="9" name="CuadroTexto 8">
            <a:extLst>
              <a:ext uri="{FF2B5EF4-FFF2-40B4-BE49-F238E27FC236}">
                <a16:creationId xmlns:a16="http://schemas.microsoft.com/office/drawing/2014/main" id="{D8B1A4D0-61FB-4B22-88F0-F13381D2F5F2}"/>
              </a:ext>
            </a:extLst>
          </p:cNvPr>
          <p:cNvSpPr txBox="1"/>
          <p:nvPr/>
        </p:nvSpPr>
        <p:spPr>
          <a:xfrm>
            <a:off x="645952" y="2241508"/>
            <a:ext cx="10888551" cy="4247317"/>
          </a:xfrm>
          <a:prstGeom prst="rect">
            <a:avLst/>
          </a:prstGeom>
          <a:noFill/>
        </p:spPr>
        <p:txBody>
          <a:bodyPr wrap="square" rtlCol="0">
            <a:spAutoFit/>
          </a:bodyPr>
          <a:lstStyle/>
          <a:p>
            <a:r>
              <a:rPr lang="es-ES" dirty="0"/>
              <a:t>Con las HU seleccionadas y estimadas se realiza una validación, teniendo como referencia la capacidad y la velocidad real del equipo, con lo cual se pretende comprometerse con las historias de usuario que el equipo esta en capacidad de construir durante una iteración.</a:t>
            </a:r>
          </a:p>
          <a:p>
            <a:endParaRPr lang="es-ES" dirty="0"/>
          </a:p>
          <a:p>
            <a:r>
              <a:rPr lang="es-ES" dirty="0"/>
              <a:t>Ejemplo: Si las Historias de usuario seleccionadas y estimadas suman 40 puntos de historia y la velocidad real en promedio es de 20 puntos y el equipo sigue siendo las mismas personas, se debe contemplar que no se tiene la capacidad para cubrir los 40 puntos estimados, para lo cual es necesario llegar a un consenso teniendo en cuenta el comportamiento de las anteriores iteraciones.</a:t>
            </a:r>
          </a:p>
          <a:p>
            <a:endParaRPr lang="es-ES" dirty="0"/>
          </a:p>
          <a:p>
            <a:r>
              <a:rPr lang="es-ES" dirty="0"/>
              <a:t>Para el caso de la iteración 1, el compromiso viene dado por los puntos que puede aportar cada miembro del equipo y la velocidad planeada  de la iteración seria la suma de los puntos de las personas que intervienen en la construcción del incremento.</a:t>
            </a:r>
          </a:p>
          <a:p>
            <a:endParaRPr lang="es-ES" dirty="0"/>
          </a:p>
          <a:p>
            <a:r>
              <a:rPr lang="es-ES" dirty="0"/>
              <a:t>Al final se genera un backlog de la iteración en donde se encuentra solo las historias de usuario comprometidas para construir en la iteración planeada.</a:t>
            </a:r>
          </a:p>
        </p:txBody>
      </p:sp>
    </p:spTree>
    <p:extLst>
      <p:ext uri="{BB962C8B-B14F-4D97-AF65-F5344CB8AC3E}">
        <p14:creationId xmlns:p14="http://schemas.microsoft.com/office/powerpoint/2010/main" val="354084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525942" y="1308132"/>
            <a:ext cx="6697819" cy="1107996"/>
            <a:chOff x="689954" y="1403281"/>
            <a:chExt cx="3097410" cy="925852"/>
          </a:xfrm>
        </p:grpSpPr>
        <p:sp>
          <p:nvSpPr>
            <p:cNvPr id="40" name="4 Rectángulo"/>
            <p:cNvSpPr/>
            <p:nvPr/>
          </p:nvSpPr>
          <p:spPr>
            <a:xfrm>
              <a:off x="689954" y="1403281"/>
              <a:ext cx="303344" cy="925852"/>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6</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Objetivo de la Iteración</a:t>
              </a:r>
              <a:endParaRPr lang="es-CO" sz="2400" b="1" dirty="0">
                <a:solidFill>
                  <a:srgbClr val="AD198D"/>
                </a:solidFill>
                <a:latin typeface="Arial" panose="020B0604020202020204" pitchFamily="34" charset="0"/>
                <a:cs typeface="Arial" panose="020B0604020202020204" pitchFamily="34" charset="0"/>
              </a:endParaRPr>
            </a:p>
          </p:txBody>
        </p:sp>
      </p:grpSp>
      <p:sp>
        <p:nvSpPr>
          <p:cNvPr id="2" name="CuadroTexto 1"/>
          <p:cNvSpPr txBox="1"/>
          <p:nvPr/>
        </p:nvSpPr>
        <p:spPr>
          <a:xfrm>
            <a:off x="853916" y="2639136"/>
            <a:ext cx="9522823" cy="1477328"/>
          </a:xfrm>
          <a:prstGeom prst="rect">
            <a:avLst/>
          </a:prstGeom>
          <a:noFill/>
        </p:spPr>
        <p:txBody>
          <a:bodyPr wrap="square" rtlCol="0">
            <a:spAutoFit/>
          </a:bodyPr>
          <a:lstStyle/>
          <a:p>
            <a:r>
              <a:rPr lang="es-ES" dirty="0"/>
              <a:t>Para asegurar que el equipo generar una entrega de valor para el negocio, es fundamental que todos  tengan un objetivo claro, que les ayude a focalizar sus esfuerzos. Para lo cual se recomienda que una vez el equipo tenga claro cual es el compromiso de la iteración, junto con el product owner construya un objetivo que  brinde una visión clara de que se quiere conseguir al final de la iteración con las HU seleccionadas</a:t>
            </a:r>
            <a:endParaRPr lang="es-CO" dirty="0"/>
          </a:p>
        </p:txBody>
      </p:sp>
      <p:pic>
        <p:nvPicPr>
          <p:cNvPr id="7170" name="Picture 2" descr="Jefe y empleados trabajando junt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266" y="4230951"/>
            <a:ext cx="3998413" cy="249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46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802880"/>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402256" y="194557"/>
            <a:ext cx="9445616" cy="5609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 Anexos</a:t>
            </a:r>
            <a:endParaRPr lang="es-CO" sz="2700" b="1" dirty="0">
              <a:solidFill>
                <a:srgbClr val="AD198D"/>
              </a:solidFill>
              <a:latin typeface="Arial" panose="020B0604020202020204" pitchFamily="34" charset="0"/>
              <a:cs typeface="Arial" panose="020B0604020202020204" pitchFamily="34" charset="0"/>
            </a:endParaRPr>
          </a:p>
        </p:txBody>
      </p:sp>
      <p:sp>
        <p:nvSpPr>
          <p:cNvPr id="5" name="CuadroTexto 4"/>
          <p:cNvSpPr txBox="1"/>
          <p:nvPr/>
        </p:nvSpPr>
        <p:spPr>
          <a:xfrm>
            <a:off x="846509" y="1106364"/>
            <a:ext cx="9602667" cy="923330"/>
          </a:xfrm>
          <a:prstGeom prst="rect">
            <a:avLst/>
          </a:prstGeom>
          <a:noFill/>
        </p:spPr>
        <p:txBody>
          <a:bodyPr wrap="square" rtlCol="0">
            <a:spAutoFit/>
          </a:bodyPr>
          <a:lstStyle/>
          <a:p>
            <a:pPr marL="285750" indent="-285750" algn="l">
              <a:buFont typeface="Arial" panose="020B0604020202020204" pitchFamily="34" charset="0"/>
              <a:buChar char="•"/>
            </a:pPr>
            <a:r>
              <a:rPr lang="es-CO" dirty="0">
                <a:solidFill>
                  <a:srgbClr val="575756"/>
                </a:solidFill>
                <a:latin typeface="Arial" panose="020B0604020202020204" pitchFamily="34" charset="0"/>
                <a:cs typeface="Arial" panose="020B0604020202020204" pitchFamily="34" charset="0"/>
              </a:rPr>
              <a:t>La guía de Iteration planning fue adaptada al contexto de Experian, toma las buenas practicas recomendadas de scrum. </a:t>
            </a:r>
          </a:p>
          <a:p>
            <a:pPr algn="l"/>
            <a:r>
              <a:rPr lang="es-CO" dirty="0">
                <a:solidFill>
                  <a:srgbClr val="575756"/>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39095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669" y="2002974"/>
            <a:ext cx="2656113" cy="757644"/>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3735" dirty="0">
                <a:solidFill>
                  <a:srgbClr val="26478D"/>
                </a:solidFill>
              </a:rPr>
              <a:t>Gracias</a:t>
            </a:r>
            <a:r>
              <a:rPr lang="es-CO" sz="4265" dirty="0">
                <a:solidFill>
                  <a:srgbClr val="26478D"/>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C82505A-C741-4787-816A-AD4CE9F18845}"/>
              </a:ext>
            </a:extLst>
          </p:cNvPr>
          <p:cNvSpPr>
            <a:spLocks noGrp="1"/>
          </p:cNvSpPr>
          <p:nvPr>
            <p:ph type="title"/>
          </p:nvPr>
        </p:nvSpPr>
        <p:spPr>
          <a:xfrm>
            <a:off x="342083" y="345374"/>
            <a:ext cx="10515600" cy="560997"/>
          </a:xfrm>
        </p:spPr>
        <p:txBody>
          <a:bodyPr>
            <a:normAutofit fontScale="90000"/>
          </a:bodyPr>
          <a:lstStyle/>
          <a:p>
            <a:r>
              <a:rPr lang="es-ES" b="1" dirty="0">
                <a:solidFill>
                  <a:srgbClr val="AD198D"/>
                </a:solidFill>
                <a:latin typeface="Arial" panose="020B0604020202020204" pitchFamily="34" charset="0"/>
                <a:cs typeface="Arial" panose="020B0604020202020204" pitchFamily="34" charset="0"/>
              </a:rPr>
              <a:t>Índice</a:t>
            </a:r>
            <a:endParaRPr lang="es-CO" b="1" dirty="0">
              <a:solidFill>
                <a:schemeClr val="accent1">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8711CCA-9202-4152-835A-EBF1A3278DB1}"/>
              </a:ext>
            </a:extLst>
          </p:cNvPr>
          <p:cNvSpPr txBox="1"/>
          <p:nvPr/>
        </p:nvSpPr>
        <p:spPr>
          <a:xfrm>
            <a:off x="2498189" y="625872"/>
            <a:ext cx="6800588" cy="3785652"/>
          </a:xfrm>
          <a:prstGeom prst="rect">
            <a:avLst/>
          </a:prstGeom>
          <a:noFill/>
        </p:spPr>
        <p:txBody>
          <a:bodyPr wrap="square" rtlCol="0">
            <a:spAutoFit/>
          </a:bodyPr>
          <a:lstStyle/>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Introducción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Entradas y Salidas del Iteration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Por qué realizar un Iteration Planning.</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Como Preparar un Iteration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Preparación entradas de un iteration planning  </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Cuál debería ser la agenda.</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Durante el Iteration Planning</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Validar Capacidad del equipo</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Revisar velocidad real.</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Selección HU </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Estimar HU</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Definir Backlog de la iteración.</a:t>
            </a:r>
          </a:p>
          <a:p>
            <a:pPr marL="1257300" lvl="2" indent="-342900">
              <a:buFont typeface="+mj-lt"/>
              <a:buAutoNum type="arabicPeriod"/>
            </a:pPr>
            <a:r>
              <a:rPr lang="es-ES" sz="1600" dirty="0">
                <a:solidFill>
                  <a:schemeClr val="accent1">
                    <a:lumMod val="75000"/>
                  </a:schemeClr>
                </a:solidFill>
                <a:latin typeface="Arial" panose="020B0604020202020204" pitchFamily="34" charset="0"/>
                <a:cs typeface="Arial" panose="020B0604020202020204" pitchFamily="34" charset="0"/>
              </a:rPr>
              <a:t>Definir objetivo de la iteración.</a:t>
            </a:r>
          </a:p>
          <a:p>
            <a:pPr marL="800100" lvl="1" indent="-342900">
              <a:buFont typeface="+mj-lt"/>
              <a:buAutoNum type="arabicPeriod"/>
            </a:pPr>
            <a:r>
              <a:rPr lang="es-ES" sz="1600" b="1" dirty="0">
                <a:solidFill>
                  <a:schemeClr val="accent1">
                    <a:lumMod val="75000"/>
                  </a:schemeClr>
                </a:solidFill>
                <a:latin typeface="Arial" panose="020B0604020202020204" pitchFamily="34" charset="0"/>
                <a:cs typeface="Arial" panose="020B0604020202020204" pitchFamily="34" charset="0"/>
              </a:rPr>
              <a:t>Anexos</a:t>
            </a:r>
            <a:endParaRPr lang="en-US" sz="1600" b="1" dirty="0">
              <a:solidFill>
                <a:schemeClr val="accent1">
                  <a:lumMod val="75000"/>
                </a:schemeClr>
              </a:solidFill>
              <a:latin typeface="Arial" panose="020B0604020202020204" pitchFamily="34" charset="0"/>
              <a:cs typeface="Arial" panose="020B0604020202020204" pitchFamily="34" charset="0"/>
            </a:endParaRPr>
          </a:p>
          <a:p>
            <a:pPr marL="1257300" lvl="2" indent="-342900">
              <a:buFont typeface="+mj-lt"/>
              <a:buAutoNum type="arabicPeriod"/>
            </a:pPr>
            <a:endParaRPr lang="es-419" sz="1600" b="1" dirty="0">
              <a:solidFill>
                <a:schemeClr val="accent1">
                  <a:lumMod val="75000"/>
                </a:schemeClr>
              </a:solidFill>
              <a:latin typeface="Candara" panose="020E0502030303020204" pitchFamily="34" charset="0"/>
            </a:endParaRPr>
          </a:p>
        </p:txBody>
      </p:sp>
    </p:spTree>
    <p:extLst>
      <p:ext uri="{BB962C8B-B14F-4D97-AF65-F5344CB8AC3E}">
        <p14:creationId xmlns:p14="http://schemas.microsoft.com/office/powerpoint/2010/main" val="215299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normAutofit/>
          </a:bodyPr>
          <a:lstStyle/>
          <a:p>
            <a:r>
              <a:rPr lang="es-ES" sz="2700" b="1" dirty="0">
                <a:solidFill>
                  <a:srgbClr val="AD198D"/>
                </a:solidFill>
                <a:latin typeface="Arial" panose="020B0604020202020204" pitchFamily="34" charset="0"/>
                <a:cs typeface="Arial" panose="020B0604020202020204" pitchFamily="34" charset="0"/>
              </a:rPr>
              <a:t>1 Introducción</a:t>
            </a:r>
            <a:endParaRPr lang="es-CO" sz="2700" b="1" dirty="0">
              <a:solidFill>
                <a:srgbClr val="AD198D"/>
              </a:solidFill>
              <a:latin typeface="Arial" panose="020B0604020202020204" pitchFamily="34" charset="0"/>
              <a:cs typeface="Arial" panose="020B0604020202020204" pitchFamily="34" charset="0"/>
            </a:endParaRPr>
          </a:p>
        </p:txBody>
      </p:sp>
      <p:sp>
        <p:nvSpPr>
          <p:cNvPr id="6" name="CuadroTexto 5"/>
          <p:cNvSpPr txBox="1"/>
          <p:nvPr/>
        </p:nvSpPr>
        <p:spPr>
          <a:xfrm>
            <a:off x="1082181" y="2146310"/>
            <a:ext cx="9446002" cy="645160"/>
          </a:xfrm>
          <a:prstGeom prst="rect">
            <a:avLst/>
          </a:prstGeom>
          <a:noFill/>
        </p:spPr>
        <p:txBody>
          <a:bodyPr wrap="square" rtlCol="0">
            <a:spAutoFit/>
          </a:bodyPr>
          <a:lstStyle/>
          <a:p>
            <a:pPr lvl="1" algn="just"/>
            <a:endParaRPr lang="es-ES" dirty="0">
              <a:solidFill>
                <a:schemeClr val="accent1">
                  <a:lumMod val="75000"/>
                </a:schemeClr>
              </a:solidFill>
              <a:latin typeface="Arial" panose="020B0604020202020204" pitchFamily="34" charset="0"/>
              <a:cs typeface="Arial" panose="020B0604020202020204" pitchFamily="34" charset="0"/>
            </a:endParaRPr>
          </a:p>
          <a:p>
            <a:pPr marL="800100" lvl="1" indent="-342900">
              <a:buAutoNum type="arabicPeriod"/>
            </a:pPr>
            <a:endParaRPr lang="es-ES" dirty="0">
              <a:solidFill>
                <a:schemeClr val="accent1">
                  <a:lumMod val="75000"/>
                </a:schemeClr>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2181" y="3668633"/>
            <a:ext cx="9522823" cy="2440221"/>
          </a:xfrm>
          <a:prstGeom prst="rect">
            <a:avLst/>
          </a:prstGeom>
        </p:spPr>
      </p:pic>
      <p:sp>
        <p:nvSpPr>
          <p:cNvPr id="7" name="CuadroTexto 6"/>
          <p:cNvSpPr txBox="1"/>
          <p:nvPr/>
        </p:nvSpPr>
        <p:spPr>
          <a:xfrm>
            <a:off x="1046187" y="1914307"/>
            <a:ext cx="10099625" cy="1754326"/>
          </a:xfrm>
          <a:prstGeom prst="rect">
            <a:avLst/>
          </a:prstGeom>
          <a:noFill/>
        </p:spPr>
        <p:txBody>
          <a:bodyPr wrap="square" rtlCol="0">
            <a:spAutoFit/>
          </a:bodyPr>
          <a:lstStyle/>
          <a:p>
            <a:r>
              <a:rPr lang="es-ES" dirty="0"/>
              <a:t>La planeación de la iteración es una ceremonia a nivel de equipo ágil, en la cual se establece un plan de trabajo para la ejecución de las  HU, según la priorización, capacidad y velocidad del equipo.</a:t>
            </a:r>
          </a:p>
          <a:p>
            <a:endParaRPr lang="es-ES" dirty="0"/>
          </a:p>
          <a:p>
            <a:r>
              <a:rPr lang="es-ES" dirty="0"/>
              <a:t>Su objetivo Principal es o</a:t>
            </a:r>
            <a:r>
              <a:rPr lang="es-ES" altLang="en-US" dirty="0"/>
              <a:t>rganizar, planificar y definir el alcance en el cual el equipo ágil se enfocara durante  el desarrollo de la iteración.</a:t>
            </a:r>
          </a:p>
          <a:p>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sym typeface="+mn-ea"/>
              </a:rPr>
              <a:t>2. Iteration Planning: Entradas y Salidas</a:t>
            </a:r>
            <a:endParaRPr lang="es-ES"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3E270B1D-1AD7-44BE-8E70-AC54A715455D}"/>
              </a:ext>
            </a:extLst>
          </p:cNvPr>
          <p:cNvSpPr/>
          <p:nvPr/>
        </p:nvSpPr>
        <p:spPr>
          <a:xfrm>
            <a:off x="8233482" y="3729479"/>
            <a:ext cx="2036605" cy="797331"/>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altLang="en-US" dirty="0">
                <a:latin typeface="Arial" panose="020B0604020202020204" pitchFamily="34" charset="0"/>
                <a:cs typeface="Arial" panose="020B0604020202020204" pitchFamily="34" charset="0"/>
                <a:sym typeface="+mn-ea"/>
              </a:rPr>
              <a:t>Objetivo de la Iteración</a:t>
            </a:r>
            <a:endParaRPr lang="es-CO" sz="1100" dirty="0">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01AEB219-5473-4CD9-A219-F48CFECCE568}"/>
              </a:ext>
            </a:extLst>
          </p:cNvPr>
          <p:cNvSpPr/>
          <p:nvPr/>
        </p:nvSpPr>
        <p:spPr>
          <a:xfrm>
            <a:off x="1600057" y="4236026"/>
            <a:ext cx="2036606" cy="805907"/>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Capacidad del equipo</a:t>
            </a:r>
          </a:p>
        </p:txBody>
      </p:sp>
      <p:sp>
        <p:nvSpPr>
          <p:cNvPr id="18" name="Rectángulo 17">
            <a:extLst>
              <a:ext uri="{FF2B5EF4-FFF2-40B4-BE49-F238E27FC236}">
                <a16:creationId xmlns:a16="http://schemas.microsoft.com/office/drawing/2014/main" id="{71CD18CB-A56B-4E8A-B6DE-0EAE55926081}"/>
              </a:ext>
            </a:extLst>
          </p:cNvPr>
          <p:cNvSpPr/>
          <p:nvPr/>
        </p:nvSpPr>
        <p:spPr>
          <a:xfrm>
            <a:off x="8233481" y="4626635"/>
            <a:ext cx="2036606" cy="805882"/>
          </a:xfrm>
          <a:prstGeom prst="rect">
            <a:avLst/>
          </a:prstGeom>
          <a:solidFill>
            <a:srgbClr val="632881"/>
          </a:solidFill>
          <a:ln>
            <a:solidFill>
              <a:srgbClr val="63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s-ES" dirty="0"/>
              <a:t>Plan de trabajo  de la iteración</a:t>
            </a:r>
            <a:endParaRPr lang="es-CO" dirty="0"/>
          </a:p>
        </p:txBody>
      </p:sp>
      <p:sp>
        <p:nvSpPr>
          <p:cNvPr id="20" name="Rectángulo 19">
            <a:extLst>
              <a:ext uri="{FF2B5EF4-FFF2-40B4-BE49-F238E27FC236}">
                <a16:creationId xmlns:a16="http://schemas.microsoft.com/office/drawing/2014/main" id="{1B70EFB7-AF94-472C-84E4-9E28115213FD}"/>
              </a:ext>
            </a:extLst>
          </p:cNvPr>
          <p:cNvSpPr/>
          <p:nvPr/>
        </p:nvSpPr>
        <p:spPr>
          <a:xfrm>
            <a:off x="1600058" y="2418840"/>
            <a:ext cx="2036605" cy="808381"/>
          </a:xfrm>
          <a:prstGeom prst="rect">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Objetivos del PI</a:t>
            </a:r>
          </a:p>
        </p:txBody>
      </p:sp>
      <p:sp>
        <p:nvSpPr>
          <p:cNvPr id="21" name="Rectángulo 20">
            <a:extLst>
              <a:ext uri="{FF2B5EF4-FFF2-40B4-BE49-F238E27FC236}">
                <a16:creationId xmlns:a16="http://schemas.microsoft.com/office/drawing/2014/main" id="{A183E963-105D-429B-9192-9BFFD936D3AF}"/>
              </a:ext>
            </a:extLst>
          </p:cNvPr>
          <p:cNvSpPr/>
          <p:nvPr/>
        </p:nvSpPr>
        <p:spPr>
          <a:xfrm>
            <a:off x="1600056" y="5186086"/>
            <a:ext cx="2036605" cy="802958"/>
          </a:xfrm>
          <a:prstGeom prst="rect">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Planes de acción/ retrospectiva</a:t>
            </a:r>
          </a:p>
        </p:txBody>
      </p:sp>
      <p:sp>
        <p:nvSpPr>
          <p:cNvPr id="22" name="Rectángulo 21">
            <a:extLst>
              <a:ext uri="{FF2B5EF4-FFF2-40B4-BE49-F238E27FC236}">
                <a16:creationId xmlns:a16="http://schemas.microsoft.com/office/drawing/2014/main" id="{22AA554A-DEB6-4E2C-9DA0-DDC4FC78AFEF}"/>
              </a:ext>
            </a:extLst>
          </p:cNvPr>
          <p:cNvSpPr/>
          <p:nvPr/>
        </p:nvSpPr>
        <p:spPr>
          <a:xfrm>
            <a:off x="8233481" y="2824787"/>
            <a:ext cx="2036606" cy="804867"/>
          </a:xfrm>
          <a:prstGeom prst="rect">
            <a:avLst/>
          </a:prstGeom>
          <a:solidFill>
            <a:srgbClr val="BA2F7D"/>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Backlog de la Iteración estimado</a:t>
            </a:r>
          </a:p>
        </p:txBody>
      </p:sp>
      <p:sp>
        <p:nvSpPr>
          <p:cNvPr id="23" name="Rectángulo 22">
            <a:extLst>
              <a:ext uri="{FF2B5EF4-FFF2-40B4-BE49-F238E27FC236}">
                <a16:creationId xmlns:a16="http://schemas.microsoft.com/office/drawing/2014/main" id="{9332930B-2197-4042-B47D-D4652666E87D}"/>
              </a:ext>
            </a:extLst>
          </p:cNvPr>
          <p:cNvSpPr/>
          <p:nvPr/>
        </p:nvSpPr>
        <p:spPr>
          <a:xfrm>
            <a:off x="4392067" y="3333469"/>
            <a:ext cx="3300904" cy="1754326"/>
          </a:xfrm>
          <a:prstGeom prst="rect">
            <a:avLst/>
          </a:prstGeom>
          <a:noFill/>
        </p:spPr>
        <p:txBody>
          <a:bodyPr wrap="none" lIns="91440" tIns="45720" rIns="91440" bIns="45720">
            <a:spAutoFit/>
          </a:bodyPr>
          <a:lstStyle/>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Iteration</a:t>
            </a:r>
          </a:p>
          <a:p>
            <a:pPr algn="ctr"/>
            <a:r>
              <a:rPr lang="es-ES" sz="5400" b="1" cap="none" spc="0" dirty="0">
                <a:ln w="13462">
                  <a:solidFill>
                    <a:schemeClr val="bg1"/>
                  </a:solidFill>
                  <a:prstDash val="solid"/>
                </a:ln>
                <a:solidFill>
                  <a:srgbClr val="000000"/>
                </a:solidFill>
                <a:effectLst>
                  <a:outerShdw dist="38100" dir="2700000" algn="bl" rotWithShape="0">
                    <a:schemeClr val="accent5"/>
                  </a:outerShdw>
                </a:effectLst>
                <a:latin typeface="Arial" panose="020B0604020202020204" pitchFamily="34" charset="0"/>
                <a:cs typeface="Arial" panose="020B0604020202020204" pitchFamily="34" charset="0"/>
              </a:rPr>
              <a:t> Planning</a:t>
            </a:r>
          </a:p>
        </p:txBody>
      </p:sp>
      <p:sp>
        <p:nvSpPr>
          <p:cNvPr id="24" name="Rectángulo 23">
            <a:extLst>
              <a:ext uri="{FF2B5EF4-FFF2-40B4-BE49-F238E27FC236}">
                <a16:creationId xmlns:a16="http://schemas.microsoft.com/office/drawing/2014/main" id="{30B1B7D5-B736-4ADC-B1CB-14CBC3E2E3F4}"/>
              </a:ext>
            </a:extLst>
          </p:cNvPr>
          <p:cNvSpPr/>
          <p:nvPr/>
        </p:nvSpPr>
        <p:spPr>
          <a:xfrm rot="16200000">
            <a:off x="-627304" y="3363120"/>
            <a:ext cx="3147015" cy="923330"/>
          </a:xfrm>
          <a:prstGeom prst="rect">
            <a:avLst/>
          </a:prstGeom>
          <a:noFill/>
        </p:spPr>
        <p:txBody>
          <a:bodyPr wrap="none" lIns="91440" tIns="45720" rIns="91440" bIns="45720">
            <a:spAutoFit/>
          </a:bodyPr>
          <a:lstStyle/>
          <a:p>
            <a:pPr algn="ctr"/>
            <a:r>
              <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Entradas</a:t>
            </a:r>
          </a:p>
        </p:txBody>
      </p:sp>
      <p:sp>
        <p:nvSpPr>
          <p:cNvPr id="27" name="Rectángulo 26">
            <a:extLst>
              <a:ext uri="{FF2B5EF4-FFF2-40B4-BE49-F238E27FC236}">
                <a16:creationId xmlns:a16="http://schemas.microsoft.com/office/drawing/2014/main" id="{7E8BA886-8877-498A-9426-49CB39E00D30}"/>
              </a:ext>
            </a:extLst>
          </p:cNvPr>
          <p:cNvSpPr/>
          <p:nvPr/>
        </p:nvSpPr>
        <p:spPr>
          <a:xfrm rot="16200000">
            <a:off x="9968059" y="3489338"/>
            <a:ext cx="2608406" cy="923330"/>
          </a:xfrm>
          <a:prstGeom prst="rect">
            <a:avLst/>
          </a:prstGeom>
          <a:noFill/>
        </p:spPr>
        <p:txBody>
          <a:bodyPr wrap="none" lIns="91440" tIns="45720" rIns="91440" bIns="45720">
            <a:spAutoFit/>
          </a:bodyPr>
          <a:lstStyle/>
          <a:p>
            <a:pPr algn="ctr"/>
            <a:r>
              <a:rPr lang="es-ES" sz="54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Salidas</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A183E963-105D-429B-9192-9BFFD936D3AF}"/>
              </a:ext>
            </a:extLst>
          </p:cNvPr>
          <p:cNvSpPr/>
          <p:nvPr/>
        </p:nvSpPr>
        <p:spPr>
          <a:xfrm>
            <a:off x="1600057" y="3357927"/>
            <a:ext cx="2036605" cy="802958"/>
          </a:xfrm>
          <a:prstGeom prst="rect">
            <a:avLst/>
          </a:prstGeom>
          <a:solidFill>
            <a:srgbClr val="982881"/>
          </a:solidFill>
          <a:ln>
            <a:solidFill>
              <a:srgbClr val="9828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t>Backlog de HU</a:t>
            </a:r>
          </a:p>
        </p:txBody>
      </p:sp>
      <p:sp>
        <p:nvSpPr>
          <p:cNvPr id="14" name="Cuadro de texto 14">
            <a:extLst>
              <a:ext uri="{FF2B5EF4-FFF2-40B4-BE49-F238E27FC236}">
                <a16:creationId xmlns:a16="http://schemas.microsoft.com/office/drawing/2014/main" id="{4E21D9CD-CBEA-4534-8596-CC4A3416FF57}"/>
              </a:ext>
            </a:extLst>
          </p:cNvPr>
          <p:cNvSpPr txBox="1"/>
          <p:nvPr/>
        </p:nvSpPr>
        <p:spPr>
          <a:xfrm>
            <a:off x="1588287" y="6038914"/>
            <a:ext cx="7560945" cy="646331"/>
          </a:xfrm>
          <a:prstGeom prst="rect">
            <a:avLst/>
          </a:prstGeom>
          <a:noFill/>
        </p:spPr>
        <p:txBody>
          <a:bodyPr wrap="square" rtlCol="0">
            <a:spAutoFit/>
          </a:bodyPr>
          <a:lstStyle/>
          <a:p>
            <a:pPr algn="just"/>
            <a:r>
              <a:rPr lang="es-ES" altLang="en-US" b="1" dirty="0"/>
              <a:t>Para la Iteration Planning se recomienda una duración de máximo 4 horas por una iteración de dos semanas (10 días).</a:t>
            </a:r>
            <a:endParaRPr lang="es-ES" altLang="en-US" b="1" dirty="0">
              <a:solidFill>
                <a:srgbClr val="575756"/>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037" y="1565474"/>
            <a:ext cx="2305872" cy="5292525"/>
          </a:xfrm>
          <a:prstGeom prst="rect">
            <a:avLst/>
          </a:prstGeom>
        </p:spPr>
      </p:pic>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3. ¿Por qué realizar una Iteration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a:xfrm>
            <a:off x="8682995" y="2036619"/>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sp>
        <p:nvSpPr>
          <p:cNvPr id="8" name="Llamada rectangular 7"/>
          <p:cNvSpPr/>
          <p:nvPr/>
        </p:nvSpPr>
        <p:spPr>
          <a:xfrm>
            <a:off x="968991" y="1578072"/>
            <a:ext cx="2958861" cy="766324"/>
          </a:xfrm>
          <a:prstGeom prst="wedgeRectCallout">
            <a:avLst>
              <a:gd name="adj1" fmla="val 66667"/>
              <a:gd name="adj2" fmla="val 5319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Alinear Objetivos de equipo con objetivos del PI</a:t>
            </a:r>
          </a:p>
        </p:txBody>
      </p:sp>
      <p:sp>
        <p:nvSpPr>
          <p:cNvPr id="16" name="Llamada rectangular 15"/>
          <p:cNvSpPr/>
          <p:nvPr/>
        </p:nvSpPr>
        <p:spPr>
          <a:xfrm>
            <a:off x="968991" y="2757705"/>
            <a:ext cx="2958861" cy="766324"/>
          </a:xfrm>
          <a:prstGeom prst="wedgeRectCallout">
            <a:avLst>
              <a:gd name="adj1" fmla="val 67589"/>
              <a:gd name="adj2" fmla="val -30507"/>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Planeación colaborativa</a:t>
            </a:r>
          </a:p>
        </p:txBody>
      </p:sp>
      <p:sp>
        <p:nvSpPr>
          <p:cNvPr id="17" name="Llamada rectangular 16"/>
          <p:cNvSpPr/>
          <p:nvPr/>
        </p:nvSpPr>
        <p:spPr>
          <a:xfrm>
            <a:off x="7668595" y="1565475"/>
            <a:ext cx="2958861" cy="766324"/>
          </a:xfrm>
          <a:prstGeom prst="wedgeRectCallout">
            <a:avLst>
              <a:gd name="adj1" fmla="val -74477"/>
              <a:gd name="adj2" fmla="val 35388"/>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Compromisos de equipo</a:t>
            </a:r>
          </a:p>
        </p:txBody>
      </p:sp>
      <p:sp>
        <p:nvSpPr>
          <p:cNvPr id="18" name="Llamada rectangular 17"/>
          <p:cNvSpPr/>
          <p:nvPr/>
        </p:nvSpPr>
        <p:spPr>
          <a:xfrm>
            <a:off x="7668596" y="2757705"/>
            <a:ext cx="2958861" cy="766324"/>
          </a:xfrm>
          <a:prstGeom prst="wedgeRectCallout">
            <a:avLst>
              <a:gd name="adj1" fmla="val -69864"/>
              <a:gd name="adj2" fmla="val -18041"/>
            </a:avLst>
          </a:prstGeom>
          <a:solidFill>
            <a:srgbClr val="63267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Estimación en equipo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uadroTexto 16"/>
          <p:cNvSpPr txBox="1"/>
          <p:nvPr/>
        </p:nvSpPr>
        <p:spPr>
          <a:xfrm>
            <a:off x="1450220" y="1533122"/>
            <a:ext cx="2642004" cy="739058"/>
          </a:xfrm>
          <a:prstGeom prst="rect">
            <a:avLst/>
          </a:prstGeom>
          <a:noFill/>
          <a:ln>
            <a:solidFill>
              <a:srgbClr val="AD198D"/>
            </a:solidFill>
          </a:ln>
        </p:spPr>
        <p:txBody>
          <a:bodyPr wrap="square" rtlCol="0" anchor="ctr">
            <a:noAutofit/>
          </a:bodyPr>
          <a:lstStyle/>
          <a:p>
            <a:r>
              <a:rPr lang="es-ES" dirty="0">
                <a:solidFill>
                  <a:schemeClr val="accent1">
                    <a:lumMod val="75000"/>
                  </a:schemeClr>
                </a:solidFill>
                <a:latin typeface="Arial" panose="020B0604020202020204" pitchFamily="34" charset="0"/>
                <a:cs typeface="Arial" panose="020B0604020202020204" pitchFamily="34" charset="0"/>
              </a:rPr>
              <a:t>Preparación entradas de un iteration planning  </a:t>
            </a:r>
          </a:p>
        </p:txBody>
      </p:sp>
      <p:sp>
        <p:nvSpPr>
          <p:cNvPr id="35" name="Rectángulo 34"/>
          <p:cNvSpPr/>
          <p:nvPr/>
        </p:nvSpPr>
        <p:spPr>
          <a:xfrm>
            <a:off x="645952" y="2695575"/>
            <a:ext cx="3446272" cy="3505199"/>
          </a:xfrm>
          <a:prstGeom prst="rect">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6188" tIns="38093" rIns="76188" bIns="38093" rtlCol="0" anchor="ctr"/>
          <a:lstStyle/>
          <a:p>
            <a:pPr algn="ctr" defTabSz="761365" eaLnBrk="0" fontAlgn="base" hangingPunct="0">
              <a:spcBef>
                <a:spcPct val="0"/>
              </a:spcBef>
              <a:spcAft>
                <a:spcPct val="0"/>
              </a:spcAft>
            </a:pPr>
            <a:endParaRPr lang="es-ES" sz="1500" dirty="0">
              <a:solidFill>
                <a:schemeClr val="bg1">
                  <a:lumMod val="85000"/>
                </a:schemeClr>
              </a:solidFill>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645952" y="726816"/>
            <a:ext cx="9445616" cy="560997"/>
          </a:xfrm>
        </p:spPr>
        <p:txBody>
          <a:bodyPr>
            <a:normAutofit/>
          </a:bodyPr>
          <a:lstStyle/>
          <a:p>
            <a:r>
              <a:rPr lang="es-ES" sz="2700" b="1" dirty="0">
                <a:solidFill>
                  <a:srgbClr val="AD198D"/>
                </a:solidFill>
                <a:latin typeface="Arial" panose="020B0604020202020204" pitchFamily="34" charset="0"/>
                <a:cs typeface="Arial" panose="020B0604020202020204" pitchFamily="34" charset="0"/>
              </a:rPr>
              <a:t>4. ¿Cómo preparar un Iteration Planning?</a:t>
            </a:r>
            <a:endParaRPr lang="es-CO" sz="2700" b="1" dirty="0">
              <a:solidFill>
                <a:srgbClr val="AD198D"/>
              </a:solidFill>
              <a:latin typeface="Arial" panose="020B0604020202020204" pitchFamily="34" charset="0"/>
              <a:cs typeface="Arial" panose="020B0604020202020204" pitchFamily="34" charset="0"/>
            </a:endParaRP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28" name="Grupo 27"/>
          <p:cNvGrpSpPr/>
          <p:nvPr/>
        </p:nvGrpSpPr>
        <p:grpSpPr>
          <a:xfrm>
            <a:off x="506040" y="1533574"/>
            <a:ext cx="947706" cy="764655"/>
            <a:chOff x="923706" y="1883352"/>
            <a:chExt cx="947706" cy="764655"/>
          </a:xfrm>
        </p:grpSpPr>
        <p:sp>
          <p:nvSpPr>
            <p:cNvPr id="13" name="Redondear rectángulo de esquina sencilla 4"/>
            <p:cNvSpPr/>
            <p:nvPr/>
          </p:nvSpPr>
          <p:spPr>
            <a:xfrm rot="10800000">
              <a:off x="923706" y="1883352"/>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923706" y="1896151"/>
              <a:ext cx="947705" cy="751856"/>
            </a:xfrm>
            <a:prstGeom prst="rect">
              <a:avLst/>
            </a:prstGeom>
            <a:solidFill>
              <a:srgbClr val="26478D"/>
            </a:solid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01</a:t>
              </a:r>
              <a:endParaRPr lang="es-CO" b="1" dirty="0">
                <a:solidFill>
                  <a:schemeClr val="bg1"/>
                </a:solidFill>
                <a:latin typeface="Arial" panose="020B0604020202020204" pitchFamily="34" charset="0"/>
                <a:cs typeface="Arial" panose="020B0604020202020204" pitchFamily="34" charset="0"/>
              </a:endParaRPr>
            </a:p>
          </p:txBody>
        </p:sp>
      </p:grpSp>
      <p:sp>
        <p:nvSpPr>
          <p:cNvPr id="25" name="Rectángulo 24"/>
          <p:cNvSpPr/>
          <p:nvPr/>
        </p:nvSpPr>
        <p:spPr>
          <a:xfrm>
            <a:off x="857604" y="3161276"/>
            <a:ext cx="2947905" cy="1477328"/>
          </a:xfrm>
          <a:prstGeom prst="rect">
            <a:avLst/>
          </a:prstGeom>
        </p:spPr>
        <p:txBody>
          <a:bodyPr wrap="square">
            <a:spAutoFit/>
          </a:bodyPr>
          <a:lstStyle/>
          <a:p>
            <a:r>
              <a:rPr lang="es-ES" altLang="es-CO" dirty="0">
                <a:solidFill>
                  <a:srgbClr val="575756"/>
                </a:solidFill>
                <a:latin typeface="Arial" panose="020B0604020202020204" pitchFamily="34" charset="0"/>
                <a:cs typeface="Arial" panose="020B0604020202020204" pitchFamily="34" charset="0"/>
              </a:rPr>
              <a:t>Para llevar a cabo la planeación de la iteración es importante tener preparado los siguientes aspectos:</a:t>
            </a:r>
          </a:p>
        </p:txBody>
      </p:sp>
      <p:sp>
        <p:nvSpPr>
          <p:cNvPr id="26" name="Rectángulo 25"/>
          <p:cNvSpPr/>
          <p:nvPr/>
        </p:nvSpPr>
        <p:spPr>
          <a:xfrm>
            <a:off x="8860416" y="2551193"/>
            <a:ext cx="2258842" cy="307777"/>
          </a:xfrm>
          <a:prstGeom prst="rect">
            <a:avLst/>
          </a:prstGeom>
        </p:spPr>
        <p:txBody>
          <a:bodyPr wrap="square">
            <a:spAutoFit/>
          </a:bodyPr>
          <a:lstStyle/>
          <a:p>
            <a:endParaRPr lang="es-CO" sz="1400" dirty="0">
              <a:latin typeface="Arial" panose="020B0604020202020204" pitchFamily="34" charset="0"/>
              <a:cs typeface="Arial" panose="020B0604020202020204" pitchFamily="34" charset="0"/>
            </a:endParaRPr>
          </a:p>
        </p:txBody>
      </p:sp>
      <p:cxnSp>
        <p:nvCxnSpPr>
          <p:cNvPr id="30" name="Conector recto 29"/>
          <p:cNvCxnSpPr/>
          <p:nvPr/>
        </p:nvCxnSpPr>
        <p:spPr>
          <a:xfrm flipH="1" flipV="1">
            <a:off x="4344450" y="2376103"/>
            <a:ext cx="24185" cy="410089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Pentágono 1"/>
          <p:cNvSpPr/>
          <p:nvPr/>
        </p:nvSpPr>
        <p:spPr>
          <a:xfrm>
            <a:off x="5207891" y="2551193"/>
            <a:ext cx="2130425" cy="897401"/>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Backlog Priorizado</a:t>
            </a:r>
          </a:p>
        </p:txBody>
      </p:sp>
      <p:sp>
        <p:nvSpPr>
          <p:cNvPr id="8" name="Pentágono 7"/>
          <p:cNvSpPr/>
          <p:nvPr/>
        </p:nvSpPr>
        <p:spPr>
          <a:xfrm>
            <a:off x="5207891" y="3751011"/>
            <a:ext cx="2130425" cy="887592"/>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HU refinadas</a:t>
            </a:r>
          </a:p>
        </p:txBody>
      </p:sp>
      <p:sp>
        <p:nvSpPr>
          <p:cNvPr id="9" name="Pentágono 8"/>
          <p:cNvSpPr/>
          <p:nvPr/>
        </p:nvSpPr>
        <p:spPr>
          <a:xfrm>
            <a:off x="5207891" y="4931217"/>
            <a:ext cx="2130425" cy="790575"/>
          </a:xfrm>
          <a:prstGeom prst="homePlate">
            <a:avLst/>
          </a:prstGeom>
          <a:solidFill>
            <a:srgbClr val="2647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en-US" dirty="0">
                <a:solidFill>
                  <a:schemeClr val="bg1"/>
                </a:solidFill>
                <a:latin typeface="Arial" panose="020B0604020202020204" pitchFamily="34" charset="0"/>
                <a:cs typeface="Arial" panose="020B0604020202020204" pitchFamily="34" charset="0"/>
              </a:rPr>
              <a:t>Objetivos PI</a:t>
            </a:r>
          </a:p>
        </p:txBody>
      </p:sp>
      <p:sp>
        <p:nvSpPr>
          <p:cNvPr id="10" name="Proceso 9"/>
          <p:cNvSpPr/>
          <p:nvPr/>
        </p:nvSpPr>
        <p:spPr>
          <a:xfrm>
            <a:off x="7462178" y="2525158"/>
            <a:ext cx="3758816" cy="923436"/>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400" dirty="0">
                <a:solidFill>
                  <a:schemeClr val="bg1"/>
                </a:solidFill>
                <a:latin typeface="Arial" panose="020B0604020202020204" pitchFamily="34" charset="0"/>
                <a:cs typeface="Arial" panose="020B0604020202020204" pitchFamily="34" charset="0"/>
              </a:rPr>
              <a:t>Para asegurar entrega de valor, el backlog debe estar organizado reflejando el orden de prioridad asignada por el PO</a:t>
            </a:r>
          </a:p>
        </p:txBody>
      </p:sp>
      <p:sp>
        <p:nvSpPr>
          <p:cNvPr id="12" name="Proceso 11"/>
          <p:cNvSpPr/>
          <p:nvPr/>
        </p:nvSpPr>
        <p:spPr>
          <a:xfrm>
            <a:off x="7462178" y="3751011"/>
            <a:ext cx="3758816" cy="887592"/>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400" dirty="0">
                <a:solidFill>
                  <a:schemeClr val="bg1"/>
                </a:solidFill>
                <a:latin typeface="Arial" panose="020B0604020202020204" pitchFamily="34" charset="0"/>
                <a:cs typeface="Arial" panose="020B0604020202020204" pitchFamily="34" charset="0"/>
                <a:sym typeface="+mn-ea"/>
              </a:rPr>
              <a:t>Las Historias de usuario deben cumplir con el DoR, para ser candidatas de ejecutar en la iteración que se esta planeando</a:t>
            </a:r>
          </a:p>
        </p:txBody>
      </p:sp>
      <p:sp>
        <p:nvSpPr>
          <p:cNvPr id="14" name="Proceso 13"/>
          <p:cNvSpPr/>
          <p:nvPr/>
        </p:nvSpPr>
        <p:spPr>
          <a:xfrm>
            <a:off x="7462178" y="4866217"/>
            <a:ext cx="3758816" cy="816610"/>
          </a:xfrm>
          <a:prstGeom prst="flowChartProcess">
            <a:avLst/>
          </a:prstGeom>
          <a:solidFill>
            <a:srgbClr val="BA2F7D"/>
          </a:solidFill>
          <a:ln>
            <a:solidFill>
              <a:srgbClr val="BA2F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ltLang="en-US" sz="1400" dirty="0">
                <a:solidFill>
                  <a:schemeClr val="bg1"/>
                </a:solidFill>
                <a:latin typeface="Arial" panose="020B0604020202020204" pitchFamily="34" charset="0"/>
                <a:cs typeface="Arial" panose="020B0604020202020204" pitchFamily="34" charset="0"/>
                <a:sym typeface="+mn-ea"/>
              </a:rPr>
              <a:t>Llevar los objetivo del PI a cada iteración asegura que todos tengan el mismo foco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uadroTexto 15"/>
          <p:cNvSpPr txBox="1"/>
          <p:nvPr/>
        </p:nvSpPr>
        <p:spPr>
          <a:xfrm>
            <a:off x="8102128" y="636736"/>
            <a:ext cx="2642004" cy="739058"/>
          </a:xfrm>
          <a:prstGeom prst="rect">
            <a:avLst/>
          </a:prstGeom>
          <a:noFill/>
          <a:ln>
            <a:solidFill>
              <a:srgbClr val="AD198D"/>
            </a:solidFill>
          </a:ln>
        </p:spPr>
        <p:txBody>
          <a:bodyPr wrap="square" rtlCol="0" anchor="ctr">
            <a:noAutofit/>
          </a:bodyPr>
          <a:lstStyle/>
          <a:p>
            <a:r>
              <a:rPr lang="en-US" dirty="0">
                <a:solidFill>
                  <a:schemeClr val="accent1">
                    <a:lumMod val="75000"/>
                  </a:schemeClr>
                </a:solidFill>
                <a:latin typeface="Arial" panose="020B0604020202020204" pitchFamily="34" charset="0"/>
                <a:cs typeface="Arial" panose="020B0604020202020204" pitchFamily="34" charset="0"/>
              </a:rPr>
              <a:t>Preparar el kit de Iteration Planning</a:t>
            </a:r>
          </a:p>
        </p:txBody>
      </p:sp>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dondear rectángulo de esquina sencilla 4"/>
          <p:cNvSpPr/>
          <p:nvPr/>
        </p:nvSpPr>
        <p:spPr>
          <a:xfrm rot="10800000">
            <a:off x="7154422" y="636736"/>
            <a:ext cx="947706" cy="751857"/>
          </a:xfrm>
          <a:custGeom>
            <a:avLst/>
            <a:gdLst>
              <a:gd name="connsiteX0" fmla="*/ 0 w 947706"/>
              <a:gd name="connsiteY0" fmla="*/ 0 h 776366"/>
              <a:gd name="connsiteX1" fmla="*/ 818309 w 947706"/>
              <a:gd name="connsiteY1" fmla="*/ 0 h 776366"/>
              <a:gd name="connsiteX2" fmla="*/ 947706 w 947706"/>
              <a:gd name="connsiteY2" fmla="*/ 129397 h 776366"/>
              <a:gd name="connsiteX3" fmla="*/ 947706 w 947706"/>
              <a:gd name="connsiteY3" fmla="*/ 776366 h 776366"/>
              <a:gd name="connsiteX4" fmla="*/ 0 w 947706"/>
              <a:gd name="connsiteY4" fmla="*/ 776366 h 776366"/>
              <a:gd name="connsiteX5" fmla="*/ 0 w 947706"/>
              <a:gd name="connsiteY5" fmla="*/ 0 h 776366"/>
              <a:gd name="connsiteX0-1" fmla="*/ 0 w 947706"/>
              <a:gd name="connsiteY0-2" fmla="*/ 0 h 776366"/>
              <a:gd name="connsiteX1-3" fmla="*/ 818309 w 947706"/>
              <a:gd name="connsiteY1-4" fmla="*/ 0 h 776366"/>
              <a:gd name="connsiteX2-5" fmla="*/ 947706 w 947706"/>
              <a:gd name="connsiteY2-6" fmla="*/ 129397 h 776366"/>
              <a:gd name="connsiteX3-7" fmla="*/ 924846 w 947706"/>
              <a:gd name="connsiteY3-8" fmla="*/ 776366 h 776366"/>
              <a:gd name="connsiteX4-9" fmla="*/ 0 w 947706"/>
              <a:gd name="connsiteY4-10" fmla="*/ 776366 h 776366"/>
              <a:gd name="connsiteX5-11" fmla="*/ 0 w 947706"/>
              <a:gd name="connsiteY5-12" fmla="*/ 0 h 776366"/>
              <a:gd name="connsiteX0-13" fmla="*/ 0 w 947706"/>
              <a:gd name="connsiteY0-14" fmla="*/ 0 h 776366"/>
              <a:gd name="connsiteX1-15" fmla="*/ 818309 w 947706"/>
              <a:gd name="connsiteY1-16" fmla="*/ 0 h 776366"/>
              <a:gd name="connsiteX2-17" fmla="*/ 947706 w 947706"/>
              <a:gd name="connsiteY2-18" fmla="*/ 129397 h 776366"/>
              <a:gd name="connsiteX3-19" fmla="*/ 901986 w 947706"/>
              <a:gd name="connsiteY3-20" fmla="*/ 768746 h 776366"/>
              <a:gd name="connsiteX4-21" fmla="*/ 0 w 947706"/>
              <a:gd name="connsiteY4-22" fmla="*/ 776366 h 776366"/>
              <a:gd name="connsiteX5-23" fmla="*/ 0 w 947706"/>
              <a:gd name="connsiteY5-24" fmla="*/ 0 h 776366"/>
              <a:gd name="connsiteX0-25" fmla="*/ 0 w 947706"/>
              <a:gd name="connsiteY0-26" fmla="*/ 0 h 776366"/>
              <a:gd name="connsiteX1-27" fmla="*/ 843709 w 947706"/>
              <a:gd name="connsiteY1-28" fmla="*/ 0 h 776366"/>
              <a:gd name="connsiteX2-29" fmla="*/ 947706 w 947706"/>
              <a:gd name="connsiteY2-30" fmla="*/ 129397 h 776366"/>
              <a:gd name="connsiteX3-31" fmla="*/ 901986 w 947706"/>
              <a:gd name="connsiteY3-32" fmla="*/ 768746 h 776366"/>
              <a:gd name="connsiteX4-33" fmla="*/ 0 w 947706"/>
              <a:gd name="connsiteY4-34" fmla="*/ 776366 h 776366"/>
              <a:gd name="connsiteX5-35" fmla="*/ 0 w 947706"/>
              <a:gd name="connsiteY5-36" fmla="*/ 0 h 776366"/>
              <a:gd name="connsiteX0-37" fmla="*/ 0 w 947706"/>
              <a:gd name="connsiteY0-38" fmla="*/ 0 h 776366"/>
              <a:gd name="connsiteX1-39" fmla="*/ 843709 w 947706"/>
              <a:gd name="connsiteY1-40" fmla="*/ 0 h 776366"/>
              <a:gd name="connsiteX2-41" fmla="*/ 947706 w 947706"/>
              <a:gd name="connsiteY2-42" fmla="*/ 116697 h 776366"/>
              <a:gd name="connsiteX3-43" fmla="*/ 901986 w 947706"/>
              <a:gd name="connsiteY3-44" fmla="*/ 768746 h 776366"/>
              <a:gd name="connsiteX4-45" fmla="*/ 0 w 947706"/>
              <a:gd name="connsiteY4-46" fmla="*/ 776366 h 776366"/>
              <a:gd name="connsiteX5-47" fmla="*/ 0 w 947706"/>
              <a:gd name="connsiteY5-48" fmla="*/ 0 h 776366"/>
              <a:gd name="connsiteX0-49" fmla="*/ 0 w 947706"/>
              <a:gd name="connsiteY0-50" fmla="*/ 0 h 776366"/>
              <a:gd name="connsiteX1-51" fmla="*/ 843709 w 947706"/>
              <a:gd name="connsiteY1-52" fmla="*/ 0 h 776366"/>
              <a:gd name="connsiteX2-53" fmla="*/ 947706 w 947706"/>
              <a:gd name="connsiteY2-54" fmla="*/ 116697 h 776366"/>
              <a:gd name="connsiteX3-55" fmla="*/ 940086 w 947706"/>
              <a:gd name="connsiteY3-56" fmla="*/ 743346 h 776366"/>
              <a:gd name="connsiteX4-57" fmla="*/ 0 w 947706"/>
              <a:gd name="connsiteY4-58" fmla="*/ 776366 h 776366"/>
              <a:gd name="connsiteX5-59" fmla="*/ 0 w 947706"/>
              <a:gd name="connsiteY5-60" fmla="*/ 0 h 776366"/>
              <a:gd name="connsiteX0-61" fmla="*/ 0 w 947706"/>
              <a:gd name="connsiteY0-62" fmla="*/ 0 h 790909"/>
              <a:gd name="connsiteX1-63" fmla="*/ 843709 w 947706"/>
              <a:gd name="connsiteY1-64" fmla="*/ 0 h 790909"/>
              <a:gd name="connsiteX2-65" fmla="*/ 947706 w 947706"/>
              <a:gd name="connsiteY2-66" fmla="*/ 116697 h 790909"/>
              <a:gd name="connsiteX3-67" fmla="*/ 921036 w 947706"/>
              <a:gd name="connsiteY3-68" fmla="*/ 790909 h 790909"/>
              <a:gd name="connsiteX4-69" fmla="*/ 0 w 947706"/>
              <a:gd name="connsiteY4-70" fmla="*/ 776366 h 790909"/>
              <a:gd name="connsiteX5-71" fmla="*/ 0 w 947706"/>
              <a:gd name="connsiteY5-72" fmla="*/ 0 h 790909"/>
              <a:gd name="connsiteX0-73" fmla="*/ 0 w 947706"/>
              <a:gd name="connsiteY0-74" fmla="*/ 0 h 804498"/>
              <a:gd name="connsiteX1-75" fmla="*/ 843709 w 947706"/>
              <a:gd name="connsiteY1-76" fmla="*/ 0 h 804498"/>
              <a:gd name="connsiteX2-77" fmla="*/ 947706 w 947706"/>
              <a:gd name="connsiteY2-78" fmla="*/ 116697 h 804498"/>
              <a:gd name="connsiteX3-79" fmla="*/ 946436 w 947706"/>
              <a:gd name="connsiteY3-80" fmla="*/ 804498 h 804498"/>
              <a:gd name="connsiteX4-81" fmla="*/ 0 w 947706"/>
              <a:gd name="connsiteY4-82" fmla="*/ 776366 h 804498"/>
              <a:gd name="connsiteX5-83" fmla="*/ 0 w 947706"/>
              <a:gd name="connsiteY5-84" fmla="*/ 0 h 804498"/>
              <a:gd name="connsiteX0-85" fmla="*/ 0 w 947706"/>
              <a:gd name="connsiteY0-86" fmla="*/ 0 h 804498"/>
              <a:gd name="connsiteX1-87" fmla="*/ 843709 w 947706"/>
              <a:gd name="connsiteY1-88" fmla="*/ 0 h 804498"/>
              <a:gd name="connsiteX2-89" fmla="*/ 947706 w 947706"/>
              <a:gd name="connsiteY2-90" fmla="*/ 116697 h 804498"/>
              <a:gd name="connsiteX3-91" fmla="*/ 946436 w 947706"/>
              <a:gd name="connsiteY3-92" fmla="*/ 804498 h 804498"/>
              <a:gd name="connsiteX4-93" fmla="*/ 0 w 947706"/>
              <a:gd name="connsiteY4-94" fmla="*/ 803545 h 804498"/>
              <a:gd name="connsiteX5-95" fmla="*/ 0 w 947706"/>
              <a:gd name="connsiteY5-96" fmla="*/ 0 h 8044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7706" h="804498">
                <a:moveTo>
                  <a:pt x="0" y="0"/>
                </a:moveTo>
                <a:lnTo>
                  <a:pt x="843709" y="0"/>
                </a:lnTo>
                <a:cubicBezTo>
                  <a:pt x="915173" y="0"/>
                  <a:pt x="947706" y="45233"/>
                  <a:pt x="947706" y="116697"/>
                </a:cubicBezTo>
                <a:cubicBezTo>
                  <a:pt x="947283" y="345964"/>
                  <a:pt x="946859" y="575231"/>
                  <a:pt x="946436" y="804498"/>
                </a:cubicBezTo>
                <a:lnTo>
                  <a:pt x="0" y="80354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latin typeface="Arial" panose="020B0604020202020204" pitchFamily="34" charset="0"/>
              <a:cs typeface="Arial" panose="020B0604020202020204" pitchFamily="34" charset="0"/>
            </a:endParaRPr>
          </a:p>
        </p:txBody>
      </p:sp>
      <p:sp>
        <p:nvSpPr>
          <p:cNvPr id="11" name="CuadroTexto 10"/>
          <p:cNvSpPr txBox="1"/>
          <p:nvPr/>
        </p:nvSpPr>
        <p:spPr>
          <a:xfrm>
            <a:off x="7154423" y="636737"/>
            <a:ext cx="947705" cy="751856"/>
          </a:xfrm>
          <a:prstGeom prst="rect">
            <a:avLst/>
          </a:prstGeom>
          <a:noFill/>
        </p:spPr>
        <p:txBody>
          <a:bodyPr wrap="none" rtlCol="0" anchor="ctr">
            <a:noAutofit/>
          </a:bodyPr>
          <a:lstStyle/>
          <a:p>
            <a:pPr algn="ctr"/>
            <a:r>
              <a:rPr lang="es-CO" sz="2800" b="1" dirty="0">
                <a:solidFill>
                  <a:schemeClr val="bg1"/>
                </a:solidFill>
                <a:latin typeface="Arial" panose="020B0604020202020204" pitchFamily="34" charset="0"/>
                <a:cs typeface="Arial" panose="020B0604020202020204" pitchFamily="34" charset="0"/>
              </a:rPr>
              <a:t>03</a:t>
            </a:r>
            <a:endParaRPr lang="es-CO" b="1" dirty="0">
              <a:solidFill>
                <a:schemeClr val="bg1"/>
              </a:solidFill>
              <a:latin typeface="Arial" panose="020B0604020202020204" pitchFamily="34" charset="0"/>
              <a:cs typeface="Arial" panose="020B0604020202020204" pitchFamily="34" charset="0"/>
            </a:endParaRPr>
          </a:p>
        </p:txBody>
      </p:sp>
      <p:graphicFrame>
        <p:nvGraphicFramePr>
          <p:cNvPr id="5" name="Diagrama 4"/>
          <p:cNvGraphicFramePr/>
          <p:nvPr>
            <p:extLst>
              <p:ext uri="{D42A27DB-BD31-4B8C-83A1-F6EECF244321}">
                <p14:modId xmlns:p14="http://schemas.microsoft.com/office/powerpoint/2010/main" val="2931046871"/>
              </p:ext>
            </p:extLst>
          </p:nvPr>
        </p:nvGraphicFramePr>
        <p:xfrm>
          <a:off x="940349" y="1463776"/>
          <a:ext cx="7685036" cy="518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ítulo 3"/>
          <p:cNvSpPr txBox="1"/>
          <p:nvPr/>
        </p:nvSpPr>
        <p:spPr>
          <a:xfrm>
            <a:off x="645952" y="726816"/>
            <a:ext cx="6826002" cy="56099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s-ES" sz="2700" b="1" dirty="0">
                <a:solidFill>
                  <a:srgbClr val="AD198D"/>
                </a:solidFill>
                <a:latin typeface="Arial" panose="020B0604020202020204" pitchFamily="34" charset="0"/>
                <a:cs typeface="Arial" panose="020B0604020202020204" pitchFamily="34" charset="0"/>
              </a:rPr>
              <a:t>4. ¿Cómo preparar una Iteration Planning?</a:t>
            </a:r>
            <a:endParaRPr lang="es-CO" sz="2700" b="1" dirty="0">
              <a:solidFill>
                <a:srgbClr val="AD198D"/>
              </a:solidFill>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39498" y="2784143"/>
            <a:ext cx="2922693" cy="29226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5. ¿Cuál debería ser la agenda?</a:t>
            </a:r>
            <a:endParaRPr lang="es-CO" sz="2700" b="1" dirty="0">
              <a:solidFill>
                <a:srgbClr val="AD198D"/>
              </a:solidFill>
              <a:latin typeface="Arial" panose="020B0604020202020204" pitchFamily="34" charset="0"/>
              <a:cs typeface="Arial" panose="020B0604020202020204" pitchFamily="34" charset="0"/>
            </a:endParaRPr>
          </a:p>
        </p:txBody>
      </p:sp>
      <p:grpSp>
        <p:nvGrpSpPr>
          <p:cNvPr id="4" name="Grupo 3"/>
          <p:cNvGrpSpPr/>
          <p:nvPr/>
        </p:nvGrpSpPr>
        <p:grpSpPr>
          <a:xfrm>
            <a:off x="614709" y="1745227"/>
            <a:ext cx="653069" cy="415373"/>
            <a:chOff x="614709" y="1745227"/>
            <a:chExt cx="653069" cy="415373"/>
          </a:xfrm>
        </p:grpSpPr>
        <p:sp>
          <p:nvSpPr>
            <p:cNvPr id="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01</a:t>
              </a:r>
            </a:p>
          </p:txBody>
        </p:sp>
        <p:cxnSp>
          <p:nvCxnSpPr>
            <p:cNvPr id="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8" name="Marcador de texto 3">
            <a:extLst>
              <a:ext uri="{FF2B5EF4-FFF2-40B4-BE49-F238E27FC236}">
                <a16:creationId xmlns:a16="http://schemas.microsoft.com/office/drawing/2014/main" id="{3827A6A5-012C-4FDE-A399-6A82E18C4648}"/>
              </a:ext>
            </a:extLst>
          </p:cNvPr>
          <p:cNvSpPr txBox="1">
            <a:spLocks/>
          </p:cNvSpPr>
          <p:nvPr/>
        </p:nvSpPr>
        <p:spPr>
          <a:xfrm>
            <a:off x="1644967" y="1777187"/>
            <a:ext cx="4258275" cy="44362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Validar Capacidad del equipo</a:t>
            </a:r>
            <a:endParaRPr lang="es-CO" sz="1800" dirty="0"/>
          </a:p>
        </p:txBody>
      </p:sp>
      <p:sp>
        <p:nvSpPr>
          <p:cNvPr id="11" name="Marcador de texto 2">
            <a:extLst>
              <a:ext uri="{FF2B5EF4-FFF2-40B4-BE49-F238E27FC236}">
                <a16:creationId xmlns:a16="http://schemas.microsoft.com/office/drawing/2014/main" id="{6A1C7BED-7BC8-4A10-BFD0-F99BABFA28F2}"/>
              </a:ext>
            </a:extLst>
          </p:cNvPr>
          <p:cNvSpPr txBox="1">
            <a:spLocks/>
          </p:cNvSpPr>
          <p:nvPr/>
        </p:nvSpPr>
        <p:spPr>
          <a:xfrm>
            <a:off x="1669763" y="3625993"/>
            <a:ext cx="2110764"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Estimar HU</a:t>
            </a:r>
            <a:endParaRPr lang="es-CO" sz="2400" dirty="0"/>
          </a:p>
          <a:p>
            <a:pPr defTabSz="914354">
              <a:defRPr/>
            </a:pPr>
            <a:endParaRPr lang="es-CO" sz="1400" dirty="0"/>
          </a:p>
        </p:txBody>
      </p:sp>
      <p:sp>
        <p:nvSpPr>
          <p:cNvPr id="14" name="Marcador de texto 3">
            <a:extLst>
              <a:ext uri="{FF2B5EF4-FFF2-40B4-BE49-F238E27FC236}">
                <a16:creationId xmlns:a16="http://schemas.microsoft.com/office/drawing/2014/main" id="{5844A075-C98A-4A74-A3C9-AE2D9284B4E0}"/>
              </a:ext>
            </a:extLst>
          </p:cNvPr>
          <p:cNvSpPr txBox="1">
            <a:spLocks/>
          </p:cNvSpPr>
          <p:nvPr/>
        </p:nvSpPr>
        <p:spPr>
          <a:xfrm>
            <a:off x="1644968" y="3037447"/>
            <a:ext cx="4525502" cy="384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Selección HU del backlog</a:t>
            </a:r>
          </a:p>
        </p:txBody>
      </p:sp>
      <p:sp>
        <p:nvSpPr>
          <p:cNvPr id="18" name="Marcador de texto 2">
            <a:extLst>
              <a:ext uri="{FF2B5EF4-FFF2-40B4-BE49-F238E27FC236}">
                <a16:creationId xmlns:a16="http://schemas.microsoft.com/office/drawing/2014/main" id="{474A21C1-3AC8-4E1C-9E0F-F5E116A01660}"/>
              </a:ext>
            </a:extLst>
          </p:cNvPr>
          <p:cNvSpPr txBox="1">
            <a:spLocks/>
          </p:cNvSpPr>
          <p:nvPr/>
        </p:nvSpPr>
        <p:spPr>
          <a:xfrm>
            <a:off x="1644968" y="4818791"/>
            <a:ext cx="3089506" cy="417844"/>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CO" sz="11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4" name="Marcador de texto 4">
            <a:extLst>
              <a:ext uri="{FF2B5EF4-FFF2-40B4-BE49-F238E27FC236}">
                <a16:creationId xmlns:a16="http://schemas.microsoft.com/office/drawing/2014/main" id="{A6DB9761-6CCD-4A6F-9440-4DC93995A220}"/>
              </a:ext>
            </a:extLst>
          </p:cNvPr>
          <p:cNvSpPr txBox="1">
            <a:spLocks/>
          </p:cNvSpPr>
          <p:nvPr/>
        </p:nvSpPr>
        <p:spPr>
          <a:xfrm>
            <a:off x="1668449" y="4229918"/>
            <a:ext cx="5019734"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Definir Backlog de la iteración</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5" name="Marcador de texto 4">
            <a:extLst>
              <a:ext uri="{FF2B5EF4-FFF2-40B4-BE49-F238E27FC236}">
                <a16:creationId xmlns:a16="http://schemas.microsoft.com/office/drawing/2014/main" id="{AB3EB495-2B44-4836-B4E3-1348A65100D6}"/>
              </a:ext>
            </a:extLst>
          </p:cNvPr>
          <p:cNvSpPr txBox="1">
            <a:spLocks/>
          </p:cNvSpPr>
          <p:nvPr/>
        </p:nvSpPr>
        <p:spPr>
          <a:xfrm>
            <a:off x="1644968" y="5412468"/>
            <a:ext cx="3131616" cy="486857"/>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0"/>
              </a:spcBef>
              <a:spcAft>
                <a:spcPts val="0"/>
              </a:spcAft>
              <a:buClrTx/>
              <a:buSzTx/>
              <a:buFont typeface="Arial" panose="020B0604020202020204" pitchFamily="34" charset="0"/>
              <a:buNone/>
              <a:tabLst/>
              <a:defRPr/>
            </a:pP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sp>
        <p:nvSpPr>
          <p:cNvPr id="26" name="Marcador de texto 3">
            <a:extLst>
              <a:ext uri="{FF2B5EF4-FFF2-40B4-BE49-F238E27FC236}">
                <a16:creationId xmlns:a16="http://schemas.microsoft.com/office/drawing/2014/main" id="{3827A6A5-012C-4FDE-A399-6A82E18C4648}"/>
              </a:ext>
            </a:extLst>
          </p:cNvPr>
          <p:cNvSpPr txBox="1">
            <a:spLocks/>
          </p:cNvSpPr>
          <p:nvPr/>
        </p:nvSpPr>
        <p:spPr>
          <a:xfrm>
            <a:off x="1573325" y="2437825"/>
            <a:ext cx="4329917" cy="481442"/>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ES" sz="2400" dirty="0"/>
              <a:t> Revisar Velocidad </a:t>
            </a:r>
            <a:r>
              <a:rPr lang="es-ES" sz="1800" dirty="0"/>
              <a:t> </a:t>
            </a:r>
            <a:endParaRPr lang="es-CO" sz="1800" dirty="0"/>
          </a:p>
        </p:txBody>
      </p:sp>
      <p:grpSp>
        <p:nvGrpSpPr>
          <p:cNvPr id="28" name="Grupo 27"/>
          <p:cNvGrpSpPr/>
          <p:nvPr/>
        </p:nvGrpSpPr>
        <p:grpSpPr>
          <a:xfrm>
            <a:off x="617656" y="2353599"/>
            <a:ext cx="653069" cy="415373"/>
            <a:chOff x="614709" y="1745227"/>
            <a:chExt cx="653069" cy="415373"/>
          </a:xfrm>
        </p:grpSpPr>
        <p:sp>
          <p:nvSpPr>
            <p:cNvPr id="29"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02</a:t>
              </a:r>
            </a:p>
          </p:txBody>
        </p:sp>
        <p:cxnSp>
          <p:nvCxnSpPr>
            <p:cNvPr id="30"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610132" y="2965572"/>
            <a:ext cx="653069" cy="415373"/>
            <a:chOff x="614709" y="1745227"/>
            <a:chExt cx="653069" cy="415373"/>
          </a:xfrm>
        </p:grpSpPr>
        <p:sp>
          <p:nvSpPr>
            <p:cNvPr id="3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03</a:t>
              </a:r>
            </a:p>
          </p:txBody>
        </p:sp>
        <p:cxnSp>
          <p:nvCxnSpPr>
            <p:cNvPr id="3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upo 33"/>
          <p:cNvGrpSpPr/>
          <p:nvPr/>
        </p:nvGrpSpPr>
        <p:grpSpPr>
          <a:xfrm>
            <a:off x="605555" y="3610353"/>
            <a:ext cx="653069" cy="415373"/>
            <a:chOff x="614709" y="1745227"/>
            <a:chExt cx="653069" cy="415373"/>
          </a:xfrm>
        </p:grpSpPr>
        <p:sp>
          <p:nvSpPr>
            <p:cNvPr id="35"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04</a:t>
              </a:r>
            </a:p>
          </p:txBody>
        </p:sp>
        <p:cxnSp>
          <p:nvCxnSpPr>
            <p:cNvPr id="36"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upo 36"/>
          <p:cNvGrpSpPr/>
          <p:nvPr/>
        </p:nvGrpSpPr>
        <p:grpSpPr>
          <a:xfrm>
            <a:off x="612420" y="4218725"/>
            <a:ext cx="653069" cy="415373"/>
            <a:chOff x="614709" y="1745227"/>
            <a:chExt cx="653069" cy="415373"/>
          </a:xfrm>
        </p:grpSpPr>
        <p:sp>
          <p:nvSpPr>
            <p:cNvPr id="38"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05</a:t>
              </a:r>
            </a:p>
          </p:txBody>
        </p:sp>
        <p:cxnSp>
          <p:nvCxnSpPr>
            <p:cNvPr id="39"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sp>
        <p:nvSpPr>
          <p:cNvPr id="50" name="Marcador de texto 4">
            <a:extLst>
              <a:ext uri="{FF2B5EF4-FFF2-40B4-BE49-F238E27FC236}">
                <a16:creationId xmlns:a16="http://schemas.microsoft.com/office/drawing/2014/main" id="{A6DB9761-6CCD-4A6F-9440-4DC93995A220}"/>
              </a:ext>
            </a:extLst>
          </p:cNvPr>
          <p:cNvSpPr txBox="1">
            <a:spLocks/>
          </p:cNvSpPr>
          <p:nvPr/>
        </p:nvSpPr>
        <p:spPr>
          <a:xfrm>
            <a:off x="1671778" y="4893463"/>
            <a:ext cx="3713447" cy="457788"/>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2400" b="0" i="0" u="none" strike="noStrike" kern="1200" cap="none" spc="0" normalizeH="0" baseline="0" noProof="0" dirty="0">
                <a:ln>
                  <a:noFill/>
                </a:ln>
                <a:solidFill>
                  <a:srgbClr val="575756"/>
                </a:solidFill>
                <a:effectLst/>
                <a:uLnTx/>
                <a:uFillTx/>
                <a:latin typeface="Arial" charset="0"/>
                <a:cs typeface="Arial" charset="0"/>
              </a:rPr>
              <a:t>Definir Objetivo del Sprint</a:t>
            </a:r>
            <a:endParaRPr kumimoji="0" lang="es-CO" sz="2400" b="0" i="0" u="none" strike="noStrike" kern="1200" cap="none" spc="0" normalizeH="0" baseline="0" noProof="0" dirty="0">
              <a:ln>
                <a:noFill/>
              </a:ln>
              <a:solidFill>
                <a:srgbClr val="575756"/>
              </a:solidFill>
              <a:effectLst/>
              <a:uLnTx/>
              <a:uFillTx/>
              <a:latin typeface="Arial" charset="0"/>
              <a:cs typeface="Arial" charset="0"/>
            </a:endParaRPr>
          </a:p>
        </p:txBody>
      </p:sp>
      <p:grpSp>
        <p:nvGrpSpPr>
          <p:cNvPr id="51" name="Grupo 50"/>
          <p:cNvGrpSpPr/>
          <p:nvPr/>
        </p:nvGrpSpPr>
        <p:grpSpPr>
          <a:xfrm>
            <a:off x="615749" y="4882270"/>
            <a:ext cx="653069" cy="415373"/>
            <a:chOff x="614709" y="1745227"/>
            <a:chExt cx="653069" cy="415373"/>
          </a:xfrm>
        </p:grpSpPr>
        <p:sp>
          <p:nvSpPr>
            <p:cNvPr id="52" name="Marcador de texto 7">
              <a:extLst>
                <a:ext uri="{FF2B5EF4-FFF2-40B4-BE49-F238E27FC236}">
                  <a16:creationId xmlns:a16="http://schemas.microsoft.com/office/drawing/2014/main" id="{B28012B4-3CEE-4AFC-8897-57F91F598764}"/>
                </a:ext>
              </a:extLst>
            </p:cNvPr>
            <p:cNvSpPr txBox="1">
              <a:spLocks/>
            </p:cNvSpPr>
            <p:nvPr/>
          </p:nvSpPr>
          <p:spPr>
            <a:xfrm>
              <a:off x="614709" y="1745227"/>
              <a:ext cx="648492" cy="334063"/>
            </a:xfrm>
            <a:prstGeom prst="rect">
              <a:avLst/>
            </a:prstGeom>
          </p:spPr>
          <p:txBody>
            <a:bodyPr>
              <a:noAutofit/>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r>
                <a:rPr lang="es-CO" sz="2800" dirty="0">
                  <a:solidFill>
                    <a:srgbClr val="BA2F7D"/>
                  </a:solidFill>
                </a:rPr>
                <a:t>06</a:t>
              </a:r>
            </a:p>
          </p:txBody>
        </p:sp>
        <p:cxnSp>
          <p:nvCxnSpPr>
            <p:cNvPr id="53" name="Conector recto 28">
              <a:extLst>
                <a:ext uri="{FF2B5EF4-FFF2-40B4-BE49-F238E27FC236}">
                  <a16:creationId xmlns:a16="http://schemas.microsoft.com/office/drawing/2014/main" id="{8EC8C1DD-CC93-4EB2-882C-4C544F9551B9}"/>
                </a:ext>
              </a:extLst>
            </p:cNvPr>
            <p:cNvCxnSpPr>
              <a:cxnSpLocks/>
            </p:cNvCxnSpPr>
            <p:nvPr/>
          </p:nvCxnSpPr>
          <p:spPr>
            <a:xfrm>
              <a:off x="698027" y="2160600"/>
              <a:ext cx="56975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p:cNvCxnSpPr/>
          <p:nvPr/>
        </p:nvCxnSpPr>
        <p:spPr>
          <a:xfrm>
            <a:off x="645952" y="1375794"/>
            <a:ext cx="10192624"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Título 3"/>
          <p:cNvSpPr txBox="1"/>
          <p:nvPr/>
        </p:nvSpPr>
        <p:spPr>
          <a:xfrm>
            <a:off x="531652" y="747136"/>
            <a:ext cx="9445616" cy="560997"/>
          </a:xfrm>
          <a:prstGeom prst="rect">
            <a:avLst/>
          </a:prstGeom>
        </p:spPr>
        <p:txBody>
          <a:bodyPr vert="horz" lIns="91440" tIns="45720" rIns="91440" bIns="45720" rtlCol="0" anchor="ctr">
            <a:normAutofit fontScale="95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700" b="1" dirty="0">
                <a:solidFill>
                  <a:srgbClr val="AD198D"/>
                </a:solidFill>
                <a:latin typeface="Arial" panose="020B0604020202020204" pitchFamily="34" charset="0"/>
                <a:cs typeface="Arial" panose="020B0604020202020204" pitchFamily="34" charset="0"/>
              </a:rPr>
              <a:t>6. Durante la Iteration Planning</a:t>
            </a:r>
            <a:endParaRPr lang="es-CO" sz="2700" b="1" dirty="0">
              <a:solidFill>
                <a:srgbClr val="AD198D"/>
              </a:solidFill>
              <a:latin typeface="Arial" panose="020B0604020202020204" pitchFamily="34" charset="0"/>
              <a:cs typeface="Arial" panose="020B0604020202020204" pitchFamily="34" charset="0"/>
            </a:endParaRPr>
          </a:p>
        </p:txBody>
      </p:sp>
      <p:sp>
        <p:nvSpPr>
          <p:cNvPr id="54" name="Marcador de texto 4">
            <a:extLst>
              <a:ext uri="{FF2B5EF4-FFF2-40B4-BE49-F238E27FC236}">
                <a16:creationId xmlns:a16="http://schemas.microsoft.com/office/drawing/2014/main" id="{14F7912F-1D68-4CA2-BAB6-A1B5B4CE7AC8}"/>
              </a:ext>
            </a:extLst>
          </p:cNvPr>
          <p:cNvSpPr txBox="1">
            <a:spLocks/>
          </p:cNvSpPr>
          <p:nvPr/>
        </p:nvSpPr>
        <p:spPr>
          <a:xfrm>
            <a:off x="8238135" y="2991109"/>
            <a:ext cx="2299290" cy="417989"/>
          </a:xfrm>
          <a:prstGeom prst="rect">
            <a:avLst/>
          </a:prstGeom>
        </p:spPr>
        <p:txBody>
          <a:bodyPr/>
          <a:lstStyle>
            <a:lvl1pPr marL="0" indent="0" algn="l" defTabSz="914377" rtl="0" eaLnBrk="1" latinLnBrk="0" hangingPunct="1">
              <a:lnSpc>
                <a:spcPct val="90000"/>
              </a:lnSpc>
              <a:spcBef>
                <a:spcPts val="1000"/>
              </a:spcBef>
              <a:buFont typeface="Arial" panose="020B0604020202020204" pitchFamily="34" charset="0"/>
              <a:buNone/>
              <a:defRPr sz="1867" b="0" i="0" kern="1200">
                <a:solidFill>
                  <a:srgbClr val="575756"/>
                </a:solidFill>
                <a:latin typeface="Arial" charset="0"/>
                <a:ea typeface="Arial" charset="0"/>
                <a:cs typeface="Arial" charset="0"/>
              </a:defRPr>
            </a:lvl1pPr>
            <a:lvl2pPr marL="10584" indent="0" algn="l" defTabSz="914377" rtl="0" eaLnBrk="1" latinLnBrk="0" hangingPunct="1">
              <a:lnSpc>
                <a:spcPct val="90000"/>
              </a:lnSpc>
              <a:spcBef>
                <a:spcPts val="500"/>
              </a:spcBef>
              <a:buFont typeface="Arial" panose="020B0604020202020204" pitchFamily="34" charset="0"/>
              <a:buNone/>
              <a:tabLst/>
              <a:defRPr sz="1600" kern="1200">
                <a:solidFill>
                  <a:srgbClr val="575756"/>
                </a:solidFill>
                <a:latin typeface="Arial" charset="0"/>
                <a:ea typeface="Arial" charset="0"/>
                <a:cs typeface="Arial" charset="0"/>
              </a:defRPr>
            </a:lvl2pPr>
            <a:lvl3pPr marL="243411" indent="-220128" algn="l" defTabSz="914377" rtl="0" eaLnBrk="1" latinLnBrk="0" hangingPunct="1">
              <a:lnSpc>
                <a:spcPct val="90000"/>
              </a:lnSpc>
              <a:spcBef>
                <a:spcPts val="500"/>
              </a:spcBef>
              <a:buFont typeface="Arial" panose="020B0604020202020204" pitchFamily="34" charset="0"/>
              <a:buChar char="•"/>
              <a:tabLst/>
              <a:defRPr sz="1600" b="1" kern="1200">
                <a:solidFill>
                  <a:srgbClr val="575756"/>
                </a:solidFill>
                <a:latin typeface="Arial" charset="0"/>
                <a:ea typeface="Arial" charset="0"/>
                <a:cs typeface="Arial" charset="0"/>
              </a:defRPr>
            </a:lvl3pPr>
            <a:lvl4pPr marL="474121" indent="-230712" algn="l" defTabSz="914377" rtl="0" eaLnBrk="1" latinLnBrk="0" hangingPunct="1">
              <a:lnSpc>
                <a:spcPct val="90000"/>
              </a:lnSpc>
              <a:spcBef>
                <a:spcPts val="500"/>
              </a:spcBef>
              <a:buFont typeface=".AppleSystemUIFont" charset="-120"/>
              <a:buChar char="-"/>
              <a:tabLst/>
              <a:defRPr sz="1400" kern="1200">
                <a:solidFill>
                  <a:srgbClr val="575756"/>
                </a:solidFill>
                <a:latin typeface="Arial" charset="0"/>
                <a:ea typeface="Arial" charset="0"/>
                <a:cs typeface="Arial" charset="0"/>
              </a:defRPr>
            </a:lvl4pPr>
            <a:lvl5pPr marL="717533" indent="-220128" algn="l" defTabSz="914377" rtl="0" eaLnBrk="1" latinLnBrk="0" hangingPunct="1">
              <a:lnSpc>
                <a:spcPct val="90000"/>
              </a:lnSpc>
              <a:spcBef>
                <a:spcPts val="500"/>
              </a:spcBef>
              <a:buFont typeface="Arial" panose="020B0604020202020204" pitchFamily="34" charset="0"/>
              <a:buChar char="•"/>
              <a:tabLst/>
              <a:defRPr sz="1400" kern="1200">
                <a:solidFill>
                  <a:srgbClr val="575756"/>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354">
              <a:defRPr/>
            </a:pPr>
            <a:endParaRPr lang="es-CO" sz="1100" dirty="0"/>
          </a:p>
        </p:txBody>
      </p:sp>
      <p:grpSp>
        <p:nvGrpSpPr>
          <p:cNvPr id="27" name="Grupo 26"/>
          <p:cNvGrpSpPr/>
          <p:nvPr/>
        </p:nvGrpSpPr>
        <p:grpSpPr>
          <a:xfrm>
            <a:off x="261258" y="1308133"/>
            <a:ext cx="6962502" cy="1325974"/>
            <a:chOff x="567551" y="1403281"/>
            <a:chExt cx="3219813" cy="1107996"/>
          </a:xfrm>
        </p:grpSpPr>
        <p:sp>
          <p:nvSpPr>
            <p:cNvPr id="40" name="4 Rectángulo"/>
            <p:cNvSpPr/>
            <p:nvPr/>
          </p:nvSpPr>
          <p:spPr>
            <a:xfrm>
              <a:off x="567551" y="1403281"/>
              <a:ext cx="548150" cy="1107996"/>
            </a:xfrm>
            <a:prstGeom prst="rect">
              <a:avLst/>
            </a:prstGeom>
            <a:noFill/>
            <a:ln>
              <a:noFill/>
            </a:ln>
          </p:spPr>
          <p:txBody>
            <a:bodyPr wrap="none" lIns="91440" tIns="45720" rIns="91440" bIns="45720">
              <a:spAutoFit/>
            </a:bodyPr>
            <a:lstStyle/>
            <a:p>
              <a:pPr algn="ctr"/>
              <a:r>
                <a:rPr lang="es-ES" sz="6600" b="1" dirty="0">
                  <a:ln w="18000">
                    <a:noFill/>
                    <a:prstDash val="solid"/>
                    <a:miter lim="800000"/>
                  </a:ln>
                  <a:solidFill>
                    <a:srgbClr val="98288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p>
          </p:txBody>
        </p:sp>
        <p:sp>
          <p:nvSpPr>
            <p:cNvPr id="41" name="5 CuadroTexto"/>
            <p:cNvSpPr txBox="1"/>
            <p:nvPr/>
          </p:nvSpPr>
          <p:spPr>
            <a:xfrm>
              <a:off x="1169601" y="1741835"/>
              <a:ext cx="2617763" cy="430887"/>
            </a:xfrm>
            <a:prstGeom prst="rect">
              <a:avLst/>
            </a:prstGeom>
            <a:noFill/>
          </p:spPr>
          <p:txBody>
            <a:bodyPr wrap="square" rtlCol="0" anchor="ctr" anchorCtr="0">
              <a:noAutofit/>
            </a:bodyPr>
            <a:lstStyle/>
            <a:p>
              <a:r>
                <a:rPr lang="es-ES" sz="2400" b="1" dirty="0">
                  <a:solidFill>
                    <a:srgbClr val="AD198D"/>
                  </a:solidFill>
                  <a:latin typeface="Arial" panose="020B0604020202020204" pitchFamily="34" charset="0"/>
                  <a:cs typeface="Arial" panose="020B0604020202020204" pitchFamily="34" charset="0"/>
                </a:rPr>
                <a:t>Definir la capacidad de los equipos</a:t>
              </a:r>
              <a:endParaRPr lang="es-CO" sz="2400" b="1" dirty="0">
                <a:solidFill>
                  <a:srgbClr val="AD198D"/>
                </a:solidFill>
                <a:latin typeface="Arial" panose="020B0604020202020204" pitchFamily="34" charset="0"/>
                <a:cs typeface="Arial" panose="020B0604020202020204" pitchFamily="34" charset="0"/>
              </a:endParaRPr>
            </a:p>
          </p:txBody>
        </p:sp>
      </p:grpSp>
      <p:sp>
        <p:nvSpPr>
          <p:cNvPr id="2" name="Rectángulo 1"/>
          <p:cNvSpPr/>
          <p:nvPr/>
        </p:nvSpPr>
        <p:spPr>
          <a:xfrm>
            <a:off x="645952" y="2334740"/>
            <a:ext cx="10914677" cy="4031873"/>
          </a:xfrm>
          <a:prstGeom prst="rect">
            <a:avLst/>
          </a:prstGeom>
        </p:spPr>
        <p:txBody>
          <a:bodyPr wrap="square">
            <a:spAutoFit/>
          </a:bodyPr>
          <a:lstStyle/>
          <a:p>
            <a:r>
              <a:rPr lang="es-ES" sz="1600" dirty="0">
                <a:solidFill>
                  <a:srgbClr val="575756"/>
                </a:solidFill>
                <a:latin typeface="Arial" panose="020B0604020202020204" pitchFamily="34" charset="0"/>
                <a:cs typeface="Arial" panose="020B0604020202020204" pitchFamily="34" charset="0"/>
              </a:rPr>
              <a:t>Para definir la capacidad de los equipos en cada una de las iteraciones del PI se recomienda:</a:t>
            </a:r>
          </a:p>
          <a:p>
            <a:endParaRPr lang="es-ES" sz="1600" dirty="0">
              <a:solidFill>
                <a:srgbClr val="575756"/>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si alguno de los miembros del equipo, durante la ejecución del PI, tiene programada </a:t>
            </a:r>
            <a:r>
              <a:rPr lang="es-ES" sz="1600" b="1" dirty="0">
                <a:solidFill>
                  <a:srgbClr val="575756"/>
                </a:solidFill>
                <a:latin typeface="Arial" panose="020B0604020202020204" pitchFamily="34" charset="0"/>
                <a:cs typeface="Arial" panose="020B0604020202020204" pitchFamily="34" charset="0"/>
              </a:rPr>
              <a:t>vacaciones</a:t>
            </a:r>
            <a:r>
              <a:rPr lang="es-ES" sz="1600" dirty="0">
                <a:solidFill>
                  <a:srgbClr val="575756"/>
                </a:solidFill>
                <a:latin typeface="Arial" panose="020B0604020202020204" pitchFamily="34" charset="0"/>
                <a:cs typeface="Arial" panose="020B0604020202020204" pitchFamily="34" charset="0"/>
              </a:rPr>
              <a:t>.</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Revisar el </a:t>
            </a:r>
            <a:r>
              <a:rPr lang="es-ES" sz="1600" b="1" dirty="0">
                <a:solidFill>
                  <a:srgbClr val="575756"/>
                </a:solidFill>
                <a:latin typeface="Arial" panose="020B0604020202020204" pitchFamily="34" charset="0"/>
                <a:cs typeface="Arial" panose="020B0604020202020204" pitchFamily="34" charset="0"/>
              </a:rPr>
              <a:t>Porcentaje de disponibilidad </a:t>
            </a:r>
            <a:r>
              <a:rPr lang="es-ES" sz="1600" dirty="0">
                <a:solidFill>
                  <a:srgbClr val="575756"/>
                </a:solidFill>
                <a:latin typeface="Arial" panose="020B0604020202020204" pitchFamily="34" charset="0"/>
                <a:cs typeface="Arial" panose="020B0604020202020204" pitchFamily="34" charset="0"/>
              </a:rPr>
              <a:t>de cada uno de los miembros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Validar si existen </a:t>
            </a:r>
            <a:r>
              <a:rPr lang="es-ES" sz="1600" b="1" dirty="0">
                <a:solidFill>
                  <a:srgbClr val="575756"/>
                </a:solidFill>
                <a:latin typeface="Arial" panose="020B0604020202020204" pitchFamily="34" charset="0"/>
                <a:cs typeface="Arial" panose="020B0604020202020204" pitchFamily="34" charset="0"/>
              </a:rPr>
              <a:t>actividades programadas </a:t>
            </a:r>
            <a:r>
              <a:rPr lang="es-ES" sz="1600" dirty="0">
                <a:solidFill>
                  <a:srgbClr val="575756"/>
                </a:solidFill>
                <a:latin typeface="Arial" panose="020B0604020202020204" pitchFamily="34" charset="0"/>
                <a:cs typeface="Arial" panose="020B0604020202020204" pitchFamily="34" charset="0"/>
              </a:rPr>
              <a:t>durante el PI, que pueden afectar la productividad del equipo.</a:t>
            </a:r>
          </a:p>
          <a:p>
            <a:pPr marL="742950" lvl="1" indent="-285750">
              <a:buFont typeface="Wingdings" panose="05000000000000000000" pitchFamily="2" charset="2"/>
              <a:buChar char="v"/>
            </a:pPr>
            <a:r>
              <a:rPr lang="es-ES" sz="1600" dirty="0">
                <a:solidFill>
                  <a:srgbClr val="575756"/>
                </a:solidFill>
                <a:latin typeface="Arial" panose="020B0604020202020204" pitchFamily="34" charset="0"/>
                <a:cs typeface="Arial" panose="020B0604020202020204" pitchFamily="34" charset="0"/>
              </a:rPr>
              <a:t>Si el  mismo equipo ha trabajado anteriormente en proyectos similares, tomar como base el histórico de su velocidad.</a:t>
            </a:r>
          </a:p>
          <a:p>
            <a:pPr marL="742950" lvl="1" indent="-285750">
              <a:buFont typeface="Wingdings" panose="05000000000000000000" pitchFamily="2" charset="2"/>
              <a:buChar char="v"/>
            </a:pPr>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Para la capacidad se tiene lo siguiente.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b="1" dirty="0">
                <a:solidFill>
                  <a:srgbClr val="575756"/>
                </a:solidFill>
                <a:latin typeface="Arial" panose="020B0604020202020204" pitchFamily="34" charset="0"/>
                <a:cs typeface="Arial" panose="020B0604020202020204" pitchFamily="34" charset="0"/>
              </a:rPr>
              <a:t>Una persona </a:t>
            </a:r>
            <a:r>
              <a:rPr lang="es-ES" sz="1600" dirty="0">
                <a:solidFill>
                  <a:srgbClr val="575756"/>
                </a:solidFill>
                <a:latin typeface="Arial" panose="020B0604020202020204" pitchFamily="34" charset="0"/>
                <a:cs typeface="Arial" panose="020B0604020202020204" pitchFamily="34" charset="0"/>
              </a:rPr>
              <a:t>del equipo con </a:t>
            </a:r>
            <a:r>
              <a:rPr lang="es-ES" sz="1600" b="1" dirty="0">
                <a:solidFill>
                  <a:srgbClr val="575756"/>
                </a:solidFill>
                <a:latin typeface="Arial" panose="020B0604020202020204" pitchFamily="34" charset="0"/>
                <a:cs typeface="Arial" panose="020B0604020202020204" pitchFamily="34" charset="0"/>
              </a:rPr>
              <a:t>asignación del 100%</a:t>
            </a:r>
            <a:r>
              <a:rPr lang="es-ES" sz="1600" dirty="0">
                <a:solidFill>
                  <a:srgbClr val="575756"/>
                </a:solidFill>
                <a:latin typeface="Arial" panose="020B0604020202020204" pitchFamily="34" charset="0"/>
                <a:cs typeface="Arial" panose="020B0604020202020204" pitchFamily="34" charset="0"/>
              </a:rPr>
              <a:t> de desarrollo puede </a:t>
            </a:r>
            <a:r>
              <a:rPr lang="es-ES" sz="1600" b="1" dirty="0">
                <a:solidFill>
                  <a:srgbClr val="575756"/>
                </a:solidFill>
                <a:latin typeface="Arial" panose="020B0604020202020204" pitchFamily="34" charset="0"/>
                <a:cs typeface="Arial" panose="020B0604020202020204" pitchFamily="34" charset="0"/>
              </a:rPr>
              <a:t>aportar 1 punto de trabajo diariamente</a:t>
            </a:r>
            <a:r>
              <a:rPr lang="es-ES" sz="1600" dirty="0">
                <a:solidFill>
                  <a:srgbClr val="575756"/>
                </a:solidFill>
                <a:latin typeface="Arial" panose="020B0604020202020204" pitchFamily="34" charset="0"/>
                <a:cs typeface="Arial" panose="020B0604020202020204" pitchFamily="34" charset="0"/>
              </a:rPr>
              <a:t>, esto se traduce a que en </a:t>
            </a:r>
            <a:r>
              <a:rPr lang="es-ES" sz="1600" b="1" dirty="0">
                <a:solidFill>
                  <a:srgbClr val="575756"/>
                </a:solidFill>
                <a:latin typeface="Arial" panose="020B0604020202020204" pitchFamily="34" charset="0"/>
                <a:cs typeface="Arial" panose="020B0604020202020204" pitchFamily="34" charset="0"/>
              </a:rPr>
              <a:t>una iteración </a:t>
            </a:r>
            <a:r>
              <a:rPr lang="es-ES" sz="1600" dirty="0">
                <a:solidFill>
                  <a:srgbClr val="575756"/>
                </a:solidFill>
                <a:latin typeface="Arial" panose="020B0604020202020204" pitchFamily="34" charset="0"/>
                <a:cs typeface="Arial" panose="020B0604020202020204" pitchFamily="34" charset="0"/>
              </a:rPr>
              <a:t>la capacidad de la </a:t>
            </a:r>
            <a:r>
              <a:rPr lang="es-ES" sz="1600" b="1" dirty="0">
                <a:solidFill>
                  <a:srgbClr val="575756"/>
                </a:solidFill>
                <a:latin typeface="Arial" panose="020B0604020202020204" pitchFamily="34" charset="0"/>
                <a:cs typeface="Arial" panose="020B0604020202020204" pitchFamily="34" charset="0"/>
              </a:rPr>
              <a:t>persona es de 9 puntos </a:t>
            </a:r>
            <a:r>
              <a:rPr lang="es-ES" sz="1600" dirty="0">
                <a:solidFill>
                  <a:srgbClr val="575756"/>
                </a:solidFill>
                <a:latin typeface="Arial" panose="020B0604020202020204" pitchFamily="34" charset="0"/>
                <a:cs typeface="Arial" panose="020B0604020202020204" pitchFamily="34" charset="0"/>
              </a:rPr>
              <a:t>para un Iteraciones de 10 días, se resta un punto por el tiempo de las ceremonias de cierre.</a:t>
            </a:r>
          </a:p>
          <a:p>
            <a:pPr lvl="1"/>
            <a:endParaRPr lang="es-ES" sz="1600" dirty="0">
              <a:solidFill>
                <a:srgbClr val="575756"/>
              </a:solidFill>
              <a:latin typeface="Arial" panose="020B0604020202020204" pitchFamily="34" charset="0"/>
              <a:cs typeface="Arial" panose="020B0604020202020204" pitchFamily="34" charset="0"/>
            </a:endParaRPr>
          </a:p>
          <a:p>
            <a:pPr lvl="1"/>
            <a:r>
              <a:rPr lang="es-ES" sz="1600" dirty="0">
                <a:solidFill>
                  <a:srgbClr val="575756"/>
                </a:solidFill>
                <a:latin typeface="Arial" panose="020B0604020202020204" pitchFamily="34" charset="0"/>
                <a:cs typeface="Arial" panose="020B0604020202020204" pitchFamily="34" charset="0"/>
              </a:rPr>
              <a:t>Con lo cual  si el equipo de desarrollo, lo conforman 3 personas, la capacidad del equipo seria </a:t>
            </a:r>
            <a:r>
              <a:rPr lang="es-ES" sz="1600" b="1" dirty="0">
                <a:solidFill>
                  <a:srgbClr val="575756"/>
                </a:solidFill>
                <a:latin typeface="Arial" panose="020B0604020202020204" pitchFamily="34" charset="0"/>
                <a:cs typeface="Arial" panose="020B0604020202020204" pitchFamily="34" charset="0"/>
              </a:rPr>
              <a:t>3 * 9 = 27 Puntos del equipo.</a:t>
            </a:r>
            <a:endParaRPr lang="es-CO" b="1" dirty="0"/>
          </a:p>
        </p:txBody>
      </p:sp>
    </p:spTree>
    <p:extLst>
      <p:ext uri="{BB962C8B-B14F-4D97-AF65-F5344CB8AC3E}">
        <p14:creationId xmlns:p14="http://schemas.microsoft.com/office/powerpoint/2010/main" val="27710233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8834</TotalTime>
  <Words>1820</Words>
  <Application>Microsoft Office PowerPoint</Application>
  <PresentationFormat>Panorámica</PresentationFormat>
  <Paragraphs>164</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Arial</vt:lpstr>
      <vt:lpstr>Calibri</vt:lpstr>
      <vt:lpstr>Calibri Light</vt:lpstr>
      <vt:lpstr>Candara</vt:lpstr>
      <vt:lpstr>Wingdings</vt:lpstr>
      <vt:lpstr>Tema de Office</vt:lpstr>
      <vt:lpstr>1_Tema de Office</vt:lpstr>
      <vt:lpstr>Guía Iteration Planning</vt:lpstr>
      <vt:lpstr>Índice</vt:lpstr>
      <vt:lpstr>1 Introducción</vt:lpstr>
      <vt:lpstr>2. Iteration Planning: Entradas y Salidas</vt:lpstr>
      <vt:lpstr>3. ¿Por qué realizar una Iteration Planning?</vt:lpstr>
      <vt:lpstr>4. ¿Cómo preparar un Iteration Planning?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PMO</dc:title>
  <dc:creator>Hidalgo, Erica</dc:creator>
  <cp:lastModifiedBy>Ome, Erwin</cp:lastModifiedBy>
  <cp:revision>386</cp:revision>
  <dcterms:created xsi:type="dcterms:W3CDTF">2018-07-06T13:00:00Z</dcterms:created>
  <dcterms:modified xsi:type="dcterms:W3CDTF">2019-02-04T19:37:15Z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3082-10.2.0.5965</vt:lpwstr>
  </property>
</Properties>
</file>