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34"/>
  </p:notesMasterIdLst>
  <p:sldIdLst>
    <p:sldId id="357" r:id="rId3"/>
    <p:sldId id="409" r:id="rId4"/>
    <p:sldId id="410" r:id="rId5"/>
    <p:sldId id="490" r:id="rId6"/>
    <p:sldId id="507" r:id="rId7"/>
    <p:sldId id="475" r:id="rId8"/>
    <p:sldId id="476" r:id="rId9"/>
    <p:sldId id="477" r:id="rId10"/>
    <p:sldId id="421" r:id="rId11"/>
    <p:sldId id="413" r:id="rId12"/>
    <p:sldId id="514" r:id="rId13"/>
    <p:sldId id="515" r:id="rId14"/>
    <p:sldId id="518" r:id="rId15"/>
    <p:sldId id="516" r:id="rId16"/>
    <p:sldId id="519" r:id="rId17"/>
    <p:sldId id="523" r:id="rId18"/>
    <p:sldId id="520" r:id="rId19"/>
    <p:sldId id="524" r:id="rId20"/>
    <p:sldId id="525" r:id="rId21"/>
    <p:sldId id="521" r:id="rId22"/>
    <p:sldId id="511" r:id="rId23"/>
    <p:sldId id="526" r:id="rId24"/>
    <p:sldId id="478" r:id="rId25"/>
    <p:sldId id="479" r:id="rId26"/>
    <p:sldId id="480" r:id="rId27"/>
    <p:sldId id="481" r:id="rId28"/>
    <p:sldId id="485" r:id="rId29"/>
    <p:sldId id="486" r:id="rId30"/>
    <p:sldId id="487" r:id="rId31"/>
    <p:sldId id="488" r:id="rId32"/>
    <p:sldId id="406" r:id="rId3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dalgo, Erica" initials="HE" lastIdx="2" clrIdx="0"/>
  <p:cmAuthor id="2" name="Hernandez, Sandra" initials="H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F7D"/>
    <a:srgbClr val="575756"/>
    <a:srgbClr val="26478D"/>
    <a:srgbClr val="632678"/>
    <a:srgbClr val="E3ACCB"/>
    <a:srgbClr val="C0A8C9"/>
    <a:srgbClr val="B3C5E1"/>
    <a:srgbClr val="A8B6D1"/>
    <a:srgbClr val="668BC2"/>
    <a:srgbClr val="E2A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70" d="100"/>
          <a:sy n="70" d="100"/>
        </p:scale>
        <p:origin x="6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diagrams/_rels/data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27706-2857-42B1-AE80-FC6212975B99}" type="doc">
      <dgm:prSet loTypeId="urn:microsoft.com/office/officeart/2008/layout/VerticalCurvedList#1" loCatId="list" qsTypeId="urn:microsoft.com/office/officeart/2005/8/quickstyle/simple1#2" qsCatId="simple" csTypeId="urn:microsoft.com/office/officeart/2005/8/colors/colorful1#1" csCatId="colorful" phldr="1"/>
      <dgm:spPr/>
      <dgm:t>
        <a:bodyPr/>
        <a:lstStyle/>
        <a:p>
          <a:endParaRPr lang="en-US"/>
        </a:p>
      </dgm:t>
    </dgm:pt>
    <dgm:pt modelId="{60B57311-48C0-4F06-B6D9-90EF9D6C3AC6}">
      <dgm:prSet phldrT="[Texto]" custT="1"/>
      <dgm:spPr/>
      <dgm: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gm:t>
    </dgm:pt>
    <dgm:pt modelId="{38B2087D-5E5F-4C2F-83BF-8CFA0C5D6508}" type="par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43B21478-9A13-4ED9-88E9-2A73D768A51F}" type="sib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2CA53DF4-E1D5-4DFC-818E-A06C0E29E732}">
      <dgm:prSet phldrT="[Texto]"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gm:t>
    </dgm:pt>
    <dgm:pt modelId="{8C9C7B32-A76A-45B6-9B17-5E862689208C}" type="par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728F8A61-2187-495A-B757-5919E44903BD}" type="sib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D78F4EF8-1382-4FA5-AC4C-D11E4A653BA6}">
      <dgm:prSet phldrT="[Texto]" custT="1"/>
      <dgm:spPr/>
      <dgm: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Lana  de colores </a:t>
          </a:r>
          <a:endParaRPr lang="en-US" sz="1100" kern="1200" dirty="0">
            <a:latin typeface="Arial" panose="020B0604020202020204" pitchFamily="34" charset="0"/>
            <a:ea typeface="+mn-ea"/>
            <a:cs typeface="Arial" panose="020B0604020202020204" pitchFamily="34" charset="0"/>
          </a:endParaRPr>
        </a:p>
      </dgm:t>
    </dgm:pt>
    <dgm:pt modelId="{696E72F1-2FA0-4CFC-98C3-17226D5889AB}" type="parTrans" cxnId="{8595BA07-2ABC-4DEB-8F9E-87246905396E}">
      <dgm:prSet/>
      <dgm:spPr/>
      <dgm:t>
        <a:bodyPr/>
        <a:lstStyle/>
        <a:p>
          <a:endParaRPr lang="en-US" sz="1100">
            <a:latin typeface="Candara" panose="020E0502030303020204" pitchFamily="34" charset="0"/>
            <a:cs typeface="Arial" panose="020B0604020202020204" pitchFamily="34" charset="0"/>
          </a:endParaRPr>
        </a:p>
      </dgm:t>
    </dgm:pt>
    <dgm:pt modelId="{2851C33E-8FB3-4372-8414-86BF86BD7C54}" type="sibTrans" cxnId="{8595BA07-2ABC-4DEB-8F9E-87246905396E}">
      <dgm:prSet/>
      <dgm:spPr/>
      <dgm:t>
        <a:bodyPr/>
        <a:lstStyle/>
        <a:p>
          <a:endParaRPr lang="en-US" sz="1100">
            <a:latin typeface="Candara" panose="020E0502030303020204" pitchFamily="34" charset="0"/>
            <a:cs typeface="Arial" panose="020B0604020202020204" pitchFamily="34" charset="0"/>
          </a:endParaRPr>
        </a:p>
      </dgm:t>
    </dgm:pt>
    <dgm:pt modelId="{A61605AB-ABE3-4C7D-AC0A-EC2CCD994455}">
      <dgm:prSet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gm:t>
    </dgm:pt>
    <dgm:pt modelId="{5F9AC2F5-76D2-408D-928D-E6DC5437F2D9}" type="par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21473C03-439D-4552-ABE5-5ED146BE6C83}" type="sib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97DD3565-C4B3-481C-9373-D95E127802FF}">
      <dgm:prSet phldrT="[Texto]" custT="1"/>
      <dgm:spPr/>
      <dgm: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gm:t>
    </dgm:pt>
    <dgm:pt modelId="{2D583C88-569E-4149-AA92-4ECBBD1E74CC}" type="par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11C1C412-7D28-45AE-B67C-045F13A7272C}" type="sib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3E3EC1D9-E8F9-47C6-8342-6C331B5E949E}">
      <dgm:prSet phldrT="[Texto]" custT="1"/>
      <dgm:spPr/>
      <dgm:t>
        <a:bodyPr spcFirstLastPara="0" vert="horz" wrap="square" lIns="390881" tIns="35560" rIns="35560" bIns="35560" numCol="1" spcCol="1270" anchor="ctr" anchorCtr="0"/>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gm:t>
    </dgm:pt>
    <dgm:pt modelId="{E9010119-8CC6-4F13-8526-68BB4778D6FC}" type="par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00839793-44C5-4679-BD84-CC17C036B09C}" type="sib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1B5DD13F-020A-43E1-9BAA-336DAC090CA9}">
      <dgm:prSet phldrT="[Texto]"/>
      <dgm:spPr/>
      <dgm:t>
        <a:bodyPr/>
        <a:lstStyle/>
        <a:p>
          <a:endParaRPr lang="es-ES"/>
        </a:p>
      </dgm:t>
    </dgm:pt>
    <dgm:pt modelId="{7279BCCD-6783-4AC4-9EBB-5C2F2B94D023}" type="parTrans" cxnId="{5254A5FF-C08C-4CAB-BC29-E001119E1A83}">
      <dgm:prSet/>
      <dgm:spPr/>
      <dgm:t>
        <a:bodyPr/>
        <a:lstStyle/>
        <a:p>
          <a:endParaRPr lang="en-US" sz="1100">
            <a:latin typeface="Candara" panose="020E0502030303020204" pitchFamily="34" charset="0"/>
            <a:cs typeface="Arial" panose="020B0604020202020204" pitchFamily="34" charset="0"/>
          </a:endParaRPr>
        </a:p>
      </dgm:t>
    </dgm:pt>
    <dgm:pt modelId="{8D316DD8-7D46-4D0F-9359-54FC794CBE80}" type="sibTrans" cxnId="{5254A5FF-C08C-4CAB-BC29-E001119E1A83}">
      <dgm:prSet/>
      <dgm:spPr/>
      <dgm:t>
        <a:bodyPr/>
        <a:lstStyle/>
        <a:p>
          <a:endParaRPr lang="en-US" sz="1100">
            <a:latin typeface="Candara" panose="020E0502030303020204" pitchFamily="34" charset="0"/>
            <a:cs typeface="Arial" panose="020B0604020202020204" pitchFamily="34" charset="0"/>
          </a:endParaRPr>
        </a:p>
      </dgm:t>
    </dgm:pt>
    <dgm:pt modelId="{A9AB0C50-9DFF-4B9E-B4F9-D9699A001B83}">
      <dgm:prSet phldrT="[Texto]"/>
      <dgm:spPr/>
      <dgm:t>
        <a:bodyPr/>
        <a:lstStyle/>
        <a:p>
          <a:endParaRPr lang="es-ES"/>
        </a:p>
      </dgm:t>
    </dgm:pt>
    <dgm:pt modelId="{9608AE71-4AF0-4FA4-B442-7A73AB655EB1}" type="parTrans" cxnId="{CE172298-0AC3-464B-BE2B-529A2501D7D0}">
      <dgm:prSet/>
      <dgm:spPr/>
      <dgm:t>
        <a:bodyPr/>
        <a:lstStyle/>
        <a:p>
          <a:endParaRPr lang="en-US" sz="1100">
            <a:latin typeface="Candara" panose="020E0502030303020204" pitchFamily="34" charset="0"/>
            <a:cs typeface="Arial" panose="020B0604020202020204" pitchFamily="34" charset="0"/>
          </a:endParaRPr>
        </a:p>
      </dgm:t>
    </dgm:pt>
    <dgm:pt modelId="{06199639-15AA-421F-BDA6-8EEA4C8CDE8E}" type="sibTrans" cxnId="{CE172298-0AC3-464B-BE2B-529A2501D7D0}">
      <dgm:prSet/>
      <dgm:spPr/>
      <dgm:t>
        <a:bodyPr/>
        <a:lstStyle/>
        <a:p>
          <a:endParaRPr lang="en-US" sz="1100">
            <a:latin typeface="Candara" panose="020E0502030303020204" pitchFamily="34" charset="0"/>
            <a:cs typeface="Arial" panose="020B0604020202020204" pitchFamily="34" charset="0"/>
          </a:endParaRPr>
        </a:p>
      </dgm:t>
    </dgm:pt>
    <dgm:pt modelId="{E285A896-3064-4EF9-9038-7FC8B1CFF82C}">
      <dgm:prSet phldrT="[Texto]" custT="1"/>
      <dgm:spPr/>
      <dgm:t>
        <a:bodyPr/>
        <a:lstStyle/>
        <a:p>
          <a:pPr>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gm:t>
    </dgm:pt>
    <dgm:pt modelId="{1D45623F-43CF-4EF6-B064-7EE694D5B16B}" type="par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012CB07E-6200-4BE5-BD09-335E752BE2BF}" type="sib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EDFDC390-4407-4CE0-A4F8-DF9DF752DAB3}">
      <dgm:prSet phldrT="[Texto]"/>
      <dgm:spPr/>
      <dgm:t>
        <a:bodyPr/>
        <a:lstStyle/>
        <a:p>
          <a:endParaRPr lang="es-ES" dirty="0"/>
        </a:p>
      </dgm:t>
    </dgm:pt>
    <dgm:pt modelId="{8A2E0509-F217-474E-9B4C-A6006492DCE6}" type="parTrans" cxnId="{4524248D-C782-4323-B8FC-4719D4A5BEE2}">
      <dgm:prSet/>
      <dgm:spPr/>
      <dgm:t>
        <a:bodyPr/>
        <a:lstStyle/>
        <a:p>
          <a:endParaRPr lang="es-CO"/>
        </a:p>
      </dgm:t>
    </dgm:pt>
    <dgm:pt modelId="{6AF47AA9-2648-4548-8C62-AC0433CE66E5}" type="sibTrans" cxnId="{4524248D-C782-4323-B8FC-4719D4A5BEE2}">
      <dgm:prSet/>
      <dgm:spPr/>
      <dgm:t>
        <a:bodyPr/>
        <a:lstStyle/>
        <a:p>
          <a:endParaRPr lang="es-CO"/>
        </a:p>
      </dgm:t>
    </dgm:pt>
    <dgm:pt modelId="{93BD850E-D738-4F99-9EAD-9B5DB1F54527}">
      <dgm:prSet phldrT="[Texto]" custT="1"/>
      <dgm:spPr/>
      <dgm:t>
        <a:bodyPr/>
        <a:lstStyle/>
        <a:p>
          <a:pPr>
            <a:buNone/>
          </a:pPr>
          <a:endParaRPr lang="en-US" sz="1100" kern="1200" dirty="0">
            <a:latin typeface="Candara" panose="020E0502030303020204" pitchFamily="34" charset="0"/>
            <a:ea typeface="+mn-ea"/>
            <a:cs typeface="Arial" panose="020B0604020202020204" pitchFamily="34" charset="0"/>
          </a:endParaRPr>
        </a:p>
      </dgm:t>
    </dgm:pt>
    <dgm:pt modelId="{D4335869-BD5F-4792-B3DC-A606205660EE}" type="sibTrans" cxnId="{C7B902D9-9D6B-4097-AAE8-B147FFD501AF}">
      <dgm:prSet/>
      <dgm:spPr/>
      <dgm:t>
        <a:bodyPr/>
        <a:lstStyle/>
        <a:p>
          <a:endParaRPr lang="es-CO"/>
        </a:p>
      </dgm:t>
    </dgm:pt>
    <dgm:pt modelId="{C00AFB38-8661-4897-AF3C-E9F722007D3E}" type="parTrans" cxnId="{C7B902D9-9D6B-4097-AAE8-B147FFD501AF}">
      <dgm:prSet/>
      <dgm:spPr/>
      <dgm:t>
        <a:bodyPr/>
        <a:lstStyle/>
        <a:p>
          <a:endParaRPr lang="es-CO"/>
        </a:p>
      </dgm:t>
    </dgm:pt>
    <dgm:pt modelId="{D958A89A-4B5D-4A7C-9192-56BF25A4D058}" type="pres">
      <dgm:prSet presAssocID="{4B027706-2857-42B1-AE80-FC6212975B99}" presName="Name0" presStyleCnt="0">
        <dgm:presLayoutVars>
          <dgm:chMax val="7"/>
          <dgm:chPref val="7"/>
          <dgm:dir/>
        </dgm:presLayoutVars>
      </dgm:prSet>
      <dgm:spPr/>
      <dgm:t>
        <a:bodyPr/>
        <a:lstStyle/>
        <a:p>
          <a:endParaRPr lang="es-ES"/>
        </a:p>
      </dgm:t>
    </dgm:pt>
    <dgm:pt modelId="{33DCFBF3-152A-4341-A7D3-6AFBC075B991}" type="pres">
      <dgm:prSet presAssocID="{4B027706-2857-42B1-AE80-FC6212975B99}" presName="Name1" presStyleCnt="0"/>
      <dgm:spPr/>
    </dgm:pt>
    <dgm:pt modelId="{1AA1DD95-7DAB-4A34-83E0-7E949D1F3063}" type="pres">
      <dgm:prSet presAssocID="{4B027706-2857-42B1-AE80-FC6212975B99}" presName="cycle" presStyleCnt="0"/>
      <dgm:spPr/>
    </dgm:pt>
    <dgm:pt modelId="{9DDD3D8F-5EDF-4862-893A-AF1735F89F49}" type="pres">
      <dgm:prSet presAssocID="{4B027706-2857-42B1-AE80-FC6212975B99}" presName="srcNode" presStyleLbl="node1" presStyleIdx="0" presStyleCnt="7"/>
      <dgm:spPr/>
    </dgm:pt>
    <dgm:pt modelId="{78F8470A-3277-4265-B0FA-F7D3E8A4DCFF}" type="pres">
      <dgm:prSet presAssocID="{4B027706-2857-42B1-AE80-FC6212975B99}" presName="conn" presStyleLbl="parChTrans1D2" presStyleIdx="0" presStyleCnt="1"/>
      <dgm:spPr/>
      <dgm:t>
        <a:bodyPr/>
        <a:lstStyle/>
        <a:p>
          <a:endParaRPr lang="es-ES"/>
        </a:p>
      </dgm:t>
    </dgm:pt>
    <dgm:pt modelId="{7BA759F9-1EBD-4353-BF12-208AC4E94486}" type="pres">
      <dgm:prSet presAssocID="{4B027706-2857-42B1-AE80-FC6212975B99}" presName="extraNode" presStyleLbl="node1" presStyleIdx="0" presStyleCnt="7"/>
      <dgm:spPr/>
    </dgm:pt>
    <dgm:pt modelId="{B281737E-2728-4339-B817-0249F5563C69}" type="pres">
      <dgm:prSet presAssocID="{4B027706-2857-42B1-AE80-FC6212975B99}" presName="dstNode" presStyleLbl="node1" presStyleIdx="0" presStyleCnt="7"/>
      <dgm:spPr/>
    </dgm:pt>
    <dgm:pt modelId="{2F17E5A9-6EFC-4EB9-A3A3-7D8ED9F574C5}" type="pres">
      <dgm:prSet presAssocID="{60B57311-48C0-4F06-B6D9-90EF9D6C3AC6}" presName="text_1" presStyleLbl="node1" presStyleIdx="0" presStyleCnt="7">
        <dgm:presLayoutVars>
          <dgm:bulletEnabled val="1"/>
        </dgm:presLayoutVars>
      </dgm:prSet>
      <dgm:spPr/>
      <dgm:t>
        <a:bodyPr/>
        <a:lstStyle/>
        <a:p>
          <a:endParaRPr lang="es-ES"/>
        </a:p>
      </dgm:t>
    </dgm:pt>
    <dgm:pt modelId="{5F31B232-54DC-47D4-8B5C-6AF3791707A1}" type="pres">
      <dgm:prSet presAssocID="{60B57311-48C0-4F06-B6D9-90EF9D6C3AC6}" presName="accent_1" presStyleCnt="0"/>
      <dgm:spPr/>
    </dgm:pt>
    <dgm:pt modelId="{0153992A-2C51-49F9-81B1-A5D64362165E}" type="pres">
      <dgm:prSet presAssocID="{60B57311-48C0-4F06-B6D9-90EF9D6C3AC6}" presName="accentRepeatNode" presStyleLbl="solidFgAcc1" presStyleIdx="0" presStyleCnt="7"/>
      <dgm:spPr/>
    </dgm:pt>
    <dgm:pt modelId="{D6525006-518E-45BA-9FFF-BC02EF4F8ACD}" type="pres">
      <dgm:prSet presAssocID="{A61605AB-ABE3-4C7D-AC0A-EC2CCD994455}" presName="text_2" presStyleLbl="node1" presStyleIdx="1" presStyleCnt="7">
        <dgm:presLayoutVars>
          <dgm:bulletEnabled val="1"/>
        </dgm:presLayoutVars>
      </dgm:prSet>
      <dgm:spPr/>
      <dgm:t>
        <a:bodyPr/>
        <a:lstStyle/>
        <a:p>
          <a:endParaRPr lang="es-ES"/>
        </a:p>
      </dgm:t>
    </dgm:pt>
    <dgm:pt modelId="{9C91CEDC-3833-42B3-833D-3298CDD0D604}" type="pres">
      <dgm:prSet presAssocID="{A61605AB-ABE3-4C7D-AC0A-EC2CCD994455}" presName="accent_2" presStyleCnt="0"/>
      <dgm:spPr/>
    </dgm:pt>
    <dgm:pt modelId="{957296D0-72CD-41E9-B25B-556096C0FA03}" type="pres">
      <dgm:prSet presAssocID="{A61605AB-ABE3-4C7D-AC0A-EC2CCD994455}" presName="accentRepeatNode" presStyleLbl="solidFgAcc1" presStyleIdx="1" presStyleCnt="7"/>
      <dgm:spPr/>
    </dgm:pt>
    <dgm:pt modelId="{EC257BCB-27B2-461F-9C86-B346D1F4419D}" type="pres">
      <dgm:prSet presAssocID="{2CA53DF4-E1D5-4DFC-818E-A06C0E29E732}" presName="text_3" presStyleLbl="node1" presStyleIdx="2" presStyleCnt="7">
        <dgm:presLayoutVars>
          <dgm:bulletEnabled val="1"/>
        </dgm:presLayoutVars>
      </dgm:prSet>
      <dgm:spPr/>
      <dgm:t>
        <a:bodyPr/>
        <a:lstStyle/>
        <a:p>
          <a:endParaRPr lang="es-ES"/>
        </a:p>
      </dgm:t>
    </dgm:pt>
    <dgm:pt modelId="{956B9BEC-1ACC-444A-97DB-DBCDFC9D7976}" type="pres">
      <dgm:prSet presAssocID="{2CA53DF4-E1D5-4DFC-818E-A06C0E29E732}" presName="accent_3" presStyleCnt="0"/>
      <dgm:spPr/>
    </dgm:pt>
    <dgm:pt modelId="{4C88473A-A536-4362-84AA-D8C7FBF1A620}" type="pres">
      <dgm:prSet presAssocID="{2CA53DF4-E1D5-4DFC-818E-A06C0E29E732}" presName="accentRepeatNode" presStyleLbl="solidFgAcc1" presStyleIdx="2" presStyleCnt="7"/>
      <dgm:spPr/>
    </dgm:pt>
    <dgm:pt modelId="{4E514DDB-7E2F-4D02-9108-EAD30FD05EA1}" type="pres">
      <dgm:prSet presAssocID="{D78F4EF8-1382-4FA5-AC4C-D11E4A653BA6}" presName="text_4" presStyleLbl="node1" presStyleIdx="3" presStyleCnt="7">
        <dgm:presLayoutVars>
          <dgm:bulletEnabled val="1"/>
        </dgm:presLayoutVars>
      </dgm:prSet>
      <dgm:spPr/>
      <dgm:t>
        <a:bodyPr/>
        <a:lstStyle/>
        <a:p>
          <a:endParaRPr lang="es-ES"/>
        </a:p>
      </dgm:t>
    </dgm:pt>
    <dgm:pt modelId="{6C5106E7-851D-4F33-85CE-738C8EA39473}" type="pres">
      <dgm:prSet presAssocID="{D78F4EF8-1382-4FA5-AC4C-D11E4A653BA6}" presName="accent_4" presStyleCnt="0"/>
      <dgm:spPr/>
    </dgm:pt>
    <dgm:pt modelId="{D83D9BAE-8C73-475E-9E05-C926B8082A8B}" type="pres">
      <dgm:prSet presAssocID="{D78F4EF8-1382-4FA5-AC4C-D11E4A653BA6}" presName="accentRepeatNode" presStyleLbl="solidFgAcc1" presStyleIdx="3" presStyleCnt="7"/>
      <dgm:spPr/>
    </dgm:pt>
    <dgm:pt modelId="{8EBC6E60-AEB6-463A-AC64-33518001E461}" type="pres">
      <dgm:prSet presAssocID="{97DD3565-C4B3-481C-9373-D95E127802FF}" presName="text_5" presStyleLbl="node1" presStyleIdx="4" presStyleCnt="7">
        <dgm:presLayoutVars>
          <dgm:bulletEnabled val="1"/>
        </dgm:presLayoutVars>
      </dgm:prSet>
      <dgm:spPr/>
      <dgm:t>
        <a:bodyPr/>
        <a:lstStyle/>
        <a:p>
          <a:endParaRPr lang="es-ES"/>
        </a:p>
      </dgm:t>
    </dgm:pt>
    <dgm:pt modelId="{CA7E0C08-5D34-47D6-982C-6FCE0A13AEAD}" type="pres">
      <dgm:prSet presAssocID="{97DD3565-C4B3-481C-9373-D95E127802FF}" presName="accent_5" presStyleCnt="0"/>
      <dgm:spPr/>
    </dgm:pt>
    <dgm:pt modelId="{654F5614-FA01-4118-B141-63031AE5D5D5}" type="pres">
      <dgm:prSet presAssocID="{97DD3565-C4B3-481C-9373-D95E127802FF}" presName="accentRepeatNode" presStyleLbl="solidFgAcc1" presStyleIdx="4" presStyleCnt="7"/>
      <dgm:spPr/>
    </dgm:pt>
    <dgm:pt modelId="{2CABFFA7-C21E-4340-94F8-EEDEC6974C97}" type="pres">
      <dgm:prSet presAssocID="{3E3EC1D9-E8F9-47C6-8342-6C331B5E949E}" presName="text_6" presStyleLbl="node1" presStyleIdx="5" presStyleCnt="7">
        <dgm:presLayoutVars>
          <dgm:bulletEnabled val="1"/>
        </dgm:presLayoutVars>
      </dgm:prSet>
      <dgm:spPr>
        <a:xfrm>
          <a:off x="826075" y="3940779"/>
          <a:ext cx="7229585" cy="492448"/>
        </a:xfrm>
        <a:prstGeom prst="rect">
          <a:avLst/>
        </a:prstGeom>
      </dgm:spPr>
      <dgm:t>
        <a:bodyPr/>
        <a:lstStyle/>
        <a:p>
          <a:endParaRPr lang="es-ES"/>
        </a:p>
      </dgm:t>
    </dgm:pt>
    <dgm:pt modelId="{5CC3C469-DF92-4602-A265-017594042642}" type="pres">
      <dgm:prSet presAssocID="{3E3EC1D9-E8F9-47C6-8342-6C331B5E949E}" presName="accent_6" presStyleCnt="0"/>
      <dgm:spPr/>
    </dgm:pt>
    <dgm:pt modelId="{6FA1646E-AE61-4E2A-A2CE-D60A87753BF7}" type="pres">
      <dgm:prSet presAssocID="{3E3EC1D9-E8F9-47C6-8342-6C331B5E949E}" presName="accentRepeatNode" presStyleLbl="solidFgAcc1" presStyleIdx="5" presStyleCnt="7"/>
      <dgm:spPr/>
    </dgm:pt>
    <dgm:pt modelId="{20F8CDD3-0F56-4B6F-8CF7-BE5BEACBBDA5}" type="pres">
      <dgm:prSet presAssocID="{E285A896-3064-4EF9-9038-7FC8B1CFF82C}" presName="text_7" presStyleLbl="node1" presStyleIdx="6" presStyleCnt="7">
        <dgm:presLayoutVars>
          <dgm:bulletEnabled val="1"/>
        </dgm:presLayoutVars>
      </dgm:prSet>
      <dgm:spPr/>
      <dgm:t>
        <a:bodyPr/>
        <a:lstStyle/>
        <a:p>
          <a:endParaRPr lang="es-ES"/>
        </a:p>
      </dgm:t>
    </dgm:pt>
    <dgm:pt modelId="{04AD8D05-237B-4541-A989-1C46B4DD4EC7}" type="pres">
      <dgm:prSet presAssocID="{E285A896-3064-4EF9-9038-7FC8B1CFF82C}" presName="accent_7" presStyleCnt="0"/>
      <dgm:spPr/>
    </dgm:pt>
    <dgm:pt modelId="{114632FD-EB39-4961-9DB3-F5D54172F046}" type="pres">
      <dgm:prSet presAssocID="{E285A896-3064-4EF9-9038-7FC8B1CFF82C}" presName="accentRepeatNode" presStyleLbl="solidFgAcc1" presStyleIdx="6" presStyleCnt="7"/>
      <dgm:spPr/>
    </dgm:pt>
  </dgm:ptLst>
  <dgm:cxnLst>
    <dgm:cxn modelId="{DAD5531B-5587-46DD-AA1E-42840DCCD6E5}" type="presOf" srcId="{97DD3565-C4B3-481C-9373-D95E127802FF}" destId="{8EBC6E60-AEB6-463A-AC64-33518001E461}" srcOrd="0" destOrd="0" presId="urn:microsoft.com/office/officeart/2008/layout/VerticalCurvedList#1"/>
    <dgm:cxn modelId="{0B54C35F-2198-4A3E-8AF4-66707D63CCC9}" srcId="{4B027706-2857-42B1-AE80-FC6212975B99}" destId="{2CA53DF4-E1D5-4DFC-818E-A06C0E29E732}" srcOrd="2" destOrd="0" parTransId="{8C9C7B32-A76A-45B6-9B17-5E862689208C}" sibTransId="{728F8A61-2187-495A-B757-5919E44903BD}"/>
    <dgm:cxn modelId="{8595BA07-2ABC-4DEB-8F9E-87246905396E}" srcId="{4B027706-2857-42B1-AE80-FC6212975B99}" destId="{D78F4EF8-1382-4FA5-AC4C-D11E4A653BA6}" srcOrd="3" destOrd="0" parTransId="{696E72F1-2FA0-4CFC-98C3-17226D5889AB}" sibTransId="{2851C33E-8FB3-4372-8414-86BF86BD7C54}"/>
    <dgm:cxn modelId="{5254A5FF-C08C-4CAB-BC29-E001119E1A83}" srcId="{4B027706-2857-42B1-AE80-FC6212975B99}" destId="{1B5DD13F-020A-43E1-9BAA-336DAC090CA9}" srcOrd="10" destOrd="0" parTransId="{7279BCCD-6783-4AC4-9EBB-5C2F2B94D023}" sibTransId="{8D316DD8-7D46-4D0F-9359-54FC794CBE80}"/>
    <dgm:cxn modelId="{15CC730B-6CA6-43F3-8C58-E1A1AE757F75}" srcId="{4B027706-2857-42B1-AE80-FC6212975B99}" destId="{60B57311-48C0-4F06-B6D9-90EF9D6C3AC6}" srcOrd="0" destOrd="0" parTransId="{38B2087D-5E5F-4C2F-83BF-8CFA0C5D6508}" sibTransId="{43B21478-9A13-4ED9-88E9-2A73D768A51F}"/>
    <dgm:cxn modelId="{C7B902D9-9D6B-4097-AAE8-B147FFD501AF}" srcId="{4B027706-2857-42B1-AE80-FC6212975B99}" destId="{93BD850E-D738-4F99-9EAD-9B5DB1F54527}" srcOrd="7" destOrd="0" parTransId="{C00AFB38-8661-4897-AF3C-E9F722007D3E}" sibTransId="{D4335869-BD5F-4792-B3DC-A606205660EE}"/>
    <dgm:cxn modelId="{79FBCE65-4B2C-41B2-8DE0-4D2D771F1BE7}" type="presOf" srcId="{60B57311-48C0-4F06-B6D9-90EF9D6C3AC6}" destId="{2F17E5A9-6EFC-4EB9-A3A3-7D8ED9F574C5}" srcOrd="0" destOrd="0" presId="urn:microsoft.com/office/officeart/2008/layout/VerticalCurvedList#1"/>
    <dgm:cxn modelId="{83DA773E-EEB0-4BC4-A703-B040BEAB7DE2}" type="presOf" srcId="{43B21478-9A13-4ED9-88E9-2A73D768A51F}" destId="{78F8470A-3277-4265-B0FA-F7D3E8A4DCFF}" srcOrd="0" destOrd="0" presId="urn:microsoft.com/office/officeart/2008/layout/VerticalCurvedList#1"/>
    <dgm:cxn modelId="{35F1BA46-408B-42F7-B0B1-6745E9E054C3}" srcId="{4B027706-2857-42B1-AE80-FC6212975B99}" destId="{3E3EC1D9-E8F9-47C6-8342-6C331B5E949E}" srcOrd="5" destOrd="0" parTransId="{E9010119-8CC6-4F13-8526-68BB4778D6FC}" sibTransId="{00839793-44C5-4679-BD84-CC17C036B09C}"/>
    <dgm:cxn modelId="{01B1525E-27FB-44FB-A99F-25E5E94221FB}" type="presOf" srcId="{4B027706-2857-42B1-AE80-FC6212975B99}" destId="{D958A89A-4B5D-4A7C-9192-56BF25A4D058}" srcOrd="0" destOrd="0" presId="urn:microsoft.com/office/officeart/2008/layout/VerticalCurvedList#1"/>
    <dgm:cxn modelId="{021B5D14-140E-4F32-9FEB-C41A97E54C03}" srcId="{4B027706-2857-42B1-AE80-FC6212975B99}" destId="{A61605AB-ABE3-4C7D-AC0A-EC2CCD994455}" srcOrd="1" destOrd="0" parTransId="{5F9AC2F5-76D2-408D-928D-E6DC5437F2D9}" sibTransId="{21473C03-439D-4552-ABE5-5ED146BE6C83}"/>
    <dgm:cxn modelId="{742E2F87-C050-4357-B9CB-E125EFE16166}" type="presOf" srcId="{D78F4EF8-1382-4FA5-AC4C-D11E4A653BA6}" destId="{4E514DDB-7E2F-4D02-9108-EAD30FD05EA1}" srcOrd="0" destOrd="0" presId="urn:microsoft.com/office/officeart/2008/layout/VerticalCurvedList#1"/>
    <dgm:cxn modelId="{F696CFF1-31C8-4060-A4C5-B9F22A17A91A}" srcId="{4B027706-2857-42B1-AE80-FC6212975B99}" destId="{97DD3565-C4B3-481C-9373-D95E127802FF}" srcOrd="4" destOrd="0" parTransId="{2D583C88-569E-4149-AA92-4ECBBD1E74CC}" sibTransId="{11C1C412-7D28-45AE-B67C-045F13A7272C}"/>
    <dgm:cxn modelId="{CE172298-0AC3-464B-BE2B-529A2501D7D0}" srcId="{4B027706-2857-42B1-AE80-FC6212975B99}" destId="{A9AB0C50-9DFF-4B9E-B4F9-D9699A001B83}" srcOrd="9" destOrd="0" parTransId="{9608AE71-4AF0-4FA4-B442-7A73AB655EB1}" sibTransId="{06199639-15AA-421F-BDA6-8EEA4C8CDE8E}"/>
    <dgm:cxn modelId="{1F9AAD94-D64B-4DD4-ADBD-5DF970BBDF8A}" type="presOf" srcId="{3E3EC1D9-E8F9-47C6-8342-6C331B5E949E}" destId="{2CABFFA7-C21E-4340-94F8-EEDEC6974C97}" srcOrd="0" destOrd="0" presId="urn:microsoft.com/office/officeart/2008/layout/VerticalCurvedList#1"/>
    <dgm:cxn modelId="{4524248D-C782-4323-B8FC-4719D4A5BEE2}" srcId="{4B027706-2857-42B1-AE80-FC6212975B99}" destId="{EDFDC390-4407-4CE0-A4F8-DF9DF752DAB3}" srcOrd="8" destOrd="0" parTransId="{8A2E0509-F217-474E-9B4C-A6006492DCE6}" sibTransId="{6AF47AA9-2648-4548-8C62-AC0433CE66E5}"/>
    <dgm:cxn modelId="{7C06489C-12AB-4A8C-BDBA-6C17E969E75B}" srcId="{4B027706-2857-42B1-AE80-FC6212975B99}" destId="{E285A896-3064-4EF9-9038-7FC8B1CFF82C}" srcOrd="6" destOrd="0" parTransId="{1D45623F-43CF-4EF6-B064-7EE694D5B16B}" sibTransId="{012CB07E-6200-4BE5-BD09-335E752BE2BF}"/>
    <dgm:cxn modelId="{E324B4AB-DBB0-4652-A701-B1E55A4601A4}" type="presOf" srcId="{2CA53DF4-E1D5-4DFC-818E-A06C0E29E732}" destId="{EC257BCB-27B2-461F-9C86-B346D1F4419D}" srcOrd="0" destOrd="0" presId="urn:microsoft.com/office/officeart/2008/layout/VerticalCurvedList#1"/>
    <dgm:cxn modelId="{5A0D3C95-3A86-4DD0-8BEF-F82FFAA2A2F7}" type="presOf" srcId="{A61605AB-ABE3-4C7D-AC0A-EC2CCD994455}" destId="{D6525006-518E-45BA-9FFF-BC02EF4F8ACD}" srcOrd="0" destOrd="0" presId="urn:microsoft.com/office/officeart/2008/layout/VerticalCurvedList#1"/>
    <dgm:cxn modelId="{874E2578-45F5-47C6-9FA3-73B2E1424C91}" type="presOf" srcId="{E285A896-3064-4EF9-9038-7FC8B1CFF82C}" destId="{20F8CDD3-0F56-4B6F-8CF7-BE5BEACBBDA5}" srcOrd="0" destOrd="0" presId="urn:microsoft.com/office/officeart/2008/layout/VerticalCurvedList#1"/>
    <dgm:cxn modelId="{194F444D-2EDB-4DEF-B36D-D890563A80C3}" type="presParOf" srcId="{D958A89A-4B5D-4A7C-9192-56BF25A4D058}" destId="{33DCFBF3-152A-4341-A7D3-6AFBC075B991}" srcOrd="0" destOrd="0" presId="urn:microsoft.com/office/officeart/2008/layout/VerticalCurvedList#1"/>
    <dgm:cxn modelId="{B59E035C-075C-411F-A31E-9726D959521C}" type="presParOf" srcId="{33DCFBF3-152A-4341-A7D3-6AFBC075B991}" destId="{1AA1DD95-7DAB-4A34-83E0-7E949D1F3063}" srcOrd="0" destOrd="0" presId="urn:microsoft.com/office/officeart/2008/layout/VerticalCurvedList#1"/>
    <dgm:cxn modelId="{555DBC7C-E863-4CCA-A12F-9257A858A7BB}" type="presParOf" srcId="{1AA1DD95-7DAB-4A34-83E0-7E949D1F3063}" destId="{9DDD3D8F-5EDF-4862-893A-AF1735F89F49}" srcOrd="0" destOrd="0" presId="urn:microsoft.com/office/officeart/2008/layout/VerticalCurvedList#1"/>
    <dgm:cxn modelId="{6F4D5084-2208-4626-9913-F457BEFB43DC}" type="presParOf" srcId="{1AA1DD95-7DAB-4A34-83E0-7E949D1F3063}" destId="{78F8470A-3277-4265-B0FA-F7D3E8A4DCFF}" srcOrd="1" destOrd="0" presId="urn:microsoft.com/office/officeart/2008/layout/VerticalCurvedList#1"/>
    <dgm:cxn modelId="{74BB00F2-4A83-4371-90DD-3637F7BBFDA4}" type="presParOf" srcId="{1AA1DD95-7DAB-4A34-83E0-7E949D1F3063}" destId="{7BA759F9-1EBD-4353-BF12-208AC4E94486}" srcOrd="2" destOrd="0" presId="urn:microsoft.com/office/officeart/2008/layout/VerticalCurvedList#1"/>
    <dgm:cxn modelId="{3AC6807E-3856-44A5-9FBD-215CD20C6475}" type="presParOf" srcId="{1AA1DD95-7DAB-4A34-83E0-7E949D1F3063}" destId="{B281737E-2728-4339-B817-0249F5563C69}" srcOrd="3" destOrd="0" presId="urn:microsoft.com/office/officeart/2008/layout/VerticalCurvedList#1"/>
    <dgm:cxn modelId="{37051D4B-233C-4C37-B8EF-0F336C065E8C}" type="presParOf" srcId="{33DCFBF3-152A-4341-A7D3-6AFBC075B991}" destId="{2F17E5A9-6EFC-4EB9-A3A3-7D8ED9F574C5}" srcOrd="1" destOrd="0" presId="urn:microsoft.com/office/officeart/2008/layout/VerticalCurvedList#1"/>
    <dgm:cxn modelId="{303CA301-A648-432E-9579-E2D21357F9C8}" type="presParOf" srcId="{33DCFBF3-152A-4341-A7D3-6AFBC075B991}" destId="{5F31B232-54DC-47D4-8B5C-6AF3791707A1}" srcOrd="2" destOrd="0" presId="urn:microsoft.com/office/officeart/2008/layout/VerticalCurvedList#1"/>
    <dgm:cxn modelId="{E21DF345-0D33-423B-A687-6D2803D458AD}" type="presParOf" srcId="{5F31B232-54DC-47D4-8B5C-6AF3791707A1}" destId="{0153992A-2C51-49F9-81B1-A5D64362165E}" srcOrd="0" destOrd="0" presId="urn:microsoft.com/office/officeart/2008/layout/VerticalCurvedList#1"/>
    <dgm:cxn modelId="{4BB3F11E-C5D8-4FC1-85AF-5611AD81742D}" type="presParOf" srcId="{33DCFBF3-152A-4341-A7D3-6AFBC075B991}" destId="{D6525006-518E-45BA-9FFF-BC02EF4F8ACD}" srcOrd="3" destOrd="0" presId="urn:microsoft.com/office/officeart/2008/layout/VerticalCurvedList#1"/>
    <dgm:cxn modelId="{E4D8557A-5EF9-4297-BF1C-6C3868E0CD30}" type="presParOf" srcId="{33DCFBF3-152A-4341-A7D3-6AFBC075B991}" destId="{9C91CEDC-3833-42B3-833D-3298CDD0D604}" srcOrd="4" destOrd="0" presId="urn:microsoft.com/office/officeart/2008/layout/VerticalCurvedList#1"/>
    <dgm:cxn modelId="{58CF6C4B-7595-40C0-AF16-2CE63A43B1CB}" type="presParOf" srcId="{9C91CEDC-3833-42B3-833D-3298CDD0D604}" destId="{957296D0-72CD-41E9-B25B-556096C0FA03}" srcOrd="0" destOrd="0" presId="urn:microsoft.com/office/officeart/2008/layout/VerticalCurvedList#1"/>
    <dgm:cxn modelId="{8090FA9A-0755-440D-97EE-8BDE7E9969FE}" type="presParOf" srcId="{33DCFBF3-152A-4341-A7D3-6AFBC075B991}" destId="{EC257BCB-27B2-461F-9C86-B346D1F4419D}" srcOrd="5" destOrd="0" presId="urn:microsoft.com/office/officeart/2008/layout/VerticalCurvedList#1"/>
    <dgm:cxn modelId="{3239EE6C-8E40-4FCB-811A-B1D100855BDA}" type="presParOf" srcId="{33DCFBF3-152A-4341-A7D3-6AFBC075B991}" destId="{956B9BEC-1ACC-444A-97DB-DBCDFC9D7976}" srcOrd="6" destOrd="0" presId="urn:microsoft.com/office/officeart/2008/layout/VerticalCurvedList#1"/>
    <dgm:cxn modelId="{C3F20E2B-6931-4980-AAE2-AEF25C0B291F}" type="presParOf" srcId="{956B9BEC-1ACC-444A-97DB-DBCDFC9D7976}" destId="{4C88473A-A536-4362-84AA-D8C7FBF1A620}" srcOrd="0" destOrd="0" presId="urn:microsoft.com/office/officeart/2008/layout/VerticalCurvedList#1"/>
    <dgm:cxn modelId="{DF7B461C-FB3D-4BBF-A76F-4DBDA17589F4}" type="presParOf" srcId="{33DCFBF3-152A-4341-A7D3-6AFBC075B991}" destId="{4E514DDB-7E2F-4D02-9108-EAD30FD05EA1}" srcOrd="7" destOrd="0" presId="urn:microsoft.com/office/officeart/2008/layout/VerticalCurvedList#1"/>
    <dgm:cxn modelId="{B848BA0B-1CBB-485D-ABF2-97A33DEAE28F}" type="presParOf" srcId="{33DCFBF3-152A-4341-A7D3-6AFBC075B991}" destId="{6C5106E7-851D-4F33-85CE-738C8EA39473}" srcOrd="8" destOrd="0" presId="urn:microsoft.com/office/officeart/2008/layout/VerticalCurvedList#1"/>
    <dgm:cxn modelId="{A6DA96F9-A162-415C-8B9F-BD6EE20905D5}" type="presParOf" srcId="{6C5106E7-851D-4F33-85CE-738C8EA39473}" destId="{D83D9BAE-8C73-475E-9E05-C926B8082A8B}" srcOrd="0" destOrd="0" presId="urn:microsoft.com/office/officeart/2008/layout/VerticalCurvedList#1"/>
    <dgm:cxn modelId="{AC055C8B-B90E-40C6-8B6D-A16EA80C4A91}" type="presParOf" srcId="{33DCFBF3-152A-4341-A7D3-6AFBC075B991}" destId="{8EBC6E60-AEB6-463A-AC64-33518001E461}" srcOrd="9" destOrd="0" presId="urn:microsoft.com/office/officeart/2008/layout/VerticalCurvedList#1"/>
    <dgm:cxn modelId="{177CD20E-DFF0-430C-AA0B-2902C06AF07C}" type="presParOf" srcId="{33DCFBF3-152A-4341-A7D3-6AFBC075B991}" destId="{CA7E0C08-5D34-47D6-982C-6FCE0A13AEAD}" srcOrd="10" destOrd="0" presId="urn:microsoft.com/office/officeart/2008/layout/VerticalCurvedList#1"/>
    <dgm:cxn modelId="{811D326F-A244-4317-94DB-620A5257D8FF}" type="presParOf" srcId="{CA7E0C08-5D34-47D6-982C-6FCE0A13AEAD}" destId="{654F5614-FA01-4118-B141-63031AE5D5D5}" srcOrd="0" destOrd="0" presId="urn:microsoft.com/office/officeart/2008/layout/VerticalCurvedList#1"/>
    <dgm:cxn modelId="{85B4D021-83F3-4A8F-AD08-05E5EBE7B2ED}" type="presParOf" srcId="{33DCFBF3-152A-4341-A7D3-6AFBC075B991}" destId="{2CABFFA7-C21E-4340-94F8-EEDEC6974C97}" srcOrd="11" destOrd="0" presId="urn:microsoft.com/office/officeart/2008/layout/VerticalCurvedList#1"/>
    <dgm:cxn modelId="{0F7DED93-2E20-47EF-A3B1-3D86F6F75393}" type="presParOf" srcId="{33DCFBF3-152A-4341-A7D3-6AFBC075B991}" destId="{5CC3C469-DF92-4602-A265-017594042642}" srcOrd="12" destOrd="0" presId="urn:microsoft.com/office/officeart/2008/layout/VerticalCurvedList#1"/>
    <dgm:cxn modelId="{B0387012-903B-4C7E-A19C-16F23FAB5983}" type="presParOf" srcId="{5CC3C469-DF92-4602-A265-017594042642}" destId="{6FA1646E-AE61-4E2A-A2CE-D60A87753BF7}" srcOrd="0" destOrd="0" presId="urn:microsoft.com/office/officeart/2008/layout/VerticalCurvedList#1"/>
    <dgm:cxn modelId="{F0841898-2B10-45CF-B8C7-A9469BEABA71}" type="presParOf" srcId="{33DCFBF3-152A-4341-A7D3-6AFBC075B991}" destId="{20F8CDD3-0F56-4B6F-8CF7-BE5BEACBBDA5}" srcOrd="13" destOrd="0" presId="urn:microsoft.com/office/officeart/2008/layout/VerticalCurvedList#1"/>
    <dgm:cxn modelId="{3DA9F243-D760-4526-8B33-499357E34C2B}" type="presParOf" srcId="{33DCFBF3-152A-4341-A7D3-6AFBC075B991}" destId="{04AD8D05-237B-4541-A989-1C46B4DD4EC7}" srcOrd="14" destOrd="0" presId="urn:microsoft.com/office/officeart/2008/layout/VerticalCurvedList#1"/>
    <dgm:cxn modelId="{34850F0A-4997-476F-917F-AA74282FBD05}" type="presParOf" srcId="{04AD8D05-237B-4541-A989-1C46B4DD4EC7}" destId="{114632FD-EB39-4961-9DB3-F5D54172F046}"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AE718B-9658-42D3-908B-EB4A7C9712F9}" type="doc">
      <dgm:prSet loTypeId="urn:microsoft.com/office/officeart/2005/8/layout/vList4" loCatId="list" qsTypeId="urn:microsoft.com/office/officeart/2005/8/quickstyle/simple1#1" qsCatId="simple" csTypeId="urn:microsoft.com/office/officeart/2005/8/colors/accent1_3" csCatId="accent1" phldr="1"/>
      <dgm:spPr/>
      <dgm:t>
        <a:bodyPr/>
        <a:lstStyle/>
        <a:p>
          <a:endParaRPr lang="zh-CN" altLang="en-US"/>
        </a:p>
      </dgm:t>
    </dgm:pt>
    <dgm:pt modelId="{7CA35C6E-7C46-4797-8A42-DCA022D7A785}">
      <dgm:prSet phldrT="[Text]" phldr="0" custT="1"/>
      <dgm:spPr>
        <a:solidFill>
          <a:srgbClr val="BA2F7D"/>
        </a:solidFill>
      </dgm:spPr>
      <dgm:t>
        <a:bodyPr vert="horz" wrap="square"/>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a:lnSpc>
              <a:spcPct val="100000"/>
            </a:lnSpc>
            <a:spcBef>
              <a:spcPct val="0"/>
            </a:spcBef>
            <a:spcAft>
              <a:spcPct val="35000"/>
            </a:spcAft>
          </a:pPr>
          <a:r>
            <a:rPr lang="es-ES" altLang="zh-CN" sz="1400" dirty="0">
              <a:solidFill>
                <a:schemeClr val="bg1"/>
              </a:solidFill>
              <a:latin typeface="Arial" panose="020B0604020202020204" pitchFamily="34" charset="0"/>
              <a:cs typeface="Arial" panose="020B0604020202020204" pitchFamily="34" charset="0"/>
            </a:rPr>
            <a:t>Definir capacidad del equipo. Para esta actividad se recomienda, tener en cuenta si personas del equipo van a tener vacaciones, compensatorios o  permisos planeados durante los días en que se desarrollara el PI. Esto con el propósito de entregar una capacidad de desarrollo mas acertada.</a:t>
          </a:r>
        </a:p>
      </dgm:t>
    </dgm:pt>
    <dgm:pt modelId="{FA4CC6AE-475B-4D5D-AEBF-E8621255EB5F}" type="parTrans" cxnId="{6147B46A-D674-40D4-AC26-F2747318734B}">
      <dgm:prSet/>
      <dgm:spPr/>
      <dgm:t>
        <a:bodyPr/>
        <a:lstStyle/>
        <a:p>
          <a:endParaRPr lang="zh-CN" altLang="en-US"/>
        </a:p>
      </dgm:t>
    </dgm:pt>
    <dgm:pt modelId="{B3E4CB04-4EAF-415F-BAB5-2E611B0CE1CF}" type="sibTrans" cxnId="{6147B46A-D674-40D4-AC26-F2747318734B}">
      <dgm:prSet/>
      <dgm:spPr/>
      <dgm:t>
        <a:bodyPr/>
        <a:lstStyle/>
        <a:p>
          <a:endParaRPr lang="zh-CN" altLang="en-US"/>
        </a:p>
      </dgm:t>
    </dgm:pt>
    <dgm:pt modelId="{7C7EB1EF-EE42-409B-9E0A-15115F48CFAF}">
      <dgm:prSet phldrT="[Text]" phldr="0" custT="1"/>
      <dgm:spPr>
        <a:solidFill>
          <a:srgbClr val="BA2F7D"/>
        </a:solidFill>
      </dgm:spPr>
      <dgm:t>
        <a:bodyPr vert="horz" wrap="square"/>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a:lnSpc>
              <a:spcPct val="100000"/>
            </a:lnSpc>
            <a:spcBef>
              <a:spcPct val="0"/>
            </a:spcBef>
            <a:spcAft>
              <a:spcPct val="35000"/>
            </a:spcAft>
          </a:pPr>
          <a:r>
            <a:rPr lang="es-ES" altLang="zh-CN" sz="1400" dirty="0">
              <a:solidFill>
                <a:schemeClr val="bg1"/>
              </a:solidFill>
              <a:latin typeface="Arial" panose="020B0604020202020204" pitchFamily="34" charset="0"/>
              <a:cs typeface="Arial" panose="020B0604020202020204" pitchFamily="34" charset="0"/>
            </a:rPr>
            <a:t>Se analizan las  HU  definidas  en el refinamiento antes del PI Planning, para identificar dependencias, riesgos y se realiza la estimación en puntos de historia.</a:t>
          </a:r>
        </a:p>
        <a:p>
          <a:pPr>
            <a:lnSpc>
              <a:spcPct val="100000"/>
            </a:lnSpc>
            <a:spcBef>
              <a:spcPct val="0"/>
            </a:spcBef>
            <a:spcAft>
              <a:spcPct val="35000"/>
            </a:spcAft>
          </a:pPr>
          <a:r>
            <a:rPr lang="es-ES" altLang="zh-CN" sz="1400" dirty="0">
              <a:solidFill>
                <a:schemeClr val="bg1"/>
              </a:solidFill>
              <a:latin typeface="Arial" panose="020B0604020202020204" pitchFamily="34" charset="0"/>
              <a:cs typeface="Arial" panose="020B0604020202020204" pitchFamily="34" charset="0"/>
            </a:rPr>
            <a:t>Se definen los objetivos del equipo para el PI, se identifica cuales son los objetivos Strech, que son aquellos objetivos que se  incluyen en el plan pero el equipo no se compromete por el alto riesgo o incertidumbre que pueden tener para su ejecución.  </a:t>
          </a:r>
        </a:p>
      </dgm:t>
    </dgm:pt>
    <dgm:pt modelId="{C8D6C08E-C6E1-4309-8483-D779EC44C348}" type="parTrans" cxnId="{D23D9A11-E50F-478A-9F70-55BA0454C0FC}">
      <dgm:prSet/>
      <dgm:spPr/>
      <dgm:t>
        <a:bodyPr/>
        <a:lstStyle/>
        <a:p>
          <a:endParaRPr lang="zh-CN" altLang="en-US"/>
        </a:p>
      </dgm:t>
    </dgm:pt>
    <dgm:pt modelId="{665D2D1D-86FC-45EB-A5D3-8A4C55326DA6}" type="sibTrans" cxnId="{D23D9A11-E50F-478A-9F70-55BA0454C0FC}">
      <dgm:prSet/>
      <dgm:spPr/>
      <dgm:t>
        <a:bodyPr/>
        <a:lstStyle/>
        <a:p>
          <a:endParaRPr lang="zh-CN" altLang="en-US"/>
        </a:p>
      </dgm:t>
    </dgm:pt>
    <dgm:pt modelId="{71B99BDA-841A-455B-81D3-3CAB4A4F152E}">
      <dgm:prSet custT="1"/>
      <dgm:spPr>
        <a:solidFill>
          <a:srgbClr val="BA2F7D"/>
        </a:solidFill>
      </dgm:spPr>
      <dgm:t>
        <a:bodyPr/>
        <a:lstStyle/>
        <a:p>
          <a:r>
            <a:rPr lang="es-CO" sz="1400" dirty="0">
              <a:solidFill>
                <a:schemeClr val="bg1"/>
              </a:solidFill>
              <a:latin typeface="Arial" panose="020B0604020202020204" pitchFamily="34" charset="0"/>
              <a:cs typeface="Arial" panose="020B0604020202020204" pitchFamily="34" charset="0"/>
            </a:rPr>
            <a:t>Cada equipo del tren crea su propio plan de trabajo,  realizando una estimación de alto nivel de las HU y Enablers necesarios para la ejecución del PI. En el Program Board, se mapean las features de cada equipo, Junto con las dependencias y riesgos identificados.</a:t>
          </a:r>
        </a:p>
      </dgm:t>
    </dgm:pt>
    <dgm:pt modelId="{FEF469F9-B714-4D03-8BE3-8243D7C07C5B}" type="parTrans" cxnId="{264C5C9B-C0C5-4000-A784-8DD5BF5CEEE5}">
      <dgm:prSet/>
      <dgm:spPr/>
      <dgm:t>
        <a:bodyPr/>
        <a:lstStyle/>
        <a:p>
          <a:endParaRPr lang="es-CO"/>
        </a:p>
      </dgm:t>
    </dgm:pt>
    <dgm:pt modelId="{55269B0F-54F0-420F-933C-415106D7CE56}" type="sibTrans" cxnId="{264C5C9B-C0C5-4000-A784-8DD5BF5CEEE5}">
      <dgm:prSet/>
      <dgm:spPr/>
      <dgm:t>
        <a:bodyPr/>
        <a:lstStyle/>
        <a:p>
          <a:endParaRPr lang="es-CO"/>
        </a:p>
      </dgm:t>
    </dgm:pt>
    <dgm:pt modelId="{9D8FDF43-5F22-4C58-95A6-F6FA2BC1C4FF}" type="pres">
      <dgm:prSet presAssocID="{EBAE718B-9658-42D3-908B-EB4A7C9712F9}" presName="linear" presStyleCnt="0">
        <dgm:presLayoutVars>
          <dgm:dir/>
          <dgm:resizeHandles val="exact"/>
        </dgm:presLayoutVars>
      </dgm:prSet>
      <dgm:spPr/>
      <dgm:t>
        <a:bodyPr/>
        <a:lstStyle/>
        <a:p>
          <a:endParaRPr lang="es-ES"/>
        </a:p>
      </dgm:t>
    </dgm:pt>
    <dgm:pt modelId="{90F28F1B-BFCA-4AA0-91E0-00F817812988}" type="pres">
      <dgm:prSet presAssocID="{7CA35C6E-7C46-4797-8A42-DCA022D7A785}" presName="comp" presStyleCnt="0"/>
      <dgm:spPr/>
    </dgm:pt>
    <dgm:pt modelId="{59E8ACA1-F6CD-4305-8E84-F80CD676165B}" type="pres">
      <dgm:prSet presAssocID="{7CA35C6E-7C46-4797-8A42-DCA022D7A785}" presName="box" presStyleLbl="node1" presStyleIdx="0" presStyleCnt="3" custLinFactNeighborY="6217"/>
      <dgm:spPr/>
      <dgm:t>
        <a:bodyPr/>
        <a:lstStyle/>
        <a:p>
          <a:endParaRPr lang="es-ES"/>
        </a:p>
      </dgm:t>
    </dgm:pt>
    <dgm:pt modelId="{7D3926AE-D279-4284-8D3C-73162E8460EB}" type="pres">
      <dgm:prSet presAssocID="{7CA35C6E-7C46-4797-8A42-DCA022D7A785}" presName="img" presStyleLbl="fgImgPlace1" presStyleIdx="0" presStyleCnt="3" custLinFactNeighborX="-1826" custLinFactNeighborY="4820"/>
      <dgm:spPr>
        <a:blipFill>
          <a:blip xmlns:r="http://schemas.openxmlformats.org/officeDocument/2006/relationships" r:embed="rId1"/>
          <a:stretch>
            <a:fillRect/>
          </a:stretch>
        </a:blipFill>
      </dgm:spPr>
    </dgm:pt>
    <dgm:pt modelId="{F9ED24FD-8912-4203-85DC-387A30A0B443}" type="pres">
      <dgm:prSet presAssocID="{7CA35C6E-7C46-4797-8A42-DCA022D7A785}" presName="text" presStyleLbl="node1" presStyleIdx="0" presStyleCnt="3">
        <dgm:presLayoutVars>
          <dgm:bulletEnabled val="1"/>
        </dgm:presLayoutVars>
      </dgm:prSet>
      <dgm:spPr/>
      <dgm:t>
        <a:bodyPr/>
        <a:lstStyle/>
        <a:p>
          <a:endParaRPr lang="es-ES"/>
        </a:p>
      </dgm:t>
    </dgm:pt>
    <dgm:pt modelId="{EA370BF9-61F4-4BBE-9D45-1C3713175010}" type="pres">
      <dgm:prSet presAssocID="{B3E4CB04-4EAF-415F-BAB5-2E611B0CE1CF}" presName="spacer" presStyleCnt="0"/>
      <dgm:spPr/>
    </dgm:pt>
    <dgm:pt modelId="{C7C37455-B6E1-4A17-9E8F-A863B96D9EC5}" type="pres">
      <dgm:prSet presAssocID="{7C7EB1EF-EE42-409B-9E0A-15115F48CFAF}" presName="comp" presStyleCnt="0"/>
      <dgm:spPr/>
    </dgm:pt>
    <dgm:pt modelId="{F7325B12-B68A-4A84-8ED8-D4B790DBB36E}" type="pres">
      <dgm:prSet presAssocID="{7C7EB1EF-EE42-409B-9E0A-15115F48CFAF}" presName="box" presStyleLbl="node1" presStyleIdx="1" presStyleCnt="3" custScaleY="134912"/>
      <dgm:spPr/>
      <dgm:t>
        <a:bodyPr/>
        <a:lstStyle/>
        <a:p>
          <a:endParaRPr lang="es-ES"/>
        </a:p>
      </dgm:t>
    </dgm:pt>
    <dgm:pt modelId="{6E1FFB89-BF20-43BD-ACE3-941E30684381}" type="pres">
      <dgm:prSet presAssocID="{7C7EB1EF-EE42-409B-9E0A-15115F48CFAF}" presName="img" presStyleLbl="fgImgPlace1" presStyleIdx="1" presStyleCnt="3" custLinFactNeighborX="-913"/>
      <dgm:spPr>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dgm:spPr>
    </dgm:pt>
    <dgm:pt modelId="{F69C9C61-A40B-4B2E-B8E2-B1A4181B3902}" type="pres">
      <dgm:prSet presAssocID="{7C7EB1EF-EE42-409B-9E0A-15115F48CFAF}" presName="text" presStyleLbl="node1" presStyleIdx="1" presStyleCnt="3">
        <dgm:presLayoutVars>
          <dgm:bulletEnabled val="1"/>
        </dgm:presLayoutVars>
      </dgm:prSet>
      <dgm:spPr/>
      <dgm:t>
        <a:bodyPr/>
        <a:lstStyle/>
        <a:p>
          <a:endParaRPr lang="es-ES"/>
        </a:p>
      </dgm:t>
    </dgm:pt>
    <dgm:pt modelId="{E1A83AB2-28D2-4729-A78B-9AA84EC4C214}" type="pres">
      <dgm:prSet presAssocID="{665D2D1D-86FC-45EB-A5D3-8A4C55326DA6}" presName="spacer" presStyleCnt="0"/>
      <dgm:spPr/>
    </dgm:pt>
    <dgm:pt modelId="{3D8F5680-6EE2-4815-B20F-095E2C4D1F06}" type="pres">
      <dgm:prSet presAssocID="{71B99BDA-841A-455B-81D3-3CAB4A4F152E}" presName="comp" presStyleCnt="0"/>
      <dgm:spPr/>
    </dgm:pt>
    <dgm:pt modelId="{C40D5655-5116-4921-B99C-EDA6B9ECDC6F}" type="pres">
      <dgm:prSet presAssocID="{71B99BDA-841A-455B-81D3-3CAB4A4F152E}" presName="box" presStyleLbl="node1" presStyleIdx="2" presStyleCnt="3"/>
      <dgm:spPr/>
      <dgm:t>
        <a:bodyPr/>
        <a:lstStyle/>
        <a:p>
          <a:endParaRPr lang="es-ES"/>
        </a:p>
      </dgm:t>
    </dgm:pt>
    <dgm:pt modelId="{EAE3A833-F97A-4360-BEB8-AA5C55BA71B6}" type="pres">
      <dgm:prSet presAssocID="{71B99BDA-841A-455B-81D3-3CAB4A4F152E}"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65000" b="-65000"/>
          </a:stretch>
        </a:blipFill>
      </dgm:spPr>
    </dgm:pt>
    <dgm:pt modelId="{E92B6434-0E82-469B-B5AE-6C1085AE30A7}" type="pres">
      <dgm:prSet presAssocID="{71B99BDA-841A-455B-81D3-3CAB4A4F152E}" presName="text" presStyleLbl="node1" presStyleIdx="2" presStyleCnt="3">
        <dgm:presLayoutVars>
          <dgm:bulletEnabled val="1"/>
        </dgm:presLayoutVars>
      </dgm:prSet>
      <dgm:spPr/>
      <dgm:t>
        <a:bodyPr/>
        <a:lstStyle/>
        <a:p>
          <a:endParaRPr lang="es-ES"/>
        </a:p>
      </dgm:t>
    </dgm:pt>
  </dgm:ptLst>
  <dgm:cxnLst>
    <dgm:cxn modelId="{F96A0AF5-688A-442E-9010-270163CB463A}" type="presOf" srcId="{7C7EB1EF-EE42-409B-9E0A-15115F48CFAF}" destId="{F7325B12-B68A-4A84-8ED8-D4B790DBB36E}" srcOrd="0" destOrd="0" presId="urn:microsoft.com/office/officeart/2005/8/layout/vList4"/>
    <dgm:cxn modelId="{A507792D-B559-4A42-A7E6-F54B3D556EB5}" type="presOf" srcId="{7C7EB1EF-EE42-409B-9E0A-15115F48CFAF}" destId="{F69C9C61-A40B-4B2E-B8E2-B1A4181B3902}" srcOrd="1" destOrd="0" presId="urn:microsoft.com/office/officeart/2005/8/layout/vList4"/>
    <dgm:cxn modelId="{670E8FDB-E1B0-40F9-A63A-57D649617EAD}" type="presOf" srcId="{EBAE718B-9658-42D3-908B-EB4A7C9712F9}" destId="{9D8FDF43-5F22-4C58-95A6-F6FA2BC1C4FF}" srcOrd="0" destOrd="0" presId="urn:microsoft.com/office/officeart/2005/8/layout/vList4"/>
    <dgm:cxn modelId="{C86124B3-BFB4-47D9-93AF-E078935EA9C1}" type="presOf" srcId="{71B99BDA-841A-455B-81D3-3CAB4A4F152E}" destId="{E92B6434-0E82-469B-B5AE-6C1085AE30A7}" srcOrd="1" destOrd="0" presId="urn:microsoft.com/office/officeart/2005/8/layout/vList4"/>
    <dgm:cxn modelId="{AE2C4194-4893-4F33-A3FE-ECC1807636D6}" type="presOf" srcId="{71B99BDA-841A-455B-81D3-3CAB4A4F152E}" destId="{C40D5655-5116-4921-B99C-EDA6B9ECDC6F}" srcOrd="0" destOrd="0" presId="urn:microsoft.com/office/officeart/2005/8/layout/vList4"/>
    <dgm:cxn modelId="{9BAC723E-23E9-4DE7-91C7-4558A1F4D17E}" type="presOf" srcId="{7CA35C6E-7C46-4797-8A42-DCA022D7A785}" destId="{F9ED24FD-8912-4203-85DC-387A30A0B443}" srcOrd="1" destOrd="0" presId="urn:microsoft.com/office/officeart/2005/8/layout/vList4"/>
    <dgm:cxn modelId="{6147B46A-D674-40D4-AC26-F2747318734B}" srcId="{EBAE718B-9658-42D3-908B-EB4A7C9712F9}" destId="{7CA35C6E-7C46-4797-8A42-DCA022D7A785}" srcOrd="0" destOrd="0" parTransId="{FA4CC6AE-475B-4D5D-AEBF-E8621255EB5F}" sibTransId="{B3E4CB04-4EAF-415F-BAB5-2E611B0CE1CF}"/>
    <dgm:cxn modelId="{264C5C9B-C0C5-4000-A784-8DD5BF5CEEE5}" srcId="{EBAE718B-9658-42D3-908B-EB4A7C9712F9}" destId="{71B99BDA-841A-455B-81D3-3CAB4A4F152E}" srcOrd="2" destOrd="0" parTransId="{FEF469F9-B714-4D03-8BE3-8243D7C07C5B}" sibTransId="{55269B0F-54F0-420F-933C-415106D7CE56}"/>
    <dgm:cxn modelId="{E38750B3-FA98-4CB3-98B8-1965E3736FF7}" type="presOf" srcId="{7CA35C6E-7C46-4797-8A42-DCA022D7A785}" destId="{59E8ACA1-F6CD-4305-8E84-F80CD676165B}" srcOrd="0" destOrd="0" presId="urn:microsoft.com/office/officeart/2005/8/layout/vList4"/>
    <dgm:cxn modelId="{D23D9A11-E50F-478A-9F70-55BA0454C0FC}" srcId="{EBAE718B-9658-42D3-908B-EB4A7C9712F9}" destId="{7C7EB1EF-EE42-409B-9E0A-15115F48CFAF}" srcOrd="1" destOrd="0" parTransId="{C8D6C08E-C6E1-4309-8483-D779EC44C348}" sibTransId="{665D2D1D-86FC-45EB-A5D3-8A4C55326DA6}"/>
    <dgm:cxn modelId="{47EB5359-3D87-4CC1-ABB2-9AAF3AFAC97F}" type="presParOf" srcId="{9D8FDF43-5F22-4C58-95A6-F6FA2BC1C4FF}" destId="{90F28F1B-BFCA-4AA0-91E0-00F817812988}" srcOrd="0" destOrd="0" presId="urn:microsoft.com/office/officeart/2005/8/layout/vList4"/>
    <dgm:cxn modelId="{06C944E7-A88F-4361-AB92-2707DC976A66}" type="presParOf" srcId="{90F28F1B-BFCA-4AA0-91E0-00F817812988}" destId="{59E8ACA1-F6CD-4305-8E84-F80CD676165B}" srcOrd="0" destOrd="0" presId="urn:microsoft.com/office/officeart/2005/8/layout/vList4"/>
    <dgm:cxn modelId="{B40377A9-21A9-4D4F-9188-FC12A8DD72EB}" type="presParOf" srcId="{90F28F1B-BFCA-4AA0-91E0-00F817812988}" destId="{7D3926AE-D279-4284-8D3C-73162E8460EB}" srcOrd="1" destOrd="0" presId="urn:microsoft.com/office/officeart/2005/8/layout/vList4"/>
    <dgm:cxn modelId="{680679AB-FA25-4FB2-8BE4-FDD2E8154A5A}" type="presParOf" srcId="{90F28F1B-BFCA-4AA0-91E0-00F817812988}" destId="{F9ED24FD-8912-4203-85DC-387A30A0B443}" srcOrd="2" destOrd="0" presId="urn:microsoft.com/office/officeart/2005/8/layout/vList4"/>
    <dgm:cxn modelId="{CDA22B7F-B509-4BEF-B1DA-057014AD843F}" type="presParOf" srcId="{9D8FDF43-5F22-4C58-95A6-F6FA2BC1C4FF}" destId="{EA370BF9-61F4-4BBE-9D45-1C3713175010}" srcOrd="1" destOrd="0" presId="urn:microsoft.com/office/officeart/2005/8/layout/vList4"/>
    <dgm:cxn modelId="{739B43F0-4A3F-42DA-84EA-FA25BD382BC4}" type="presParOf" srcId="{9D8FDF43-5F22-4C58-95A6-F6FA2BC1C4FF}" destId="{C7C37455-B6E1-4A17-9E8F-A863B96D9EC5}" srcOrd="2" destOrd="0" presId="urn:microsoft.com/office/officeart/2005/8/layout/vList4"/>
    <dgm:cxn modelId="{B8DF42F0-F81B-4CFC-9515-FE1FAB0F2BCA}" type="presParOf" srcId="{C7C37455-B6E1-4A17-9E8F-A863B96D9EC5}" destId="{F7325B12-B68A-4A84-8ED8-D4B790DBB36E}" srcOrd="0" destOrd="0" presId="urn:microsoft.com/office/officeart/2005/8/layout/vList4"/>
    <dgm:cxn modelId="{CC724F51-E914-42D3-9515-90D6A233A10B}" type="presParOf" srcId="{C7C37455-B6E1-4A17-9E8F-A863B96D9EC5}" destId="{6E1FFB89-BF20-43BD-ACE3-941E30684381}" srcOrd="1" destOrd="0" presId="urn:microsoft.com/office/officeart/2005/8/layout/vList4"/>
    <dgm:cxn modelId="{ED567185-4D74-4B35-9A58-0ACC7A2C690B}" type="presParOf" srcId="{C7C37455-B6E1-4A17-9E8F-A863B96D9EC5}" destId="{F69C9C61-A40B-4B2E-B8E2-B1A4181B3902}" srcOrd="2" destOrd="0" presId="urn:microsoft.com/office/officeart/2005/8/layout/vList4"/>
    <dgm:cxn modelId="{E973021C-A5D7-4B9C-B9A8-E202E971302D}" type="presParOf" srcId="{9D8FDF43-5F22-4C58-95A6-F6FA2BC1C4FF}" destId="{E1A83AB2-28D2-4729-A78B-9AA84EC4C214}" srcOrd="3" destOrd="0" presId="urn:microsoft.com/office/officeart/2005/8/layout/vList4"/>
    <dgm:cxn modelId="{CDEF3C48-CFF4-4498-8495-47125FD78DF8}" type="presParOf" srcId="{9D8FDF43-5F22-4C58-95A6-F6FA2BC1C4FF}" destId="{3D8F5680-6EE2-4815-B20F-095E2C4D1F06}" srcOrd="4" destOrd="0" presId="urn:microsoft.com/office/officeart/2005/8/layout/vList4"/>
    <dgm:cxn modelId="{69834A68-0971-4AA7-A9B5-6FE32BC88A53}" type="presParOf" srcId="{3D8F5680-6EE2-4815-B20F-095E2C4D1F06}" destId="{C40D5655-5116-4921-B99C-EDA6B9ECDC6F}" srcOrd="0" destOrd="0" presId="urn:microsoft.com/office/officeart/2005/8/layout/vList4"/>
    <dgm:cxn modelId="{E8C6E442-BA8E-44AB-AEE0-402D46021A2C}" type="presParOf" srcId="{3D8F5680-6EE2-4815-B20F-095E2C4D1F06}" destId="{EAE3A833-F97A-4360-BEB8-AA5C55BA71B6}" srcOrd="1" destOrd="0" presId="urn:microsoft.com/office/officeart/2005/8/layout/vList4"/>
    <dgm:cxn modelId="{070447B5-A9E9-4B1F-A96E-A5D6A61D34F1}" type="presParOf" srcId="{3D8F5680-6EE2-4815-B20F-095E2C4D1F06}" destId="{E92B6434-0E82-469B-B5AE-6C1085AE30A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8470A-3277-4265-B0FA-F7D3E8A4DCFF}">
      <dsp:nvSpPr>
        <dsp:cNvPr id="0" name=""/>
        <dsp:cNvSpPr/>
      </dsp:nvSpPr>
      <dsp:spPr>
        <a:xfrm>
          <a:off x="-5856327" y="-896821"/>
          <a:ext cx="6976325" cy="6976325"/>
        </a:xfrm>
        <a:prstGeom prst="blockArc">
          <a:avLst>
            <a:gd name="adj1" fmla="val 18900000"/>
            <a:gd name="adj2" fmla="val 2700000"/>
            <a:gd name="adj3" fmla="val 31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7E5A9-6EFC-4EB9-A3A3-7D8ED9F574C5}">
      <dsp:nvSpPr>
        <dsp:cNvPr id="0" name=""/>
        <dsp:cNvSpPr/>
      </dsp:nvSpPr>
      <dsp:spPr>
        <a:xfrm>
          <a:off x="363565" y="235604"/>
          <a:ext cx="7252281" cy="4710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sp:txBody>
      <dsp:txXfrm>
        <a:off x="363565" y="235604"/>
        <a:ext cx="7252281" cy="471002"/>
      </dsp:txXfrm>
    </dsp:sp>
    <dsp:sp modelId="{0153992A-2C51-49F9-81B1-A5D64362165E}">
      <dsp:nvSpPr>
        <dsp:cNvPr id="0" name=""/>
        <dsp:cNvSpPr/>
      </dsp:nvSpPr>
      <dsp:spPr>
        <a:xfrm>
          <a:off x="69188" y="176729"/>
          <a:ext cx="588752" cy="5887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525006-518E-45BA-9FFF-BC02EF4F8ACD}">
      <dsp:nvSpPr>
        <dsp:cNvPr id="0" name=""/>
        <dsp:cNvSpPr/>
      </dsp:nvSpPr>
      <dsp:spPr>
        <a:xfrm>
          <a:off x="790100" y="942522"/>
          <a:ext cx="6825747" cy="47100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sp:txBody>
      <dsp:txXfrm>
        <a:off x="790100" y="942522"/>
        <a:ext cx="6825747" cy="471002"/>
      </dsp:txXfrm>
    </dsp:sp>
    <dsp:sp modelId="{957296D0-72CD-41E9-B25B-556096C0FA03}">
      <dsp:nvSpPr>
        <dsp:cNvPr id="0" name=""/>
        <dsp:cNvSpPr/>
      </dsp:nvSpPr>
      <dsp:spPr>
        <a:xfrm>
          <a:off x="495723" y="883647"/>
          <a:ext cx="588752" cy="58875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257BCB-27B2-461F-9C86-B346D1F4419D}">
      <dsp:nvSpPr>
        <dsp:cNvPr id="0" name=""/>
        <dsp:cNvSpPr/>
      </dsp:nvSpPr>
      <dsp:spPr>
        <a:xfrm>
          <a:off x="1023839" y="1648922"/>
          <a:ext cx="6592008" cy="47100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sp:txBody>
      <dsp:txXfrm>
        <a:off x="1023839" y="1648922"/>
        <a:ext cx="6592008" cy="471002"/>
      </dsp:txXfrm>
    </dsp:sp>
    <dsp:sp modelId="{4C88473A-A536-4362-84AA-D8C7FBF1A620}">
      <dsp:nvSpPr>
        <dsp:cNvPr id="0" name=""/>
        <dsp:cNvSpPr/>
      </dsp:nvSpPr>
      <dsp:spPr>
        <a:xfrm>
          <a:off x="729462" y="1590047"/>
          <a:ext cx="588752" cy="588752"/>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14DDB-7E2F-4D02-9108-EAD30FD05EA1}">
      <dsp:nvSpPr>
        <dsp:cNvPr id="0" name=""/>
        <dsp:cNvSpPr/>
      </dsp:nvSpPr>
      <dsp:spPr>
        <a:xfrm>
          <a:off x="1098469" y="2355840"/>
          <a:ext cx="6517377" cy="47100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Lana  de colores </a:t>
          </a:r>
          <a:endParaRPr lang="en-US" sz="1100" kern="1200" dirty="0">
            <a:latin typeface="Arial" panose="020B0604020202020204" pitchFamily="34" charset="0"/>
            <a:ea typeface="+mn-ea"/>
            <a:cs typeface="Arial" panose="020B0604020202020204" pitchFamily="34" charset="0"/>
          </a:endParaRPr>
        </a:p>
      </dsp:txBody>
      <dsp:txXfrm>
        <a:off x="1098469" y="2355840"/>
        <a:ext cx="6517377" cy="471002"/>
      </dsp:txXfrm>
    </dsp:sp>
    <dsp:sp modelId="{D83D9BAE-8C73-475E-9E05-C926B8082A8B}">
      <dsp:nvSpPr>
        <dsp:cNvPr id="0" name=""/>
        <dsp:cNvSpPr/>
      </dsp:nvSpPr>
      <dsp:spPr>
        <a:xfrm>
          <a:off x="804093" y="2296965"/>
          <a:ext cx="588752" cy="58875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BC6E60-AEB6-463A-AC64-33518001E461}">
      <dsp:nvSpPr>
        <dsp:cNvPr id="0" name=""/>
        <dsp:cNvSpPr/>
      </dsp:nvSpPr>
      <dsp:spPr>
        <a:xfrm>
          <a:off x="1023839" y="3062758"/>
          <a:ext cx="6592008" cy="4710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sp:txBody>
      <dsp:txXfrm>
        <a:off x="1023839" y="3062758"/>
        <a:ext cx="6592008" cy="471002"/>
      </dsp:txXfrm>
    </dsp:sp>
    <dsp:sp modelId="{654F5614-FA01-4118-B141-63031AE5D5D5}">
      <dsp:nvSpPr>
        <dsp:cNvPr id="0" name=""/>
        <dsp:cNvSpPr/>
      </dsp:nvSpPr>
      <dsp:spPr>
        <a:xfrm>
          <a:off x="729462" y="3003883"/>
          <a:ext cx="588752" cy="588752"/>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ABFFA7-C21E-4340-94F8-EEDEC6974C97}">
      <dsp:nvSpPr>
        <dsp:cNvPr id="0" name=""/>
        <dsp:cNvSpPr/>
      </dsp:nvSpPr>
      <dsp:spPr>
        <a:xfrm>
          <a:off x="790100" y="3769158"/>
          <a:ext cx="6825747" cy="4710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35560" rIns="35560" bIns="3556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sp:txBody>
      <dsp:txXfrm>
        <a:off x="790100" y="3769158"/>
        <a:ext cx="6825747" cy="471002"/>
      </dsp:txXfrm>
    </dsp:sp>
    <dsp:sp modelId="{6FA1646E-AE61-4E2A-A2CE-D60A87753BF7}">
      <dsp:nvSpPr>
        <dsp:cNvPr id="0" name=""/>
        <dsp:cNvSpPr/>
      </dsp:nvSpPr>
      <dsp:spPr>
        <a:xfrm>
          <a:off x="495723" y="3710282"/>
          <a:ext cx="588752" cy="5887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F8CDD3-0F56-4B6F-8CF7-BE5BEACBBDA5}">
      <dsp:nvSpPr>
        <dsp:cNvPr id="0" name=""/>
        <dsp:cNvSpPr/>
      </dsp:nvSpPr>
      <dsp:spPr>
        <a:xfrm>
          <a:off x="363565" y="4476075"/>
          <a:ext cx="7252281" cy="47100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lvl="0" algn="l" defTabSz="4889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sp:txBody>
      <dsp:txXfrm>
        <a:off x="363565" y="4476075"/>
        <a:ext cx="7252281" cy="471002"/>
      </dsp:txXfrm>
    </dsp:sp>
    <dsp:sp modelId="{114632FD-EB39-4961-9DB3-F5D54172F046}">
      <dsp:nvSpPr>
        <dsp:cNvPr id="0" name=""/>
        <dsp:cNvSpPr/>
      </dsp:nvSpPr>
      <dsp:spPr>
        <a:xfrm>
          <a:off x="69188" y="4417200"/>
          <a:ext cx="588752" cy="58875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8ACA1-F6CD-4305-8E84-F80CD676165B}">
      <dsp:nvSpPr>
        <dsp:cNvPr id="0" name=""/>
        <dsp:cNvSpPr/>
      </dsp:nvSpPr>
      <dsp:spPr>
        <a:xfrm>
          <a:off x="0" y="88008"/>
          <a:ext cx="7474226" cy="1415611"/>
        </a:xfrm>
        <a:prstGeom prst="roundRect">
          <a:avLst>
            <a:gd name="adj" fmla="val 10000"/>
          </a:avLst>
        </a:prstGeom>
        <a:solidFill>
          <a:srgbClr val="BA2F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100000"/>
            </a:lnSpc>
            <a:spcBef>
              <a:spcPct val="0"/>
            </a:spcBef>
            <a:spcAft>
              <a:spcPct val="35000"/>
            </a:spcAft>
          </a:pPr>
          <a:r>
            <a:rPr lang="es-ES" altLang="zh-CN" sz="1400" kern="1200" dirty="0">
              <a:solidFill>
                <a:schemeClr val="bg1"/>
              </a:solidFill>
              <a:latin typeface="Arial" panose="020B0604020202020204" pitchFamily="34" charset="0"/>
              <a:cs typeface="Arial" panose="020B0604020202020204" pitchFamily="34" charset="0"/>
            </a:rPr>
            <a:t>Definir capacidad del equipo. Para esta actividad se recomienda, tener en cuenta si personas del equipo van a tener vacaciones, compensatorios o  permisos planeados durante los días en que se desarrollara el PI. Esto con el propósito de entregar una capacidad de desarrollo mas acertada.</a:t>
          </a:r>
        </a:p>
      </dsp:txBody>
      <dsp:txXfrm>
        <a:off x="1636406" y="88008"/>
        <a:ext cx="5837819" cy="1415611"/>
      </dsp:txXfrm>
    </dsp:sp>
    <dsp:sp modelId="{7D3926AE-D279-4284-8D3C-73162E8460EB}">
      <dsp:nvSpPr>
        <dsp:cNvPr id="0" name=""/>
        <dsp:cNvSpPr/>
      </dsp:nvSpPr>
      <dsp:spPr>
        <a:xfrm>
          <a:off x="114265" y="196147"/>
          <a:ext cx="1494845" cy="1132489"/>
        </a:xfrm>
        <a:prstGeom prst="roundRect">
          <a:avLst>
            <a:gd name="adj" fmla="val 10000"/>
          </a:avLst>
        </a:prstGeom>
        <a:blipFill>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325B12-B68A-4A84-8ED8-D4B790DBB36E}">
      <dsp:nvSpPr>
        <dsp:cNvPr id="0" name=""/>
        <dsp:cNvSpPr/>
      </dsp:nvSpPr>
      <dsp:spPr>
        <a:xfrm>
          <a:off x="0" y="1557172"/>
          <a:ext cx="7474226" cy="1909829"/>
        </a:xfrm>
        <a:prstGeom prst="roundRect">
          <a:avLst>
            <a:gd name="adj" fmla="val 10000"/>
          </a:avLst>
        </a:prstGeom>
        <a:solidFill>
          <a:srgbClr val="BA2F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100000"/>
            </a:lnSpc>
            <a:spcBef>
              <a:spcPct val="0"/>
            </a:spcBef>
            <a:spcAft>
              <a:spcPct val="35000"/>
            </a:spcAft>
          </a:pPr>
          <a:r>
            <a:rPr lang="es-ES" altLang="zh-CN" sz="1400" kern="1200" dirty="0">
              <a:solidFill>
                <a:schemeClr val="bg1"/>
              </a:solidFill>
              <a:latin typeface="Arial" panose="020B0604020202020204" pitchFamily="34" charset="0"/>
              <a:cs typeface="Arial" panose="020B0604020202020204" pitchFamily="34" charset="0"/>
            </a:rPr>
            <a:t>Se analizan las  HU  definidas  en el refinamiento antes del PI Planning, para identificar dependencias, riesgos y se realiza la estimación en puntos de historia.</a:t>
          </a:r>
        </a:p>
        <a:p>
          <a:pPr lvl="0" algn="l" defTabSz="622300">
            <a:lnSpc>
              <a:spcPct val="100000"/>
            </a:lnSpc>
            <a:spcBef>
              <a:spcPct val="0"/>
            </a:spcBef>
            <a:spcAft>
              <a:spcPct val="35000"/>
            </a:spcAft>
          </a:pPr>
          <a:r>
            <a:rPr lang="es-ES" altLang="zh-CN" sz="1400" kern="1200" dirty="0">
              <a:solidFill>
                <a:schemeClr val="bg1"/>
              </a:solidFill>
              <a:latin typeface="Arial" panose="020B0604020202020204" pitchFamily="34" charset="0"/>
              <a:cs typeface="Arial" panose="020B0604020202020204" pitchFamily="34" charset="0"/>
            </a:rPr>
            <a:t>Se definen los objetivos del equipo para el PI, se identifica cuales son los objetivos Strech, que son aquellos objetivos que se  incluyen en el plan pero el equipo no se compromete por el alto riesgo o incertidumbre que pueden tener para su ejecución.  </a:t>
          </a:r>
        </a:p>
      </dsp:txBody>
      <dsp:txXfrm>
        <a:off x="1636406" y="1557172"/>
        <a:ext cx="5837819" cy="1909829"/>
      </dsp:txXfrm>
    </dsp:sp>
    <dsp:sp modelId="{6E1FFB89-BF20-43BD-ACE3-941E30684381}">
      <dsp:nvSpPr>
        <dsp:cNvPr id="0" name=""/>
        <dsp:cNvSpPr/>
      </dsp:nvSpPr>
      <dsp:spPr>
        <a:xfrm>
          <a:off x="127913" y="1945842"/>
          <a:ext cx="1494845" cy="113248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0D5655-5116-4921-B99C-EDA6B9ECDC6F}">
      <dsp:nvSpPr>
        <dsp:cNvPr id="0" name=""/>
        <dsp:cNvSpPr/>
      </dsp:nvSpPr>
      <dsp:spPr>
        <a:xfrm>
          <a:off x="0" y="3608563"/>
          <a:ext cx="7474226" cy="1415611"/>
        </a:xfrm>
        <a:prstGeom prst="roundRect">
          <a:avLst>
            <a:gd name="adj" fmla="val 10000"/>
          </a:avLst>
        </a:prstGeom>
        <a:solidFill>
          <a:srgbClr val="BA2F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kern="1200" dirty="0">
              <a:solidFill>
                <a:schemeClr val="bg1"/>
              </a:solidFill>
              <a:latin typeface="Arial" panose="020B0604020202020204" pitchFamily="34" charset="0"/>
              <a:cs typeface="Arial" panose="020B0604020202020204" pitchFamily="34" charset="0"/>
            </a:rPr>
            <a:t>Cada equipo del tren crea su propio plan de trabajo,  realizando una estimación de alto nivel de las HU y Enablers necesarios para la ejecución del PI. En el Program Board, se mapean las features de cada equipo, Junto con las dependencias y riesgos identificados.</a:t>
          </a:r>
        </a:p>
      </dsp:txBody>
      <dsp:txXfrm>
        <a:off x="1636406" y="3608563"/>
        <a:ext cx="5837819" cy="1415611"/>
      </dsp:txXfrm>
    </dsp:sp>
    <dsp:sp modelId="{EAE3A833-F97A-4360-BEB8-AA5C55BA71B6}">
      <dsp:nvSpPr>
        <dsp:cNvPr id="0" name=""/>
        <dsp:cNvSpPr/>
      </dsp:nvSpPr>
      <dsp:spPr>
        <a:xfrm>
          <a:off x="141561" y="3750124"/>
          <a:ext cx="1494845" cy="113248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65000" b="-6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A08A3-3CCC-49E6-964C-E1738A6D992D}" type="datetimeFigureOut">
              <a:rPr lang="es-ES" smtClean="0"/>
              <a:t>20/12/2018</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2CB49-322C-48BB-A333-B208C96D6BAF}" type="slidenum">
              <a:rPr lang="es-ES" smtClean="0"/>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20/12/2018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20/12/2018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2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Portad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2" y="202843"/>
            <a:ext cx="6103567" cy="1859792"/>
          </a:xfrm>
          <a:prstGeom prst="rect">
            <a:avLst/>
          </a:prstGeom>
        </p:spPr>
      </p:pic>
      <p:pic>
        <p:nvPicPr>
          <p:cNvPr id="9"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4013" y="449415"/>
            <a:ext cx="1917756" cy="619435"/>
          </a:xfrm>
          <a:prstGeom prst="rect">
            <a:avLst/>
          </a:prstGeom>
        </p:spPr>
      </p:pic>
      <p:sp>
        <p:nvSpPr>
          <p:cNvPr id="10" name="Título 1"/>
          <p:cNvSpPr>
            <a:spLocks noGrp="1"/>
          </p:cNvSpPr>
          <p:nvPr>
            <p:ph type="ctrTitle"/>
          </p:nvPr>
        </p:nvSpPr>
        <p:spPr>
          <a:xfrm>
            <a:off x="442911" y="2202446"/>
            <a:ext cx="6570768" cy="1107996"/>
          </a:xfrm>
        </p:spPr>
        <p:txBody>
          <a:bodyPr>
            <a:normAutofit fontScale="90000"/>
          </a:bodyPr>
          <a:lstStyle/>
          <a:p>
            <a:pPr algn="l"/>
            <a:r>
              <a:rPr lang="es-CO" b="1" dirty="0">
                <a:solidFill>
                  <a:schemeClr val="accent1">
                    <a:lumMod val="75000"/>
                  </a:schemeClr>
                </a:solidFill>
              </a:rPr>
              <a:t>Guía </a:t>
            </a:r>
            <a:r>
              <a:rPr lang="es-ES" altLang="es-CO" b="1" dirty="0">
                <a:solidFill>
                  <a:schemeClr val="accent1">
                    <a:lumMod val="75000"/>
                  </a:schemeClr>
                </a:solidFill>
              </a:rPr>
              <a:t>PI Planning </a:t>
            </a:r>
            <a:r>
              <a:rPr lang="es-CO" b="1" dirty="0">
                <a:solidFill>
                  <a:schemeClr val="accent1">
                    <a:lumMod val="75000"/>
                  </a:schemeClr>
                </a:solidFill>
              </a:rPr>
              <a:t>Agile</a:t>
            </a:r>
          </a:p>
        </p:txBody>
      </p:sp>
      <p:sp>
        <p:nvSpPr>
          <p:cNvPr id="11" name="Subtítulo 2"/>
          <p:cNvSpPr>
            <a:spLocks noGrp="1"/>
          </p:cNvSpPr>
          <p:nvPr>
            <p:ph type="subTitle" idx="1"/>
          </p:nvPr>
        </p:nvSpPr>
        <p:spPr>
          <a:xfrm>
            <a:off x="442909" y="3046800"/>
            <a:ext cx="6059491" cy="3144027"/>
          </a:xfrm>
        </p:spPr>
        <p:txBody>
          <a:bodyPr>
            <a:normAutofit/>
          </a:bodyPr>
          <a:lstStyle/>
          <a:p>
            <a:pPr algn="l"/>
            <a:r>
              <a:rPr lang="en-US" dirty="0">
                <a:solidFill>
                  <a:schemeClr val="accent1">
                    <a:lumMod val="75000"/>
                  </a:schemeClr>
                </a:solidFill>
              </a:rPr>
              <a:t>16 de Noviembre de 2018</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5</a:t>
            </a:r>
            <a:r>
              <a:rPr lang="es-ES" sz="2700" b="1" dirty="0" smtClean="0">
                <a:solidFill>
                  <a:srgbClr val="AD198D"/>
                </a:solidFill>
                <a:latin typeface="Arial" panose="020B0604020202020204" pitchFamily="34" charset="0"/>
                <a:cs typeface="Arial" panose="020B0604020202020204" pitchFamily="34" charset="0"/>
              </a:rPr>
              <a:t>. </a:t>
            </a:r>
            <a:r>
              <a:rPr lang="es-ES" sz="2700" b="1" dirty="0">
                <a:solidFill>
                  <a:srgbClr val="AD198D"/>
                </a:solidFill>
                <a:latin typeface="Arial" panose="020B0604020202020204" pitchFamily="34" charset="0"/>
                <a:cs typeface="Arial" panose="020B0604020202020204" pitchFamily="34" charset="0"/>
              </a:rPr>
              <a:t>¿Cuál debería ser la agenda?</a:t>
            </a:r>
            <a:endParaRPr lang="es-CO" sz="2700" b="1" dirty="0">
              <a:solidFill>
                <a:srgbClr val="AD198D"/>
              </a:solidFill>
              <a:latin typeface="Arial" panose="020B0604020202020204" pitchFamily="34" charset="0"/>
              <a:cs typeface="Arial" panose="020B0604020202020204" pitchFamily="34" charset="0"/>
            </a:endParaRPr>
          </a:p>
        </p:txBody>
      </p:sp>
      <p:grpSp>
        <p:nvGrpSpPr>
          <p:cNvPr id="4" name="Grupo 3"/>
          <p:cNvGrpSpPr/>
          <p:nvPr/>
        </p:nvGrpSpPr>
        <p:grpSpPr>
          <a:xfrm>
            <a:off x="614709" y="1745227"/>
            <a:ext cx="653069" cy="415373"/>
            <a:chOff x="614709" y="1745227"/>
            <a:chExt cx="653069" cy="415373"/>
          </a:xfrm>
        </p:grpSpPr>
        <p:sp>
          <p:nvSpPr>
            <p:cNvPr id="5"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01</a:t>
              </a:r>
            </a:p>
          </p:txBody>
        </p:sp>
        <p:cxnSp>
          <p:nvCxnSpPr>
            <p:cNvPr id="6"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 name="Marcador de texto 3">
            <a:extLst>
              <a:ext uri="{FF2B5EF4-FFF2-40B4-BE49-F238E27FC236}">
                <a16:creationId xmlns:a16="http://schemas.microsoft.com/office/drawing/2014/main" id="{3827A6A5-012C-4FDE-A399-6A82E18C4648}"/>
              </a:ext>
            </a:extLst>
          </p:cNvPr>
          <p:cNvSpPr txBox="1">
            <a:spLocks/>
          </p:cNvSpPr>
          <p:nvPr/>
        </p:nvSpPr>
        <p:spPr>
          <a:xfrm>
            <a:off x="1644968" y="1777187"/>
            <a:ext cx="2681372" cy="334063"/>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smtClean="0"/>
              <a:t>Contextualización</a:t>
            </a:r>
            <a:r>
              <a:rPr lang="es-ES" sz="1800" dirty="0" smtClean="0"/>
              <a:t> </a:t>
            </a:r>
            <a:endParaRPr lang="es-CO" sz="1800" dirty="0"/>
          </a:p>
        </p:txBody>
      </p:sp>
      <p:sp>
        <p:nvSpPr>
          <p:cNvPr id="11" name="Marcador de texto 2">
            <a:extLst>
              <a:ext uri="{FF2B5EF4-FFF2-40B4-BE49-F238E27FC236}">
                <a16:creationId xmlns:a16="http://schemas.microsoft.com/office/drawing/2014/main" id="{6A1C7BED-7BC8-4A10-BFD0-F99BABFA28F2}"/>
              </a:ext>
            </a:extLst>
          </p:cNvPr>
          <p:cNvSpPr txBox="1">
            <a:spLocks/>
          </p:cNvSpPr>
          <p:nvPr/>
        </p:nvSpPr>
        <p:spPr>
          <a:xfrm>
            <a:off x="1669763" y="3625993"/>
            <a:ext cx="2110764" cy="41784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Arquitectura</a:t>
            </a:r>
            <a:endParaRPr lang="es-CO" sz="2400" dirty="0"/>
          </a:p>
          <a:p>
            <a:pPr defTabSz="914354">
              <a:defRPr/>
            </a:pPr>
            <a:endParaRPr lang="es-CO" sz="1400" dirty="0"/>
          </a:p>
        </p:txBody>
      </p:sp>
      <p:sp>
        <p:nvSpPr>
          <p:cNvPr id="14" name="Marcador de texto 3">
            <a:extLst>
              <a:ext uri="{FF2B5EF4-FFF2-40B4-BE49-F238E27FC236}">
                <a16:creationId xmlns:a16="http://schemas.microsoft.com/office/drawing/2014/main" id="{5844A075-C98A-4A74-A3C9-AE2D9284B4E0}"/>
              </a:ext>
            </a:extLst>
          </p:cNvPr>
          <p:cNvSpPr txBox="1">
            <a:spLocks/>
          </p:cNvSpPr>
          <p:nvPr/>
        </p:nvSpPr>
        <p:spPr>
          <a:xfrm>
            <a:off x="1644968" y="3037447"/>
            <a:ext cx="1998983" cy="384442"/>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Objetivos PI</a:t>
            </a:r>
          </a:p>
        </p:txBody>
      </p:sp>
      <p:sp>
        <p:nvSpPr>
          <p:cNvPr id="18" name="Marcador de texto 2">
            <a:extLst>
              <a:ext uri="{FF2B5EF4-FFF2-40B4-BE49-F238E27FC236}">
                <a16:creationId xmlns:a16="http://schemas.microsoft.com/office/drawing/2014/main" id="{474A21C1-3AC8-4E1C-9E0F-F5E116A01660}"/>
              </a:ext>
            </a:extLst>
          </p:cNvPr>
          <p:cNvSpPr txBox="1">
            <a:spLocks/>
          </p:cNvSpPr>
          <p:nvPr/>
        </p:nvSpPr>
        <p:spPr>
          <a:xfrm>
            <a:off x="1644968" y="4818791"/>
            <a:ext cx="3089506" cy="41784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400" b="0" i="0" u="none" strike="noStrike" kern="1200" cap="none" spc="0" normalizeH="0" baseline="0" noProof="0" dirty="0">
                <a:ln>
                  <a:noFill/>
                </a:ln>
                <a:solidFill>
                  <a:srgbClr val="575756"/>
                </a:solidFill>
                <a:effectLst/>
                <a:uLnTx/>
                <a:uFillTx/>
                <a:latin typeface="Arial" charset="0"/>
                <a:cs typeface="Arial" charset="0"/>
              </a:rPr>
              <a:t>Revisión </a:t>
            </a:r>
            <a:r>
              <a:rPr kumimoji="0" lang="es-ES" sz="2400" b="0" i="0" u="none" strike="noStrike" kern="1200" cap="none" spc="0" normalizeH="0" baseline="0" noProof="0" dirty="0" smtClean="0">
                <a:ln>
                  <a:noFill/>
                </a:ln>
                <a:solidFill>
                  <a:srgbClr val="575756"/>
                </a:solidFill>
                <a:effectLst/>
                <a:uLnTx/>
                <a:uFillTx/>
                <a:latin typeface="Arial" charset="0"/>
                <a:cs typeface="Arial" charset="0"/>
              </a:rPr>
              <a:t>del </a:t>
            </a:r>
            <a:r>
              <a:rPr kumimoji="0" lang="es-ES" sz="2400" b="0" i="0" u="none" strike="noStrike" kern="1200" cap="none" spc="0" normalizeH="0" baseline="0" noProof="0" dirty="0" err="1" smtClean="0">
                <a:ln>
                  <a:noFill/>
                </a:ln>
                <a:solidFill>
                  <a:srgbClr val="575756"/>
                </a:solidFill>
                <a:effectLst/>
                <a:uLnTx/>
                <a:uFillTx/>
                <a:latin typeface="Arial" charset="0"/>
                <a:cs typeface="Arial" charset="0"/>
              </a:rPr>
              <a:t>Backlog</a:t>
            </a:r>
            <a:endParaRPr kumimoji="0" lang="es-ES" sz="2400" b="0" i="0" u="none" strike="noStrike" kern="1200" cap="none" spc="0" normalizeH="0" baseline="0" noProof="0" dirty="0">
              <a:ln>
                <a:noFill/>
              </a:ln>
              <a:solidFill>
                <a:srgbClr val="575756"/>
              </a:solidFill>
              <a:effectLst/>
              <a:uLnTx/>
              <a:uFillTx/>
              <a:latin typeface="Arial" charset="0"/>
              <a:cs typeface="Arial" charset="0"/>
            </a:endParaRPr>
          </a:p>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1100" b="0" i="0" u="none" strike="noStrike" kern="1200" cap="none" spc="0" normalizeH="0" baseline="0" noProof="0" dirty="0">
                <a:ln>
                  <a:noFill/>
                </a:ln>
                <a:solidFill>
                  <a:srgbClr val="575756"/>
                </a:solidFill>
                <a:effectLst/>
                <a:uLnTx/>
                <a:uFillTx/>
                <a:latin typeface="Arial" charset="0"/>
                <a:cs typeface="Arial" charset="0"/>
              </a:rPr>
              <a:t> </a:t>
            </a:r>
            <a:endParaRPr kumimoji="0" lang="es-CO" sz="1100" b="0" i="0" u="none" strike="noStrike" kern="1200" cap="none" spc="0" normalizeH="0" baseline="0" noProof="0" dirty="0">
              <a:ln>
                <a:noFill/>
              </a:ln>
              <a:solidFill>
                <a:srgbClr val="575756"/>
              </a:solidFill>
              <a:effectLst/>
              <a:uLnTx/>
              <a:uFillTx/>
              <a:latin typeface="Arial" charset="0"/>
              <a:cs typeface="Arial" charset="0"/>
            </a:endParaRPr>
          </a:p>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CO" sz="11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2" name="Marcador de texto 4">
            <a:extLst>
              <a:ext uri="{FF2B5EF4-FFF2-40B4-BE49-F238E27FC236}">
                <a16:creationId xmlns:a16="http://schemas.microsoft.com/office/drawing/2014/main" id="{CCF5DE70-AD30-408A-B776-A9BB6D87AD00}"/>
              </a:ext>
            </a:extLst>
          </p:cNvPr>
          <p:cNvSpPr txBox="1">
            <a:spLocks/>
          </p:cNvSpPr>
          <p:nvPr/>
        </p:nvSpPr>
        <p:spPr>
          <a:xfrm>
            <a:off x="8280186" y="1753013"/>
            <a:ext cx="1545896" cy="390100"/>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400" b="0" i="0" u="none" strike="noStrike" kern="1200" cap="none" spc="0" normalizeH="0" baseline="0" noProof="0" dirty="0">
                <a:ln>
                  <a:noFill/>
                </a:ln>
                <a:solidFill>
                  <a:srgbClr val="575756"/>
                </a:solidFill>
                <a:effectLst/>
                <a:uLnTx/>
                <a:uFillTx/>
                <a:latin typeface="Arial" charset="0"/>
                <a:cs typeface="Arial" charset="0"/>
              </a:rPr>
              <a:t>Fechas</a:t>
            </a:r>
            <a:endParaRPr kumimoji="0" lang="es-CO" sz="24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4" name="Marcador de texto 4">
            <a:extLst>
              <a:ext uri="{FF2B5EF4-FFF2-40B4-BE49-F238E27FC236}">
                <a16:creationId xmlns:a16="http://schemas.microsoft.com/office/drawing/2014/main" id="{A6DB9761-6CCD-4A6F-9440-4DC93995A220}"/>
              </a:ext>
            </a:extLst>
          </p:cNvPr>
          <p:cNvSpPr txBox="1">
            <a:spLocks/>
          </p:cNvSpPr>
          <p:nvPr/>
        </p:nvSpPr>
        <p:spPr>
          <a:xfrm>
            <a:off x="1668450" y="4229918"/>
            <a:ext cx="1914304" cy="457788"/>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400" b="0" i="0" u="none" strike="noStrike" kern="1200" cap="none" spc="0" normalizeH="0" baseline="0" noProof="0" dirty="0">
                <a:ln>
                  <a:noFill/>
                </a:ln>
                <a:solidFill>
                  <a:srgbClr val="575756"/>
                </a:solidFill>
                <a:effectLst/>
                <a:uLnTx/>
                <a:uFillTx/>
                <a:latin typeface="Arial" charset="0"/>
                <a:cs typeface="Arial" charset="0"/>
              </a:rPr>
              <a:t>Riesgos</a:t>
            </a:r>
            <a:endParaRPr kumimoji="0" lang="es-CO" sz="24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5" name="Marcador de texto 4">
            <a:extLst>
              <a:ext uri="{FF2B5EF4-FFF2-40B4-BE49-F238E27FC236}">
                <a16:creationId xmlns:a16="http://schemas.microsoft.com/office/drawing/2014/main" id="{AB3EB495-2B44-4836-B4E3-1348A65100D6}"/>
              </a:ext>
            </a:extLst>
          </p:cNvPr>
          <p:cNvSpPr txBox="1">
            <a:spLocks/>
          </p:cNvSpPr>
          <p:nvPr/>
        </p:nvSpPr>
        <p:spPr>
          <a:xfrm>
            <a:off x="1644968" y="5412468"/>
            <a:ext cx="3131616" cy="486857"/>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s-ES" sz="2400" b="0" i="0" u="none" strike="noStrike" kern="1200" cap="none" spc="0" normalizeH="0" baseline="0" noProof="0" dirty="0">
                <a:ln>
                  <a:noFill/>
                </a:ln>
                <a:solidFill>
                  <a:srgbClr val="575756"/>
                </a:solidFill>
                <a:effectLst/>
                <a:uLnTx/>
                <a:uFillTx/>
                <a:latin typeface="Arial" charset="0"/>
                <a:cs typeface="Arial" charset="0"/>
              </a:rPr>
              <a:t>Velocidad </a:t>
            </a:r>
            <a:r>
              <a:rPr kumimoji="0" lang="es-ES" sz="2400" b="0" i="0" u="none" strike="noStrike" kern="1200" cap="none" spc="0" normalizeH="0" baseline="0" noProof="0" dirty="0" smtClean="0">
                <a:ln>
                  <a:noFill/>
                </a:ln>
                <a:solidFill>
                  <a:srgbClr val="575756"/>
                </a:solidFill>
                <a:effectLst/>
                <a:uLnTx/>
                <a:uFillTx/>
                <a:latin typeface="Arial" charset="0"/>
                <a:cs typeface="Arial" charset="0"/>
              </a:rPr>
              <a:t>del equipo</a:t>
            </a:r>
            <a:endParaRPr kumimoji="0" lang="es-CO" sz="24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6" name="Marcador de texto 3">
            <a:extLst>
              <a:ext uri="{FF2B5EF4-FFF2-40B4-BE49-F238E27FC236}">
                <a16:creationId xmlns:a16="http://schemas.microsoft.com/office/drawing/2014/main" id="{3827A6A5-012C-4FDE-A399-6A82E18C4648}"/>
              </a:ext>
            </a:extLst>
          </p:cNvPr>
          <p:cNvSpPr txBox="1">
            <a:spLocks/>
          </p:cNvSpPr>
          <p:nvPr/>
        </p:nvSpPr>
        <p:spPr>
          <a:xfrm>
            <a:off x="1644968" y="2424920"/>
            <a:ext cx="1210012" cy="334063"/>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smtClean="0"/>
              <a:t>Visión</a:t>
            </a:r>
            <a:r>
              <a:rPr lang="es-ES" sz="1800" dirty="0" smtClean="0"/>
              <a:t> </a:t>
            </a:r>
            <a:endParaRPr lang="es-CO" sz="1800" dirty="0"/>
          </a:p>
        </p:txBody>
      </p:sp>
      <p:grpSp>
        <p:nvGrpSpPr>
          <p:cNvPr id="28" name="Grupo 27"/>
          <p:cNvGrpSpPr/>
          <p:nvPr/>
        </p:nvGrpSpPr>
        <p:grpSpPr>
          <a:xfrm>
            <a:off x="617656" y="2353599"/>
            <a:ext cx="653069" cy="415373"/>
            <a:chOff x="614709" y="1745227"/>
            <a:chExt cx="653069" cy="415373"/>
          </a:xfrm>
        </p:grpSpPr>
        <p:sp>
          <p:nvSpPr>
            <p:cNvPr id="29"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smtClean="0">
                  <a:solidFill>
                    <a:srgbClr val="BA2F7D"/>
                  </a:solidFill>
                </a:rPr>
                <a:t>02</a:t>
              </a:r>
              <a:endParaRPr lang="es-CO" sz="2800" dirty="0">
                <a:solidFill>
                  <a:srgbClr val="BA2F7D"/>
                </a:solidFill>
              </a:endParaRPr>
            </a:p>
          </p:txBody>
        </p:sp>
        <p:cxnSp>
          <p:nvCxnSpPr>
            <p:cNvPr id="30"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1" name="Grupo 30"/>
          <p:cNvGrpSpPr/>
          <p:nvPr/>
        </p:nvGrpSpPr>
        <p:grpSpPr>
          <a:xfrm>
            <a:off x="610132" y="2965572"/>
            <a:ext cx="653069" cy="415373"/>
            <a:chOff x="614709" y="1745227"/>
            <a:chExt cx="653069" cy="415373"/>
          </a:xfrm>
        </p:grpSpPr>
        <p:sp>
          <p:nvSpPr>
            <p:cNvPr id="32"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smtClean="0">
                  <a:solidFill>
                    <a:srgbClr val="BA2F7D"/>
                  </a:solidFill>
                </a:rPr>
                <a:t>03</a:t>
              </a:r>
              <a:endParaRPr lang="es-CO" sz="2800" dirty="0">
                <a:solidFill>
                  <a:srgbClr val="BA2F7D"/>
                </a:solidFill>
              </a:endParaRPr>
            </a:p>
          </p:txBody>
        </p:sp>
        <p:cxnSp>
          <p:nvCxnSpPr>
            <p:cNvPr id="33"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upo 33"/>
          <p:cNvGrpSpPr/>
          <p:nvPr/>
        </p:nvGrpSpPr>
        <p:grpSpPr>
          <a:xfrm>
            <a:off x="605555" y="3610353"/>
            <a:ext cx="653069" cy="415373"/>
            <a:chOff x="614709" y="1745227"/>
            <a:chExt cx="653069" cy="415373"/>
          </a:xfrm>
        </p:grpSpPr>
        <p:sp>
          <p:nvSpPr>
            <p:cNvPr id="35"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smtClean="0">
                  <a:solidFill>
                    <a:srgbClr val="BA2F7D"/>
                  </a:solidFill>
                </a:rPr>
                <a:t>04</a:t>
              </a:r>
              <a:endParaRPr lang="es-CO" sz="2800" dirty="0">
                <a:solidFill>
                  <a:srgbClr val="BA2F7D"/>
                </a:solidFill>
              </a:endParaRPr>
            </a:p>
          </p:txBody>
        </p:sp>
        <p:cxnSp>
          <p:nvCxnSpPr>
            <p:cNvPr id="36"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7" name="Grupo 36"/>
          <p:cNvGrpSpPr/>
          <p:nvPr/>
        </p:nvGrpSpPr>
        <p:grpSpPr>
          <a:xfrm>
            <a:off x="612420" y="4218725"/>
            <a:ext cx="653069" cy="415373"/>
            <a:chOff x="614709" y="1745227"/>
            <a:chExt cx="653069" cy="415373"/>
          </a:xfrm>
        </p:grpSpPr>
        <p:sp>
          <p:nvSpPr>
            <p:cNvPr id="38"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smtClean="0">
                  <a:solidFill>
                    <a:srgbClr val="BA2F7D"/>
                  </a:solidFill>
                </a:rPr>
                <a:t>05</a:t>
              </a:r>
              <a:endParaRPr lang="es-CO" sz="2800" dirty="0">
                <a:solidFill>
                  <a:srgbClr val="BA2F7D"/>
                </a:solidFill>
              </a:endParaRPr>
            </a:p>
          </p:txBody>
        </p:sp>
        <p:cxnSp>
          <p:nvCxnSpPr>
            <p:cNvPr id="39"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0" name="Grupo 39"/>
          <p:cNvGrpSpPr/>
          <p:nvPr/>
        </p:nvGrpSpPr>
        <p:grpSpPr>
          <a:xfrm>
            <a:off x="645952" y="4821262"/>
            <a:ext cx="653069" cy="415373"/>
            <a:chOff x="614709" y="1745227"/>
            <a:chExt cx="653069" cy="415373"/>
          </a:xfrm>
        </p:grpSpPr>
        <p:sp>
          <p:nvSpPr>
            <p:cNvPr id="41"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smtClean="0">
                  <a:solidFill>
                    <a:srgbClr val="BA2F7D"/>
                  </a:solidFill>
                </a:rPr>
                <a:t>06</a:t>
              </a:r>
              <a:endParaRPr lang="es-CO" sz="2800" dirty="0">
                <a:solidFill>
                  <a:srgbClr val="BA2F7D"/>
                </a:solidFill>
              </a:endParaRPr>
            </a:p>
          </p:txBody>
        </p:sp>
        <p:cxnSp>
          <p:nvCxnSpPr>
            <p:cNvPr id="42"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3" name="Grupo 42"/>
          <p:cNvGrpSpPr/>
          <p:nvPr/>
        </p:nvGrpSpPr>
        <p:grpSpPr>
          <a:xfrm>
            <a:off x="614709" y="5422030"/>
            <a:ext cx="653069" cy="415373"/>
            <a:chOff x="614709" y="1745227"/>
            <a:chExt cx="653069" cy="415373"/>
          </a:xfrm>
        </p:grpSpPr>
        <p:sp>
          <p:nvSpPr>
            <p:cNvPr id="44"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smtClean="0">
                  <a:solidFill>
                    <a:srgbClr val="BA2F7D"/>
                  </a:solidFill>
                </a:rPr>
                <a:t>07</a:t>
              </a:r>
              <a:endParaRPr lang="es-CO" sz="2800" dirty="0">
                <a:solidFill>
                  <a:srgbClr val="BA2F7D"/>
                </a:solidFill>
              </a:endParaRPr>
            </a:p>
          </p:txBody>
        </p:sp>
        <p:cxnSp>
          <p:nvCxnSpPr>
            <p:cNvPr id="45"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6" name="Grupo 45"/>
          <p:cNvGrpSpPr/>
          <p:nvPr/>
        </p:nvGrpSpPr>
        <p:grpSpPr>
          <a:xfrm>
            <a:off x="7354401" y="1692671"/>
            <a:ext cx="653069" cy="415373"/>
            <a:chOff x="614709" y="1745227"/>
            <a:chExt cx="653069" cy="415373"/>
          </a:xfrm>
        </p:grpSpPr>
        <p:sp>
          <p:nvSpPr>
            <p:cNvPr id="47"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smtClean="0">
                  <a:solidFill>
                    <a:srgbClr val="BA2F7D"/>
                  </a:solidFill>
                </a:rPr>
                <a:t>08</a:t>
              </a:r>
              <a:endParaRPr lang="es-CO" sz="2800" dirty="0">
                <a:solidFill>
                  <a:srgbClr val="BA2F7D"/>
                </a:solidFill>
              </a:endParaRPr>
            </a:p>
          </p:txBody>
        </p:sp>
        <p:cxnSp>
          <p:nvCxnSpPr>
            <p:cNvPr id="48"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9" name="Conector recto 48"/>
          <p:cNvCxnSpPr/>
          <p:nvPr/>
        </p:nvCxnSpPr>
        <p:spPr>
          <a:xfrm flipV="1">
            <a:off x="5939063" y="1885731"/>
            <a:ext cx="0" cy="4117370"/>
          </a:xfrm>
          <a:prstGeom prst="line">
            <a:avLst/>
          </a:prstGeom>
          <a:ln w="57150">
            <a:solidFill>
              <a:srgbClr val="BA2F7D"/>
            </a:solidFill>
          </a:ln>
        </p:spPr>
        <p:style>
          <a:lnRef idx="1">
            <a:schemeClr val="accent1"/>
          </a:lnRef>
          <a:fillRef idx="0">
            <a:schemeClr val="accent1"/>
          </a:fillRef>
          <a:effectRef idx="0">
            <a:schemeClr val="accent1"/>
          </a:effectRef>
          <a:fontRef idx="minor">
            <a:schemeClr val="tx1"/>
          </a:fontRef>
        </p:style>
      </p:cxnSp>
      <p:sp>
        <p:nvSpPr>
          <p:cNvPr id="54" name="Marcador de texto 4">
            <a:extLst>
              <a:ext uri="{FF2B5EF4-FFF2-40B4-BE49-F238E27FC236}">
                <a16:creationId xmlns:a16="http://schemas.microsoft.com/office/drawing/2014/main" id="{14F7912F-1D68-4CA2-BAB6-A1B5B4CE7AC8}"/>
              </a:ext>
            </a:extLst>
          </p:cNvPr>
          <p:cNvSpPr txBox="1">
            <a:spLocks/>
          </p:cNvSpPr>
          <p:nvPr/>
        </p:nvSpPr>
        <p:spPr>
          <a:xfrm>
            <a:off x="8238135" y="2991109"/>
            <a:ext cx="2299290" cy="41798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smtClean="0"/>
              <a:t>Dependencias</a:t>
            </a:r>
            <a:r>
              <a:rPr lang="es-ES" sz="1100" dirty="0" smtClean="0"/>
              <a:t> </a:t>
            </a:r>
            <a:endParaRPr lang="es-CO" sz="1100" dirty="0"/>
          </a:p>
        </p:txBody>
      </p:sp>
      <p:sp>
        <p:nvSpPr>
          <p:cNvPr id="55" name="Marcador de texto 4">
            <a:extLst>
              <a:ext uri="{FF2B5EF4-FFF2-40B4-BE49-F238E27FC236}">
                <a16:creationId xmlns:a16="http://schemas.microsoft.com/office/drawing/2014/main" id="{1F401690-AC12-428E-BEA9-C9451D5E97CF}"/>
              </a:ext>
            </a:extLst>
          </p:cNvPr>
          <p:cNvSpPr txBox="1">
            <a:spLocks/>
          </p:cNvSpPr>
          <p:nvPr/>
        </p:nvSpPr>
        <p:spPr>
          <a:xfrm>
            <a:off x="8280186" y="4542040"/>
            <a:ext cx="1751463" cy="43060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err="1" smtClean="0"/>
              <a:t>Feedback</a:t>
            </a:r>
            <a:endParaRPr lang="es-ES" sz="2400" dirty="0"/>
          </a:p>
        </p:txBody>
      </p:sp>
      <p:sp>
        <p:nvSpPr>
          <p:cNvPr id="56" name="Marcador de texto 4">
            <a:extLst>
              <a:ext uri="{FF2B5EF4-FFF2-40B4-BE49-F238E27FC236}">
                <a16:creationId xmlns:a16="http://schemas.microsoft.com/office/drawing/2014/main" id="{6C1079AB-204E-416E-A495-53C5BFB828EE}"/>
              </a:ext>
            </a:extLst>
          </p:cNvPr>
          <p:cNvSpPr txBox="1">
            <a:spLocks/>
          </p:cNvSpPr>
          <p:nvPr/>
        </p:nvSpPr>
        <p:spPr>
          <a:xfrm>
            <a:off x="8238135" y="2353599"/>
            <a:ext cx="1835566" cy="463035"/>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Planeamos</a:t>
            </a:r>
            <a:endParaRPr lang="es-CO" sz="2400" dirty="0"/>
          </a:p>
        </p:txBody>
      </p:sp>
      <p:sp>
        <p:nvSpPr>
          <p:cNvPr id="57" name="Marcador de texto 4">
            <a:extLst>
              <a:ext uri="{FF2B5EF4-FFF2-40B4-BE49-F238E27FC236}">
                <a16:creationId xmlns:a16="http://schemas.microsoft.com/office/drawing/2014/main" id="{171462A3-D3BE-4016-9827-C9F1E63BA372}"/>
              </a:ext>
            </a:extLst>
          </p:cNvPr>
          <p:cNvSpPr txBox="1">
            <a:spLocks/>
          </p:cNvSpPr>
          <p:nvPr/>
        </p:nvSpPr>
        <p:spPr>
          <a:xfrm>
            <a:off x="8238135" y="3583573"/>
            <a:ext cx="3469490" cy="658278"/>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Revisión del plan y votación  </a:t>
            </a:r>
            <a:endParaRPr lang="es-CO" sz="2400" dirty="0"/>
          </a:p>
        </p:txBody>
      </p:sp>
      <p:grpSp>
        <p:nvGrpSpPr>
          <p:cNvPr id="58" name="Grupo 57"/>
          <p:cNvGrpSpPr/>
          <p:nvPr/>
        </p:nvGrpSpPr>
        <p:grpSpPr>
          <a:xfrm>
            <a:off x="7354401" y="2305426"/>
            <a:ext cx="653069" cy="415373"/>
            <a:chOff x="614709" y="1745227"/>
            <a:chExt cx="653069" cy="415373"/>
          </a:xfrm>
        </p:grpSpPr>
        <p:sp>
          <p:nvSpPr>
            <p:cNvPr id="59"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smtClean="0">
                  <a:solidFill>
                    <a:srgbClr val="BA2F7D"/>
                  </a:solidFill>
                </a:rPr>
                <a:t>09</a:t>
              </a:r>
              <a:endParaRPr lang="es-CO" sz="2800" dirty="0">
                <a:solidFill>
                  <a:srgbClr val="BA2F7D"/>
                </a:solidFill>
              </a:endParaRPr>
            </a:p>
          </p:txBody>
        </p:sp>
        <p:cxnSp>
          <p:nvCxnSpPr>
            <p:cNvPr id="60"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1" name="Grupo 60"/>
          <p:cNvGrpSpPr/>
          <p:nvPr/>
        </p:nvGrpSpPr>
        <p:grpSpPr>
          <a:xfrm>
            <a:off x="7360274" y="2952776"/>
            <a:ext cx="653069" cy="415373"/>
            <a:chOff x="614709" y="1745227"/>
            <a:chExt cx="653069" cy="415373"/>
          </a:xfrm>
        </p:grpSpPr>
        <p:sp>
          <p:nvSpPr>
            <p:cNvPr id="62"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smtClean="0">
                  <a:solidFill>
                    <a:srgbClr val="BA2F7D"/>
                  </a:solidFill>
                </a:rPr>
                <a:t>10</a:t>
              </a:r>
              <a:endParaRPr lang="es-CO" sz="2800" dirty="0">
                <a:solidFill>
                  <a:srgbClr val="BA2F7D"/>
                </a:solidFill>
              </a:endParaRPr>
            </a:p>
          </p:txBody>
        </p:sp>
        <p:cxnSp>
          <p:nvCxnSpPr>
            <p:cNvPr id="63"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4" name="Grupo 63"/>
          <p:cNvGrpSpPr/>
          <p:nvPr/>
        </p:nvGrpSpPr>
        <p:grpSpPr>
          <a:xfrm>
            <a:off x="7349824" y="3667884"/>
            <a:ext cx="653069" cy="415373"/>
            <a:chOff x="614709" y="1745227"/>
            <a:chExt cx="653069" cy="415373"/>
          </a:xfrm>
        </p:grpSpPr>
        <p:sp>
          <p:nvSpPr>
            <p:cNvPr id="65"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smtClean="0">
                  <a:solidFill>
                    <a:srgbClr val="BA2F7D"/>
                  </a:solidFill>
                </a:rPr>
                <a:t>11</a:t>
              </a:r>
              <a:endParaRPr lang="es-CO" sz="2800" dirty="0">
                <a:solidFill>
                  <a:srgbClr val="BA2F7D"/>
                </a:solidFill>
              </a:endParaRPr>
            </a:p>
          </p:txBody>
        </p:sp>
        <p:cxnSp>
          <p:nvCxnSpPr>
            <p:cNvPr id="66"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7" name="Grupo 66"/>
          <p:cNvGrpSpPr/>
          <p:nvPr/>
        </p:nvGrpSpPr>
        <p:grpSpPr>
          <a:xfrm>
            <a:off x="7354401" y="4316946"/>
            <a:ext cx="653069" cy="415373"/>
            <a:chOff x="614709" y="1745227"/>
            <a:chExt cx="653069" cy="415373"/>
          </a:xfrm>
        </p:grpSpPr>
        <p:sp>
          <p:nvSpPr>
            <p:cNvPr id="68"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smtClean="0">
                  <a:solidFill>
                    <a:srgbClr val="BA2F7D"/>
                  </a:solidFill>
                </a:rPr>
                <a:t>12</a:t>
              </a:r>
              <a:endParaRPr lang="es-CO" sz="2800" dirty="0">
                <a:solidFill>
                  <a:srgbClr val="BA2F7D"/>
                </a:solidFill>
              </a:endParaRPr>
            </a:p>
          </p:txBody>
        </p:sp>
        <p:cxnSp>
          <p:nvCxnSpPr>
            <p:cNvPr id="69"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5077578"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smtClean="0">
                <a:solidFill>
                  <a:srgbClr val="AD198D"/>
                </a:solidFill>
                <a:latin typeface="Arial" panose="020B0604020202020204" pitchFamily="34" charset="0"/>
                <a:cs typeface="Arial" panose="020B0604020202020204" pitchFamily="34" charset="0"/>
              </a:rPr>
              <a:t>6. </a:t>
            </a:r>
            <a:r>
              <a:rPr lang="es-ES" sz="2700" b="1" dirty="0" smtClean="0">
                <a:solidFill>
                  <a:srgbClr val="AD198D"/>
                </a:solidFill>
                <a:latin typeface="Arial" panose="020B0604020202020204" pitchFamily="34" charset="0"/>
                <a:cs typeface="Arial" panose="020B0604020202020204" pitchFamily="34" charset="0"/>
              </a:rPr>
              <a:t>¿Durante </a:t>
            </a:r>
            <a:r>
              <a:rPr lang="es-ES" sz="2700" b="1" dirty="0">
                <a:solidFill>
                  <a:srgbClr val="AD198D"/>
                </a:solidFill>
                <a:latin typeface="Arial" panose="020B0604020202020204" pitchFamily="34" charset="0"/>
                <a:cs typeface="Arial" panose="020B0604020202020204" pitchFamily="34" charset="0"/>
              </a:rPr>
              <a:t>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grpSp>
        <p:nvGrpSpPr>
          <p:cNvPr id="13" name="Grupo 12"/>
          <p:cNvGrpSpPr/>
          <p:nvPr/>
        </p:nvGrpSpPr>
        <p:grpSpPr>
          <a:xfrm>
            <a:off x="3994603" y="412085"/>
            <a:ext cx="7168390" cy="5119387"/>
            <a:chOff x="4421402" y="1024855"/>
            <a:chExt cx="7168390" cy="5119387"/>
          </a:xfrm>
        </p:grpSpPr>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1402" y="2521230"/>
              <a:ext cx="3820631" cy="3623012"/>
            </a:xfrm>
            <a:prstGeom prst="rect">
              <a:avLst/>
            </a:prstGeom>
          </p:spPr>
        </p:pic>
        <p:sp>
          <p:nvSpPr>
            <p:cNvPr id="4" name="Llamada rectangular redondeada 3"/>
            <p:cNvSpPr/>
            <p:nvPr/>
          </p:nvSpPr>
          <p:spPr>
            <a:xfrm>
              <a:off x="7584695" y="1024855"/>
              <a:ext cx="4005097" cy="2218461"/>
            </a:xfrm>
            <a:prstGeom prst="wedgeRoundRectCallout">
              <a:avLst>
                <a:gd name="adj1" fmla="val -72161"/>
                <a:gd name="adj2" fmla="val 23755"/>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El Sponsor de la Iniciativa,  inicia dando un contexto </a:t>
              </a:r>
              <a:r>
                <a:rPr lang="es-ES" altLang="en-US" dirty="0" smtClean="0">
                  <a:solidFill>
                    <a:schemeClr val="bg1"/>
                  </a:solidFill>
                  <a:latin typeface="Arial" panose="020B0604020202020204" pitchFamily="34" charset="0"/>
                  <a:cs typeface="Arial" panose="020B0604020202020204" pitchFamily="34" charset="0"/>
                </a:rPr>
                <a:t>de como la </a:t>
              </a:r>
              <a:r>
                <a:rPr lang="es-ES" altLang="en-US" dirty="0" err="1" smtClean="0">
                  <a:solidFill>
                    <a:schemeClr val="bg1"/>
                  </a:solidFill>
                  <a:latin typeface="Arial" panose="020B0604020202020204" pitchFamily="34" charset="0"/>
                  <a:cs typeface="Arial" panose="020B0604020202020204" pitchFamily="34" charset="0"/>
                </a:rPr>
                <a:t>inciativa</a:t>
              </a:r>
              <a:r>
                <a:rPr lang="es-ES" altLang="en-US" dirty="0" smtClean="0">
                  <a:solidFill>
                    <a:schemeClr val="bg1"/>
                  </a:solidFill>
                  <a:latin typeface="Arial" panose="020B0604020202020204" pitchFamily="34" charset="0"/>
                  <a:cs typeface="Arial" panose="020B0604020202020204" pitchFamily="34" charset="0"/>
                </a:rPr>
                <a:t> beneficia a la compañía y que esperan lograr.</a:t>
              </a:r>
              <a:endParaRPr lang="es-CO" dirty="0">
                <a:solidFill>
                  <a:schemeClr val="bg1"/>
                </a:solidFill>
                <a:latin typeface="Arial" panose="020B0604020202020204" pitchFamily="34" charset="0"/>
                <a:cs typeface="Arial" panose="020B0604020202020204" pitchFamily="34" charset="0"/>
              </a:endParaRPr>
            </a:p>
          </p:txBody>
        </p:sp>
      </p:grpSp>
      <p:grpSp>
        <p:nvGrpSpPr>
          <p:cNvPr id="12" name="Grupo 11"/>
          <p:cNvGrpSpPr/>
          <p:nvPr/>
        </p:nvGrpSpPr>
        <p:grpSpPr>
          <a:xfrm>
            <a:off x="1585195" y="3135869"/>
            <a:ext cx="1413164" cy="1010207"/>
            <a:chOff x="6492398" y="4411575"/>
            <a:chExt cx="1413164" cy="1010207"/>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52450"/>
              <a:ext cx="1413164" cy="369332"/>
            </a:xfrm>
            <a:prstGeom prst="rect">
              <a:avLst/>
            </a:prstGeom>
            <a:noFill/>
          </p:spPr>
          <p:txBody>
            <a:bodyPr wrap="square" rtlCol="0">
              <a:spAutoFit/>
            </a:bodyPr>
            <a:lstStyle/>
            <a:p>
              <a:r>
                <a:rPr lang="es-ES" b="1" dirty="0" smtClean="0">
                  <a:solidFill>
                    <a:srgbClr val="575756"/>
                  </a:solidFill>
                  <a:latin typeface="Arial" panose="020B0604020202020204" pitchFamily="34" charset="0"/>
                  <a:cs typeface="Arial" panose="020B0604020202020204" pitchFamily="34" charset="0"/>
                </a:rPr>
                <a:t>15 </a:t>
              </a:r>
              <a:r>
                <a:rPr lang="es-ES" b="1" dirty="0">
                  <a:solidFill>
                    <a:srgbClr val="575756"/>
                  </a:solidFill>
                  <a:latin typeface="Arial" panose="020B0604020202020204" pitchFamily="34" charset="0"/>
                  <a:cs typeface="Arial" panose="020B0604020202020204" pitchFamily="34" charset="0"/>
                </a:rPr>
                <a:t>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5" name="CuadroTexto 14">
            <a:extLst>
              <a:ext uri="{FF2B5EF4-FFF2-40B4-BE49-F238E27FC236}">
                <a16:creationId xmlns:a16="http://schemas.microsoft.com/office/drawing/2014/main" id="{F9697D91-0C68-44D4-9777-DDD502618EDC}"/>
              </a:ext>
            </a:extLst>
          </p:cNvPr>
          <p:cNvSpPr txBox="1"/>
          <p:nvPr/>
        </p:nvSpPr>
        <p:spPr>
          <a:xfrm>
            <a:off x="5005087" y="5740821"/>
            <a:ext cx="2213869" cy="646331"/>
          </a:xfrm>
          <a:prstGeom prst="rect">
            <a:avLst/>
          </a:prstGeom>
          <a:noFill/>
        </p:spPr>
        <p:txBody>
          <a:bodyPr wrap="square" rtlCol="0">
            <a:spAutoFit/>
          </a:bodyPr>
          <a:lstStyle/>
          <a:p>
            <a:r>
              <a:rPr lang="es-ES" b="1" dirty="0" smtClean="0">
                <a:solidFill>
                  <a:srgbClr val="575756"/>
                </a:solidFill>
                <a:latin typeface="Arial" panose="020B0604020202020204" pitchFamily="34" charset="0"/>
                <a:cs typeface="Arial" panose="020B0604020202020204" pitchFamily="34" charset="0"/>
              </a:rPr>
              <a:t>Business Owner / Producto Owner</a:t>
            </a:r>
            <a:endParaRPr lang="es-CO" b="1" dirty="0">
              <a:solidFill>
                <a:srgbClr val="575756"/>
              </a:solidFill>
              <a:latin typeface="Arial" panose="020B0604020202020204" pitchFamily="34" charset="0"/>
              <a:cs typeface="Arial" panose="020B0604020202020204" pitchFamily="34" charset="0"/>
            </a:endParaRPr>
          </a:p>
        </p:txBody>
      </p:sp>
      <p:sp>
        <p:nvSpPr>
          <p:cNvPr id="14" name="CuadroTexto 13"/>
          <p:cNvSpPr txBox="1"/>
          <p:nvPr/>
        </p:nvSpPr>
        <p:spPr>
          <a:xfrm>
            <a:off x="8881802" y="6387152"/>
            <a:ext cx="3061031" cy="369332"/>
          </a:xfrm>
          <a:prstGeom prst="rect">
            <a:avLst/>
          </a:prstGeom>
          <a:noFill/>
        </p:spPr>
        <p:txBody>
          <a:bodyPr wrap="none" rtlCol="0">
            <a:spAutoFit/>
          </a:bodyPr>
          <a:lstStyle/>
          <a:p>
            <a:r>
              <a:rPr lang="es-CO" dirty="0" smtClean="0">
                <a:solidFill>
                  <a:srgbClr val="575756"/>
                </a:solidFill>
              </a:rPr>
              <a:t>* Tiempo máximos propuesto</a:t>
            </a:r>
            <a:endParaRPr lang="es-CO" dirty="0">
              <a:solidFill>
                <a:srgbClr val="575756"/>
              </a:solidFill>
            </a:endParaRPr>
          </a:p>
        </p:txBody>
      </p:sp>
      <p:grpSp>
        <p:nvGrpSpPr>
          <p:cNvPr id="2" name="Grupo 1"/>
          <p:cNvGrpSpPr/>
          <p:nvPr/>
        </p:nvGrpSpPr>
        <p:grpSpPr>
          <a:xfrm>
            <a:off x="513652" y="1403281"/>
            <a:ext cx="3116254" cy="1107996"/>
            <a:chOff x="513652" y="1403281"/>
            <a:chExt cx="3116254" cy="1107996"/>
          </a:xfrm>
        </p:grpSpPr>
        <p:sp>
          <p:nvSpPr>
            <p:cNvPr id="16"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sp>
          <p:nvSpPr>
            <p:cNvPr id="17" name="5 CuadroTexto"/>
            <p:cNvSpPr txBox="1"/>
            <p:nvPr/>
          </p:nvSpPr>
          <p:spPr>
            <a:xfrm>
              <a:off x="1012143" y="1744563"/>
              <a:ext cx="2617763" cy="430887"/>
            </a:xfrm>
            <a:prstGeom prst="rect">
              <a:avLst/>
            </a:prstGeom>
            <a:noFill/>
          </p:spPr>
          <p:txBody>
            <a:bodyPr wrap="square" rtlCol="0" anchor="ctr" anchorCtr="0">
              <a:noAutofit/>
            </a:bodyPr>
            <a:lstStyle/>
            <a:p>
              <a:r>
                <a:rPr lang="es-CO" sz="2400" dirty="0" smtClean="0">
                  <a:solidFill>
                    <a:srgbClr val="632678"/>
                  </a:solidFill>
                  <a:latin typeface="Arial" panose="020B0604020202020204" pitchFamily="34" charset="0"/>
                  <a:cs typeface="Arial" panose="020B0604020202020204" pitchFamily="34" charset="0"/>
                </a:rPr>
                <a:t>Contextualización</a:t>
              </a:r>
              <a:endParaRPr lang="es-CO" sz="2400" dirty="0">
                <a:solidFill>
                  <a:srgbClr val="632678"/>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8836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a:t>
            </a:r>
            <a:r>
              <a:rPr lang="es-ES" sz="2700" b="1" dirty="0" smtClean="0">
                <a:solidFill>
                  <a:srgbClr val="AD198D"/>
                </a:solidFill>
                <a:latin typeface="Arial" panose="020B0604020202020204" pitchFamily="34" charset="0"/>
                <a:cs typeface="Arial" panose="020B0604020202020204" pitchFamily="34" charset="0"/>
              </a:rPr>
              <a:t>. </a:t>
            </a:r>
            <a:r>
              <a:rPr lang="es-ES" sz="2700" b="1" dirty="0" smtClean="0">
                <a:solidFill>
                  <a:srgbClr val="AD198D"/>
                </a:solidFill>
                <a:latin typeface="Arial" panose="020B0604020202020204" pitchFamily="34" charset="0"/>
                <a:cs typeface="Arial" panose="020B0604020202020204" pitchFamily="34" charset="0"/>
              </a:rPr>
              <a:t>¿Durante </a:t>
            </a:r>
            <a:r>
              <a:rPr lang="es-ES" sz="2700" b="1" dirty="0">
                <a:solidFill>
                  <a:srgbClr val="AD198D"/>
                </a:solidFill>
                <a:latin typeface="Arial" panose="020B0604020202020204" pitchFamily="34" charset="0"/>
                <a:cs typeface="Arial" panose="020B0604020202020204" pitchFamily="34" charset="0"/>
              </a:rPr>
              <a:t>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8121549" y="296781"/>
            <a:ext cx="3711437" cy="2214495"/>
          </a:xfrm>
          <a:prstGeom prst="wedgeRoundRectCallout">
            <a:avLst>
              <a:gd name="adj1" fmla="val -75368"/>
              <a:gd name="adj2" fmla="val -1803"/>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altLang="en-US" dirty="0">
                <a:solidFill>
                  <a:schemeClr val="bg1"/>
                </a:solidFill>
                <a:latin typeface="Arial" panose="020B0604020202020204" pitchFamily="34" charset="0"/>
                <a:cs typeface="Arial" panose="020B0604020202020204" pitchFamily="34" charset="0"/>
              </a:rPr>
              <a:t>Muestra las principales funcionalidades esperadas, destaca cambios del PI anterior y muestra los Hitos futuros.</a:t>
            </a:r>
            <a:endParaRPr lang="es-CO"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345936" y="3017483"/>
            <a:ext cx="1413164" cy="982911"/>
            <a:chOff x="6492398" y="4411575"/>
            <a:chExt cx="1413164"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25154"/>
              <a:ext cx="1413164" cy="369332"/>
            </a:xfrm>
            <a:prstGeom prst="rect">
              <a:avLst/>
            </a:prstGeom>
            <a:noFill/>
          </p:spPr>
          <p:txBody>
            <a:bodyPr wrap="square" rtlCol="0">
              <a:spAutoFit/>
            </a:bodyPr>
            <a:lstStyle/>
            <a:p>
              <a:r>
                <a:rPr lang="es-ES" b="1" dirty="0" smtClean="0">
                  <a:solidFill>
                    <a:srgbClr val="575756"/>
                  </a:solidFill>
                  <a:latin typeface="Arial" panose="020B0604020202020204" pitchFamily="34" charset="0"/>
                  <a:cs typeface="Arial" panose="020B0604020202020204" pitchFamily="34" charset="0"/>
                </a:rPr>
                <a:t>20 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197541" y="1318439"/>
            <a:ext cx="2984263" cy="4625246"/>
          </a:xfrm>
          <a:prstGeom prst="rect">
            <a:avLst/>
          </a:prstGeom>
        </p:spPr>
      </p:pic>
      <p:sp>
        <p:nvSpPr>
          <p:cNvPr id="17" name="CuadroTexto 16"/>
          <p:cNvSpPr txBox="1"/>
          <p:nvPr/>
        </p:nvSpPr>
        <p:spPr>
          <a:xfrm>
            <a:off x="8881802" y="6387152"/>
            <a:ext cx="3061031" cy="369332"/>
          </a:xfrm>
          <a:prstGeom prst="rect">
            <a:avLst/>
          </a:prstGeom>
          <a:noFill/>
        </p:spPr>
        <p:txBody>
          <a:bodyPr wrap="none" rtlCol="0">
            <a:spAutoFit/>
          </a:bodyPr>
          <a:lstStyle/>
          <a:p>
            <a:r>
              <a:rPr lang="es-CO" dirty="0" smtClean="0">
                <a:solidFill>
                  <a:srgbClr val="575756"/>
                </a:solidFill>
              </a:rPr>
              <a:t>* Tiempo máximos propuesto</a:t>
            </a:r>
            <a:endParaRPr lang="es-CO" dirty="0">
              <a:solidFill>
                <a:srgbClr val="575756"/>
              </a:solidFill>
            </a:endParaRPr>
          </a:p>
        </p:txBody>
      </p:sp>
      <p:sp>
        <p:nvSpPr>
          <p:cNvPr id="18" name="CuadroTexto 17">
            <a:extLst>
              <a:ext uri="{FF2B5EF4-FFF2-40B4-BE49-F238E27FC236}">
                <a16:creationId xmlns:a16="http://schemas.microsoft.com/office/drawing/2014/main" id="{F9697D91-0C68-44D4-9777-DDD502618EDC}"/>
              </a:ext>
            </a:extLst>
          </p:cNvPr>
          <p:cNvSpPr txBox="1"/>
          <p:nvPr/>
        </p:nvSpPr>
        <p:spPr>
          <a:xfrm>
            <a:off x="4904579" y="6079392"/>
            <a:ext cx="1993938" cy="369332"/>
          </a:xfrm>
          <a:prstGeom prst="rect">
            <a:avLst/>
          </a:prstGeom>
          <a:noFill/>
        </p:spPr>
        <p:txBody>
          <a:bodyPr wrap="square" rtlCol="0">
            <a:spAutoFit/>
          </a:bodyPr>
          <a:lstStyle/>
          <a:p>
            <a:r>
              <a:rPr lang="es-CO" b="1" dirty="0" smtClean="0">
                <a:solidFill>
                  <a:srgbClr val="575756"/>
                </a:solidFill>
                <a:latin typeface="Arial" panose="020B0604020202020204" pitchFamily="34" charset="0"/>
                <a:cs typeface="Arial" panose="020B0604020202020204" pitchFamily="34" charset="0"/>
              </a:rPr>
              <a:t>Product Owner</a:t>
            </a:r>
            <a:endParaRPr lang="es-CO" b="1" dirty="0">
              <a:solidFill>
                <a:srgbClr val="575756"/>
              </a:solidFill>
              <a:latin typeface="Arial" panose="020B0604020202020204" pitchFamily="34" charset="0"/>
              <a:cs typeface="Arial" panose="020B0604020202020204" pitchFamily="34" charset="0"/>
            </a:endParaRPr>
          </a:p>
        </p:txBody>
      </p:sp>
      <p:grpSp>
        <p:nvGrpSpPr>
          <p:cNvPr id="13" name="Grupo 12"/>
          <p:cNvGrpSpPr/>
          <p:nvPr/>
        </p:nvGrpSpPr>
        <p:grpSpPr>
          <a:xfrm>
            <a:off x="513652" y="1403281"/>
            <a:ext cx="3116254" cy="1107996"/>
            <a:chOff x="513652" y="1403281"/>
            <a:chExt cx="3116254" cy="1107996"/>
          </a:xfrm>
        </p:grpSpPr>
        <p:sp>
          <p:nvSpPr>
            <p:cNvPr id="14"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endPar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5" name="5 CuadroTexto"/>
            <p:cNvSpPr txBox="1"/>
            <p:nvPr/>
          </p:nvSpPr>
          <p:spPr>
            <a:xfrm>
              <a:off x="1169601" y="1744563"/>
              <a:ext cx="2460305" cy="430887"/>
            </a:xfrm>
            <a:prstGeom prst="rect">
              <a:avLst/>
            </a:prstGeom>
            <a:noFill/>
          </p:spPr>
          <p:txBody>
            <a:bodyPr wrap="square" rtlCol="0" anchor="ctr" anchorCtr="0">
              <a:noAutofit/>
            </a:bodyPr>
            <a:lstStyle/>
            <a:p>
              <a:r>
                <a:rPr lang="es-CO" sz="2400" dirty="0" smtClean="0">
                  <a:solidFill>
                    <a:srgbClr val="632678"/>
                  </a:solidFill>
                  <a:latin typeface="Arial" panose="020B0604020202020204" pitchFamily="34" charset="0"/>
                  <a:cs typeface="Arial" panose="020B0604020202020204" pitchFamily="34" charset="0"/>
                </a:rPr>
                <a:t>Visión</a:t>
              </a:r>
              <a:endParaRPr lang="es-CO" sz="2400" dirty="0">
                <a:solidFill>
                  <a:srgbClr val="632678"/>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77386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smtClean="0">
                <a:solidFill>
                  <a:srgbClr val="AD198D"/>
                </a:solidFill>
                <a:latin typeface="Arial" panose="020B0604020202020204" pitchFamily="34" charset="0"/>
                <a:cs typeface="Arial" panose="020B0604020202020204" pitchFamily="34" charset="0"/>
              </a:rPr>
              <a:t>6. </a:t>
            </a:r>
            <a:r>
              <a:rPr lang="es-ES" sz="2700" b="1" dirty="0" smtClean="0">
                <a:solidFill>
                  <a:srgbClr val="AD198D"/>
                </a:solidFill>
                <a:latin typeface="Arial" panose="020B0604020202020204" pitchFamily="34" charset="0"/>
                <a:cs typeface="Arial" panose="020B0604020202020204" pitchFamily="34" charset="0"/>
              </a:rPr>
              <a:t>¿Durante </a:t>
            </a:r>
            <a:r>
              <a:rPr lang="es-ES" sz="2700" b="1" dirty="0">
                <a:solidFill>
                  <a:srgbClr val="AD198D"/>
                </a:solidFill>
                <a:latin typeface="Arial" panose="020B0604020202020204" pitchFamily="34" charset="0"/>
                <a:cs typeface="Arial" panose="020B0604020202020204" pitchFamily="34" charset="0"/>
              </a:rPr>
              <a:t>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903185" y="1098940"/>
            <a:ext cx="3711437" cy="2016177"/>
          </a:xfrm>
          <a:prstGeom prst="wedgeRoundRectCallout">
            <a:avLst>
              <a:gd name="adj1" fmla="val -70575"/>
              <a:gd name="adj2" fmla="val -20966"/>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latin typeface="Arial" panose="020B0604020202020204" pitchFamily="34" charset="0"/>
                <a:cs typeface="Arial" panose="020B0604020202020204" pitchFamily="34" charset="0"/>
              </a:rPr>
              <a:t>BBBBBBBB</a:t>
            </a:r>
            <a:endParaRPr lang="es-CO"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403006" y="3115117"/>
            <a:ext cx="1424560" cy="982911"/>
            <a:chOff x="6492398" y="4411575"/>
            <a:chExt cx="1424560"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25154"/>
              <a:ext cx="1424560" cy="369332"/>
            </a:xfrm>
            <a:prstGeom prst="rect">
              <a:avLst/>
            </a:prstGeom>
            <a:noFill/>
          </p:spPr>
          <p:txBody>
            <a:bodyPr wrap="square" rtlCol="0">
              <a:spAutoFit/>
            </a:bodyPr>
            <a:lstStyle/>
            <a:p>
              <a:pPr algn="ctr"/>
              <a:r>
                <a:rPr lang="es-ES" b="1" dirty="0">
                  <a:solidFill>
                    <a:srgbClr val="575756"/>
                  </a:solidFill>
                  <a:latin typeface="Arial" panose="020B0604020202020204" pitchFamily="34" charset="0"/>
                  <a:cs typeface="Arial" panose="020B0604020202020204" pitchFamily="34" charset="0"/>
                </a:rPr>
                <a:t>5</a:t>
              </a:r>
              <a:r>
                <a:rPr lang="es-ES" b="1" dirty="0" smtClean="0">
                  <a:solidFill>
                    <a:srgbClr val="575756"/>
                  </a:solidFill>
                  <a:latin typeface="Arial" panose="020B0604020202020204" pitchFamily="34" charset="0"/>
                  <a:cs typeface="Arial" panose="020B0604020202020204" pitchFamily="34" charset="0"/>
                </a:rPr>
                <a:t> 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smtClean="0">
                <a:solidFill>
                  <a:srgbClr val="575756"/>
                </a:solidFill>
              </a:rPr>
              <a:t>* Tiempo máximos propuesto</a:t>
            </a:r>
            <a:endParaRPr lang="es-CO" dirty="0">
              <a:solidFill>
                <a:srgbClr val="575756"/>
              </a:solidFill>
            </a:endParaRPr>
          </a:p>
        </p:txBody>
      </p:sp>
      <p:sp>
        <p:nvSpPr>
          <p:cNvPr id="13" name="CuadroTexto 12">
            <a:extLst>
              <a:ext uri="{FF2B5EF4-FFF2-40B4-BE49-F238E27FC236}">
                <a16:creationId xmlns:a16="http://schemas.microsoft.com/office/drawing/2014/main" id="{F9697D91-0C68-44D4-9777-DDD502618EDC}"/>
              </a:ext>
            </a:extLst>
          </p:cNvPr>
          <p:cNvSpPr txBox="1"/>
          <p:nvPr/>
        </p:nvSpPr>
        <p:spPr>
          <a:xfrm>
            <a:off x="4428917" y="6100149"/>
            <a:ext cx="2019869" cy="369332"/>
          </a:xfrm>
          <a:prstGeom prst="rect">
            <a:avLst/>
          </a:prstGeom>
          <a:noFill/>
        </p:spPr>
        <p:txBody>
          <a:bodyPr wrap="square" rtlCol="0">
            <a:spAutoFit/>
          </a:bodyPr>
          <a:lstStyle/>
          <a:p>
            <a:pPr algn="ctr"/>
            <a:r>
              <a:rPr lang="es-CO" b="1" dirty="0" smtClean="0">
                <a:solidFill>
                  <a:srgbClr val="575756"/>
                </a:solidFill>
                <a:latin typeface="Arial" panose="020B0604020202020204" pitchFamily="34" charset="0"/>
                <a:cs typeface="Arial" panose="020B0604020202020204" pitchFamily="34" charset="0"/>
              </a:rPr>
              <a:t>Product Owner</a:t>
            </a:r>
            <a:endParaRPr lang="es-CO" b="1" dirty="0">
              <a:solidFill>
                <a:srgbClr val="575756"/>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5443" y="1116015"/>
            <a:ext cx="2591052" cy="4866185"/>
          </a:xfrm>
          <a:prstGeom prst="rect">
            <a:avLst/>
          </a:prstGeom>
        </p:spPr>
      </p:pic>
      <p:grpSp>
        <p:nvGrpSpPr>
          <p:cNvPr id="14" name="Grupo 13"/>
          <p:cNvGrpSpPr/>
          <p:nvPr/>
        </p:nvGrpSpPr>
        <p:grpSpPr>
          <a:xfrm>
            <a:off x="513652" y="1403281"/>
            <a:ext cx="3116254" cy="1107996"/>
            <a:chOff x="513652" y="1403281"/>
            <a:chExt cx="3116254" cy="1107996"/>
          </a:xfrm>
        </p:grpSpPr>
        <p:sp>
          <p:nvSpPr>
            <p:cNvPr id="15"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endPar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6" name="5 CuadroTexto"/>
            <p:cNvSpPr txBox="1"/>
            <p:nvPr/>
          </p:nvSpPr>
          <p:spPr>
            <a:xfrm>
              <a:off x="1169601" y="1744563"/>
              <a:ext cx="2460305" cy="430887"/>
            </a:xfrm>
            <a:prstGeom prst="rect">
              <a:avLst/>
            </a:prstGeom>
            <a:noFill/>
          </p:spPr>
          <p:txBody>
            <a:bodyPr wrap="square" rtlCol="0" anchor="ctr" anchorCtr="0">
              <a:noAutofit/>
            </a:bodyPr>
            <a:lstStyle/>
            <a:p>
              <a:r>
                <a:rPr lang="es-CO" sz="2400" dirty="0" smtClean="0">
                  <a:solidFill>
                    <a:srgbClr val="632678"/>
                  </a:solidFill>
                  <a:latin typeface="Arial" panose="020B0604020202020204" pitchFamily="34" charset="0"/>
                  <a:cs typeface="Arial" panose="020B0604020202020204" pitchFamily="34" charset="0"/>
                </a:rPr>
                <a:t>Objetivos PI</a:t>
              </a:r>
              <a:endParaRPr lang="es-CO" sz="2400" dirty="0">
                <a:solidFill>
                  <a:srgbClr val="632678"/>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08130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6942" y="1163354"/>
            <a:ext cx="4289385" cy="4307010"/>
          </a:xfrm>
          <a:prstGeom prst="rect">
            <a:avLst/>
          </a:prstGeom>
        </p:spPr>
      </p:pic>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a:t>
            </a:r>
            <a:r>
              <a:rPr lang="es-ES" sz="2700" b="1" dirty="0" smtClean="0">
                <a:solidFill>
                  <a:srgbClr val="AD198D"/>
                </a:solidFill>
                <a:latin typeface="Arial" panose="020B0604020202020204" pitchFamily="34" charset="0"/>
                <a:cs typeface="Arial" panose="020B0604020202020204" pitchFamily="34" charset="0"/>
              </a:rPr>
              <a:t>. </a:t>
            </a:r>
            <a:r>
              <a:rPr lang="es-ES" sz="2700" b="1" dirty="0" smtClean="0">
                <a:solidFill>
                  <a:srgbClr val="AD198D"/>
                </a:solidFill>
                <a:latin typeface="Arial" panose="020B0604020202020204" pitchFamily="34" charset="0"/>
                <a:cs typeface="Arial" panose="020B0604020202020204" pitchFamily="34" charset="0"/>
              </a:rPr>
              <a:t>¿Durante </a:t>
            </a:r>
            <a:r>
              <a:rPr lang="es-ES" sz="2700" b="1" dirty="0">
                <a:solidFill>
                  <a:srgbClr val="AD198D"/>
                </a:solidFill>
                <a:latin typeface="Arial" panose="020B0604020202020204" pitchFamily="34" charset="0"/>
                <a:cs typeface="Arial" panose="020B0604020202020204" pitchFamily="34" charset="0"/>
              </a:rPr>
              <a:t>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8121549" y="1678675"/>
            <a:ext cx="3711437" cy="3353657"/>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Se socializa la arquitectura base, los lineamientos para desarrollo y operaciones.</a:t>
            </a:r>
            <a:endParaRPr lang="es-CO"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400525" y="3316859"/>
            <a:ext cx="1413164" cy="982911"/>
            <a:chOff x="6492398" y="4411575"/>
            <a:chExt cx="1413164"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25154"/>
              <a:ext cx="1413164" cy="369332"/>
            </a:xfrm>
            <a:prstGeom prst="rect">
              <a:avLst/>
            </a:prstGeom>
            <a:noFill/>
          </p:spPr>
          <p:txBody>
            <a:bodyPr wrap="square" rtlCol="0">
              <a:spAutoFit/>
            </a:bodyPr>
            <a:lstStyle/>
            <a:p>
              <a:r>
                <a:rPr lang="es-ES" b="1" dirty="0" smtClean="0">
                  <a:solidFill>
                    <a:srgbClr val="575756"/>
                  </a:solidFill>
                  <a:latin typeface="Arial" panose="020B0604020202020204" pitchFamily="34" charset="0"/>
                  <a:cs typeface="Arial" panose="020B0604020202020204" pitchFamily="34" charset="0"/>
                </a:rPr>
                <a:t>20 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smtClean="0">
                <a:solidFill>
                  <a:srgbClr val="575756"/>
                </a:solidFill>
              </a:rPr>
              <a:t>* Tiempo máximos propuesto</a:t>
            </a:r>
            <a:endParaRPr lang="es-CO" dirty="0">
              <a:solidFill>
                <a:srgbClr val="575756"/>
              </a:solidFill>
            </a:endParaRPr>
          </a:p>
        </p:txBody>
      </p:sp>
      <p:sp>
        <p:nvSpPr>
          <p:cNvPr id="13" name="CuadroTexto 12">
            <a:extLst>
              <a:ext uri="{FF2B5EF4-FFF2-40B4-BE49-F238E27FC236}">
                <a16:creationId xmlns:a16="http://schemas.microsoft.com/office/drawing/2014/main" id="{F9697D91-0C68-44D4-9777-DDD502618EDC}"/>
              </a:ext>
            </a:extLst>
          </p:cNvPr>
          <p:cNvSpPr txBox="1"/>
          <p:nvPr/>
        </p:nvSpPr>
        <p:spPr>
          <a:xfrm>
            <a:off x="4680948" y="5635652"/>
            <a:ext cx="2162949" cy="369332"/>
          </a:xfrm>
          <a:prstGeom prst="rect">
            <a:avLst/>
          </a:prstGeom>
          <a:noFill/>
        </p:spPr>
        <p:txBody>
          <a:bodyPr wrap="square" rtlCol="0">
            <a:spAutoFit/>
          </a:bodyPr>
          <a:lstStyle/>
          <a:p>
            <a:pPr algn="ctr"/>
            <a:r>
              <a:rPr lang="es-CO" b="1" dirty="0" smtClean="0">
                <a:solidFill>
                  <a:srgbClr val="575756"/>
                </a:solidFill>
                <a:latin typeface="Arial" panose="020B0604020202020204" pitchFamily="34" charset="0"/>
                <a:cs typeface="Arial" panose="020B0604020202020204" pitchFamily="34" charset="0"/>
              </a:rPr>
              <a:t>Líder Técnico</a:t>
            </a:r>
            <a:endParaRPr lang="es-CO" b="1" dirty="0">
              <a:solidFill>
                <a:srgbClr val="575756"/>
              </a:solidFill>
              <a:latin typeface="Arial" panose="020B0604020202020204" pitchFamily="34" charset="0"/>
              <a:cs typeface="Arial" panose="020B0604020202020204" pitchFamily="34" charset="0"/>
            </a:endParaRPr>
          </a:p>
        </p:txBody>
      </p:sp>
      <p:grpSp>
        <p:nvGrpSpPr>
          <p:cNvPr id="14" name="Grupo 13"/>
          <p:cNvGrpSpPr/>
          <p:nvPr/>
        </p:nvGrpSpPr>
        <p:grpSpPr>
          <a:xfrm>
            <a:off x="531652" y="1526111"/>
            <a:ext cx="3273712" cy="1107996"/>
            <a:chOff x="513652" y="1403281"/>
            <a:chExt cx="3273712" cy="1107996"/>
          </a:xfrm>
        </p:grpSpPr>
        <p:sp>
          <p:nvSpPr>
            <p:cNvPr id="15"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smtClean="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endPar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smtClean="0">
                  <a:solidFill>
                    <a:srgbClr val="632678"/>
                  </a:solidFill>
                  <a:latin typeface="Arial" panose="020B0604020202020204" pitchFamily="34" charset="0"/>
                  <a:cs typeface="Arial" panose="020B0604020202020204" pitchFamily="34" charset="0"/>
                </a:rPr>
                <a:t>Arquitectura</a:t>
              </a:r>
              <a:endParaRPr lang="es-CO" sz="2400" dirty="0">
                <a:solidFill>
                  <a:srgbClr val="632678"/>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17935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smtClean="0">
                <a:solidFill>
                  <a:srgbClr val="AD198D"/>
                </a:solidFill>
                <a:latin typeface="Arial" panose="020B0604020202020204" pitchFamily="34" charset="0"/>
                <a:cs typeface="Arial" panose="020B0604020202020204" pitchFamily="34" charset="0"/>
              </a:rPr>
              <a:t>6. </a:t>
            </a:r>
            <a:r>
              <a:rPr lang="es-ES" sz="2700" b="1" dirty="0" smtClean="0">
                <a:solidFill>
                  <a:srgbClr val="AD198D"/>
                </a:solidFill>
                <a:latin typeface="Arial" panose="020B0604020202020204" pitchFamily="34" charset="0"/>
                <a:cs typeface="Arial" panose="020B0604020202020204" pitchFamily="34" charset="0"/>
              </a:rPr>
              <a:t>¿Durante </a:t>
            </a:r>
            <a:r>
              <a:rPr lang="es-ES" sz="2700" b="1" dirty="0">
                <a:solidFill>
                  <a:srgbClr val="AD198D"/>
                </a:solidFill>
                <a:latin typeface="Arial" panose="020B0604020202020204" pitchFamily="34" charset="0"/>
                <a:cs typeface="Arial" panose="020B0604020202020204" pitchFamily="34" charset="0"/>
              </a:rPr>
              <a:t>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839439" y="1115871"/>
            <a:ext cx="3711437" cy="3353657"/>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Se socializa la arquitectura base, los lineamientos para desarrollo y operaciones.</a:t>
            </a:r>
            <a:endParaRPr lang="es-CO"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400525" y="3316859"/>
            <a:ext cx="1413164" cy="982911"/>
            <a:chOff x="6492398" y="4411575"/>
            <a:chExt cx="1413164"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25154"/>
              <a:ext cx="1413164" cy="369332"/>
            </a:xfrm>
            <a:prstGeom prst="rect">
              <a:avLst/>
            </a:prstGeom>
            <a:noFill/>
          </p:spPr>
          <p:txBody>
            <a:bodyPr wrap="square" rtlCol="0">
              <a:spAutoFit/>
            </a:bodyPr>
            <a:lstStyle/>
            <a:p>
              <a:r>
                <a:rPr lang="es-ES" b="1" dirty="0" smtClean="0">
                  <a:solidFill>
                    <a:srgbClr val="575756"/>
                  </a:solidFill>
                  <a:latin typeface="Arial" panose="020B0604020202020204" pitchFamily="34" charset="0"/>
                  <a:cs typeface="Arial" panose="020B0604020202020204" pitchFamily="34" charset="0"/>
                </a:rPr>
                <a:t>20 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smtClean="0">
                <a:solidFill>
                  <a:srgbClr val="575756"/>
                </a:solidFill>
              </a:rPr>
              <a:t>* Tiempo máximos propuesto</a:t>
            </a:r>
            <a:endParaRPr lang="es-CO" dirty="0">
              <a:solidFill>
                <a:srgbClr val="575756"/>
              </a:solidFill>
            </a:endParaRPr>
          </a:p>
        </p:txBody>
      </p:sp>
      <p:sp>
        <p:nvSpPr>
          <p:cNvPr id="13" name="CuadroTexto 12">
            <a:extLst>
              <a:ext uri="{FF2B5EF4-FFF2-40B4-BE49-F238E27FC236}">
                <a16:creationId xmlns:a16="http://schemas.microsoft.com/office/drawing/2014/main" id="{F9697D91-0C68-44D4-9777-DDD502618EDC}"/>
              </a:ext>
            </a:extLst>
          </p:cNvPr>
          <p:cNvSpPr txBox="1"/>
          <p:nvPr/>
        </p:nvSpPr>
        <p:spPr>
          <a:xfrm>
            <a:off x="4291250" y="6195239"/>
            <a:ext cx="2162949" cy="369332"/>
          </a:xfrm>
          <a:prstGeom prst="rect">
            <a:avLst/>
          </a:prstGeom>
          <a:noFill/>
        </p:spPr>
        <p:txBody>
          <a:bodyPr wrap="square" rtlCol="0">
            <a:spAutoFit/>
          </a:bodyPr>
          <a:lstStyle/>
          <a:p>
            <a:pPr algn="ctr"/>
            <a:r>
              <a:rPr lang="es-CO" b="1" dirty="0" smtClean="0">
                <a:solidFill>
                  <a:srgbClr val="575756"/>
                </a:solidFill>
                <a:latin typeface="Arial" panose="020B0604020202020204" pitchFamily="34" charset="0"/>
                <a:cs typeface="Arial" panose="020B0604020202020204" pitchFamily="34" charset="0"/>
              </a:rPr>
              <a:t>Scrum Master</a:t>
            </a:r>
            <a:endParaRPr lang="es-CO" b="1" dirty="0">
              <a:solidFill>
                <a:srgbClr val="575756"/>
              </a:solidFill>
              <a:latin typeface="Arial" panose="020B0604020202020204" pitchFamily="34" charset="0"/>
              <a:cs typeface="Arial" panose="020B0604020202020204" pitchFamily="34" charset="0"/>
            </a:endParaRPr>
          </a:p>
        </p:txBody>
      </p:sp>
      <p:grpSp>
        <p:nvGrpSpPr>
          <p:cNvPr id="14" name="Grupo 13"/>
          <p:cNvGrpSpPr/>
          <p:nvPr/>
        </p:nvGrpSpPr>
        <p:grpSpPr>
          <a:xfrm>
            <a:off x="531652" y="1526111"/>
            <a:ext cx="3273712" cy="1107996"/>
            <a:chOff x="513652" y="1403281"/>
            <a:chExt cx="3273712" cy="1107996"/>
          </a:xfrm>
        </p:grpSpPr>
        <p:sp>
          <p:nvSpPr>
            <p:cNvPr id="15"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a:t>
              </a:r>
              <a:endPar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smtClean="0">
                  <a:solidFill>
                    <a:srgbClr val="632678"/>
                  </a:solidFill>
                  <a:latin typeface="Arial" panose="020B0604020202020204" pitchFamily="34" charset="0"/>
                  <a:cs typeface="Arial" panose="020B0604020202020204" pitchFamily="34" charset="0"/>
                </a:rPr>
                <a:t>Riesgos</a:t>
              </a:r>
              <a:endParaRPr lang="es-CO" sz="2400" dirty="0">
                <a:solidFill>
                  <a:srgbClr val="632678"/>
                </a:solidFill>
                <a:latin typeface="Arial" panose="020B0604020202020204" pitchFamily="34" charset="0"/>
                <a:cs typeface="Arial" panose="020B0604020202020204" pitchFamily="34" charset="0"/>
              </a:endParaRPr>
            </a:p>
          </p:txBody>
        </p:sp>
      </p:grpSp>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5157" y="1107302"/>
            <a:ext cx="2242814" cy="4985947"/>
          </a:xfrm>
          <a:prstGeom prst="rect">
            <a:avLst/>
          </a:prstGeom>
        </p:spPr>
      </p:pic>
    </p:spTree>
    <p:extLst>
      <p:ext uri="{BB962C8B-B14F-4D97-AF65-F5344CB8AC3E}">
        <p14:creationId xmlns:p14="http://schemas.microsoft.com/office/powerpoint/2010/main" val="1620880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Explicación de artefacto de riesgos</a:t>
            </a:r>
            <a:endParaRPr lang="es-CO" dirty="0"/>
          </a:p>
        </p:txBody>
      </p:sp>
      <p:sp>
        <p:nvSpPr>
          <p:cNvPr id="3" name="Marcador de contenido 2"/>
          <p:cNvSpPr>
            <a:spLocks noGrp="1"/>
          </p:cNvSpPr>
          <p:nvPr>
            <p:ph sz="half" idx="1"/>
          </p:nvPr>
        </p:nvSpPr>
        <p:spPr/>
        <p:txBody>
          <a:bodyPr/>
          <a:lstStyle/>
          <a:p>
            <a:endParaRPr lang="es-CO"/>
          </a:p>
        </p:txBody>
      </p:sp>
      <p:sp>
        <p:nvSpPr>
          <p:cNvPr id="4" name="Marcador de contenido 3"/>
          <p:cNvSpPr>
            <a:spLocks noGrp="1"/>
          </p:cNvSpPr>
          <p:nvPr>
            <p:ph sz="half" idx="2"/>
          </p:nvPr>
        </p:nvSpPr>
        <p:spPr/>
        <p:txBody>
          <a:bodyPr/>
          <a:lstStyle/>
          <a:p>
            <a:endParaRPr lang="es-CO"/>
          </a:p>
        </p:txBody>
      </p:sp>
    </p:spTree>
    <p:extLst>
      <p:ext uri="{BB962C8B-B14F-4D97-AF65-F5344CB8AC3E}">
        <p14:creationId xmlns:p14="http://schemas.microsoft.com/office/powerpoint/2010/main" val="1278480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7. </a:t>
            </a:r>
            <a:r>
              <a:rPr lang="es-ES" sz="2700" b="1" dirty="0">
                <a:solidFill>
                  <a:srgbClr val="AD198D"/>
                </a:solidFill>
                <a:latin typeface="Arial" panose="020B0604020202020204" pitchFamily="34" charset="0"/>
                <a:cs typeface="Arial" panose="020B0604020202020204" pitchFamily="34" charset="0"/>
              </a:rPr>
              <a:t>¿ Durante 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8121549" y="1678675"/>
            <a:ext cx="3711437" cy="3353657"/>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Se socializa la arquitectura base, los lineamientos para desarrollo y operaciones.</a:t>
            </a:r>
            <a:endParaRPr lang="es-CO"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809958" y="3002960"/>
            <a:ext cx="1413164" cy="982911"/>
            <a:chOff x="6492398" y="4411575"/>
            <a:chExt cx="1413164"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25154"/>
              <a:ext cx="1413164" cy="369332"/>
            </a:xfrm>
            <a:prstGeom prst="rect">
              <a:avLst/>
            </a:prstGeom>
            <a:noFill/>
          </p:spPr>
          <p:txBody>
            <a:bodyPr wrap="square" rtlCol="0">
              <a:spAutoFit/>
            </a:bodyPr>
            <a:lstStyle/>
            <a:p>
              <a:r>
                <a:rPr lang="es-ES" b="1" dirty="0" smtClean="0">
                  <a:solidFill>
                    <a:srgbClr val="575756"/>
                  </a:solidFill>
                  <a:latin typeface="Arial" panose="020B0604020202020204" pitchFamily="34" charset="0"/>
                  <a:cs typeface="Arial" panose="020B0604020202020204" pitchFamily="34" charset="0"/>
                </a:rPr>
                <a:t>20 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smtClean="0">
                <a:solidFill>
                  <a:srgbClr val="575756"/>
                </a:solidFill>
              </a:rPr>
              <a:t>* Tiempo máximos propuesto</a:t>
            </a:r>
            <a:endParaRPr lang="es-CO" dirty="0">
              <a:solidFill>
                <a:srgbClr val="575756"/>
              </a:solidFill>
            </a:endParaRPr>
          </a:p>
        </p:txBody>
      </p:sp>
      <p:sp>
        <p:nvSpPr>
          <p:cNvPr id="13" name="CuadroTexto 12">
            <a:extLst>
              <a:ext uri="{FF2B5EF4-FFF2-40B4-BE49-F238E27FC236}">
                <a16:creationId xmlns:a16="http://schemas.microsoft.com/office/drawing/2014/main" id="{F9697D91-0C68-44D4-9777-DDD502618EDC}"/>
              </a:ext>
            </a:extLst>
          </p:cNvPr>
          <p:cNvSpPr txBox="1"/>
          <p:nvPr/>
        </p:nvSpPr>
        <p:spPr>
          <a:xfrm>
            <a:off x="4861302" y="6195239"/>
            <a:ext cx="2162949" cy="369332"/>
          </a:xfrm>
          <a:prstGeom prst="rect">
            <a:avLst/>
          </a:prstGeom>
          <a:noFill/>
        </p:spPr>
        <p:txBody>
          <a:bodyPr wrap="square" rtlCol="0">
            <a:spAutoFit/>
          </a:bodyPr>
          <a:lstStyle/>
          <a:p>
            <a:pPr algn="ctr"/>
            <a:r>
              <a:rPr lang="es-CO" b="1" dirty="0" smtClean="0">
                <a:solidFill>
                  <a:srgbClr val="575756"/>
                </a:solidFill>
                <a:latin typeface="Arial" panose="020B0604020202020204" pitchFamily="34" charset="0"/>
                <a:cs typeface="Arial" panose="020B0604020202020204" pitchFamily="34" charset="0"/>
              </a:rPr>
              <a:t>Scrum Master</a:t>
            </a:r>
            <a:endParaRPr lang="es-CO" b="1" dirty="0">
              <a:solidFill>
                <a:srgbClr val="575756"/>
              </a:solidFill>
              <a:latin typeface="Arial" panose="020B0604020202020204" pitchFamily="34" charset="0"/>
              <a:cs typeface="Arial" panose="020B0604020202020204" pitchFamily="34" charset="0"/>
            </a:endParaRPr>
          </a:p>
        </p:txBody>
      </p:sp>
      <p:grpSp>
        <p:nvGrpSpPr>
          <p:cNvPr id="14" name="Grupo 13"/>
          <p:cNvGrpSpPr/>
          <p:nvPr/>
        </p:nvGrpSpPr>
        <p:grpSpPr>
          <a:xfrm>
            <a:off x="596151" y="1526111"/>
            <a:ext cx="3853019" cy="1107996"/>
            <a:chOff x="567551" y="1403281"/>
            <a:chExt cx="3219813" cy="1107996"/>
          </a:xfrm>
        </p:grpSpPr>
        <p:sp>
          <p:nvSpPr>
            <p:cNvPr id="15" name="4 Rectángulo"/>
            <p:cNvSpPr/>
            <p:nvPr/>
          </p:nvSpPr>
          <p:spPr>
            <a:xfrm>
              <a:off x="567551" y="1403281"/>
              <a:ext cx="548150" cy="1107996"/>
            </a:xfrm>
            <a:prstGeom prst="rect">
              <a:avLst/>
            </a:prstGeom>
            <a:noFill/>
            <a:ln>
              <a:noFill/>
            </a:ln>
          </p:spPr>
          <p:txBody>
            <a:bodyPr wrap="none" lIns="91440" tIns="45720" rIns="91440" bIns="45720">
              <a:spAutoFit/>
            </a:bodyPr>
            <a:lstStyle/>
            <a:p>
              <a:pPr algn="ctr"/>
              <a:r>
                <a:rPr lang="es-ES" sz="6600" b="1" dirty="0" smtClean="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6</a:t>
              </a:r>
              <a:endPar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smtClean="0">
                  <a:solidFill>
                    <a:srgbClr val="632678"/>
                  </a:solidFill>
                  <a:latin typeface="Arial" panose="020B0604020202020204" pitchFamily="34" charset="0"/>
                  <a:cs typeface="Arial" panose="020B0604020202020204" pitchFamily="34" charset="0"/>
                </a:rPr>
                <a:t>Revisión del Backlog</a:t>
              </a:r>
              <a:endParaRPr lang="es-CO" sz="2400" dirty="0">
                <a:solidFill>
                  <a:srgbClr val="632678"/>
                </a:solidFill>
                <a:latin typeface="Arial" panose="020B0604020202020204" pitchFamily="34" charset="0"/>
                <a:cs typeface="Arial" panose="020B0604020202020204" pitchFamily="34" charset="0"/>
              </a:endParaRPr>
            </a:p>
          </p:txBody>
        </p:sp>
      </p:grpSp>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1437" y="1103679"/>
            <a:ext cx="2242814" cy="4985947"/>
          </a:xfrm>
          <a:prstGeom prst="rect">
            <a:avLst/>
          </a:prstGeom>
        </p:spPr>
      </p:pic>
    </p:spTree>
    <p:extLst>
      <p:ext uri="{BB962C8B-B14F-4D97-AF65-F5344CB8AC3E}">
        <p14:creationId xmlns:p14="http://schemas.microsoft.com/office/powerpoint/2010/main" val="944020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269570"/>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a:t>
            </a:r>
            <a:r>
              <a:rPr lang="es-ES" sz="2700" b="1" dirty="0" smtClean="0">
                <a:solidFill>
                  <a:srgbClr val="AD198D"/>
                </a:solidFill>
                <a:latin typeface="Arial" panose="020B0604020202020204" pitchFamily="34" charset="0"/>
                <a:cs typeface="Arial" panose="020B0604020202020204" pitchFamily="34" charset="0"/>
              </a:rPr>
              <a:t>Historiad de Usuario?</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5C3F4C3D-618A-4CE4-8ABA-DDD652A8D624}"/>
              </a:ext>
            </a:extLst>
          </p:cNvPr>
          <p:cNvSpPr txBox="1"/>
          <p:nvPr/>
        </p:nvSpPr>
        <p:spPr>
          <a:xfrm>
            <a:off x="645952" y="1335180"/>
            <a:ext cx="10395243" cy="5232202"/>
          </a:xfrm>
          <a:prstGeom prst="rect">
            <a:avLst/>
          </a:prstGeom>
          <a:noFill/>
        </p:spPr>
        <p:txBody>
          <a:bodyPr wrap="square" rtlCol="0">
            <a:spAutoFit/>
          </a:bodyPr>
          <a:lstStyle/>
          <a:p>
            <a:r>
              <a:rPr lang="es-ES" sz="1600" dirty="0">
                <a:solidFill>
                  <a:srgbClr val="575756"/>
                </a:solidFill>
                <a:latin typeface="Arial" panose="020B0604020202020204" pitchFamily="34" charset="0"/>
                <a:cs typeface="Arial" panose="020B0604020202020204" pitchFamily="34" charset="0"/>
              </a:rPr>
              <a:t>Para la estimación de las historias de usuario se recomienda la siguiente practica:</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Como insumo para esta actividad se debe contar con el </a:t>
            </a:r>
            <a:r>
              <a:rPr lang="es-ES" sz="1600" b="1" dirty="0">
                <a:solidFill>
                  <a:srgbClr val="575756"/>
                </a:solidFill>
                <a:latin typeface="Arial" panose="020B0604020202020204" pitchFamily="34" charset="0"/>
                <a:cs typeface="Arial" panose="020B0604020202020204" pitchFamily="34" charset="0"/>
              </a:rPr>
              <a:t>backlog ordenado y priorizado. </a:t>
            </a:r>
          </a:p>
          <a:p>
            <a:endParaRPr lang="es-ES" sz="1600" dirty="0">
              <a:solidFill>
                <a:srgbClr val="57575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El equipo toma las primeras 10 HU del backlog, selecciona la HU menos compleja  y la HU mas compleja</a:t>
            </a:r>
            <a:r>
              <a:rPr lang="es-ES" sz="1600" dirty="0" smtClean="0">
                <a:solidFill>
                  <a:srgbClr val="575756"/>
                </a:solidFill>
                <a:latin typeface="Arial" panose="020B0604020202020204" pitchFamily="34" charset="0"/>
                <a:cs typeface="Arial" panose="020B0604020202020204" pitchFamily="34" charset="0"/>
              </a:rPr>
              <a:t>.</a:t>
            </a:r>
          </a:p>
          <a:p>
            <a:endParaRPr lang="es-ES" sz="1600" dirty="0">
              <a:solidFill>
                <a:srgbClr val="57575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El equipo realiza una estimación de las HU seleccionadas, al realizar esta estimación el equipo cuenta con dos valores de referencia para estimar el resto de HU. </a:t>
            </a:r>
            <a:endParaRPr lang="es-ES" sz="1600" dirty="0" smtClean="0">
              <a:solidFill>
                <a:srgbClr val="575756"/>
              </a:solidFill>
              <a:latin typeface="Arial" panose="020B0604020202020204" pitchFamily="34" charset="0"/>
              <a:cs typeface="Arial" panose="020B0604020202020204" pitchFamily="34" charset="0"/>
            </a:endParaRPr>
          </a:p>
          <a:p>
            <a:endParaRPr lang="es-ES" sz="1600" dirty="0">
              <a:solidFill>
                <a:srgbClr val="57575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El equipo realiza la estimación relativa, para lo cual el equipo toma las HU estimados como pívot y  realiza una comparación con cada una de las HU a estimar del backlog, teniendo en cuenta los siguientes aspectos:</a:t>
            </a: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Complejidad.</a:t>
            </a: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Conocimiento.</a:t>
            </a: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Volumen</a:t>
            </a: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Incertidumbre </a:t>
            </a:r>
            <a:endParaRPr lang="es-ES" sz="1600" dirty="0" smtClean="0">
              <a:solidFill>
                <a:srgbClr val="575756"/>
              </a:solidFill>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Ejemplo si  las HU que tomamos como pívot, tienen una puntuación de 1 punto y 8 puntos respectivamente, las HU que vamos a estimar se comparan con estas HU pívot, y si la HU es el doble mas  compleja que la que se estimo como 1 punto, a la HU que se esta estimando se le asigna 2 puntos. La HU pívot con mayor puntaje nos indica que esa es la mayor puntuación que debería recibir una HU del backlog en ese momento.</a:t>
            </a:r>
          </a:p>
          <a:p>
            <a:endParaRPr lang="es-ES" sz="1400" dirty="0">
              <a:solidFill>
                <a:srgbClr val="575756"/>
              </a:solidFill>
            </a:endParaRPr>
          </a:p>
        </p:txBody>
      </p:sp>
    </p:spTree>
    <p:extLst>
      <p:ext uri="{BB962C8B-B14F-4D97-AF65-F5344CB8AC3E}">
        <p14:creationId xmlns:p14="http://schemas.microsoft.com/office/powerpoint/2010/main" val="3445060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00474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542927" y="405434"/>
            <a:ext cx="7072524"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HU?</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5C3F4C3D-618A-4CE4-8ABA-DDD652A8D624}"/>
              </a:ext>
            </a:extLst>
          </p:cNvPr>
          <p:cNvSpPr txBox="1"/>
          <p:nvPr/>
        </p:nvSpPr>
        <p:spPr>
          <a:xfrm>
            <a:off x="443333" y="1133356"/>
            <a:ext cx="10395243" cy="5724644"/>
          </a:xfrm>
          <a:prstGeom prst="rect">
            <a:avLst/>
          </a:prstGeom>
          <a:noFill/>
        </p:spPr>
        <p:txBody>
          <a:bodyPr wrap="square" rtlCol="0">
            <a:spAutoFit/>
          </a:bodyPr>
          <a:lstStyle/>
          <a:p>
            <a:r>
              <a:rPr lang="es-ES" sz="1600" dirty="0">
                <a:solidFill>
                  <a:srgbClr val="575756"/>
                </a:solidFill>
                <a:latin typeface="Arial" panose="020B0604020202020204" pitchFamily="34" charset="0"/>
                <a:cs typeface="Arial" panose="020B0604020202020204" pitchFamily="34" charset="0"/>
              </a:rPr>
              <a:t>Para la estimación en puntos, se usa el Planning Póker, son unas cartas que contienen la serie de Fibonacci(1,2,3,5,8,13,21…), y las cuales nos permiten dar una puntuación a las HU.</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 Para realizar la estimación se realizan los siguientes pasos:</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 se da lectura a la HU, se resuelven dudas si las hay.</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 una vez todos tengan claridad sobre la HU, el Scrum Master solicita al equipo de desarrollo que seleccione una carta sin  mostrarla, y solo hasta que el SM, cuente hasta tres todos los miembro del equipo descubren su carta. </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 Si existe diferencias se solicita que la persona que selecciono la carta con menor puntaje y la de mayor puntaje, den a conocer su punto de vista.</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Una vez el equipo escuche los argumentos de los extremos de la votación, se realiza de nuevo la votación.</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Si todavía existen diferencias se realiza promedio de la votación y esta será la puntuación de la HU.</a:t>
            </a:r>
          </a:p>
          <a:p>
            <a:pPr marL="285750" indent="-285750">
              <a:buFont typeface="Arial" panose="020B0604020202020204" pitchFamily="34" charset="0"/>
              <a:buChar char="•"/>
            </a:pPr>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Nota: En el Planning Póker además de encontrar la serie Fibonacci, también se encuentran 3 cartas que son las siguientes:</a:t>
            </a:r>
          </a:p>
          <a:p>
            <a:r>
              <a:rPr lang="es-CO" sz="1600" dirty="0">
                <a:solidFill>
                  <a:srgbClr val="575756"/>
                </a:solidFill>
                <a:latin typeface="Arial" panose="020B0604020202020204" pitchFamily="34" charset="0"/>
                <a:cs typeface="Arial" panose="020B0604020202020204" pitchFamily="34" charset="0"/>
              </a:rPr>
              <a:t>∞ = Esta carta es usada cuando los miembros del equipo perciben que la HU es muy grande y es necesario dividirla, ya que no se puede realizar en una iteración.</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a:t>
            </a:r>
            <a:r>
              <a:rPr lang="es-CO" sz="1600" dirty="0">
                <a:solidFill>
                  <a:srgbClr val="575756"/>
                </a:solidFill>
                <a:latin typeface="Arial" panose="020B0604020202020204" pitchFamily="34" charset="0"/>
                <a:cs typeface="Arial" panose="020B0604020202020204" pitchFamily="34" charset="0"/>
              </a:rPr>
              <a:t>: Esta carta es usada cuando alguna persona del equipo, tiene dudas y no tiene muy claro lo que esta estimando.</a:t>
            </a:r>
          </a:p>
          <a:p>
            <a:r>
              <a:rPr lang="es-CO" sz="1600" dirty="0">
                <a:solidFill>
                  <a:srgbClr val="575756"/>
                </a:solidFill>
                <a:latin typeface="Arial" panose="020B0604020202020204" pitchFamily="34" charset="0"/>
                <a:cs typeface="Arial" panose="020B0604020202020204" pitchFamily="34" charset="0"/>
              </a:rPr>
              <a:t>Café: Esta carta es usada cuando alguien del equipo cree que es necesario  tomar un descanso antes de seguir estimando las HU.</a:t>
            </a:r>
            <a:endParaRPr lang="es-ES" sz="1600" dirty="0">
              <a:solidFill>
                <a:srgbClr val="575756"/>
              </a:solidFill>
              <a:latin typeface="Arial" panose="020B0604020202020204" pitchFamily="34" charset="0"/>
              <a:cs typeface="Arial" panose="020B0604020202020204" pitchFamily="34" charset="0"/>
            </a:endParaRPr>
          </a:p>
          <a:p>
            <a:endParaRPr lang="es-ES" sz="1400" dirty="0"/>
          </a:p>
        </p:txBody>
      </p:sp>
      <p:pic>
        <p:nvPicPr>
          <p:cNvPr id="12290" name="Picture 2" descr="Resultado de imagen para Planning poker">
            <a:extLst>
              <a:ext uri="{FF2B5EF4-FFF2-40B4-BE49-F238E27FC236}">
                <a16:creationId xmlns:a16="http://schemas.microsoft.com/office/drawing/2014/main" id="{5329A406-BE9C-4B4F-A23A-B60EE8830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6601" y="1183281"/>
            <a:ext cx="2251376" cy="116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37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82505A-C741-4787-816A-AD4CE9F18845}"/>
              </a:ext>
            </a:extLst>
          </p:cNvPr>
          <p:cNvSpPr>
            <a:spLocks noGrp="1"/>
          </p:cNvSpPr>
          <p:nvPr>
            <p:ph type="title"/>
          </p:nvPr>
        </p:nvSpPr>
        <p:spPr>
          <a:xfrm>
            <a:off x="342083" y="345374"/>
            <a:ext cx="10515600" cy="560997"/>
          </a:xfrm>
        </p:spPr>
        <p:txBody>
          <a:bodyPr>
            <a:normAutofit fontScale="90000"/>
          </a:bodyPr>
          <a:lstStyle/>
          <a:p>
            <a:r>
              <a:rPr lang="es-ES" b="1" dirty="0">
                <a:solidFill>
                  <a:srgbClr val="AD198D"/>
                </a:solidFill>
                <a:latin typeface="Arial" panose="020B0604020202020204" pitchFamily="34" charset="0"/>
                <a:cs typeface="Arial" panose="020B0604020202020204" pitchFamily="34" charset="0"/>
              </a:rPr>
              <a:t>Índice</a:t>
            </a:r>
            <a:endParaRPr lang="es-CO" b="1" dirty="0">
              <a:solidFill>
                <a:schemeClr val="accent1">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D8711CCA-9202-4152-835A-EBF1A3278DB1}"/>
              </a:ext>
            </a:extLst>
          </p:cNvPr>
          <p:cNvSpPr txBox="1"/>
          <p:nvPr/>
        </p:nvSpPr>
        <p:spPr>
          <a:xfrm>
            <a:off x="3098091" y="906371"/>
            <a:ext cx="6800588" cy="4031873"/>
          </a:xfrm>
          <a:prstGeom prst="rect">
            <a:avLst/>
          </a:prstGeom>
          <a:noFill/>
        </p:spPr>
        <p:txBody>
          <a:bodyPr wrap="square" rtlCol="0">
            <a:spAutoFit/>
          </a:bodyPr>
          <a:lstStyle/>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Introducción</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Entradas y Salidas del Pi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Priorizar una Feature.</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Por qué realizar un PI?.</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Preparar un Pi Planning?</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Organizacional.</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del contenido.</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del espacio.</a:t>
            </a:r>
          </a:p>
          <a:p>
            <a:pPr marL="1257300" lvl="2" indent="-342900">
              <a:buFont typeface="+mj-lt"/>
              <a:buAutoNum type="arabicPeriod"/>
            </a:pPr>
            <a:r>
              <a:rPr lang="en-US" sz="1600" dirty="0">
                <a:solidFill>
                  <a:schemeClr val="accent1">
                    <a:lumMod val="75000"/>
                  </a:schemeClr>
                </a:solidFill>
                <a:latin typeface="Arial" panose="020B0604020202020204" pitchFamily="34" charset="0"/>
                <a:cs typeface="Arial" panose="020B0604020202020204" pitchFamily="34" charset="0"/>
              </a:rPr>
              <a:t>Preparar el kit de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Cuál debería ser la agenda.</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Inicia  un PI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desarrolla un PI Planning</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Cómo Definir la capacidad de los equipos </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Cómo Estimar las HU 	</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Finaliza un PI Planning</a:t>
            </a:r>
            <a:endParaRPr lang="en-US" sz="1600" b="1"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endParaRPr lang="es-419" sz="1600" b="1" dirty="0">
              <a:solidFill>
                <a:schemeClr val="accent1">
                  <a:lumMod val="75000"/>
                </a:schemeClr>
              </a:solidFill>
              <a:latin typeface="Candara" panose="020E0502030303020204" pitchFamily="34" charset="0"/>
            </a:endParaRPr>
          </a:p>
        </p:txBody>
      </p:sp>
    </p:spTree>
    <p:extLst>
      <p:ext uri="{BB962C8B-B14F-4D97-AF65-F5344CB8AC3E}">
        <p14:creationId xmlns:p14="http://schemas.microsoft.com/office/powerpoint/2010/main" val="2152990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7. </a:t>
            </a:r>
            <a:r>
              <a:rPr lang="es-ES" sz="2700" b="1" dirty="0" smtClean="0">
                <a:solidFill>
                  <a:srgbClr val="AD198D"/>
                </a:solidFill>
                <a:latin typeface="Arial" panose="020B0604020202020204" pitchFamily="34" charset="0"/>
                <a:cs typeface="Arial" panose="020B0604020202020204" pitchFamily="34" charset="0"/>
              </a:rPr>
              <a:t>¿Durante </a:t>
            </a:r>
            <a:r>
              <a:rPr lang="es-ES" sz="2700" b="1" dirty="0">
                <a:solidFill>
                  <a:srgbClr val="AD198D"/>
                </a:solidFill>
                <a:latin typeface="Arial" panose="020B0604020202020204" pitchFamily="34" charset="0"/>
                <a:cs typeface="Arial" panose="020B0604020202020204" pitchFamily="34" charset="0"/>
              </a:rPr>
              <a:t>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924084" y="1263361"/>
            <a:ext cx="4018750" cy="3240400"/>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ct val="0"/>
              </a:spcBef>
              <a:spcAft>
                <a:spcPct val="35000"/>
              </a:spcAft>
            </a:pPr>
            <a:r>
              <a:rPr lang="es-ES" altLang="zh-CN" dirty="0" smtClean="0">
                <a:solidFill>
                  <a:schemeClr val="bg1"/>
                </a:solidFill>
                <a:latin typeface="Arial" panose="020B0604020202020204" pitchFamily="34" charset="0"/>
                <a:cs typeface="Arial" panose="020B0604020202020204" pitchFamily="34" charset="0"/>
              </a:rPr>
              <a:t>Capacidad </a:t>
            </a:r>
            <a:r>
              <a:rPr lang="es-ES" altLang="zh-CN" dirty="0">
                <a:solidFill>
                  <a:schemeClr val="bg1"/>
                </a:solidFill>
                <a:latin typeface="Arial" panose="020B0604020202020204" pitchFamily="34" charset="0"/>
                <a:cs typeface="Arial" panose="020B0604020202020204" pitchFamily="34" charset="0"/>
              </a:rPr>
              <a:t>del equipo. Para esta actividad se recomienda, tener en cuenta si personas del equipo van a tener vacaciones, compensatorios o  permisos planeados durante los días en que se desarrollara el PI. Esto con el propósito de entregar una capacidad de desarrollo mas acertada.</a:t>
            </a:r>
            <a:endParaRPr lang="es-ES" altLang="zh-CN"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772728" y="3105196"/>
            <a:ext cx="1413164" cy="982911"/>
            <a:chOff x="6492398" y="4411575"/>
            <a:chExt cx="1413164"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25154"/>
              <a:ext cx="1413164" cy="369332"/>
            </a:xfrm>
            <a:prstGeom prst="rect">
              <a:avLst/>
            </a:prstGeom>
            <a:noFill/>
          </p:spPr>
          <p:txBody>
            <a:bodyPr wrap="square" rtlCol="0">
              <a:spAutoFit/>
            </a:bodyPr>
            <a:lstStyle/>
            <a:p>
              <a:r>
                <a:rPr lang="es-ES" b="1" dirty="0" smtClean="0">
                  <a:solidFill>
                    <a:srgbClr val="575756"/>
                  </a:solidFill>
                  <a:latin typeface="Arial" panose="020B0604020202020204" pitchFamily="34" charset="0"/>
                  <a:cs typeface="Arial" panose="020B0604020202020204" pitchFamily="34" charset="0"/>
                </a:rPr>
                <a:t>5 </a:t>
              </a:r>
              <a:r>
                <a:rPr lang="es-ES" b="1" dirty="0" smtClean="0">
                  <a:solidFill>
                    <a:srgbClr val="575756"/>
                  </a:solidFill>
                  <a:latin typeface="Arial" panose="020B0604020202020204" pitchFamily="34" charset="0"/>
                  <a:cs typeface="Arial" panose="020B0604020202020204" pitchFamily="34" charset="0"/>
                </a:rPr>
                <a:t>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smtClean="0">
                <a:solidFill>
                  <a:srgbClr val="575756"/>
                </a:solidFill>
              </a:rPr>
              <a:t>* Tiempo máximos propuesto</a:t>
            </a:r>
            <a:endParaRPr lang="es-CO" dirty="0">
              <a:solidFill>
                <a:srgbClr val="575756"/>
              </a:solidFill>
            </a:endParaRPr>
          </a:p>
        </p:txBody>
      </p:sp>
      <p:sp>
        <p:nvSpPr>
          <p:cNvPr id="13" name="CuadroTexto 12">
            <a:extLst>
              <a:ext uri="{FF2B5EF4-FFF2-40B4-BE49-F238E27FC236}">
                <a16:creationId xmlns:a16="http://schemas.microsoft.com/office/drawing/2014/main" id="{F9697D91-0C68-44D4-9777-DDD502618EDC}"/>
              </a:ext>
            </a:extLst>
          </p:cNvPr>
          <p:cNvSpPr txBox="1"/>
          <p:nvPr/>
        </p:nvSpPr>
        <p:spPr>
          <a:xfrm>
            <a:off x="4861302" y="6195239"/>
            <a:ext cx="2162949" cy="369332"/>
          </a:xfrm>
          <a:prstGeom prst="rect">
            <a:avLst/>
          </a:prstGeom>
          <a:noFill/>
        </p:spPr>
        <p:txBody>
          <a:bodyPr wrap="square" rtlCol="0">
            <a:spAutoFit/>
          </a:bodyPr>
          <a:lstStyle/>
          <a:p>
            <a:pPr algn="ctr"/>
            <a:r>
              <a:rPr lang="es-CO" b="1" dirty="0" smtClean="0">
                <a:solidFill>
                  <a:srgbClr val="575756"/>
                </a:solidFill>
                <a:latin typeface="Arial" panose="020B0604020202020204" pitchFamily="34" charset="0"/>
                <a:cs typeface="Arial" panose="020B0604020202020204" pitchFamily="34" charset="0"/>
              </a:rPr>
              <a:t>Scrum Master</a:t>
            </a:r>
            <a:endParaRPr lang="es-CO" b="1" dirty="0">
              <a:solidFill>
                <a:srgbClr val="575756"/>
              </a:solidFill>
              <a:latin typeface="Arial" panose="020B0604020202020204" pitchFamily="34" charset="0"/>
              <a:cs typeface="Arial" panose="020B0604020202020204" pitchFamily="34" charset="0"/>
            </a:endParaRPr>
          </a:p>
        </p:txBody>
      </p:sp>
      <p:grpSp>
        <p:nvGrpSpPr>
          <p:cNvPr id="14" name="Grupo 13"/>
          <p:cNvGrpSpPr/>
          <p:nvPr/>
        </p:nvGrpSpPr>
        <p:grpSpPr>
          <a:xfrm>
            <a:off x="596151" y="1526111"/>
            <a:ext cx="3853019" cy="1107996"/>
            <a:chOff x="567551" y="1403281"/>
            <a:chExt cx="3219813" cy="1107996"/>
          </a:xfrm>
        </p:grpSpPr>
        <p:sp>
          <p:nvSpPr>
            <p:cNvPr id="15" name="4 Rectángulo"/>
            <p:cNvSpPr/>
            <p:nvPr/>
          </p:nvSpPr>
          <p:spPr>
            <a:xfrm>
              <a:off x="567551" y="1403281"/>
              <a:ext cx="548150"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7</a:t>
              </a:r>
              <a:endPar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smtClean="0">
                  <a:solidFill>
                    <a:srgbClr val="632678"/>
                  </a:solidFill>
                  <a:latin typeface="Arial" panose="020B0604020202020204" pitchFamily="34" charset="0"/>
                  <a:cs typeface="Arial" panose="020B0604020202020204" pitchFamily="34" charset="0"/>
                </a:rPr>
                <a:t>Velocidad Equipo</a:t>
              </a:r>
              <a:endParaRPr lang="es-CO" sz="2400" dirty="0">
                <a:solidFill>
                  <a:srgbClr val="632678"/>
                </a:solidFill>
                <a:latin typeface="Arial" panose="020B0604020202020204" pitchFamily="34" charset="0"/>
                <a:cs typeface="Arial" panose="020B0604020202020204" pitchFamily="34" charset="0"/>
              </a:endParaRPr>
            </a:p>
          </p:txBody>
        </p:sp>
      </p:gr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894" y="2295552"/>
            <a:ext cx="5667514" cy="3738051"/>
          </a:xfrm>
          <a:prstGeom prst="rect">
            <a:avLst/>
          </a:prstGeom>
        </p:spPr>
      </p:pic>
    </p:spTree>
    <p:extLst>
      <p:ext uri="{BB962C8B-B14F-4D97-AF65-F5344CB8AC3E}">
        <p14:creationId xmlns:p14="http://schemas.microsoft.com/office/powerpoint/2010/main" val="942121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372997" y="737307"/>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100042" y="165292"/>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 ¿Cómo Definir la capacidad de los equipos?</a:t>
            </a:r>
            <a:endParaRPr lang="es-CO" sz="2700" b="1" dirty="0">
              <a:solidFill>
                <a:srgbClr val="AD198D"/>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8B1A4D0-61FB-4B22-88F0-F13381D2F5F2}"/>
              </a:ext>
            </a:extLst>
          </p:cNvPr>
          <p:cNvSpPr txBox="1"/>
          <p:nvPr/>
        </p:nvSpPr>
        <p:spPr>
          <a:xfrm>
            <a:off x="263816" y="1039252"/>
            <a:ext cx="7815660" cy="5262979"/>
          </a:xfrm>
          <a:prstGeom prst="rect">
            <a:avLst/>
          </a:prstGeom>
          <a:noFill/>
        </p:spPr>
        <p:txBody>
          <a:bodyPr wrap="square" rtlCol="0">
            <a:spAutoFit/>
          </a:bodyPr>
          <a:lstStyle/>
          <a:p>
            <a:r>
              <a:rPr lang="es-ES" sz="1600" dirty="0">
                <a:solidFill>
                  <a:srgbClr val="575756"/>
                </a:solidFill>
                <a:latin typeface="Arial" panose="020B0604020202020204" pitchFamily="34" charset="0"/>
                <a:cs typeface="Arial" panose="020B0604020202020204" pitchFamily="34" charset="0"/>
              </a:rPr>
              <a:t>Para definir la capacidad de los equipos en cada una de las iteraciones del PI se recomienda:</a:t>
            </a:r>
          </a:p>
          <a:p>
            <a:endParaRPr lang="es-ES" sz="1600" dirty="0">
              <a:solidFill>
                <a:srgbClr val="575756"/>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s-ES" sz="1600" dirty="0">
                <a:solidFill>
                  <a:srgbClr val="575756"/>
                </a:solidFill>
                <a:latin typeface="Arial" panose="020B0604020202020204" pitchFamily="34" charset="0"/>
                <a:cs typeface="Arial" panose="020B0604020202020204" pitchFamily="34" charset="0"/>
              </a:rPr>
              <a:t>Revisar si alguno de los miembros del equipo, durante la ejecución del PI, tiene programada </a:t>
            </a:r>
            <a:r>
              <a:rPr lang="es-ES" sz="1600" b="1" dirty="0">
                <a:solidFill>
                  <a:srgbClr val="575756"/>
                </a:solidFill>
                <a:latin typeface="Arial" panose="020B0604020202020204" pitchFamily="34" charset="0"/>
                <a:cs typeface="Arial" panose="020B0604020202020204" pitchFamily="34" charset="0"/>
              </a:rPr>
              <a:t>vacaciones</a:t>
            </a:r>
            <a:r>
              <a:rPr lang="es-ES" sz="1600" dirty="0">
                <a:solidFill>
                  <a:srgbClr val="575756"/>
                </a:solidFill>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v"/>
            </a:pPr>
            <a:r>
              <a:rPr lang="es-ES" sz="1600" dirty="0">
                <a:solidFill>
                  <a:srgbClr val="575756"/>
                </a:solidFill>
                <a:latin typeface="Arial" panose="020B0604020202020204" pitchFamily="34" charset="0"/>
                <a:cs typeface="Arial" panose="020B0604020202020204" pitchFamily="34" charset="0"/>
              </a:rPr>
              <a:t>Revisar el </a:t>
            </a:r>
            <a:r>
              <a:rPr lang="es-ES" sz="1600" b="1" dirty="0">
                <a:solidFill>
                  <a:srgbClr val="575756"/>
                </a:solidFill>
                <a:latin typeface="Arial" panose="020B0604020202020204" pitchFamily="34" charset="0"/>
                <a:cs typeface="Arial" panose="020B0604020202020204" pitchFamily="34" charset="0"/>
              </a:rPr>
              <a:t>Porcentaje de disponibilidad </a:t>
            </a:r>
            <a:r>
              <a:rPr lang="es-ES" sz="1600" dirty="0">
                <a:solidFill>
                  <a:srgbClr val="575756"/>
                </a:solidFill>
                <a:latin typeface="Arial" panose="020B0604020202020204" pitchFamily="34" charset="0"/>
                <a:cs typeface="Arial" panose="020B0604020202020204" pitchFamily="34" charset="0"/>
              </a:rPr>
              <a:t>de cada uno de los miembros del equipo.</a:t>
            </a:r>
          </a:p>
          <a:p>
            <a:pPr marL="742950" lvl="1" indent="-285750">
              <a:buFont typeface="Wingdings" panose="05000000000000000000" pitchFamily="2" charset="2"/>
              <a:buChar char="v"/>
            </a:pPr>
            <a:r>
              <a:rPr lang="es-ES" sz="1600" dirty="0">
                <a:solidFill>
                  <a:srgbClr val="575756"/>
                </a:solidFill>
                <a:latin typeface="Arial" panose="020B0604020202020204" pitchFamily="34" charset="0"/>
                <a:cs typeface="Arial" panose="020B0604020202020204" pitchFamily="34" charset="0"/>
              </a:rPr>
              <a:t>Validar si existen </a:t>
            </a:r>
            <a:r>
              <a:rPr lang="es-ES" sz="1600" b="1" dirty="0">
                <a:solidFill>
                  <a:srgbClr val="575756"/>
                </a:solidFill>
                <a:latin typeface="Arial" panose="020B0604020202020204" pitchFamily="34" charset="0"/>
                <a:cs typeface="Arial" panose="020B0604020202020204" pitchFamily="34" charset="0"/>
              </a:rPr>
              <a:t>actividades programadas </a:t>
            </a:r>
            <a:r>
              <a:rPr lang="es-ES" sz="1600" dirty="0">
                <a:solidFill>
                  <a:srgbClr val="575756"/>
                </a:solidFill>
                <a:latin typeface="Arial" panose="020B0604020202020204" pitchFamily="34" charset="0"/>
                <a:cs typeface="Arial" panose="020B0604020202020204" pitchFamily="34" charset="0"/>
              </a:rPr>
              <a:t>durante el PI, que pueden afectar la productividad del equipo.</a:t>
            </a:r>
          </a:p>
          <a:p>
            <a:pPr marL="742950" lvl="1" indent="-285750">
              <a:buFont typeface="Wingdings" panose="05000000000000000000" pitchFamily="2" charset="2"/>
              <a:buChar char="v"/>
            </a:pPr>
            <a:r>
              <a:rPr lang="es-ES" sz="1600" dirty="0">
                <a:solidFill>
                  <a:srgbClr val="575756"/>
                </a:solidFill>
                <a:latin typeface="Arial" panose="020B0604020202020204" pitchFamily="34" charset="0"/>
                <a:cs typeface="Arial" panose="020B0604020202020204" pitchFamily="34" charset="0"/>
              </a:rPr>
              <a:t>Si el  mismo equipo ha trabajado anteriormente en proyectos similares, tomar como base el histórico de su velocidad.</a:t>
            </a:r>
          </a:p>
          <a:p>
            <a:pPr marL="742950" lvl="1" indent="-285750">
              <a:buFont typeface="Wingdings" panose="05000000000000000000" pitchFamily="2" charset="2"/>
              <a:buChar char="v"/>
            </a:pPr>
            <a:endParaRPr lang="es-ES" sz="1600" dirty="0">
              <a:solidFill>
                <a:srgbClr val="575756"/>
              </a:solidFill>
              <a:latin typeface="Arial" panose="020B0604020202020204" pitchFamily="34" charset="0"/>
              <a:cs typeface="Arial" panose="020B0604020202020204" pitchFamily="34" charset="0"/>
            </a:endParaRPr>
          </a:p>
          <a:p>
            <a:pPr lvl="1"/>
            <a:r>
              <a:rPr lang="es-ES" sz="1600" dirty="0">
                <a:solidFill>
                  <a:srgbClr val="575756"/>
                </a:solidFill>
                <a:latin typeface="Arial" panose="020B0604020202020204" pitchFamily="34" charset="0"/>
                <a:cs typeface="Arial" panose="020B0604020202020204" pitchFamily="34" charset="0"/>
              </a:rPr>
              <a:t>Para la capacidad se tiene lo siguiente.</a:t>
            </a:r>
          </a:p>
          <a:p>
            <a:pPr lvl="1"/>
            <a:endParaRPr lang="es-ES" sz="1600" dirty="0">
              <a:solidFill>
                <a:srgbClr val="575756"/>
              </a:solidFill>
              <a:latin typeface="Arial" panose="020B0604020202020204" pitchFamily="34" charset="0"/>
              <a:cs typeface="Arial" panose="020B0604020202020204" pitchFamily="34" charset="0"/>
            </a:endParaRPr>
          </a:p>
          <a:p>
            <a:pPr lvl="1"/>
            <a:r>
              <a:rPr lang="es-ES" sz="1600" b="1" dirty="0">
                <a:solidFill>
                  <a:srgbClr val="575756"/>
                </a:solidFill>
                <a:latin typeface="Arial" panose="020B0604020202020204" pitchFamily="34" charset="0"/>
                <a:cs typeface="Arial" panose="020B0604020202020204" pitchFamily="34" charset="0"/>
              </a:rPr>
              <a:t>Una persona </a:t>
            </a:r>
            <a:r>
              <a:rPr lang="es-ES" sz="1600" dirty="0">
                <a:solidFill>
                  <a:srgbClr val="575756"/>
                </a:solidFill>
                <a:latin typeface="Arial" panose="020B0604020202020204" pitchFamily="34" charset="0"/>
                <a:cs typeface="Arial" panose="020B0604020202020204" pitchFamily="34" charset="0"/>
              </a:rPr>
              <a:t>del equipo con </a:t>
            </a:r>
            <a:r>
              <a:rPr lang="es-ES" sz="1600" b="1" dirty="0">
                <a:solidFill>
                  <a:srgbClr val="575756"/>
                </a:solidFill>
                <a:latin typeface="Arial" panose="020B0604020202020204" pitchFamily="34" charset="0"/>
                <a:cs typeface="Arial" panose="020B0604020202020204" pitchFamily="34" charset="0"/>
              </a:rPr>
              <a:t>asignación del 100%</a:t>
            </a:r>
            <a:r>
              <a:rPr lang="es-ES" sz="1600" dirty="0">
                <a:solidFill>
                  <a:srgbClr val="575756"/>
                </a:solidFill>
                <a:latin typeface="Arial" panose="020B0604020202020204" pitchFamily="34" charset="0"/>
                <a:cs typeface="Arial" panose="020B0604020202020204" pitchFamily="34" charset="0"/>
              </a:rPr>
              <a:t> de desarrollo puede </a:t>
            </a:r>
            <a:r>
              <a:rPr lang="es-ES" sz="1600" b="1" dirty="0">
                <a:solidFill>
                  <a:srgbClr val="575756"/>
                </a:solidFill>
                <a:latin typeface="Arial" panose="020B0604020202020204" pitchFamily="34" charset="0"/>
                <a:cs typeface="Arial" panose="020B0604020202020204" pitchFamily="34" charset="0"/>
              </a:rPr>
              <a:t>aportar 1 punto de trabajo diariamente</a:t>
            </a:r>
            <a:r>
              <a:rPr lang="es-ES" sz="1600" dirty="0">
                <a:solidFill>
                  <a:srgbClr val="575756"/>
                </a:solidFill>
                <a:latin typeface="Arial" panose="020B0604020202020204" pitchFamily="34" charset="0"/>
                <a:cs typeface="Arial" panose="020B0604020202020204" pitchFamily="34" charset="0"/>
              </a:rPr>
              <a:t>, esto se traduce a que en </a:t>
            </a:r>
            <a:r>
              <a:rPr lang="es-ES" sz="1600" b="1" dirty="0">
                <a:solidFill>
                  <a:srgbClr val="575756"/>
                </a:solidFill>
                <a:latin typeface="Arial" panose="020B0604020202020204" pitchFamily="34" charset="0"/>
                <a:cs typeface="Arial" panose="020B0604020202020204" pitchFamily="34" charset="0"/>
              </a:rPr>
              <a:t>una iteración </a:t>
            </a:r>
            <a:r>
              <a:rPr lang="es-ES" sz="1600" dirty="0">
                <a:solidFill>
                  <a:srgbClr val="575756"/>
                </a:solidFill>
                <a:latin typeface="Arial" panose="020B0604020202020204" pitchFamily="34" charset="0"/>
                <a:cs typeface="Arial" panose="020B0604020202020204" pitchFamily="34" charset="0"/>
              </a:rPr>
              <a:t>la capacidad de la </a:t>
            </a:r>
            <a:r>
              <a:rPr lang="es-ES" sz="1600" b="1" dirty="0">
                <a:solidFill>
                  <a:srgbClr val="575756"/>
                </a:solidFill>
                <a:latin typeface="Arial" panose="020B0604020202020204" pitchFamily="34" charset="0"/>
                <a:cs typeface="Arial" panose="020B0604020202020204" pitchFamily="34" charset="0"/>
              </a:rPr>
              <a:t>persona es de 9 puntos </a:t>
            </a:r>
            <a:r>
              <a:rPr lang="es-ES" sz="1600" dirty="0">
                <a:solidFill>
                  <a:srgbClr val="575756"/>
                </a:solidFill>
                <a:latin typeface="Arial" panose="020B0604020202020204" pitchFamily="34" charset="0"/>
                <a:cs typeface="Arial" panose="020B0604020202020204" pitchFamily="34" charset="0"/>
              </a:rPr>
              <a:t>para un </a:t>
            </a:r>
            <a:r>
              <a:rPr lang="es-ES" sz="1600" dirty="0" smtClean="0">
                <a:solidFill>
                  <a:srgbClr val="575756"/>
                </a:solidFill>
                <a:latin typeface="Arial" panose="020B0604020202020204" pitchFamily="34" charset="0"/>
                <a:cs typeface="Arial" panose="020B0604020202020204" pitchFamily="34" charset="0"/>
              </a:rPr>
              <a:t>Iteraciones </a:t>
            </a:r>
            <a:r>
              <a:rPr lang="es-ES" sz="1600" dirty="0">
                <a:solidFill>
                  <a:srgbClr val="575756"/>
                </a:solidFill>
                <a:latin typeface="Arial" panose="020B0604020202020204" pitchFamily="34" charset="0"/>
                <a:cs typeface="Arial" panose="020B0604020202020204" pitchFamily="34" charset="0"/>
              </a:rPr>
              <a:t>de 10 días, se resta un punto por el tiempo de las ceremonias de cierre.</a:t>
            </a:r>
          </a:p>
          <a:p>
            <a:pPr lvl="1"/>
            <a:endParaRPr lang="es-ES" sz="1600" dirty="0">
              <a:solidFill>
                <a:srgbClr val="575756"/>
              </a:solidFill>
              <a:latin typeface="Arial" panose="020B0604020202020204" pitchFamily="34" charset="0"/>
              <a:cs typeface="Arial" panose="020B0604020202020204" pitchFamily="34" charset="0"/>
            </a:endParaRPr>
          </a:p>
          <a:p>
            <a:pPr lvl="1"/>
            <a:r>
              <a:rPr lang="es-ES" sz="1600" dirty="0">
                <a:solidFill>
                  <a:srgbClr val="575756"/>
                </a:solidFill>
                <a:latin typeface="Arial" panose="020B0604020202020204" pitchFamily="34" charset="0"/>
                <a:cs typeface="Arial" panose="020B0604020202020204" pitchFamily="34" charset="0"/>
              </a:rPr>
              <a:t>Con lo cual  si el equipo de desarrollo, lo conforman 3 personas, la capacidad del equipo seria </a:t>
            </a:r>
            <a:r>
              <a:rPr lang="es-ES" sz="1600" b="1" dirty="0">
                <a:solidFill>
                  <a:srgbClr val="575756"/>
                </a:solidFill>
                <a:latin typeface="Arial" panose="020B0604020202020204" pitchFamily="34" charset="0"/>
                <a:cs typeface="Arial" panose="020B0604020202020204" pitchFamily="34" charset="0"/>
              </a:rPr>
              <a:t>3 * 9 = 27 Puntos del equipo</a:t>
            </a:r>
            <a:r>
              <a:rPr lang="es-ES" sz="1600" b="1" dirty="0" smtClean="0">
                <a:solidFill>
                  <a:srgbClr val="575756"/>
                </a:solidFill>
                <a:latin typeface="Arial" panose="020B0604020202020204" pitchFamily="34" charset="0"/>
                <a:cs typeface="Arial" panose="020B0604020202020204" pitchFamily="34" charset="0"/>
              </a:rPr>
              <a:t>.</a:t>
            </a:r>
            <a:endParaRPr lang="es-CO" b="1" dirty="0"/>
          </a:p>
        </p:txBody>
      </p:sp>
      <p:pic>
        <p:nvPicPr>
          <p:cNvPr id="4" name="Imagen 3"/>
          <p:cNvPicPr>
            <a:picLocks noChangeAspect="1"/>
          </p:cNvPicPr>
          <p:nvPr/>
        </p:nvPicPr>
        <p:blipFill>
          <a:blip r:embed="rId2"/>
          <a:stretch>
            <a:fillRect/>
          </a:stretch>
        </p:blipFill>
        <p:spPr>
          <a:xfrm>
            <a:off x="9061360" y="2323408"/>
            <a:ext cx="2694666" cy="2694666"/>
          </a:xfrm>
          <a:prstGeom prst="rect">
            <a:avLst/>
          </a:prstGeom>
        </p:spPr>
      </p:pic>
    </p:spTree>
    <p:extLst>
      <p:ext uri="{BB962C8B-B14F-4D97-AF65-F5344CB8AC3E}">
        <p14:creationId xmlns:p14="http://schemas.microsoft.com/office/powerpoint/2010/main" val="1328662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7. </a:t>
            </a:r>
            <a:r>
              <a:rPr lang="es-ES" sz="2700" b="1" dirty="0" smtClean="0">
                <a:solidFill>
                  <a:srgbClr val="AD198D"/>
                </a:solidFill>
                <a:latin typeface="Arial" panose="020B0604020202020204" pitchFamily="34" charset="0"/>
                <a:cs typeface="Arial" panose="020B0604020202020204" pitchFamily="34" charset="0"/>
              </a:rPr>
              <a:t>¿Durante el PI </a:t>
            </a:r>
            <a:r>
              <a:rPr lang="es-ES" sz="2700" b="1" dirty="0">
                <a:solidFill>
                  <a:srgbClr val="AD198D"/>
                </a:solidFill>
                <a:latin typeface="Arial" panose="020B0604020202020204" pitchFamily="34" charset="0"/>
                <a:cs typeface="Arial" panose="020B0604020202020204" pitchFamily="34" charset="0"/>
              </a:rPr>
              <a:t>Planning?</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522114" y="4331750"/>
            <a:ext cx="3837105" cy="1282889"/>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ct val="0"/>
              </a:spcBef>
              <a:spcAft>
                <a:spcPct val="35000"/>
              </a:spcAft>
            </a:pPr>
            <a:r>
              <a:rPr lang="es-ES" altLang="zh-CN" dirty="0" smtClean="0">
                <a:solidFill>
                  <a:schemeClr val="bg1"/>
                </a:solidFill>
                <a:latin typeface="Arial" panose="020B0604020202020204" pitchFamily="34" charset="0"/>
                <a:cs typeface="Arial" panose="020B0604020202020204" pitchFamily="34" charset="0"/>
              </a:rPr>
              <a:t>Se definen las fechas de inicio del PI, el tamaño en días de cada iteración </a:t>
            </a:r>
            <a:endParaRPr lang="es-ES" altLang="zh-CN"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798302" y="2034399"/>
            <a:ext cx="1385657" cy="982911"/>
            <a:chOff x="6624834" y="4411575"/>
            <a:chExt cx="1385657"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624834" y="5025154"/>
              <a:ext cx="1385657" cy="369332"/>
            </a:xfrm>
            <a:prstGeom prst="rect">
              <a:avLst/>
            </a:prstGeom>
            <a:noFill/>
          </p:spPr>
          <p:txBody>
            <a:bodyPr wrap="square" rtlCol="0">
              <a:spAutoFit/>
            </a:bodyPr>
            <a:lstStyle/>
            <a:p>
              <a:pPr algn="ctr"/>
              <a:r>
                <a:rPr lang="es-ES" b="1" dirty="0" smtClean="0">
                  <a:solidFill>
                    <a:srgbClr val="575756"/>
                  </a:solidFill>
                  <a:latin typeface="Arial" panose="020B0604020202020204" pitchFamily="34" charset="0"/>
                  <a:cs typeface="Arial" panose="020B0604020202020204" pitchFamily="34" charset="0"/>
                </a:rPr>
                <a:t>5 </a:t>
              </a:r>
              <a:r>
                <a:rPr lang="es-ES" b="1" dirty="0" smtClean="0">
                  <a:solidFill>
                    <a:srgbClr val="575756"/>
                  </a:solidFill>
                  <a:latin typeface="Arial" panose="020B0604020202020204" pitchFamily="34" charset="0"/>
                  <a:cs typeface="Arial" panose="020B0604020202020204" pitchFamily="34" charset="0"/>
                </a:rPr>
                <a:t>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626"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smtClean="0">
                <a:solidFill>
                  <a:srgbClr val="575756"/>
                </a:solidFill>
              </a:rPr>
              <a:t>* Tiempo máximos propuesto</a:t>
            </a:r>
            <a:endParaRPr lang="es-CO" dirty="0">
              <a:solidFill>
                <a:srgbClr val="575756"/>
              </a:solidFill>
            </a:endParaRPr>
          </a:p>
        </p:txBody>
      </p:sp>
      <p:grpSp>
        <p:nvGrpSpPr>
          <p:cNvPr id="14" name="Grupo 13"/>
          <p:cNvGrpSpPr/>
          <p:nvPr/>
        </p:nvGrpSpPr>
        <p:grpSpPr>
          <a:xfrm>
            <a:off x="504647" y="1034655"/>
            <a:ext cx="3853019" cy="1107996"/>
            <a:chOff x="567551" y="1403281"/>
            <a:chExt cx="3219813" cy="1107996"/>
          </a:xfrm>
        </p:grpSpPr>
        <p:sp>
          <p:nvSpPr>
            <p:cNvPr id="15" name="4 Rectángulo"/>
            <p:cNvSpPr/>
            <p:nvPr/>
          </p:nvSpPr>
          <p:spPr>
            <a:xfrm>
              <a:off x="567551" y="1403281"/>
              <a:ext cx="548150" cy="1107996"/>
            </a:xfrm>
            <a:prstGeom prst="rect">
              <a:avLst/>
            </a:prstGeom>
            <a:noFill/>
            <a:ln>
              <a:noFill/>
            </a:ln>
          </p:spPr>
          <p:txBody>
            <a:bodyPr wrap="none" lIns="91440" tIns="45720" rIns="91440" bIns="45720">
              <a:spAutoFit/>
            </a:bodyPr>
            <a:lstStyle/>
            <a:p>
              <a:pPr algn="ctr"/>
              <a:r>
                <a:rPr lang="es-ES" sz="6600" b="1" dirty="0" smtClean="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8</a:t>
              </a:r>
              <a:endPar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smtClean="0">
                  <a:solidFill>
                    <a:srgbClr val="632678"/>
                  </a:solidFill>
                  <a:latin typeface="Arial" panose="020B0604020202020204" pitchFamily="34" charset="0"/>
                  <a:cs typeface="Arial" panose="020B0604020202020204" pitchFamily="34" charset="0"/>
                </a:rPr>
                <a:t>Fechas Propuestas</a:t>
              </a:r>
              <a:endParaRPr lang="es-CO" sz="2400" dirty="0">
                <a:solidFill>
                  <a:srgbClr val="632678"/>
                </a:solidFill>
                <a:latin typeface="Arial" panose="020B0604020202020204" pitchFamily="34" charset="0"/>
                <a:cs typeface="Arial" panose="020B0604020202020204" pitchFamily="34" charset="0"/>
              </a:endParaRPr>
            </a:p>
          </p:txBody>
        </p:sp>
      </p:grpSp>
      <p:pic>
        <p:nvPicPr>
          <p:cNvPr id="18" name="Imagen 17">
            <a:extLst>
              <a:ext uri="{FF2B5EF4-FFF2-40B4-BE49-F238E27FC236}">
                <a16:creationId xmlns:a16="http://schemas.microsoft.com/office/drawing/2014/main" id="{92195760-109A-41BC-9426-4B7D7EB44782}"/>
              </a:ext>
            </a:extLst>
          </p:cNvPr>
          <p:cNvPicPr>
            <a:picLocks noChangeAspect="1"/>
          </p:cNvPicPr>
          <p:nvPr/>
        </p:nvPicPr>
        <p:blipFill>
          <a:blip r:embed="rId3"/>
          <a:stretch>
            <a:fillRect/>
          </a:stretch>
        </p:blipFill>
        <p:spPr>
          <a:xfrm>
            <a:off x="6286121" y="1927589"/>
            <a:ext cx="990600" cy="990600"/>
          </a:xfrm>
          <a:prstGeom prst="rect">
            <a:avLst/>
          </a:prstGeom>
        </p:spPr>
      </p:pic>
      <p:sp>
        <p:nvSpPr>
          <p:cNvPr id="20" name="6 Rectángulo">
            <a:extLst>
              <a:ext uri="{FF2B5EF4-FFF2-40B4-BE49-F238E27FC236}">
                <a16:creationId xmlns:a16="http://schemas.microsoft.com/office/drawing/2014/main" id="{0806057D-79D3-4877-B740-F4DCC77BE7E5}"/>
              </a:ext>
            </a:extLst>
          </p:cNvPr>
          <p:cNvSpPr/>
          <p:nvPr/>
        </p:nvSpPr>
        <p:spPr>
          <a:xfrm>
            <a:off x="7301963" y="2218078"/>
            <a:ext cx="2118925" cy="307777"/>
          </a:xfrm>
          <a:prstGeom prst="rect">
            <a:avLst/>
          </a:prstGeom>
        </p:spPr>
        <p:txBody>
          <a:bodyPr wrap="square">
            <a:spAutoFit/>
          </a:bodyPr>
          <a:lstStyle/>
          <a:p>
            <a:pPr defTabSz="685800"/>
            <a:r>
              <a:rPr lang="es-ES" sz="1400" b="1" dirty="0">
                <a:solidFill>
                  <a:srgbClr val="982881"/>
                </a:solidFill>
                <a:latin typeface="Arial" pitchFamily="34" charset="0"/>
                <a:ea typeface="Calibri"/>
                <a:cs typeface="Arial" pitchFamily="34" charset="0"/>
              </a:rPr>
              <a:t>Fecha de inicio del </a:t>
            </a:r>
            <a:r>
              <a:rPr lang="es-ES" sz="1400" b="1" dirty="0" smtClean="0">
                <a:solidFill>
                  <a:srgbClr val="982881"/>
                </a:solidFill>
                <a:latin typeface="Arial" pitchFamily="34" charset="0"/>
                <a:ea typeface="Calibri"/>
                <a:cs typeface="Arial" pitchFamily="34" charset="0"/>
              </a:rPr>
              <a:t>PI:</a:t>
            </a:r>
            <a:endParaRPr lang="es-CO" sz="2000" dirty="0">
              <a:solidFill>
                <a:srgbClr val="982881"/>
              </a:solidFill>
              <a:latin typeface="Arial" pitchFamily="34" charset="0"/>
              <a:ea typeface="Calibri"/>
              <a:cs typeface="Arial" pitchFamily="34" charset="0"/>
            </a:endParaRPr>
          </a:p>
        </p:txBody>
      </p:sp>
      <p:sp>
        <p:nvSpPr>
          <p:cNvPr id="21" name="6 Rectángulo">
            <a:extLst>
              <a:ext uri="{FF2B5EF4-FFF2-40B4-BE49-F238E27FC236}">
                <a16:creationId xmlns:a16="http://schemas.microsoft.com/office/drawing/2014/main" id="{E0CA9918-3E2C-4457-831C-15878A066699}"/>
              </a:ext>
            </a:extLst>
          </p:cNvPr>
          <p:cNvSpPr/>
          <p:nvPr/>
        </p:nvSpPr>
        <p:spPr>
          <a:xfrm>
            <a:off x="7324280" y="2436307"/>
            <a:ext cx="1996095" cy="307777"/>
          </a:xfrm>
          <a:prstGeom prst="rect">
            <a:avLst/>
          </a:prstGeom>
        </p:spPr>
        <p:txBody>
          <a:bodyPr wrap="square">
            <a:spAutoFit/>
          </a:bodyPr>
          <a:lstStyle/>
          <a:p>
            <a:pPr defTabSz="685800"/>
            <a:r>
              <a:rPr lang="es-ES" sz="1400" b="1" dirty="0">
                <a:solidFill>
                  <a:srgbClr val="982881"/>
                </a:solidFill>
                <a:latin typeface="Arial" pitchFamily="34" charset="0"/>
                <a:ea typeface="Calibri"/>
                <a:cs typeface="Arial" pitchFamily="34" charset="0"/>
              </a:rPr>
              <a:t>Fecha de fin del PI</a:t>
            </a:r>
            <a:r>
              <a:rPr lang="es-ES" sz="1400" b="1" dirty="0" smtClean="0">
                <a:solidFill>
                  <a:srgbClr val="982881"/>
                </a:solidFill>
                <a:latin typeface="Arial" pitchFamily="34" charset="0"/>
                <a:ea typeface="Calibri"/>
                <a:cs typeface="Arial" pitchFamily="34" charset="0"/>
              </a:rPr>
              <a:t>:</a:t>
            </a:r>
            <a:endParaRPr lang="es-CO" sz="2000" dirty="0">
              <a:solidFill>
                <a:srgbClr val="982881"/>
              </a:solidFill>
              <a:latin typeface="Arial" pitchFamily="34" charset="0"/>
              <a:ea typeface="Calibri"/>
              <a:cs typeface="Arial" pitchFamily="34" charset="0"/>
            </a:endParaRPr>
          </a:p>
        </p:txBody>
      </p:sp>
      <p:cxnSp>
        <p:nvCxnSpPr>
          <p:cNvPr id="22" name="Conector recto 21">
            <a:extLst>
              <a:ext uri="{FF2B5EF4-FFF2-40B4-BE49-F238E27FC236}">
                <a16:creationId xmlns:a16="http://schemas.microsoft.com/office/drawing/2014/main" id="{79580437-3031-48E2-AC35-EE1EBDC60F84}"/>
              </a:ext>
            </a:extLst>
          </p:cNvPr>
          <p:cNvCxnSpPr>
            <a:cxnSpLocks/>
          </p:cNvCxnSpPr>
          <p:nvPr/>
        </p:nvCxnSpPr>
        <p:spPr>
          <a:xfrm>
            <a:off x="5349026" y="4675430"/>
            <a:ext cx="6096000" cy="0"/>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cxnSp>
        <p:nvCxnSpPr>
          <p:cNvPr id="23" name="Conector recto 22">
            <a:extLst>
              <a:ext uri="{FF2B5EF4-FFF2-40B4-BE49-F238E27FC236}">
                <a16:creationId xmlns:a16="http://schemas.microsoft.com/office/drawing/2014/main" id="{4654558D-EF0E-4620-AE0F-3D9484838574}"/>
              </a:ext>
            </a:extLst>
          </p:cNvPr>
          <p:cNvCxnSpPr/>
          <p:nvPr/>
        </p:nvCxnSpPr>
        <p:spPr>
          <a:xfrm>
            <a:off x="11445026" y="4421430"/>
            <a:ext cx="0" cy="508000"/>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cxnSp>
        <p:nvCxnSpPr>
          <p:cNvPr id="24" name="Conector recto 23">
            <a:extLst>
              <a:ext uri="{FF2B5EF4-FFF2-40B4-BE49-F238E27FC236}">
                <a16:creationId xmlns:a16="http://schemas.microsoft.com/office/drawing/2014/main" id="{24FE40B3-9EA2-4EE7-AD4A-F0B2581DEAA7}"/>
              </a:ext>
            </a:extLst>
          </p:cNvPr>
          <p:cNvCxnSpPr/>
          <p:nvPr/>
        </p:nvCxnSpPr>
        <p:spPr>
          <a:xfrm>
            <a:off x="5349026" y="4431369"/>
            <a:ext cx="0" cy="508000"/>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cxnSp>
        <p:nvCxnSpPr>
          <p:cNvPr id="25" name="Conector recto 24">
            <a:extLst>
              <a:ext uri="{FF2B5EF4-FFF2-40B4-BE49-F238E27FC236}">
                <a16:creationId xmlns:a16="http://schemas.microsoft.com/office/drawing/2014/main" id="{E98548B9-50BB-493C-81E0-025873FD68CE}"/>
              </a:ext>
            </a:extLst>
          </p:cNvPr>
          <p:cNvCxnSpPr/>
          <p:nvPr/>
        </p:nvCxnSpPr>
        <p:spPr>
          <a:xfrm>
            <a:off x="9863876" y="4415080"/>
            <a:ext cx="0" cy="508000"/>
          </a:xfrm>
          <a:prstGeom prst="line">
            <a:avLst/>
          </a:prstGeom>
          <a:ln>
            <a:solidFill>
              <a:srgbClr val="BA2F7D"/>
            </a:solidFill>
          </a:ln>
        </p:spPr>
        <p:style>
          <a:lnRef idx="3">
            <a:schemeClr val="accent1"/>
          </a:lnRef>
          <a:fillRef idx="0">
            <a:schemeClr val="accent1"/>
          </a:fillRef>
          <a:effectRef idx="2">
            <a:schemeClr val="accent1"/>
          </a:effectRef>
          <a:fontRef idx="minor">
            <a:schemeClr val="tx1"/>
          </a:fontRef>
        </p:style>
      </p:cxnSp>
      <p:sp>
        <p:nvSpPr>
          <p:cNvPr id="26" name="Abrir llave 25">
            <a:extLst>
              <a:ext uri="{FF2B5EF4-FFF2-40B4-BE49-F238E27FC236}">
                <a16:creationId xmlns:a16="http://schemas.microsoft.com/office/drawing/2014/main" id="{EA4D79D2-7438-4FC4-B976-606C427E6D30}"/>
              </a:ext>
            </a:extLst>
          </p:cNvPr>
          <p:cNvSpPr/>
          <p:nvPr/>
        </p:nvSpPr>
        <p:spPr>
          <a:xfrm rot="5400000">
            <a:off x="8143031" y="1054204"/>
            <a:ext cx="507990" cy="6239154"/>
          </a:xfrm>
          <a:prstGeom prst="leftBrace">
            <a:avLst>
              <a:gd name="adj1" fmla="val 8333"/>
              <a:gd name="adj2" fmla="val 49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27" name="Imagen 26">
            <a:extLst>
              <a:ext uri="{FF2B5EF4-FFF2-40B4-BE49-F238E27FC236}">
                <a16:creationId xmlns:a16="http://schemas.microsoft.com/office/drawing/2014/main" id="{B89E3E38-69C3-47D1-8578-EE458724F4C3}"/>
              </a:ext>
            </a:extLst>
          </p:cNvPr>
          <p:cNvPicPr>
            <a:picLocks noChangeAspect="1"/>
          </p:cNvPicPr>
          <p:nvPr/>
        </p:nvPicPr>
        <p:blipFill>
          <a:blip r:embed="rId4"/>
          <a:stretch>
            <a:fillRect/>
          </a:stretch>
        </p:blipFill>
        <p:spPr>
          <a:xfrm>
            <a:off x="9650686" y="4952502"/>
            <a:ext cx="426380" cy="426380"/>
          </a:xfrm>
          <a:prstGeom prst="rect">
            <a:avLst/>
          </a:prstGeom>
        </p:spPr>
      </p:pic>
      <p:sp>
        <p:nvSpPr>
          <p:cNvPr id="28" name="Rectángulo 27">
            <a:extLst>
              <a:ext uri="{FF2B5EF4-FFF2-40B4-BE49-F238E27FC236}">
                <a16:creationId xmlns:a16="http://schemas.microsoft.com/office/drawing/2014/main" id="{F9163F06-374C-4D48-9C12-5D150B6E92BC}"/>
              </a:ext>
            </a:extLst>
          </p:cNvPr>
          <p:cNvSpPr/>
          <p:nvPr/>
        </p:nvSpPr>
        <p:spPr>
          <a:xfrm>
            <a:off x="5600170" y="4745480"/>
            <a:ext cx="1249060" cy="1015663"/>
          </a:xfrm>
          <a:prstGeom prst="rect">
            <a:avLst/>
          </a:prstGeom>
        </p:spPr>
        <p:txBody>
          <a:bodyPr wrap="none">
            <a:spAutoFit/>
          </a:bodyPr>
          <a:lstStyle/>
          <a:p>
            <a:r>
              <a:rPr lang="es-ES" sz="1200" dirty="0">
                <a:solidFill>
                  <a:srgbClr val="002060"/>
                </a:solidFill>
                <a:latin typeface="Arial" pitchFamily="34" charset="0"/>
                <a:ea typeface="Calibri"/>
                <a:cs typeface="Arial" pitchFamily="34" charset="0"/>
              </a:rPr>
              <a:t>Construcción</a:t>
            </a:r>
          </a:p>
          <a:p>
            <a:r>
              <a:rPr lang="es-ES" sz="1200" dirty="0">
                <a:solidFill>
                  <a:srgbClr val="002060"/>
                </a:solidFill>
                <a:latin typeface="Arial" pitchFamily="34" charset="0"/>
                <a:ea typeface="Calibri"/>
                <a:cs typeface="Arial" pitchFamily="34" charset="0"/>
              </a:rPr>
              <a:t>Test HU</a:t>
            </a:r>
          </a:p>
          <a:p>
            <a:r>
              <a:rPr lang="es-ES" sz="1200" dirty="0">
                <a:solidFill>
                  <a:srgbClr val="002060"/>
                </a:solidFill>
                <a:latin typeface="Arial" pitchFamily="34" charset="0"/>
                <a:ea typeface="Calibri"/>
                <a:cs typeface="Arial" pitchFamily="34" charset="0"/>
              </a:rPr>
              <a:t>Documentación</a:t>
            </a:r>
          </a:p>
          <a:p>
            <a:endParaRPr lang="es-ES" sz="1200" dirty="0">
              <a:solidFill>
                <a:srgbClr val="002060"/>
              </a:solidFill>
              <a:latin typeface="Arial" pitchFamily="34" charset="0"/>
              <a:ea typeface="Calibri"/>
              <a:cs typeface="Arial" pitchFamily="34" charset="0"/>
            </a:endParaRPr>
          </a:p>
          <a:p>
            <a:r>
              <a:rPr lang="es-ES" sz="1200" dirty="0">
                <a:solidFill>
                  <a:srgbClr val="982881"/>
                </a:solidFill>
                <a:latin typeface="Arial" pitchFamily="34" charset="0"/>
                <a:ea typeface="Calibri"/>
                <a:cs typeface="Arial" pitchFamily="34" charset="0"/>
              </a:rPr>
              <a:t> </a:t>
            </a:r>
            <a:r>
              <a:rPr lang="es-ES" sz="1200" b="1" dirty="0">
                <a:solidFill>
                  <a:srgbClr val="982881"/>
                </a:solidFill>
                <a:latin typeface="Arial" pitchFamily="34" charset="0"/>
                <a:ea typeface="Calibri"/>
                <a:cs typeface="Arial" pitchFamily="34" charset="0"/>
              </a:rPr>
              <a:t> </a:t>
            </a:r>
            <a:endParaRPr lang="es-CO" sz="1800" dirty="0">
              <a:solidFill>
                <a:srgbClr val="982881"/>
              </a:solidFill>
              <a:latin typeface="Arial" pitchFamily="34" charset="0"/>
              <a:ea typeface="Calibri"/>
              <a:cs typeface="Arial" pitchFamily="34" charset="0"/>
            </a:endParaRPr>
          </a:p>
        </p:txBody>
      </p:sp>
      <p:sp>
        <p:nvSpPr>
          <p:cNvPr id="29" name="Rectángulo 28">
            <a:extLst>
              <a:ext uri="{FF2B5EF4-FFF2-40B4-BE49-F238E27FC236}">
                <a16:creationId xmlns:a16="http://schemas.microsoft.com/office/drawing/2014/main" id="{27266FEB-71A2-410F-920A-AC11BAF9FE85}"/>
              </a:ext>
            </a:extLst>
          </p:cNvPr>
          <p:cNvSpPr/>
          <p:nvPr/>
        </p:nvSpPr>
        <p:spPr>
          <a:xfrm>
            <a:off x="10060466" y="4685369"/>
            <a:ext cx="1284326" cy="830997"/>
          </a:xfrm>
          <a:prstGeom prst="rect">
            <a:avLst/>
          </a:prstGeom>
        </p:spPr>
        <p:txBody>
          <a:bodyPr wrap="none">
            <a:spAutoFit/>
          </a:bodyPr>
          <a:lstStyle/>
          <a:p>
            <a:r>
              <a:rPr lang="es-ES" sz="1200" dirty="0">
                <a:solidFill>
                  <a:srgbClr val="982881"/>
                </a:solidFill>
                <a:latin typeface="Arial" pitchFamily="34" charset="0"/>
                <a:ea typeface="Calibri"/>
                <a:cs typeface="Arial" pitchFamily="34" charset="0"/>
              </a:rPr>
              <a:t>Estabilización </a:t>
            </a:r>
          </a:p>
          <a:p>
            <a:r>
              <a:rPr lang="es-ES" sz="1200" dirty="0">
                <a:solidFill>
                  <a:srgbClr val="982881"/>
                </a:solidFill>
                <a:latin typeface="Arial" pitchFamily="34" charset="0"/>
                <a:ea typeface="Calibri"/>
                <a:cs typeface="Arial" pitchFamily="34" charset="0"/>
              </a:rPr>
              <a:t>Versionar</a:t>
            </a:r>
          </a:p>
          <a:p>
            <a:r>
              <a:rPr lang="es-ES" sz="1200" dirty="0">
                <a:solidFill>
                  <a:srgbClr val="982881"/>
                </a:solidFill>
                <a:latin typeface="Arial" pitchFamily="34" charset="0"/>
                <a:ea typeface="Calibri"/>
                <a:cs typeface="Arial" pitchFamily="34" charset="0"/>
              </a:rPr>
              <a:t>Paso ambientes</a:t>
            </a:r>
          </a:p>
          <a:p>
            <a:r>
              <a:rPr lang="es-ES" sz="1200" dirty="0">
                <a:solidFill>
                  <a:srgbClr val="982881"/>
                </a:solidFill>
                <a:latin typeface="Arial" pitchFamily="34" charset="0"/>
                <a:ea typeface="Calibri"/>
                <a:cs typeface="Arial" pitchFamily="34" charset="0"/>
              </a:rPr>
              <a:t> </a:t>
            </a:r>
            <a:r>
              <a:rPr lang="es-ES" sz="1200" b="1" dirty="0">
                <a:solidFill>
                  <a:srgbClr val="982881"/>
                </a:solidFill>
                <a:latin typeface="Arial" pitchFamily="34" charset="0"/>
                <a:ea typeface="Calibri"/>
                <a:cs typeface="Arial" pitchFamily="34" charset="0"/>
              </a:rPr>
              <a:t> </a:t>
            </a:r>
            <a:endParaRPr lang="es-CO" sz="1800" dirty="0">
              <a:solidFill>
                <a:srgbClr val="982881"/>
              </a:solidFill>
              <a:latin typeface="Arial" pitchFamily="34" charset="0"/>
              <a:ea typeface="Calibri"/>
              <a:cs typeface="Arial" pitchFamily="34" charset="0"/>
            </a:endParaRPr>
          </a:p>
        </p:txBody>
      </p:sp>
      <p:sp>
        <p:nvSpPr>
          <p:cNvPr id="30" name="Rectángulo 29">
            <a:extLst>
              <a:ext uri="{FF2B5EF4-FFF2-40B4-BE49-F238E27FC236}">
                <a16:creationId xmlns:a16="http://schemas.microsoft.com/office/drawing/2014/main" id="{0F6871F4-A7D8-432E-864C-24ACF3F7FD4E}"/>
              </a:ext>
            </a:extLst>
          </p:cNvPr>
          <p:cNvSpPr/>
          <p:nvPr/>
        </p:nvSpPr>
        <p:spPr>
          <a:xfrm>
            <a:off x="7243250" y="4704026"/>
            <a:ext cx="2457724" cy="1015663"/>
          </a:xfrm>
          <a:prstGeom prst="rect">
            <a:avLst/>
          </a:prstGeom>
        </p:spPr>
        <p:txBody>
          <a:bodyPr wrap="none">
            <a:spAutoFit/>
          </a:bodyPr>
          <a:lstStyle/>
          <a:p>
            <a:r>
              <a:rPr lang="es-ES" sz="1200" dirty="0" err="1">
                <a:solidFill>
                  <a:srgbClr val="982881"/>
                </a:solidFill>
                <a:latin typeface="Arial" pitchFamily="34" charset="0"/>
                <a:ea typeface="Calibri"/>
                <a:cs typeface="Arial" pitchFamily="34" charset="0"/>
              </a:rPr>
              <a:t>Enablers</a:t>
            </a:r>
            <a:endParaRPr lang="es-ES" sz="1200" dirty="0">
              <a:solidFill>
                <a:srgbClr val="982881"/>
              </a:solidFill>
              <a:latin typeface="Arial" pitchFamily="34" charset="0"/>
              <a:ea typeface="Calibri"/>
              <a:cs typeface="Arial" pitchFamily="34" charset="0"/>
            </a:endParaRPr>
          </a:p>
          <a:p>
            <a:r>
              <a:rPr lang="es-ES" sz="1200" dirty="0">
                <a:solidFill>
                  <a:srgbClr val="982881"/>
                </a:solidFill>
                <a:latin typeface="Arial" pitchFamily="34" charset="0"/>
                <a:ea typeface="Calibri"/>
                <a:cs typeface="Arial" pitchFamily="34" charset="0"/>
              </a:rPr>
              <a:t>Gestión </a:t>
            </a:r>
          </a:p>
          <a:p>
            <a:r>
              <a:rPr lang="es-ES" sz="1200" dirty="0">
                <a:solidFill>
                  <a:srgbClr val="982881"/>
                </a:solidFill>
                <a:latin typeface="Arial" pitchFamily="34" charset="0"/>
                <a:ea typeface="Calibri"/>
                <a:cs typeface="Arial" pitchFamily="34" charset="0"/>
              </a:rPr>
              <a:t>Desarrollos internos habilitadores</a:t>
            </a:r>
          </a:p>
          <a:p>
            <a:r>
              <a:rPr lang="es-ES" sz="1200" dirty="0">
                <a:solidFill>
                  <a:srgbClr val="982881"/>
                </a:solidFill>
                <a:latin typeface="Arial" pitchFamily="34" charset="0"/>
                <a:ea typeface="Calibri"/>
                <a:cs typeface="Arial" pitchFamily="34" charset="0"/>
              </a:rPr>
              <a:t>Apoyo fabrica</a:t>
            </a:r>
          </a:p>
          <a:p>
            <a:r>
              <a:rPr lang="es-ES" sz="1200" dirty="0">
                <a:solidFill>
                  <a:srgbClr val="982881"/>
                </a:solidFill>
                <a:latin typeface="Arial" pitchFamily="34" charset="0"/>
                <a:ea typeface="Calibri"/>
                <a:cs typeface="Arial" pitchFamily="34" charset="0"/>
              </a:rPr>
              <a:t>test HU</a:t>
            </a:r>
            <a:r>
              <a:rPr lang="es-ES" sz="1200" b="1" dirty="0">
                <a:solidFill>
                  <a:srgbClr val="982881"/>
                </a:solidFill>
                <a:latin typeface="Arial" pitchFamily="34" charset="0"/>
                <a:ea typeface="Calibri"/>
                <a:cs typeface="Arial" pitchFamily="34" charset="0"/>
              </a:rPr>
              <a:t> </a:t>
            </a:r>
            <a:endParaRPr lang="es-CO" sz="1800" dirty="0">
              <a:solidFill>
                <a:srgbClr val="982881"/>
              </a:solidFill>
              <a:latin typeface="Arial" pitchFamily="34" charset="0"/>
              <a:ea typeface="Calibri"/>
              <a:cs typeface="Arial" pitchFamily="34" charset="0"/>
            </a:endParaRPr>
          </a:p>
        </p:txBody>
      </p:sp>
      <p:sp>
        <p:nvSpPr>
          <p:cNvPr id="31" name="Rectángulo 30">
            <a:extLst>
              <a:ext uri="{FF2B5EF4-FFF2-40B4-BE49-F238E27FC236}">
                <a16:creationId xmlns:a16="http://schemas.microsoft.com/office/drawing/2014/main" id="{D6D0C353-38EE-4260-9C78-B9AE5F382A36}"/>
              </a:ext>
            </a:extLst>
          </p:cNvPr>
          <p:cNvSpPr/>
          <p:nvPr/>
        </p:nvSpPr>
        <p:spPr>
          <a:xfrm>
            <a:off x="10094994" y="5299478"/>
            <a:ext cx="1292341" cy="646331"/>
          </a:xfrm>
          <a:prstGeom prst="rect">
            <a:avLst/>
          </a:prstGeom>
        </p:spPr>
        <p:txBody>
          <a:bodyPr wrap="none">
            <a:spAutoFit/>
          </a:bodyPr>
          <a:lstStyle/>
          <a:p>
            <a:r>
              <a:rPr lang="es-ES" sz="1200" dirty="0">
                <a:solidFill>
                  <a:srgbClr val="002060"/>
                </a:solidFill>
                <a:latin typeface="Arial" pitchFamily="34" charset="0"/>
                <a:ea typeface="Calibri"/>
                <a:cs typeface="Arial" pitchFamily="34" charset="0"/>
              </a:rPr>
              <a:t>Documentación </a:t>
            </a:r>
          </a:p>
          <a:p>
            <a:r>
              <a:rPr lang="es-ES" sz="1200" dirty="0">
                <a:solidFill>
                  <a:srgbClr val="002060"/>
                </a:solidFill>
                <a:latin typeface="Arial" pitchFamily="34" charset="0"/>
                <a:ea typeface="Calibri"/>
                <a:cs typeface="Arial" pitchFamily="34" charset="0"/>
              </a:rPr>
              <a:t>Resolver bugs</a:t>
            </a:r>
          </a:p>
          <a:p>
            <a:r>
              <a:rPr lang="es-ES" sz="1200" dirty="0">
                <a:solidFill>
                  <a:srgbClr val="982881"/>
                </a:solidFill>
                <a:latin typeface="Arial" pitchFamily="34" charset="0"/>
                <a:ea typeface="Calibri"/>
                <a:cs typeface="Arial" pitchFamily="34" charset="0"/>
              </a:rPr>
              <a:t> </a:t>
            </a:r>
            <a:r>
              <a:rPr lang="es-ES" sz="1200" b="1" dirty="0">
                <a:solidFill>
                  <a:srgbClr val="982881"/>
                </a:solidFill>
                <a:latin typeface="Arial" pitchFamily="34" charset="0"/>
                <a:ea typeface="Calibri"/>
                <a:cs typeface="Arial" pitchFamily="34" charset="0"/>
              </a:rPr>
              <a:t> </a:t>
            </a:r>
            <a:endParaRPr lang="es-CO" sz="1800" dirty="0">
              <a:solidFill>
                <a:srgbClr val="982881"/>
              </a:solidFill>
              <a:latin typeface="Arial" pitchFamily="34" charset="0"/>
              <a:ea typeface="Calibri"/>
              <a:cs typeface="Arial" pitchFamily="34" charset="0"/>
            </a:endParaRPr>
          </a:p>
        </p:txBody>
      </p:sp>
      <p:sp>
        <p:nvSpPr>
          <p:cNvPr id="32" name="Rectángulo 31">
            <a:extLst>
              <a:ext uri="{FF2B5EF4-FFF2-40B4-BE49-F238E27FC236}">
                <a16:creationId xmlns:a16="http://schemas.microsoft.com/office/drawing/2014/main" id="{01C6CBDB-7019-424D-B740-80FFE1FDE5FD}"/>
              </a:ext>
            </a:extLst>
          </p:cNvPr>
          <p:cNvSpPr/>
          <p:nvPr/>
        </p:nvSpPr>
        <p:spPr>
          <a:xfrm>
            <a:off x="9301652" y="4188741"/>
            <a:ext cx="970137" cy="307777"/>
          </a:xfrm>
          <a:prstGeom prst="rect">
            <a:avLst/>
          </a:prstGeom>
        </p:spPr>
        <p:txBody>
          <a:bodyPr wrap="none">
            <a:spAutoFit/>
          </a:bodyPr>
          <a:lstStyle/>
          <a:p>
            <a:r>
              <a:rPr lang="es-ES_tradnl" sz="1400" dirty="0">
                <a:solidFill>
                  <a:srgbClr val="26478D"/>
                </a:solidFill>
                <a:latin typeface="Arial" panose="020B0604020202020204" pitchFamily="34" charset="0"/>
                <a:cs typeface="Arial" panose="020B0604020202020204" pitchFamily="34" charset="0"/>
              </a:rPr>
              <a:t>Día </a:t>
            </a:r>
            <a:r>
              <a:rPr lang="es-ES_tradnl" sz="1400" dirty="0" smtClean="0">
                <a:solidFill>
                  <a:srgbClr val="26478D"/>
                </a:solidFill>
                <a:latin typeface="Arial" panose="020B0604020202020204" pitchFamily="34" charset="0"/>
                <a:cs typeface="Arial" panose="020B0604020202020204" pitchFamily="34" charset="0"/>
              </a:rPr>
              <a:t>7 </a:t>
            </a:r>
            <a:r>
              <a:rPr lang="es-ES_tradnl" sz="1400" dirty="0">
                <a:solidFill>
                  <a:srgbClr val="26478D"/>
                </a:solidFill>
                <a:latin typeface="Arial" panose="020B0604020202020204" pitchFamily="34" charset="0"/>
                <a:cs typeface="Arial" panose="020B0604020202020204" pitchFamily="34" charset="0"/>
              </a:rPr>
              <a:t>-</a:t>
            </a:r>
            <a:r>
              <a:rPr lang="es-ES_tradnl" sz="1400" dirty="0" smtClean="0">
                <a:solidFill>
                  <a:srgbClr val="26478D"/>
                </a:solidFill>
                <a:latin typeface="Arial" panose="020B0604020202020204" pitchFamily="34" charset="0"/>
                <a:cs typeface="Arial" panose="020B0604020202020204" pitchFamily="34" charset="0"/>
              </a:rPr>
              <a:t> 12</a:t>
            </a:r>
            <a:endParaRPr lang="es-CO" dirty="0"/>
          </a:p>
        </p:txBody>
      </p:sp>
      <p:sp>
        <p:nvSpPr>
          <p:cNvPr id="33" name="Rectángulo 32">
            <a:extLst>
              <a:ext uri="{FF2B5EF4-FFF2-40B4-BE49-F238E27FC236}">
                <a16:creationId xmlns:a16="http://schemas.microsoft.com/office/drawing/2014/main" id="{29F02EB4-BC13-496C-8D4B-6763E3DA58AF}"/>
              </a:ext>
            </a:extLst>
          </p:cNvPr>
          <p:cNvSpPr/>
          <p:nvPr/>
        </p:nvSpPr>
        <p:spPr>
          <a:xfrm>
            <a:off x="6154706" y="3439840"/>
            <a:ext cx="3887090" cy="307777"/>
          </a:xfrm>
          <a:prstGeom prst="rect">
            <a:avLst/>
          </a:prstGeom>
        </p:spPr>
        <p:txBody>
          <a:bodyPr wrap="none">
            <a:spAutoFit/>
          </a:bodyPr>
          <a:lstStyle/>
          <a:p>
            <a:r>
              <a:rPr lang="es-ES" sz="1400" b="1" dirty="0" smtClean="0">
                <a:solidFill>
                  <a:srgbClr val="982881"/>
                </a:solidFill>
                <a:latin typeface="Arial" pitchFamily="34" charset="0"/>
                <a:ea typeface="Calibri"/>
                <a:cs typeface="Arial" pitchFamily="34" charset="0"/>
              </a:rPr>
              <a:t>Tamaño de la Iteración 10 a 15 </a:t>
            </a:r>
            <a:r>
              <a:rPr lang="es-ES" sz="1400" b="1" dirty="0">
                <a:solidFill>
                  <a:srgbClr val="982881"/>
                </a:solidFill>
                <a:latin typeface="Arial" pitchFamily="34" charset="0"/>
                <a:ea typeface="Calibri"/>
                <a:cs typeface="Arial" pitchFamily="34" charset="0"/>
              </a:rPr>
              <a:t>días hábiles:</a:t>
            </a:r>
            <a:endParaRPr lang="es-CO" sz="2000" dirty="0">
              <a:solidFill>
                <a:srgbClr val="982881"/>
              </a:solidFill>
              <a:latin typeface="Arial" pitchFamily="34" charset="0"/>
              <a:ea typeface="Calibri"/>
              <a:cs typeface="Arial" pitchFamily="34" charset="0"/>
            </a:endParaRPr>
          </a:p>
        </p:txBody>
      </p:sp>
      <p:sp>
        <p:nvSpPr>
          <p:cNvPr id="34" name="Rectángulo 33">
            <a:extLst>
              <a:ext uri="{FF2B5EF4-FFF2-40B4-BE49-F238E27FC236}">
                <a16:creationId xmlns:a16="http://schemas.microsoft.com/office/drawing/2014/main" id="{F9163F06-374C-4D48-9C12-5D150B6E92BC}"/>
              </a:ext>
            </a:extLst>
          </p:cNvPr>
          <p:cNvSpPr/>
          <p:nvPr/>
        </p:nvSpPr>
        <p:spPr>
          <a:xfrm>
            <a:off x="7298071" y="1994557"/>
            <a:ext cx="2508688" cy="492443"/>
          </a:xfrm>
          <a:prstGeom prst="rect">
            <a:avLst/>
          </a:prstGeom>
        </p:spPr>
        <p:txBody>
          <a:bodyPr wrap="square">
            <a:spAutoFit/>
          </a:bodyPr>
          <a:lstStyle/>
          <a:p>
            <a:r>
              <a:rPr lang="es-ES" sz="1400" b="1" dirty="0" smtClean="0">
                <a:solidFill>
                  <a:srgbClr val="002060"/>
                </a:solidFill>
                <a:latin typeface="Arial" pitchFamily="34" charset="0"/>
                <a:ea typeface="Calibri"/>
                <a:cs typeface="Arial" pitchFamily="34" charset="0"/>
              </a:rPr>
              <a:t>Duración PI de 2 a 3 meses</a:t>
            </a:r>
            <a:endParaRPr lang="es-ES" sz="1400" b="1" dirty="0">
              <a:solidFill>
                <a:srgbClr val="002060"/>
              </a:solidFill>
              <a:latin typeface="Arial" pitchFamily="34" charset="0"/>
              <a:ea typeface="Calibri"/>
              <a:cs typeface="Arial" pitchFamily="34" charset="0"/>
            </a:endParaRPr>
          </a:p>
          <a:p>
            <a:r>
              <a:rPr lang="es-ES" sz="1200" dirty="0">
                <a:solidFill>
                  <a:srgbClr val="982881"/>
                </a:solidFill>
                <a:latin typeface="Arial" pitchFamily="34" charset="0"/>
                <a:ea typeface="Calibri"/>
                <a:cs typeface="Arial" pitchFamily="34" charset="0"/>
              </a:rPr>
              <a:t> </a:t>
            </a:r>
            <a:r>
              <a:rPr lang="es-ES" sz="1200" b="1" dirty="0">
                <a:solidFill>
                  <a:srgbClr val="982881"/>
                </a:solidFill>
                <a:latin typeface="Arial" pitchFamily="34" charset="0"/>
                <a:ea typeface="Calibri"/>
                <a:cs typeface="Arial" pitchFamily="34" charset="0"/>
              </a:rPr>
              <a:t> </a:t>
            </a:r>
            <a:endParaRPr lang="es-CO" sz="1800" dirty="0">
              <a:solidFill>
                <a:srgbClr val="982881"/>
              </a:solidFill>
              <a:latin typeface="Arial" pitchFamily="34" charset="0"/>
              <a:ea typeface="Calibri"/>
              <a:cs typeface="Arial" pitchFamily="34" charset="0"/>
            </a:endParaRPr>
          </a:p>
        </p:txBody>
      </p:sp>
    </p:spTree>
    <p:extLst>
      <p:ext uri="{BB962C8B-B14F-4D97-AF65-F5344CB8AC3E}">
        <p14:creationId xmlns:p14="http://schemas.microsoft.com/office/powerpoint/2010/main" val="12219311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499248" y="760306"/>
            <a:ext cx="7361862"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272389" y="19930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graphicFrame>
        <p:nvGraphicFramePr>
          <p:cNvPr id="21" name="Diagrama 20"/>
          <p:cNvGraphicFramePr/>
          <p:nvPr>
            <p:extLst>
              <p:ext uri="{D42A27DB-BD31-4B8C-83A1-F6EECF244321}">
                <p14:modId xmlns:p14="http://schemas.microsoft.com/office/powerpoint/2010/main" val="2059823045"/>
              </p:ext>
            </p:extLst>
          </p:nvPr>
        </p:nvGraphicFramePr>
        <p:xfrm>
          <a:off x="4280650" y="974986"/>
          <a:ext cx="7474226" cy="5024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CuadroTexto 27"/>
          <p:cNvSpPr txBox="1"/>
          <p:nvPr/>
        </p:nvSpPr>
        <p:spPr>
          <a:xfrm>
            <a:off x="8345992" y="451542"/>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pic>
        <p:nvPicPr>
          <p:cNvPr id="13" name="Picture 7" descr="https://www.scaledagileframework.com/wp-content/uploads/2014/07/F2-Standard-two-day-agenda.png"/>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8370" t="53390" r="55051" b="24285"/>
          <a:stretch/>
        </p:blipFill>
        <p:spPr bwMode="auto">
          <a:xfrm>
            <a:off x="272389" y="2384341"/>
            <a:ext cx="3321516" cy="168269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o 13"/>
          <p:cNvGrpSpPr/>
          <p:nvPr/>
        </p:nvGrpSpPr>
        <p:grpSpPr>
          <a:xfrm>
            <a:off x="1202071" y="4466803"/>
            <a:ext cx="1413164" cy="1046535"/>
            <a:chOff x="6492398" y="4347951"/>
            <a:chExt cx="1413164" cy="1046535"/>
          </a:xfrm>
        </p:grpSpPr>
        <p:sp>
          <p:nvSpPr>
            <p:cNvPr id="16" name="CuadroTexto 15">
              <a:extLst>
                <a:ext uri="{FF2B5EF4-FFF2-40B4-BE49-F238E27FC236}">
                  <a16:creationId xmlns:a16="http://schemas.microsoft.com/office/drawing/2014/main" id="{F9697D91-0C68-44D4-9777-DDD502618EDC}"/>
                </a:ext>
              </a:extLst>
            </p:cNvPr>
            <p:cNvSpPr txBox="1"/>
            <p:nvPr/>
          </p:nvSpPr>
          <p:spPr>
            <a:xfrm>
              <a:off x="6492398" y="5025154"/>
              <a:ext cx="1413164" cy="369332"/>
            </a:xfrm>
            <a:prstGeom prst="rect">
              <a:avLst/>
            </a:prstGeom>
            <a:noFill/>
          </p:spPr>
          <p:txBody>
            <a:bodyPr wrap="square" rtlCol="0">
              <a:spAutoFit/>
            </a:bodyPr>
            <a:lstStyle/>
            <a:p>
              <a:r>
                <a:rPr lang="es-ES" b="1" dirty="0" smtClean="0">
                  <a:solidFill>
                    <a:srgbClr val="575756"/>
                  </a:solidFill>
                  <a:latin typeface="Arial" panose="020B0604020202020204" pitchFamily="34" charset="0"/>
                  <a:cs typeface="Arial" panose="020B0604020202020204" pitchFamily="34" charset="0"/>
                </a:rPr>
                <a:t>1 – 3 Horas</a:t>
              </a:r>
              <a:endParaRPr lang="es-CO" b="1" dirty="0">
                <a:solidFill>
                  <a:srgbClr val="575756"/>
                </a:solidFill>
                <a:latin typeface="Arial" panose="020B0604020202020204" pitchFamily="34" charset="0"/>
                <a:cs typeface="Arial" panose="020B0604020202020204" pitchFamily="34" charset="0"/>
              </a:endParaRPr>
            </a:p>
          </p:txBody>
        </p:sp>
        <p:pic>
          <p:nvPicPr>
            <p:cNvPr id="17" name="Imagen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37280" y="4347951"/>
              <a:ext cx="613579" cy="613579"/>
            </a:xfrm>
            <a:prstGeom prst="rect">
              <a:avLst/>
            </a:prstGeom>
          </p:spPr>
        </p:pic>
      </p:grpSp>
      <p:grpSp>
        <p:nvGrpSpPr>
          <p:cNvPr id="5" name="Grupo 4"/>
          <p:cNvGrpSpPr/>
          <p:nvPr/>
        </p:nvGrpSpPr>
        <p:grpSpPr>
          <a:xfrm>
            <a:off x="499248" y="925865"/>
            <a:ext cx="3044061" cy="751915"/>
            <a:chOff x="531652" y="1209975"/>
            <a:chExt cx="3044061" cy="751915"/>
          </a:xfrm>
        </p:grpSpPr>
        <p:sp>
          <p:nvSpPr>
            <p:cNvPr id="18" name="CuadroTexto 17"/>
            <p:cNvSpPr txBox="1"/>
            <p:nvPr/>
          </p:nvSpPr>
          <p:spPr>
            <a:xfrm>
              <a:off x="1441470" y="1222832"/>
              <a:ext cx="2134243" cy="739058"/>
            </a:xfrm>
            <a:prstGeom prst="rect">
              <a:avLst/>
            </a:prstGeom>
            <a:noFill/>
            <a:ln>
              <a:solidFill>
                <a:srgbClr val="AD198D"/>
              </a:solidFill>
            </a:ln>
          </p:spPr>
          <p:txBody>
            <a:bodyPr wrap="square" rtlCol="0" anchor="ctr">
              <a:noAutofit/>
            </a:bodyPr>
            <a:lstStyle/>
            <a:p>
              <a:r>
                <a:rPr lang="es-ES" dirty="0" err="1" smtClean="0">
                  <a:solidFill>
                    <a:schemeClr val="accent1">
                      <a:lumMod val="75000"/>
                    </a:schemeClr>
                  </a:solidFill>
                  <a:latin typeface="Arial" panose="020B0604020202020204" pitchFamily="34" charset="0"/>
                  <a:cs typeface="Arial" panose="020B0604020202020204" pitchFamily="34" charset="0"/>
                </a:rPr>
                <a:t>Team</a:t>
              </a:r>
              <a:r>
                <a:rPr lang="es-ES" dirty="0" smtClean="0">
                  <a:solidFill>
                    <a:schemeClr val="accent1">
                      <a:lumMod val="75000"/>
                    </a:schemeClr>
                  </a:solidFill>
                  <a:latin typeface="Arial" panose="020B0604020202020204" pitchFamily="34" charset="0"/>
                  <a:cs typeface="Arial" panose="020B0604020202020204" pitchFamily="34" charset="0"/>
                </a:rPr>
                <a:t> </a:t>
              </a:r>
              <a:r>
                <a:rPr lang="es-ES" dirty="0" err="1" smtClean="0">
                  <a:solidFill>
                    <a:schemeClr val="accent1">
                      <a:lumMod val="75000"/>
                    </a:schemeClr>
                  </a:solidFill>
                  <a:latin typeface="Arial" panose="020B0604020202020204" pitchFamily="34" charset="0"/>
                  <a:cs typeface="Arial" panose="020B0604020202020204" pitchFamily="34" charset="0"/>
                </a:rPr>
                <a:t>Breakouts</a:t>
              </a:r>
              <a:endParaRPr lang="es-ES" dirty="0">
                <a:solidFill>
                  <a:schemeClr val="accent1">
                    <a:lumMod val="75000"/>
                  </a:schemeClr>
                </a:solidFill>
                <a:latin typeface="Arial" panose="020B0604020202020204" pitchFamily="34" charset="0"/>
                <a:cs typeface="Arial" panose="020B0604020202020204" pitchFamily="34" charset="0"/>
              </a:endParaRPr>
            </a:p>
          </p:txBody>
        </p:sp>
        <p:sp>
          <p:nvSpPr>
            <p:cNvPr id="20" name="CuadroTexto 19"/>
            <p:cNvSpPr txBox="1"/>
            <p:nvPr/>
          </p:nvSpPr>
          <p:spPr>
            <a:xfrm>
              <a:off x="531652" y="1209975"/>
              <a:ext cx="947705" cy="751856"/>
            </a:xfrm>
            <a:prstGeom prst="rect">
              <a:avLst/>
            </a:prstGeom>
            <a:solidFill>
              <a:srgbClr val="26478D"/>
            </a:solidFill>
          </p:spPr>
          <p:txBody>
            <a:bodyPr wrap="none" rtlCol="0" anchor="ctr">
              <a:noAutofit/>
            </a:bodyPr>
            <a:lstStyle/>
            <a:p>
              <a:pPr algn="ctr"/>
              <a:r>
                <a:rPr lang="es-CO" sz="2800" b="1" dirty="0" smtClean="0">
                  <a:solidFill>
                    <a:schemeClr val="bg1"/>
                  </a:solidFill>
                  <a:latin typeface="Arial" panose="020B0604020202020204" pitchFamily="34" charset="0"/>
                  <a:cs typeface="Arial" panose="020B0604020202020204" pitchFamily="34" charset="0"/>
                </a:rPr>
                <a:t>05</a:t>
              </a:r>
              <a:endParaRPr lang="es-ES" altLang="es-CO" sz="2800" b="1" dirty="0">
                <a:solidFill>
                  <a:schemeClr val="bg1"/>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3074" name="Picture 2" descr="Resultado de imagen para program 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52" y="1576535"/>
            <a:ext cx="6124575" cy="46101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6922008" y="1576535"/>
            <a:ext cx="4624040" cy="4524315"/>
          </a:xfrm>
          <a:prstGeom prst="rect">
            <a:avLst/>
          </a:prstGeom>
          <a:noFill/>
        </p:spPr>
        <p:txBody>
          <a:bodyPr wrap="square" rtlCol="0">
            <a:spAutoFit/>
          </a:bodyPr>
          <a:lstStyle/>
          <a:p>
            <a:pPr algn="just"/>
            <a:r>
              <a:rPr lang="es-CO" dirty="0">
                <a:latin typeface="Arial" panose="020B0604020202020204" pitchFamily="34" charset="0"/>
                <a:cs typeface="Arial" panose="020B0604020202020204" pitchFamily="34" charset="0"/>
              </a:rPr>
              <a:t>Se crea el program Board en el cual la primera columna corresponde a todos los equipo que pertenecen al Tren, y en la primera fila se encuentran las iteraciones que se ejecutarán en un PI. El program Board se debe realizar por tren.</a:t>
            </a:r>
          </a:p>
          <a:p>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Cada equipo mapea las Features a trabajar en cada iteración y traza las dependencias entre Features o con otros equipos.</a:t>
            </a:r>
          </a:p>
          <a:p>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Se recomienda diferenciar por colores las features, para que sean mas identificables los Hitos, las dependencias y las propias Features.</a:t>
            </a:r>
          </a:p>
          <a:p>
            <a:endParaRPr lang="es-CO" dirty="0"/>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531652" y="747136"/>
            <a:ext cx="8996661"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838200" y="1714725"/>
            <a:ext cx="2552700" cy="616991"/>
          </a:xfrm>
          <a:prstGeom prst="rect">
            <a:avLst/>
          </a:prstGeom>
        </p:spPr>
      </p:pic>
      <p:pic>
        <p:nvPicPr>
          <p:cNvPr id="9" name="Imagen 8"/>
          <p:cNvPicPr>
            <a:picLocks noChangeAspect="1"/>
          </p:cNvPicPr>
          <p:nvPr/>
        </p:nvPicPr>
        <p:blipFill>
          <a:blip r:embed="rId3"/>
          <a:stretch>
            <a:fillRect/>
          </a:stretch>
        </p:blipFill>
        <p:spPr>
          <a:xfrm>
            <a:off x="790575" y="3609966"/>
            <a:ext cx="2600325" cy="552450"/>
          </a:xfrm>
          <a:prstGeom prst="rect">
            <a:avLst/>
          </a:prstGeom>
        </p:spPr>
      </p:pic>
      <p:sp>
        <p:nvSpPr>
          <p:cNvPr id="25" name="CuadroTexto 24"/>
          <p:cNvSpPr txBox="1"/>
          <p:nvPr/>
        </p:nvSpPr>
        <p:spPr>
          <a:xfrm>
            <a:off x="9021811"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26" name="Redondear rectángulo de esquina sencilla 4"/>
          <p:cNvSpPr/>
          <p:nvPr/>
        </p:nvSpPr>
        <p:spPr>
          <a:xfrm rot="10800000">
            <a:off x="8186544" y="569132"/>
            <a:ext cx="840354"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p:cNvSpPr txBox="1"/>
          <p:nvPr/>
        </p:nvSpPr>
        <p:spPr>
          <a:xfrm>
            <a:off x="8186544"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2" name="Rectángulo 1">
            <a:extLst>
              <a:ext uri="{FF2B5EF4-FFF2-40B4-BE49-F238E27FC236}">
                <a16:creationId xmlns:a16="http://schemas.microsoft.com/office/drawing/2014/main" id="{B239AFD4-BFB4-439F-95F4-330FB14EE2BB}"/>
              </a:ext>
            </a:extLst>
          </p:cNvPr>
          <p:cNvSpPr/>
          <p:nvPr/>
        </p:nvSpPr>
        <p:spPr>
          <a:xfrm>
            <a:off x="3525519" y="1616765"/>
            <a:ext cx="7045445" cy="167698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basándose en el Program Board, realiza la presentación preliminar del plan que se construyó, se socializa los riesgos, dependencias y Objetivos. Esto con el propósito de que los Business Owners,  PMs y stakeholders, puedan revisar y si es el caso solucionar dudas.</a:t>
            </a:r>
          </a:p>
        </p:txBody>
      </p:sp>
      <p:sp>
        <p:nvSpPr>
          <p:cNvPr id="4" name="Rectángulo 3">
            <a:extLst>
              <a:ext uri="{FF2B5EF4-FFF2-40B4-BE49-F238E27FC236}">
                <a16:creationId xmlns:a16="http://schemas.microsoft.com/office/drawing/2014/main" id="{E09E9637-464D-466E-B0C8-E92B08729F7B}"/>
              </a:ext>
            </a:extLst>
          </p:cNvPr>
          <p:cNvSpPr/>
          <p:nvPr/>
        </p:nvSpPr>
        <p:spPr>
          <a:xfrm>
            <a:off x="3525519" y="3429000"/>
            <a:ext cx="7045445" cy="1571307"/>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Según el plan preliminar presentado por el equipo, el PM junto con los Businnes Owners y gerentes evalúan el alcance, las dependencias, las personas, los recursos y durante esta sesión se discute los cambios necesarios, se resuelven algunos problemas  y realizan los ajustes necesarios.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2" name="Rectángulo 11">
            <a:extLst>
              <a:ext uri="{FF2B5EF4-FFF2-40B4-BE49-F238E27FC236}">
                <a16:creationId xmlns:a16="http://schemas.microsoft.com/office/drawing/2014/main" id="{D0E5712D-635F-4376-8672-BC5A87FB41CC}"/>
              </a:ext>
            </a:extLst>
          </p:cNvPr>
          <p:cNvSpPr/>
          <p:nvPr/>
        </p:nvSpPr>
        <p:spPr>
          <a:xfrm>
            <a:off x="1110354" y="220191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3" name="CuadroTexto 12">
            <a:extLst>
              <a:ext uri="{FF2B5EF4-FFF2-40B4-BE49-F238E27FC236}">
                <a16:creationId xmlns:a16="http://schemas.microsoft.com/office/drawing/2014/main" id="{1F33F696-1AD0-4651-B126-8D61CF524825}"/>
              </a:ext>
            </a:extLst>
          </p:cNvPr>
          <p:cNvSpPr txBox="1"/>
          <p:nvPr/>
        </p:nvSpPr>
        <p:spPr>
          <a:xfrm>
            <a:off x="1244973" y="2470566"/>
            <a:ext cx="1928478" cy="369332"/>
          </a:xfrm>
          <a:prstGeom prst="rect">
            <a:avLst/>
          </a:prstGeom>
          <a:noFill/>
        </p:spPr>
        <p:txBody>
          <a:bodyPr wrap="square" rtlCol="0">
            <a:spAutoFit/>
          </a:bodyPr>
          <a:lstStyle/>
          <a:p>
            <a:r>
              <a:rPr lang="es-ES" dirty="0"/>
              <a:t>20 Minutos</a:t>
            </a:r>
            <a:endParaRPr lang="es-CO" dirty="0"/>
          </a:p>
        </p:txBody>
      </p:sp>
      <p:sp>
        <p:nvSpPr>
          <p:cNvPr id="14" name="Rectángulo 13">
            <a:extLst>
              <a:ext uri="{FF2B5EF4-FFF2-40B4-BE49-F238E27FC236}">
                <a16:creationId xmlns:a16="http://schemas.microsoft.com/office/drawing/2014/main" id="{4DDA6B02-C076-45D2-B8EA-9561BC97EBB5}"/>
              </a:ext>
            </a:extLst>
          </p:cNvPr>
          <p:cNvSpPr/>
          <p:nvPr/>
        </p:nvSpPr>
        <p:spPr>
          <a:xfrm>
            <a:off x="1192048" y="4162535"/>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6" name="CuadroTexto 15">
            <a:extLst>
              <a:ext uri="{FF2B5EF4-FFF2-40B4-BE49-F238E27FC236}">
                <a16:creationId xmlns:a16="http://schemas.microsoft.com/office/drawing/2014/main" id="{D04BAF40-B8E9-44B5-9382-8E02ECA75F0D}"/>
              </a:ext>
            </a:extLst>
          </p:cNvPr>
          <p:cNvSpPr txBox="1"/>
          <p:nvPr/>
        </p:nvSpPr>
        <p:spPr>
          <a:xfrm>
            <a:off x="1326667" y="4431191"/>
            <a:ext cx="1928478" cy="369332"/>
          </a:xfrm>
          <a:prstGeom prst="rect">
            <a:avLst/>
          </a:prstGeom>
          <a:noFill/>
        </p:spPr>
        <p:txBody>
          <a:bodyPr wrap="square" rtlCol="0">
            <a:spAutoFit/>
          </a:bodyPr>
          <a:lstStyle/>
          <a:p>
            <a:r>
              <a:rPr lang="es-ES" dirty="0"/>
              <a:t>20 Minutos </a:t>
            </a:r>
            <a:endParaRPr lang="es-CO"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645953" y="1748018"/>
            <a:ext cx="2152666" cy="600075"/>
          </a:xfrm>
          <a:prstGeom prst="rect">
            <a:avLst/>
          </a:prstGeom>
        </p:spPr>
      </p:pic>
      <p:pic>
        <p:nvPicPr>
          <p:cNvPr id="9" name="Imagen 8"/>
          <p:cNvPicPr>
            <a:picLocks noChangeAspect="1"/>
          </p:cNvPicPr>
          <p:nvPr/>
        </p:nvPicPr>
        <p:blipFill>
          <a:blip r:embed="rId3"/>
          <a:stretch>
            <a:fillRect/>
          </a:stretch>
        </p:blipFill>
        <p:spPr>
          <a:xfrm>
            <a:off x="717389" y="2838517"/>
            <a:ext cx="2081230" cy="981075"/>
          </a:xfrm>
          <a:prstGeom prst="rect">
            <a:avLst/>
          </a:prstGeom>
        </p:spPr>
      </p:pic>
      <p:pic>
        <p:nvPicPr>
          <p:cNvPr id="25" name="Imagen 24"/>
          <p:cNvPicPr>
            <a:picLocks noChangeAspect="1"/>
          </p:cNvPicPr>
          <p:nvPr/>
        </p:nvPicPr>
        <p:blipFill>
          <a:blip r:embed="rId3"/>
          <a:stretch>
            <a:fillRect/>
          </a:stretch>
        </p:blipFill>
        <p:spPr>
          <a:xfrm>
            <a:off x="645952" y="4636837"/>
            <a:ext cx="2152666" cy="981075"/>
          </a:xfrm>
          <a:prstGeom prst="rect">
            <a:avLst/>
          </a:prstGeom>
        </p:spPr>
      </p:pic>
      <p:sp>
        <p:nvSpPr>
          <p:cNvPr id="26" name="CuadroTexto 25"/>
          <p:cNvSpPr txBox="1"/>
          <p:nvPr/>
        </p:nvSpPr>
        <p:spPr>
          <a:xfrm>
            <a:off x="9101329"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8" name="Redondear rectángulo de esquina sencilla 4"/>
          <p:cNvSpPr/>
          <p:nvPr/>
        </p:nvSpPr>
        <p:spPr>
          <a:xfrm rot="10800000">
            <a:off x="8294529" y="569132"/>
            <a:ext cx="81188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CuadroTexto 28"/>
          <p:cNvSpPr txBox="1"/>
          <p:nvPr/>
        </p:nvSpPr>
        <p:spPr>
          <a:xfrm>
            <a:off x="8309113" y="556277"/>
            <a:ext cx="811881"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7C9BE7FC-7909-44DC-977E-6E4203AA230E}"/>
              </a:ext>
            </a:extLst>
          </p:cNvPr>
          <p:cNvSpPr/>
          <p:nvPr/>
        </p:nvSpPr>
        <p:spPr>
          <a:xfrm>
            <a:off x="2798618" y="1712144"/>
            <a:ext cx="6599141" cy="757434"/>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Las personas de negocio, presentan los ajustes realizados con respecto al plan, el alcance, las personas y los recursos.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2CC5297E-AAC6-47A3-B922-67D42BB5514F}"/>
              </a:ext>
            </a:extLst>
          </p:cNvPr>
          <p:cNvSpPr/>
          <p:nvPr/>
        </p:nvSpPr>
        <p:spPr>
          <a:xfrm>
            <a:off x="2798618" y="2637972"/>
            <a:ext cx="6599141" cy="1297701"/>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realiza los ajustes al plan, basados en los cambios realizados por el negocio. Durante esta etapa es posible tanto que se eliminen dependencias y riesgos como que se presenten nuevos.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F741BBD5-A055-4623-B3C0-BE0FC31E613E}"/>
              </a:ext>
            </a:extLst>
          </p:cNvPr>
          <p:cNvSpPr/>
          <p:nvPr/>
        </p:nvSpPr>
        <p:spPr>
          <a:xfrm>
            <a:off x="2798618" y="4142408"/>
            <a:ext cx="6599141" cy="1871784"/>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actualiza los objetivos del PI, para que los Business Owners asignen un valor a cada objetivo. Este valor, es el valor comercial para el negocio, y se basa en una escala de 1 – 10, donde uno es el valor mas bajo y 10 es el valor mas alto, lo Business Owners  no deben asignar igual valor a dos objetivos.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4" name="Rectángulo 13">
            <a:extLst>
              <a:ext uri="{FF2B5EF4-FFF2-40B4-BE49-F238E27FC236}">
                <a16:creationId xmlns:a16="http://schemas.microsoft.com/office/drawing/2014/main" id="{D3E6D100-8B0E-422C-A070-682A6A5D5E40}"/>
              </a:ext>
            </a:extLst>
          </p:cNvPr>
          <p:cNvSpPr/>
          <p:nvPr/>
        </p:nvSpPr>
        <p:spPr>
          <a:xfrm>
            <a:off x="9491642" y="1527478"/>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6" name="CuadroTexto 15">
            <a:extLst>
              <a:ext uri="{FF2B5EF4-FFF2-40B4-BE49-F238E27FC236}">
                <a16:creationId xmlns:a16="http://schemas.microsoft.com/office/drawing/2014/main" id="{30EDD9D2-F589-4A7F-8051-748C996E2BA2}"/>
              </a:ext>
            </a:extLst>
          </p:cNvPr>
          <p:cNvSpPr txBox="1"/>
          <p:nvPr/>
        </p:nvSpPr>
        <p:spPr>
          <a:xfrm>
            <a:off x="9626261" y="1796134"/>
            <a:ext cx="1928478" cy="369332"/>
          </a:xfrm>
          <a:prstGeom prst="rect">
            <a:avLst/>
          </a:prstGeom>
          <a:noFill/>
        </p:spPr>
        <p:txBody>
          <a:bodyPr wrap="square" rtlCol="0">
            <a:spAutoFit/>
          </a:bodyPr>
          <a:lstStyle/>
          <a:p>
            <a:r>
              <a:rPr lang="es-ES" dirty="0"/>
              <a:t>20 Minutos</a:t>
            </a:r>
            <a:endParaRPr lang="es-CO" dirty="0"/>
          </a:p>
        </p:txBody>
      </p:sp>
      <p:sp>
        <p:nvSpPr>
          <p:cNvPr id="17" name="Rectángulo 16">
            <a:extLst>
              <a:ext uri="{FF2B5EF4-FFF2-40B4-BE49-F238E27FC236}">
                <a16:creationId xmlns:a16="http://schemas.microsoft.com/office/drawing/2014/main" id="{851988D8-DBE6-410B-92ED-63A792D68CD8}"/>
              </a:ext>
            </a:extLst>
          </p:cNvPr>
          <p:cNvSpPr/>
          <p:nvPr/>
        </p:nvSpPr>
        <p:spPr>
          <a:xfrm>
            <a:off x="9491642" y="266498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8" name="CuadroTexto 17">
            <a:extLst>
              <a:ext uri="{FF2B5EF4-FFF2-40B4-BE49-F238E27FC236}">
                <a16:creationId xmlns:a16="http://schemas.microsoft.com/office/drawing/2014/main" id="{ADBB4232-C00B-42D4-9FBE-76BF401B7F3F}"/>
              </a:ext>
            </a:extLst>
          </p:cNvPr>
          <p:cNvSpPr txBox="1"/>
          <p:nvPr/>
        </p:nvSpPr>
        <p:spPr>
          <a:xfrm>
            <a:off x="9626261" y="2933636"/>
            <a:ext cx="1928478" cy="369332"/>
          </a:xfrm>
          <a:prstGeom prst="rect">
            <a:avLst/>
          </a:prstGeom>
          <a:noFill/>
        </p:spPr>
        <p:txBody>
          <a:bodyPr wrap="square" rtlCol="0">
            <a:spAutoFit/>
          </a:bodyPr>
          <a:lstStyle/>
          <a:p>
            <a:r>
              <a:rPr lang="es-ES" dirty="0"/>
              <a:t>60 Minutos</a:t>
            </a:r>
            <a:endParaRPr lang="es-CO" dirty="0"/>
          </a:p>
        </p:txBody>
      </p:sp>
      <p:sp>
        <p:nvSpPr>
          <p:cNvPr id="20" name="Rectángulo 19">
            <a:extLst>
              <a:ext uri="{FF2B5EF4-FFF2-40B4-BE49-F238E27FC236}">
                <a16:creationId xmlns:a16="http://schemas.microsoft.com/office/drawing/2014/main" id="{489534CD-73E9-4EB5-AA07-F1107E579D6B}"/>
              </a:ext>
            </a:extLst>
          </p:cNvPr>
          <p:cNvSpPr/>
          <p:nvPr/>
        </p:nvSpPr>
        <p:spPr>
          <a:xfrm>
            <a:off x="9626261" y="4423879"/>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21" name="CuadroTexto 20">
            <a:extLst>
              <a:ext uri="{FF2B5EF4-FFF2-40B4-BE49-F238E27FC236}">
                <a16:creationId xmlns:a16="http://schemas.microsoft.com/office/drawing/2014/main" id="{B89B0E42-F565-4E29-ABCE-9AE746A4EC75}"/>
              </a:ext>
            </a:extLst>
          </p:cNvPr>
          <p:cNvSpPr txBox="1"/>
          <p:nvPr/>
        </p:nvSpPr>
        <p:spPr>
          <a:xfrm>
            <a:off x="9760880" y="4692535"/>
            <a:ext cx="1928478" cy="369332"/>
          </a:xfrm>
          <a:prstGeom prst="rect">
            <a:avLst/>
          </a:prstGeom>
          <a:noFill/>
        </p:spPr>
        <p:txBody>
          <a:bodyPr wrap="square" rtlCol="0">
            <a:spAutoFit/>
          </a:bodyPr>
          <a:lstStyle/>
          <a:p>
            <a:r>
              <a:rPr lang="es-ES" dirty="0"/>
              <a:t>60 Minutos</a:t>
            </a:r>
            <a:endParaRPr lang="es-CO"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56182" y="644055"/>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2" name="Imagen 1"/>
          <p:cNvPicPr>
            <a:picLocks noChangeAspect="1"/>
          </p:cNvPicPr>
          <p:nvPr/>
        </p:nvPicPr>
        <p:blipFill>
          <a:blip r:embed="rId2"/>
          <a:stretch>
            <a:fillRect/>
          </a:stretch>
        </p:blipFill>
        <p:spPr>
          <a:xfrm>
            <a:off x="531652" y="1753619"/>
            <a:ext cx="2045293" cy="676275"/>
          </a:xfrm>
          <a:prstGeom prst="rect">
            <a:avLst/>
          </a:prstGeom>
        </p:spPr>
      </p:pic>
      <p:pic>
        <p:nvPicPr>
          <p:cNvPr id="4" name="Imagen 3"/>
          <p:cNvPicPr>
            <a:picLocks noChangeAspect="1"/>
          </p:cNvPicPr>
          <p:nvPr/>
        </p:nvPicPr>
        <p:blipFill>
          <a:blip r:embed="rId3"/>
          <a:stretch>
            <a:fillRect/>
          </a:stretch>
        </p:blipFill>
        <p:spPr>
          <a:xfrm>
            <a:off x="786200" y="3420042"/>
            <a:ext cx="1790745" cy="737235"/>
          </a:xfrm>
          <a:prstGeom prst="rect">
            <a:avLst/>
          </a:prstGeom>
        </p:spPr>
      </p:pic>
      <p:sp>
        <p:nvSpPr>
          <p:cNvPr id="5" name="CuadroTexto 4"/>
          <p:cNvSpPr txBox="1"/>
          <p:nvPr/>
        </p:nvSpPr>
        <p:spPr>
          <a:xfrm>
            <a:off x="1489005" y="4925989"/>
            <a:ext cx="9623147" cy="1200329"/>
          </a:xfrm>
          <a:prstGeom prst="rect">
            <a:avLst/>
          </a:prstGeom>
          <a:noFill/>
        </p:spPr>
        <p:txBody>
          <a:bodyPr wrap="none" rtlCol="0">
            <a:spAutoFit/>
          </a:bodyPr>
          <a:lstStyle/>
          <a:p>
            <a:r>
              <a:rPr lang="es-CO" dirty="0">
                <a:latin typeface="Arial" panose="020B0604020202020204" pitchFamily="34" charset="0"/>
                <a:cs typeface="Arial" panose="020B0604020202020204" pitchFamily="34" charset="0"/>
              </a:rPr>
              <a:t>Resuelto: Ya tiene una solución.</a:t>
            </a:r>
          </a:p>
          <a:p>
            <a:r>
              <a:rPr lang="es-CO" dirty="0">
                <a:latin typeface="Arial" panose="020B0604020202020204" pitchFamily="34" charset="0"/>
                <a:cs typeface="Arial" panose="020B0604020202020204" pitchFamily="34" charset="0"/>
              </a:rPr>
              <a:t>Propiedad:  No se puede resolver en el momento, pero alguien se hace cargo de su gestión.</a:t>
            </a:r>
          </a:p>
          <a:p>
            <a:r>
              <a:rPr lang="es-CO" dirty="0">
                <a:latin typeface="Arial" panose="020B0604020202020204" pitchFamily="34" charset="0"/>
                <a:cs typeface="Arial" panose="020B0604020202020204" pitchFamily="34" charset="0"/>
              </a:rPr>
              <a:t>Aceptado:  No se puede resolver se acepta el riesgo y sus consecuencias.</a:t>
            </a:r>
          </a:p>
          <a:p>
            <a:r>
              <a:rPr lang="es-CO" dirty="0">
                <a:latin typeface="Arial" panose="020B0604020202020204" pitchFamily="34" charset="0"/>
                <a:cs typeface="Arial" panose="020B0604020202020204" pitchFamily="34" charset="0"/>
              </a:rPr>
              <a:t>Mitigado: </a:t>
            </a:r>
            <a:r>
              <a:rPr lang="es-ES" altLang="es-CO" dirty="0">
                <a:latin typeface="Arial" panose="020B0604020202020204" pitchFamily="34" charset="0"/>
                <a:cs typeface="Arial" panose="020B0604020202020204" pitchFamily="34" charset="0"/>
              </a:rPr>
              <a:t>Implementando un plan de acción</a:t>
            </a:r>
            <a:r>
              <a:rPr lang="es-CO" dirty="0">
                <a:latin typeface="Arial" panose="020B0604020202020204" pitchFamily="34" charset="0"/>
                <a:cs typeface="Arial" panose="020B0604020202020204" pitchFamily="34" charset="0"/>
              </a:rPr>
              <a:t> se minimiza el impacto.</a:t>
            </a:r>
          </a:p>
        </p:txBody>
      </p:sp>
      <p:sp>
        <p:nvSpPr>
          <p:cNvPr id="17" name="CuadroTexto 16"/>
          <p:cNvSpPr txBox="1"/>
          <p:nvPr/>
        </p:nvSpPr>
        <p:spPr>
          <a:xfrm>
            <a:off x="9114580"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18" name="Redondear rectángulo de esquina sencilla 4"/>
          <p:cNvSpPr/>
          <p:nvPr/>
        </p:nvSpPr>
        <p:spPr>
          <a:xfrm rot="10800000">
            <a:off x="8309112" y="569132"/>
            <a:ext cx="82380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p:cNvSpPr txBox="1"/>
          <p:nvPr/>
        </p:nvSpPr>
        <p:spPr>
          <a:xfrm>
            <a:off x="8206631"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76C09478-DCEC-4962-B869-08C13865C6DF}"/>
              </a:ext>
            </a:extLst>
          </p:cNvPr>
          <p:cNvSpPr/>
          <p:nvPr/>
        </p:nvSpPr>
        <p:spPr>
          <a:xfrm>
            <a:off x="2630556" y="1513019"/>
            <a:ext cx="6930887" cy="1450803"/>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presenta de nuevo el plan con los ajustes, y se mencionan los  riesgo, dependencias e impedimentos de lo planeado por el equipo. Si el negocio acepta el plan se muestran los objetivos y riesgos a nivel de programa.</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A9A14379-B311-47C1-AEF0-BD8F995301D2}"/>
              </a:ext>
            </a:extLst>
          </p:cNvPr>
          <p:cNvSpPr/>
          <p:nvPr/>
        </p:nvSpPr>
        <p:spPr>
          <a:xfrm>
            <a:off x="2630556" y="3220152"/>
            <a:ext cx="6930887" cy="119888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realiza un análisis de cada uno de los riesgos de programa identificados y se resuelven o se clasifican en: Resuelto, aceptado, mitigado, apropiado.</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81E68FCF-C3F9-4F45-B494-9643A8B3612A}"/>
              </a:ext>
            </a:extLst>
          </p:cNvPr>
          <p:cNvSpPr/>
          <p:nvPr/>
        </p:nvSpPr>
        <p:spPr>
          <a:xfrm>
            <a:off x="9561443" y="1604432"/>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4" name="CuadroTexto 13">
            <a:extLst>
              <a:ext uri="{FF2B5EF4-FFF2-40B4-BE49-F238E27FC236}">
                <a16:creationId xmlns:a16="http://schemas.microsoft.com/office/drawing/2014/main" id="{43EAED38-7017-4918-903D-8838EF329EF7}"/>
              </a:ext>
            </a:extLst>
          </p:cNvPr>
          <p:cNvSpPr txBox="1"/>
          <p:nvPr/>
        </p:nvSpPr>
        <p:spPr>
          <a:xfrm>
            <a:off x="9696062" y="1873088"/>
            <a:ext cx="1928478" cy="369332"/>
          </a:xfrm>
          <a:prstGeom prst="rect">
            <a:avLst/>
          </a:prstGeom>
          <a:noFill/>
        </p:spPr>
        <p:txBody>
          <a:bodyPr wrap="square" rtlCol="0">
            <a:spAutoFit/>
          </a:bodyPr>
          <a:lstStyle/>
          <a:p>
            <a:r>
              <a:rPr lang="es-ES" dirty="0"/>
              <a:t>30 Minutos</a:t>
            </a:r>
            <a:endParaRPr lang="es-CO" dirty="0"/>
          </a:p>
        </p:txBody>
      </p:sp>
      <p:sp>
        <p:nvSpPr>
          <p:cNvPr id="16" name="Rectángulo 15">
            <a:extLst>
              <a:ext uri="{FF2B5EF4-FFF2-40B4-BE49-F238E27FC236}">
                <a16:creationId xmlns:a16="http://schemas.microsoft.com/office/drawing/2014/main" id="{CBA64DCC-F787-4EAA-9568-5EE4D5898F8B}"/>
              </a:ext>
            </a:extLst>
          </p:cNvPr>
          <p:cNvSpPr/>
          <p:nvPr/>
        </p:nvSpPr>
        <p:spPr>
          <a:xfrm>
            <a:off x="9615054" y="3337962"/>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20" name="CuadroTexto 19">
            <a:extLst>
              <a:ext uri="{FF2B5EF4-FFF2-40B4-BE49-F238E27FC236}">
                <a16:creationId xmlns:a16="http://schemas.microsoft.com/office/drawing/2014/main" id="{23D23754-A6BB-4F57-B34F-B42871078F20}"/>
              </a:ext>
            </a:extLst>
          </p:cNvPr>
          <p:cNvSpPr txBox="1"/>
          <p:nvPr/>
        </p:nvSpPr>
        <p:spPr>
          <a:xfrm>
            <a:off x="9749673" y="3606618"/>
            <a:ext cx="1928478" cy="369332"/>
          </a:xfrm>
          <a:prstGeom prst="rect">
            <a:avLst/>
          </a:prstGeom>
          <a:noFill/>
        </p:spPr>
        <p:txBody>
          <a:bodyPr wrap="square" rtlCol="0">
            <a:spAutoFit/>
          </a:bodyPr>
          <a:lstStyle/>
          <a:p>
            <a:r>
              <a:rPr lang="es-ES" dirty="0"/>
              <a:t>30 Minutos</a:t>
            </a:r>
            <a:endParaRPr lang="es-CO"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6" name="Imagen 5"/>
          <p:cNvPicPr>
            <a:picLocks noChangeAspect="1"/>
          </p:cNvPicPr>
          <p:nvPr/>
        </p:nvPicPr>
        <p:blipFill>
          <a:blip r:embed="rId2"/>
          <a:stretch>
            <a:fillRect/>
          </a:stretch>
        </p:blipFill>
        <p:spPr>
          <a:xfrm>
            <a:off x="531652" y="1723263"/>
            <a:ext cx="2657475" cy="827911"/>
          </a:xfrm>
          <a:prstGeom prst="rect">
            <a:avLst/>
          </a:prstGeom>
        </p:spPr>
      </p:pic>
      <p:pic>
        <p:nvPicPr>
          <p:cNvPr id="5122" name="Picture 2" descr="https://www.scaledagileframework.com/wp-content/uploads/2014/07/F5-Confidence-Vote-for-an-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66" y="3921869"/>
            <a:ext cx="4328360" cy="2831985"/>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9021812"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18" name="Redondear rectángulo de esquina sencilla 4"/>
          <p:cNvSpPr/>
          <p:nvPr/>
        </p:nvSpPr>
        <p:spPr>
          <a:xfrm rot="10800000">
            <a:off x="8269356" y="569132"/>
            <a:ext cx="75754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p:cNvSpPr txBox="1"/>
          <p:nvPr/>
        </p:nvSpPr>
        <p:spPr>
          <a:xfrm>
            <a:off x="8146785"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9909AF51-1A38-4DDE-B181-25D248C22507}"/>
              </a:ext>
            </a:extLst>
          </p:cNvPr>
          <p:cNvSpPr/>
          <p:nvPr/>
        </p:nvSpPr>
        <p:spPr>
          <a:xfrm>
            <a:off x="3318111" y="1590260"/>
            <a:ext cx="7720949" cy="2276802"/>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realiza una votación de confianza sobre el plan que se creó. Para esto los miembros del equipo de forma conjunta votan de 1 a 5, siendo 1 el nivel mas bajo de confianza y 5 el mas alto. Si el promedio es mayor a tres el plan se acepta como compromiso, en caso contrario a la persona que mostró la menor votación se le da la oportunidad de comentar sus argumentos y se realiza de nuevo la votación. Si continua el promedio por debajo de tres se requiere una re- planificación.</a:t>
            </a:r>
          </a:p>
          <a:p>
            <a:pPr algn="ctr"/>
            <a:endParaRPr lang="es-CO"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4" name="Imagen 3"/>
          <p:cNvPicPr>
            <a:picLocks noChangeAspect="1"/>
          </p:cNvPicPr>
          <p:nvPr/>
        </p:nvPicPr>
        <p:blipFill>
          <a:blip r:embed="rId2"/>
          <a:stretch>
            <a:fillRect/>
          </a:stretch>
        </p:blipFill>
        <p:spPr>
          <a:xfrm>
            <a:off x="531652" y="1607816"/>
            <a:ext cx="2476500" cy="737232"/>
          </a:xfrm>
          <a:prstGeom prst="rect">
            <a:avLst/>
          </a:prstGeom>
        </p:spPr>
      </p:pic>
      <p:sp>
        <p:nvSpPr>
          <p:cNvPr id="25" name="CuadroTexto 24"/>
          <p:cNvSpPr txBox="1"/>
          <p:nvPr/>
        </p:nvSpPr>
        <p:spPr>
          <a:xfrm>
            <a:off x="9021811"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6" name="Redondear rectángulo de esquina sencilla 4"/>
          <p:cNvSpPr/>
          <p:nvPr/>
        </p:nvSpPr>
        <p:spPr>
          <a:xfrm rot="10800000">
            <a:off x="8282608" y="569132"/>
            <a:ext cx="75754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CuadroTexto 26"/>
          <p:cNvSpPr txBox="1"/>
          <p:nvPr/>
        </p:nvSpPr>
        <p:spPr>
          <a:xfrm>
            <a:off x="8146785"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2112D820-6306-4045-9B00-2F024AF9BA0B}"/>
              </a:ext>
            </a:extLst>
          </p:cNvPr>
          <p:cNvSpPr/>
          <p:nvPr/>
        </p:nvSpPr>
        <p:spPr>
          <a:xfrm>
            <a:off x="3187374" y="1526775"/>
            <a:ext cx="7383590" cy="1742895"/>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Cuando no se tiene suficiente nivel de confianza, es necesario hacer de nuevo el plan.  En esta etapa es importante que el equipo sienta confianza en el plan definido, por lo cual el tiempo no es un limitante, si el equipo necesita mas tiempo para re definir el plan que le genere un nivel de confianza suficiente, el RTE esta en la obligación de otorgar el tiempo necesario.</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A6C6FA23-229D-407C-AAEB-039258E4A1D8}"/>
              </a:ext>
            </a:extLst>
          </p:cNvPr>
          <p:cNvSpPr/>
          <p:nvPr/>
        </p:nvSpPr>
        <p:spPr>
          <a:xfrm>
            <a:off x="3187374" y="3429001"/>
            <a:ext cx="7383590" cy="102373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El equipo realiza los ajustes al plan, en donde el equipo siente que no hay confianza con lo definido, buscan en conjunto alternativas para el nuevo plan.</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8856CEFF-20F8-4103-ACFC-D305D56541CA}"/>
              </a:ext>
            </a:extLst>
          </p:cNvPr>
          <p:cNvSpPr/>
          <p:nvPr/>
        </p:nvSpPr>
        <p:spPr>
          <a:xfrm>
            <a:off x="3187374" y="4638261"/>
            <a:ext cx="7383590" cy="2093843"/>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El equipo muestra de nuevo el plan a los Business Owners y se evalúa si es necesario realizar ajustes en los valores asignados a los objetivos o si es necesario re-plantear los riesgos, el alcance,  impedimentos etc.</a:t>
            </a:r>
          </a:p>
          <a:p>
            <a:pPr algn="ctr"/>
            <a:r>
              <a:rPr lang="es-ES" altLang="en-US" sz="1600" dirty="0">
                <a:solidFill>
                  <a:schemeClr val="tx1"/>
                </a:solidFill>
                <a:latin typeface="Arial" panose="020B0604020202020204" pitchFamily="34" charset="0"/>
                <a:cs typeface="Arial" panose="020B0604020202020204" pitchFamily="34" charset="0"/>
              </a:rPr>
              <a:t>Al final se realiza de nuevo el voto de confianza del equipo del nuevo plan y si ya el equipo siente que el nivel de confianza es alto, se finaliza esta etapa de planeación.</a:t>
            </a:r>
          </a:p>
          <a:p>
            <a:pPr algn="ctr"/>
            <a:endParaRPr lang="es-CO" sz="16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sz="2700" b="1" dirty="0">
                <a:solidFill>
                  <a:srgbClr val="AD198D"/>
                </a:solidFill>
                <a:latin typeface="Arial" panose="020B0604020202020204" pitchFamily="34" charset="0"/>
                <a:cs typeface="Arial" panose="020B0604020202020204" pitchFamily="34" charset="0"/>
              </a:rPr>
              <a:t>1 Introducción</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p:cNvSpPr txBox="1"/>
          <p:nvPr/>
        </p:nvSpPr>
        <p:spPr>
          <a:xfrm>
            <a:off x="1082181" y="2146310"/>
            <a:ext cx="9446002" cy="645160"/>
          </a:xfrm>
          <a:prstGeom prst="rect">
            <a:avLst/>
          </a:prstGeom>
          <a:noFill/>
        </p:spPr>
        <p:txBody>
          <a:bodyPr wrap="square" rtlCol="0">
            <a:spAutoFit/>
          </a:bodyPr>
          <a:lstStyle/>
          <a:p>
            <a:pPr lvl="1" algn="just"/>
            <a:endParaRPr lang="es-ES" dirty="0">
              <a:solidFill>
                <a:schemeClr val="accent1">
                  <a:lumMod val="75000"/>
                </a:schemeClr>
              </a:solidFill>
              <a:latin typeface="Arial" panose="020B0604020202020204" pitchFamily="34" charset="0"/>
              <a:cs typeface="Arial" panose="020B0604020202020204" pitchFamily="34" charset="0"/>
            </a:endParaRPr>
          </a:p>
          <a:p>
            <a:pPr marL="800100" lvl="1" indent="-342900">
              <a:buAutoNum type="arabicPeriod"/>
            </a:pPr>
            <a:endParaRPr lang="es-ES" dirty="0">
              <a:solidFill>
                <a:schemeClr val="accent1">
                  <a:lumMod val="75000"/>
                </a:schemeClr>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Cuadro de texto 8"/>
          <p:cNvSpPr txBox="1"/>
          <p:nvPr/>
        </p:nvSpPr>
        <p:spPr>
          <a:xfrm>
            <a:off x="1033541" y="1690688"/>
            <a:ext cx="9805035" cy="2584450"/>
          </a:xfrm>
          <a:prstGeom prst="rect">
            <a:avLst/>
          </a:prstGeom>
          <a:noFill/>
        </p:spPr>
        <p:txBody>
          <a:bodyPr wrap="square" rtlCol="0">
            <a:spAutoFit/>
          </a:bodyPr>
          <a:lstStyle/>
          <a:p>
            <a:pPr algn="just"/>
            <a:r>
              <a:rPr lang="es-ES" altLang="en-US" dirty="0">
                <a:solidFill>
                  <a:srgbClr val="575756"/>
                </a:solidFill>
                <a:latin typeface="Arial" panose="020B0604020202020204" pitchFamily="34" charset="0"/>
                <a:cs typeface="Arial" panose="020B0604020202020204" pitchFamily="34" charset="0"/>
              </a:rPr>
              <a:t>PI Planning es un evento  en el cual se lleva a cabo la planeación del trabajo a realizar durante el desarrollo del PI. Durante esta reunión el Agile Release Train (ART) se alinea teniendo una visión, misión y objetivos en común.</a:t>
            </a:r>
          </a:p>
          <a:p>
            <a:pPr algn="just"/>
            <a:endParaRPr lang="es-ES" altLang="en-US" dirty="0">
              <a:solidFill>
                <a:srgbClr val="575756"/>
              </a:solidFill>
              <a:latin typeface="Arial" panose="020B0604020202020204" pitchFamily="34" charset="0"/>
              <a:cs typeface="Arial" panose="020B0604020202020204" pitchFamily="34" charset="0"/>
            </a:endParaRPr>
          </a:p>
          <a:p>
            <a:pPr algn="just"/>
            <a:r>
              <a:rPr lang="es-ES" altLang="en-US" dirty="0">
                <a:solidFill>
                  <a:srgbClr val="575756"/>
                </a:solidFill>
                <a:latin typeface="Arial" panose="020B0604020202020204" pitchFamily="34" charset="0"/>
                <a:cs typeface="Arial" panose="020B0604020202020204" pitchFamily="34" charset="0"/>
              </a:rPr>
              <a:t>Este evento es uno de los principales en SAFe,  ya que permite realizar la planeación de una manera colaborativa entre el negocio y los equipos ágiles que ejecutan el trabajo con el objetivo de  entregar un incremento de valor. Este evento es facilitado por  el RTE (Release Train Engineer) y participan todos los equipos que pertenecen al tren,  los Business Owners y todas las personas o áreas necesarias para definir la planeación.</a:t>
            </a:r>
          </a:p>
        </p:txBody>
      </p:sp>
      <p:pic>
        <p:nvPicPr>
          <p:cNvPr id="10" name="Marcador de posición de contenido 9"/>
          <p:cNvPicPr>
            <a:picLocks noGrp="1" noChangeAspect="1"/>
          </p:cNvPicPr>
          <p:nvPr>
            <p:ph idx="1"/>
          </p:nvPr>
        </p:nvPicPr>
        <p:blipFill>
          <a:blip r:embed="rId2"/>
          <a:stretch>
            <a:fillRect/>
          </a:stretch>
        </p:blipFill>
        <p:spPr>
          <a:xfrm>
            <a:off x="1943869" y="4549073"/>
            <a:ext cx="7938135" cy="186626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9.¿Cómo se Finaliza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303276" y="1486135"/>
            <a:ext cx="2514600" cy="771525"/>
          </a:xfrm>
          <a:prstGeom prst="rect">
            <a:avLst/>
          </a:prstGeom>
        </p:spPr>
      </p:pic>
      <p:sp>
        <p:nvSpPr>
          <p:cNvPr id="5" name="CuadroTexto 4"/>
          <p:cNvSpPr txBox="1"/>
          <p:nvPr/>
        </p:nvSpPr>
        <p:spPr>
          <a:xfrm>
            <a:off x="1415853" y="4087368"/>
            <a:ext cx="9602667" cy="645160"/>
          </a:xfrm>
          <a:prstGeom prst="rect">
            <a:avLst/>
          </a:prstGeom>
          <a:noFill/>
        </p:spPr>
        <p:txBody>
          <a:bodyPr wrap="square" rtlCol="0">
            <a:spAutoFit/>
          </a:bodyPr>
          <a:lstStyle/>
          <a:p>
            <a:pPr algn="l"/>
            <a:r>
              <a:rPr lang="es-CO" dirty="0">
                <a:latin typeface="Arial" panose="020B0604020202020204" pitchFamily="34" charset="0"/>
                <a:cs typeface="Arial" panose="020B0604020202020204" pitchFamily="34" charset="0"/>
              </a:rPr>
              <a:t>Al finalizar el RTE, hace un breve resumen del PI planning, en donde menciona los objetivos definidos y el plan comprometido por los equipos.</a:t>
            </a:r>
          </a:p>
        </p:txBody>
      </p:sp>
      <p:sp>
        <p:nvSpPr>
          <p:cNvPr id="18" name="CuadroTexto 17"/>
          <p:cNvSpPr txBox="1"/>
          <p:nvPr/>
        </p:nvSpPr>
        <p:spPr>
          <a:xfrm>
            <a:off x="1415853" y="4879823"/>
            <a:ext cx="9602667" cy="645160"/>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El program Board debe quedar actualizado, ya que esta es la herramienta usada en el Scrum of Scrums, para realizar seguimiento al PI.</a:t>
            </a:r>
          </a:p>
        </p:txBody>
      </p:sp>
      <p:sp>
        <p:nvSpPr>
          <p:cNvPr id="20" name="CuadroTexto 19"/>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1"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CuadroTexto 21"/>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D8240A23-1E87-4D90-A60F-B689A9B34E20}"/>
              </a:ext>
            </a:extLst>
          </p:cNvPr>
          <p:cNvSpPr/>
          <p:nvPr/>
        </p:nvSpPr>
        <p:spPr>
          <a:xfrm>
            <a:off x="2981739" y="1486135"/>
            <a:ext cx="7288696" cy="1942865"/>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Durante la retrospectiva del PI Planning, se identifica  qué se hizo bien, qué no estuvo tan bien y que faltó por hacer en el PI Planning. El propósito de esta retrospectiva es identificar hallazgos que puedan mejorar el siguiente PI Planning. </a:t>
            </a:r>
          </a:p>
          <a:p>
            <a:pPr algn="ctr"/>
            <a:r>
              <a:rPr lang="es-ES" altLang="en-US" sz="1600" dirty="0">
                <a:solidFill>
                  <a:schemeClr val="tx1"/>
                </a:solidFill>
                <a:latin typeface="Arial" panose="020B0604020202020204" pitchFamily="34" charset="0"/>
                <a:cs typeface="Arial" panose="020B0604020202020204" pitchFamily="34" charset="0"/>
              </a:rPr>
              <a:t>La Retrospectiva es facilitada por el RTE.</a:t>
            </a:r>
          </a:p>
          <a:p>
            <a:pPr algn="ctr"/>
            <a:endParaRPr lang="es-CO" sz="1600" dirty="0">
              <a:solidFill>
                <a:schemeClr val="tx1"/>
              </a:solidFill>
              <a:latin typeface="Arial" panose="020B0604020202020204" pitchFamily="34" charset="0"/>
              <a:cs typeface="Arial" panose="020B0604020202020204" pitchFamily="34" charset="0"/>
            </a:endParaRPr>
          </a:p>
        </p:txBody>
      </p:sp>
      <p:sp>
        <p:nvSpPr>
          <p:cNvPr id="12" name="Rectángulo 11">
            <a:extLst>
              <a:ext uri="{FF2B5EF4-FFF2-40B4-BE49-F238E27FC236}">
                <a16:creationId xmlns:a16="http://schemas.microsoft.com/office/drawing/2014/main" id="{2D4B8C9A-8D87-4254-9825-7BCB8F4A7DAC}"/>
              </a:ext>
            </a:extLst>
          </p:cNvPr>
          <p:cNvSpPr/>
          <p:nvPr/>
        </p:nvSpPr>
        <p:spPr>
          <a:xfrm>
            <a:off x="645952" y="256573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3" name="CuadroTexto 12">
            <a:extLst>
              <a:ext uri="{FF2B5EF4-FFF2-40B4-BE49-F238E27FC236}">
                <a16:creationId xmlns:a16="http://schemas.microsoft.com/office/drawing/2014/main" id="{EE8B776E-0D34-48DE-91BC-2C3FD82ED1D3}"/>
              </a:ext>
            </a:extLst>
          </p:cNvPr>
          <p:cNvSpPr txBox="1"/>
          <p:nvPr/>
        </p:nvSpPr>
        <p:spPr>
          <a:xfrm>
            <a:off x="780571" y="2834386"/>
            <a:ext cx="1928478" cy="369332"/>
          </a:xfrm>
          <a:prstGeom prst="rect">
            <a:avLst/>
          </a:prstGeom>
          <a:noFill/>
        </p:spPr>
        <p:txBody>
          <a:bodyPr wrap="square" rtlCol="0">
            <a:spAutoFit/>
          </a:bodyPr>
          <a:lstStyle/>
          <a:p>
            <a:r>
              <a:rPr lang="es-ES" dirty="0"/>
              <a:t>20 Minutos</a:t>
            </a:r>
            <a:endParaRPr lang="es-CO"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669" y="2002974"/>
            <a:ext cx="2656113" cy="75764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735" dirty="0">
                <a:solidFill>
                  <a:srgbClr val="26478D"/>
                </a:solidFill>
              </a:rPr>
              <a:t>Gracias</a:t>
            </a:r>
            <a:r>
              <a:rPr lang="es-CO" sz="4265" dirty="0">
                <a:solidFill>
                  <a:srgbClr val="26478D"/>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sym typeface="+mn-ea"/>
              </a:rPr>
              <a:t>2. PI Planning: Entradas y Salidas</a:t>
            </a:r>
            <a:endParaRPr lang="es-ES"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3E270B1D-1AD7-44BE-8E70-AC54A715455D}"/>
              </a:ext>
            </a:extLst>
          </p:cNvPr>
          <p:cNvSpPr/>
          <p:nvPr/>
        </p:nvSpPr>
        <p:spPr>
          <a:xfrm>
            <a:off x="8355214" y="3338969"/>
            <a:ext cx="2036605" cy="797331"/>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ES" altLang="en-US" dirty="0" err="1">
                <a:latin typeface="Arial" panose="020B0604020202020204" pitchFamily="34" charset="0"/>
                <a:cs typeface="Arial" panose="020B0604020202020204" pitchFamily="34" charset="0"/>
                <a:sym typeface="+mn-ea"/>
              </a:rPr>
              <a:t>Program</a:t>
            </a:r>
            <a:r>
              <a:rPr lang="es-ES" altLang="en-US" dirty="0">
                <a:latin typeface="Arial" panose="020B0604020202020204" pitchFamily="34" charset="0"/>
                <a:cs typeface="Arial" panose="020B0604020202020204" pitchFamily="34" charset="0"/>
                <a:sym typeface="+mn-ea"/>
              </a:rPr>
              <a:t> </a:t>
            </a:r>
            <a:r>
              <a:rPr lang="es-ES" altLang="en-US" dirty="0" err="1" smtClean="0">
                <a:latin typeface="Arial" panose="020B0604020202020204" pitchFamily="34" charset="0"/>
                <a:cs typeface="Arial" panose="020B0604020202020204" pitchFamily="34" charset="0"/>
                <a:sym typeface="+mn-ea"/>
              </a:rPr>
              <a:t>Board</a:t>
            </a:r>
            <a:endParaRPr lang="es-CO" sz="1100" dirty="0">
              <a:latin typeface="Arial" panose="020B0604020202020204" pitchFamily="34" charset="0"/>
              <a:cs typeface="Arial" panose="020B0604020202020204" pitchFamily="34" charset="0"/>
            </a:endParaRPr>
          </a:p>
        </p:txBody>
      </p:sp>
      <p:sp>
        <p:nvSpPr>
          <p:cNvPr id="17" name="Rectángulo 16">
            <a:extLst>
              <a:ext uri="{FF2B5EF4-FFF2-40B4-BE49-F238E27FC236}">
                <a16:creationId xmlns:a16="http://schemas.microsoft.com/office/drawing/2014/main" id="{01AEB219-5473-4CD9-A219-F48CFECCE568}"/>
              </a:ext>
            </a:extLst>
          </p:cNvPr>
          <p:cNvSpPr/>
          <p:nvPr/>
        </p:nvSpPr>
        <p:spPr>
          <a:xfrm>
            <a:off x="1600057" y="4236026"/>
            <a:ext cx="2036606" cy="805907"/>
          </a:xfrm>
          <a:prstGeom prst="rect">
            <a:avLst/>
          </a:prstGeom>
          <a:solidFill>
            <a:srgbClr val="632881"/>
          </a:solidFill>
          <a:ln>
            <a:solidFill>
              <a:srgbClr val="63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Backlog de </a:t>
            </a:r>
            <a:r>
              <a:rPr lang="es-ES" altLang="en-US" dirty="0" err="1" smtClean="0">
                <a:latin typeface="Arial" panose="020B0604020202020204" pitchFamily="34" charset="0"/>
                <a:cs typeface="Arial" panose="020B0604020202020204" pitchFamily="34" charset="0"/>
              </a:rPr>
              <a:t>Feature</a:t>
            </a:r>
            <a:endParaRPr lang="es-CO" sz="1100" dirty="0">
              <a:latin typeface="Arial" panose="020B0604020202020204" pitchFamily="34" charset="0"/>
              <a:cs typeface="Arial" panose="020B0604020202020204" pitchFamily="34" charset="0"/>
            </a:endParaRPr>
          </a:p>
        </p:txBody>
      </p:sp>
      <p:sp>
        <p:nvSpPr>
          <p:cNvPr id="18" name="Rectángulo 17">
            <a:extLst>
              <a:ext uri="{FF2B5EF4-FFF2-40B4-BE49-F238E27FC236}">
                <a16:creationId xmlns:a16="http://schemas.microsoft.com/office/drawing/2014/main" id="{71CD18CB-A56B-4E8A-B6DE-0EAE55926081}"/>
              </a:ext>
            </a:extLst>
          </p:cNvPr>
          <p:cNvSpPr/>
          <p:nvPr/>
        </p:nvSpPr>
        <p:spPr>
          <a:xfrm>
            <a:off x="8355213" y="4236125"/>
            <a:ext cx="2036606" cy="805882"/>
          </a:xfrm>
          <a:prstGeom prst="rect">
            <a:avLst/>
          </a:prstGeom>
          <a:solidFill>
            <a:srgbClr val="632881"/>
          </a:solidFill>
          <a:ln>
            <a:solidFill>
              <a:srgbClr val="63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ES" altLang="en-US" dirty="0">
                <a:latin typeface="Arial" panose="020B0604020202020204" pitchFamily="34" charset="0"/>
                <a:cs typeface="Arial" panose="020B0604020202020204" pitchFamily="34" charset="0"/>
                <a:sym typeface="+mn-ea"/>
              </a:rPr>
              <a:t>Plan de </a:t>
            </a:r>
            <a:r>
              <a:rPr lang="es-ES" altLang="en-US" dirty="0" smtClean="0">
                <a:latin typeface="Arial" panose="020B0604020202020204" pitchFamily="34" charset="0"/>
                <a:cs typeface="Arial" panose="020B0604020202020204" pitchFamily="34" charset="0"/>
                <a:sym typeface="+mn-ea"/>
              </a:rPr>
              <a:t>trabajo</a:t>
            </a:r>
            <a:endParaRPr lang="es-CO" sz="1100" dirty="0">
              <a:latin typeface="Arial" panose="020B0604020202020204" pitchFamily="34" charset="0"/>
              <a:cs typeface="Arial" panose="020B0604020202020204" pitchFamily="34" charset="0"/>
            </a:endParaRPr>
          </a:p>
        </p:txBody>
      </p:sp>
      <p:sp>
        <p:nvSpPr>
          <p:cNvPr id="20" name="Rectángulo 19">
            <a:extLst>
              <a:ext uri="{FF2B5EF4-FFF2-40B4-BE49-F238E27FC236}">
                <a16:creationId xmlns:a16="http://schemas.microsoft.com/office/drawing/2014/main" id="{1B70EFB7-AF94-472C-84E4-9E28115213FD}"/>
              </a:ext>
            </a:extLst>
          </p:cNvPr>
          <p:cNvSpPr/>
          <p:nvPr/>
        </p:nvSpPr>
        <p:spPr>
          <a:xfrm>
            <a:off x="1600058" y="2418840"/>
            <a:ext cx="2036605" cy="808381"/>
          </a:xfrm>
          <a:prstGeom prst="rect">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Contexto del </a:t>
            </a:r>
            <a:r>
              <a:rPr lang="es-ES" altLang="en-US" dirty="0" smtClean="0">
                <a:latin typeface="Arial" panose="020B0604020202020204" pitchFamily="34" charset="0"/>
                <a:cs typeface="Arial" panose="020B0604020202020204" pitchFamily="34" charset="0"/>
              </a:rPr>
              <a:t>negocio</a:t>
            </a:r>
            <a:endParaRPr lang="es-CO" sz="1100" dirty="0">
              <a:latin typeface="Arial" panose="020B0604020202020204" pitchFamily="34" charset="0"/>
              <a:cs typeface="Arial" panose="020B0604020202020204" pitchFamily="34" charset="0"/>
            </a:endParaRPr>
          </a:p>
        </p:txBody>
      </p:sp>
      <p:sp>
        <p:nvSpPr>
          <p:cNvPr id="21" name="Rectángulo 20">
            <a:extLst>
              <a:ext uri="{FF2B5EF4-FFF2-40B4-BE49-F238E27FC236}">
                <a16:creationId xmlns:a16="http://schemas.microsoft.com/office/drawing/2014/main" id="{A183E963-105D-429B-9192-9BFFD936D3AF}"/>
              </a:ext>
            </a:extLst>
          </p:cNvPr>
          <p:cNvSpPr/>
          <p:nvPr/>
        </p:nvSpPr>
        <p:spPr>
          <a:xfrm>
            <a:off x="1600058" y="3333243"/>
            <a:ext cx="2036605" cy="802958"/>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Propósito y </a:t>
            </a:r>
            <a:r>
              <a:rPr lang="es-ES" altLang="en-US" dirty="0" smtClean="0">
                <a:latin typeface="Arial" panose="020B0604020202020204" pitchFamily="34" charset="0"/>
                <a:cs typeface="Arial" panose="020B0604020202020204" pitchFamily="34" charset="0"/>
              </a:rPr>
              <a:t>Misión</a:t>
            </a:r>
            <a:endParaRPr lang="es-CO" sz="1100" dirty="0">
              <a:latin typeface="Arial" panose="020B0604020202020204" pitchFamily="34" charset="0"/>
              <a:cs typeface="Arial" panose="020B0604020202020204" pitchFamily="34" charset="0"/>
            </a:endParaRPr>
          </a:p>
        </p:txBody>
      </p:sp>
      <p:sp>
        <p:nvSpPr>
          <p:cNvPr id="22" name="Rectángulo 21">
            <a:extLst>
              <a:ext uri="{FF2B5EF4-FFF2-40B4-BE49-F238E27FC236}">
                <a16:creationId xmlns:a16="http://schemas.microsoft.com/office/drawing/2014/main" id="{22AA554A-DEB6-4E2C-9DA0-DDC4FC78AFEF}"/>
              </a:ext>
            </a:extLst>
          </p:cNvPr>
          <p:cNvSpPr/>
          <p:nvPr/>
        </p:nvSpPr>
        <p:spPr>
          <a:xfrm>
            <a:off x="8355213" y="2422354"/>
            <a:ext cx="2036606" cy="804867"/>
          </a:xfrm>
          <a:prstGeom prst="rect">
            <a:avLst/>
          </a:prstGeom>
          <a:solidFill>
            <a:srgbClr val="BA2F7D"/>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Objetivos </a:t>
            </a:r>
            <a:r>
              <a:rPr lang="es-ES" altLang="en-US" dirty="0" smtClean="0">
                <a:latin typeface="Arial" panose="020B0604020202020204" pitchFamily="34" charset="0"/>
                <a:cs typeface="Arial" panose="020B0604020202020204" pitchFamily="34" charset="0"/>
              </a:rPr>
              <a:t>PI</a:t>
            </a:r>
            <a:endParaRPr lang="es-CO" sz="1100" dirty="0">
              <a:latin typeface="Arial" panose="020B0604020202020204" pitchFamily="34" charset="0"/>
              <a:cs typeface="Arial" panose="020B0604020202020204" pitchFamily="34" charset="0"/>
            </a:endParaRPr>
          </a:p>
        </p:txBody>
      </p:sp>
      <p:sp>
        <p:nvSpPr>
          <p:cNvPr id="23" name="Rectángulo 22">
            <a:extLst>
              <a:ext uri="{FF2B5EF4-FFF2-40B4-BE49-F238E27FC236}">
                <a16:creationId xmlns:a16="http://schemas.microsoft.com/office/drawing/2014/main" id="{9332930B-2197-4042-B47D-D4652666E87D}"/>
              </a:ext>
            </a:extLst>
          </p:cNvPr>
          <p:cNvSpPr/>
          <p:nvPr/>
        </p:nvSpPr>
        <p:spPr>
          <a:xfrm>
            <a:off x="4065053" y="3333469"/>
            <a:ext cx="3954929" cy="923330"/>
          </a:xfrm>
          <a:prstGeom prst="rect">
            <a:avLst/>
          </a:prstGeom>
          <a:noFill/>
        </p:spPr>
        <p:txBody>
          <a:bodyPr wrap="none" lIns="91440" tIns="45720" rIns="91440" bIns="45720">
            <a:spAutoFit/>
          </a:bodyPr>
          <a:lstStyle/>
          <a:p>
            <a:pPr algn="ctr"/>
            <a:r>
              <a:rPr lang="es-ES" sz="5400" b="1" cap="none" spc="0" dirty="0">
                <a:ln w="13462">
                  <a:solidFill>
                    <a:schemeClr val="bg1"/>
                  </a:solidFill>
                  <a:prstDash val="solid"/>
                </a:ln>
                <a:solidFill>
                  <a:srgbClr val="000000"/>
                </a:solidFill>
                <a:effectLst>
                  <a:outerShdw dist="38100" dir="2700000" algn="bl" rotWithShape="0">
                    <a:schemeClr val="accent5"/>
                  </a:outerShdw>
                </a:effectLst>
                <a:latin typeface="Arial" panose="020B0604020202020204" pitchFamily="34" charset="0"/>
                <a:cs typeface="Arial" panose="020B0604020202020204" pitchFamily="34" charset="0"/>
              </a:rPr>
              <a:t>PI Planning</a:t>
            </a:r>
          </a:p>
        </p:txBody>
      </p:sp>
      <p:sp>
        <p:nvSpPr>
          <p:cNvPr id="24" name="Rectángulo 23">
            <a:extLst>
              <a:ext uri="{FF2B5EF4-FFF2-40B4-BE49-F238E27FC236}">
                <a16:creationId xmlns:a16="http://schemas.microsoft.com/office/drawing/2014/main" id="{30B1B7D5-B736-4ADC-B1CB-14CBC3E2E3F4}"/>
              </a:ext>
            </a:extLst>
          </p:cNvPr>
          <p:cNvSpPr/>
          <p:nvPr/>
        </p:nvSpPr>
        <p:spPr>
          <a:xfrm rot="16200000">
            <a:off x="-627304" y="3363120"/>
            <a:ext cx="3147015"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Entradas</a:t>
            </a:r>
          </a:p>
        </p:txBody>
      </p:sp>
      <p:sp>
        <p:nvSpPr>
          <p:cNvPr id="27" name="Rectángulo 26">
            <a:extLst>
              <a:ext uri="{FF2B5EF4-FFF2-40B4-BE49-F238E27FC236}">
                <a16:creationId xmlns:a16="http://schemas.microsoft.com/office/drawing/2014/main" id="{7E8BA886-8877-498A-9426-49CB39E00D30}"/>
              </a:ext>
            </a:extLst>
          </p:cNvPr>
          <p:cNvSpPr/>
          <p:nvPr/>
        </p:nvSpPr>
        <p:spPr>
          <a:xfrm rot="16200000">
            <a:off x="9968059" y="3489338"/>
            <a:ext cx="2608406"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Salidas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0483" y="1648335"/>
            <a:ext cx="2258892" cy="4900811"/>
          </a:xfrm>
          <a:prstGeom prst="rect">
            <a:avLst/>
          </a:prstGeom>
        </p:spPr>
      </p:pic>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3</a:t>
            </a:r>
            <a:r>
              <a:rPr lang="es-ES" sz="2700" b="1" dirty="0" smtClean="0">
                <a:solidFill>
                  <a:srgbClr val="AD198D"/>
                </a:solidFill>
                <a:latin typeface="Arial" panose="020B0604020202020204" pitchFamily="34" charset="0"/>
                <a:cs typeface="Arial" panose="020B0604020202020204" pitchFamily="34" charset="0"/>
              </a:rPr>
              <a:t>. </a:t>
            </a:r>
            <a:r>
              <a:rPr lang="es-ES" sz="2700" b="1" dirty="0">
                <a:solidFill>
                  <a:srgbClr val="AD198D"/>
                </a:solidFill>
                <a:latin typeface="Arial" panose="020B0604020202020204" pitchFamily="34" charset="0"/>
                <a:cs typeface="Arial" panose="020B0604020202020204" pitchFamily="34" charset="0"/>
              </a:rPr>
              <a:t>¿Por qué realizar un PI?</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sp>
        <p:nvSpPr>
          <p:cNvPr id="8" name="Llamada rectangular 7"/>
          <p:cNvSpPr/>
          <p:nvPr/>
        </p:nvSpPr>
        <p:spPr>
          <a:xfrm>
            <a:off x="968991" y="1578072"/>
            <a:ext cx="2958861" cy="766324"/>
          </a:xfrm>
          <a:prstGeom prst="wedgeRectCallout">
            <a:avLst>
              <a:gd name="adj1" fmla="val 66667"/>
              <a:gd name="adj2" fmla="val 5319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Alineación de Objetivos  </a:t>
            </a:r>
          </a:p>
        </p:txBody>
      </p:sp>
      <p:sp>
        <p:nvSpPr>
          <p:cNvPr id="16" name="Llamada rectangular 15"/>
          <p:cNvSpPr/>
          <p:nvPr/>
        </p:nvSpPr>
        <p:spPr>
          <a:xfrm>
            <a:off x="968991" y="2757705"/>
            <a:ext cx="2958861" cy="766324"/>
          </a:xfrm>
          <a:prstGeom prst="wedgeRectCallout">
            <a:avLst>
              <a:gd name="adj1" fmla="val 67589"/>
              <a:gd name="adj2" fmla="val -3050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solidFill>
                  <a:schemeClr val="bg1"/>
                </a:solidFill>
                <a:latin typeface="Arial" panose="020B0604020202020204" pitchFamily="34" charset="0"/>
                <a:cs typeface="Arial" panose="020B0604020202020204" pitchFamily="34" charset="0"/>
              </a:rPr>
              <a:t>Planeación colaborativa</a:t>
            </a:r>
            <a:endParaRPr lang="es-ES" altLang="en-US" dirty="0">
              <a:solidFill>
                <a:schemeClr val="bg1"/>
              </a:solidFill>
              <a:latin typeface="Arial" panose="020B0604020202020204" pitchFamily="34" charset="0"/>
              <a:cs typeface="Arial" panose="020B0604020202020204" pitchFamily="34" charset="0"/>
            </a:endParaRPr>
          </a:p>
        </p:txBody>
      </p:sp>
      <p:sp>
        <p:nvSpPr>
          <p:cNvPr id="17" name="Llamada rectangular 16"/>
          <p:cNvSpPr/>
          <p:nvPr/>
        </p:nvSpPr>
        <p:spPr>
          <a:xfrm>
            <a:off x="7668595" y="1565475"/>
            <a:ext cx="2958861" cy="766324"/>
          </a:xfrm>
          <a:prstGeom prst="wedgeRectCallout">
            <a:avLst>
              <a:gd name="adj1" fmla="val -74477"/>
              <a:gd name="adj2" fmla="val 35388"/>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solidFill>
                  <a:schemeClr val="bg1"/>
                </a:solidFill>
                <a:latin typeface="Arial" panose="020B0604020202020204" pitchFamily="34" charset="0"/>
                <a:cs typeface="Arial" panose="020B0604020202020204" pitchFamily="34" charset="0"/>
              </a:rPr>
              <a:t>Mejor Comunicación</a:t>
            </a:r>
            <a:endParaRPr lang="es-ES" altLang="en-US" dirty="0">
              <a:solidFill>
                <a:schemeClr val="bg1"/>
              </a:solidFill>
              <a:latin typeface="Arial" panose="020B0604020202020204" pitchFamily="34" charset="0"/>
              <a:cs typeface="Arial" panose="020B0604020202020204" pitchFamily="34" charset="0"/>
            </a:endParaRPr>
          </a:p>
        </p:txBody>
      </p:sp>
      <p:sp>
        <p:nvSpPr>
          <p:cNvPr id="18" name="Llamada rectangular 17"/>
          <p:cNvSpPr/>
          <p:nvPr/>
        </p:nvSpPr>
        <p:spPr>
          <a:xfrm>
            <a:off x="7668596" y="2757705"/>
            <a:ext cx="2958861" cy="766324"/>
          </a:xfrm>
          <a:prstGeom prst="wedgeRectCallout">
            <a:avLst>
              <a:gd name="adj1" fmla="val -69864"/>
              <a:gd name="adj2" fmla="val -1804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solidFill>
                  <a:schemeClr val="bg1"/>
                </a:solidFill>
                <a:latin typeface="Arial" panose="020B0604020202020204" pitchFamily="34" charset="0"/>
                <a:cs typeface="Arial" panose="020B0604020202020204" pitchFamily="34" charset="0"/>
              </a:rPr>
              <a:t>Toma de decisiones </a:t>
            </a:r>
            <a:r>
              <a:rPr lang="es-ES" altLang="en-US" dirty="0" err="1" smtClean="0">
                <a:solidFill>
                  <a:schemeClr val="bg1"/>
                </a:solidFill>
                <a:latin typeface="Arial" panose="020B0604020202020204" pitchFamily="34" charset="0"/>
                <a:cs typeface="Arial" panose="020B0604020202020204" pitchFamily="34" charset="0"/>
              </a:rPr>
              <a:t>rapidas</a:t>
            </a:r>
            <a:endParaRPr lang="es-ES" altLang="en-US" dirty="0">
              <a:solidFill>
                <a:schemeClr val="bg1"/>
              </a:solidFill>
              <a:latin typeface="Arial" panose="020B0604020202020204" pitchFamily="34" charset="0"/>
              <a:cs typeface="Arial" panose="020B0604020202020204" pitchFamily="34" charset="0"/>
            </a:endParaRPr>
          </a:p>
        </p:txBody>
      </p:sp>
      <p:sp>
        <p:nvSpPr>
          <p:cNvPr id="19" name="Llamada rectangular 18"/>
          <p:cNvSpPr/>
          <p:nvPr/>
        </p:nvSpPr>
        <p:spPr>
          <a:xfrm>
            <a:off x="968991" y="3904573"/>
            <a:ext cx="2958861" cy="766324"/>
          </a:xfrm>
          <a:prstGeom prst="wedgeRectCallout">
            <a:avLst>
              <a:gd name="adj1" fmla="val 69895"/>
              <a:gd name="adj2" fmla="val -69688"/>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solidFill>
                  <a:schemeClr val="bg1"/>
                </a:solidFill>
                <a:latin typeface="Arial" panose="020B0604020202020204" pitchFamily="34" charset="0"/>
                <a:cs typeface="Arial" panose="020B0604020202020204" pitchFamily="34" charset="0"/>
              </a:rPr>
              <a:t>Identifican dependencias</a:t>
            </a:r>
            <a:endParaRPr lang="es-ES" altLang="en-US" dirty="0">
              <a:solidFill>
                <a:schemeClr val="bg1"/>
              </a:solidFill>
              <a:latin typeface="Arial" panose="020B0604020202020204" pitchFamily="34" charset="0"/>
              <a:cs typeface="Arial" panose="020B0604020202020204" pitchFamily="34" charset="0"/>
            </a:endParaRPr>
          </a:p>
        </p:txBody>
      </p:sp>
      <p:sp>
        <p:nvSpPr>
          <p:cNvPr id="20" name="Llamada rectangular 19"/>
          <p:cNvSpPr/>
          <p:nvPr/>
        </p:nvSpPr>
        <p:spPr>
          <a:xfrm>
            <a:off x="7491176" y="3904573"/>
            <a:ext cx="2958861" cy="766324"/>
          </a:xfrm>
          <a:prstGeom prst="wedgeRectCallout">
            <a:avLst>
              <a:gd name="adj1" fmla="val -68019"/>
              <a:gd name="adj2" fmla="val -5722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solidFill>
                  <a:schemeClr val="bg1"/>
                </a:solidFill>
                <a:latin typeface="Arial" panose="020B0604020202020204" pitchFamily="34" charset="0"/>
                <a:cs typeface="Arial" panose="020B0604020202020204" pitchFamily="34" charset="0"/>
              </a:rPr>
              <a:t>Identifican Riesgos</a:t>
            </a:r>
            <a:endParaRPr lang="es-ES" altLang="en-US"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Organizacional </a:t>
            </a:r>
          </a:p>
        </p:txBody>
      </p:sp>
      <p:sp>
        <p:nvSpPr>
          <p:cNvPr id="35" name="Rectángulo 34"/>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schemeClr val="bg1">
                  <a:lumMod val="85000"/>
                </a:schemeClr>
              </a:solidFill>
              <a:latin typeface="Arial" panose="020B0604020202020204" pitchFamily="34" charset="0"/>
              <a:cs typeface="Arial" panose="020B0604020202020204" pitchFamily="34" charset="0"/>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smtClean="0">
                <a:solidFill>
                  <a:srgbClr val="AD198D"/>
                </a:solidFill>
                <a:latin typeface="Arial" panose="020B0604020202020204" pitchFamily="34" charset="0"/>
                <a:cs typeface="Arial" panose="020B0604020202020204" pitchFamily="34" charset="0"/>
              </a:rPr>
              <a:t>4. </a:t>
            </a:r>
            <a:r>
              <a:rPr lang="es-ES" sz="2700" b="1" dirty="0">
                <a:solidFill>
                  <a:srgbClr val="AD198D"/>
                </a:solidFill>
                <a:latin typeface="Arial" panose="020B0604020202020204" pitchFamily="34" charset="0"/>
                <a:cs typeface="Arial" panose="020B0604020202020204" pitchFamily="34" charset="0"/>
              </a:rPr>
              <a:t>¿Cómo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6040" y="1533574"/>
            <a:ext cx="947706" cy="764655"/>
            <a:chOff x="923706" y="1883352"/>
            <a:chExt cx="947706" cy="76465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96151"/>
              <a:ext cx="947705" cy="751856"/>
            </a:xfrm>
            <a:prstGeom prst="rect">
              <a:avLst/>
            </a:prstGeom>
            <a:solidFill>
              <a:srgbClr val="26478D"/>
            </a:solid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01</a:t>
              </a:r>
              <a:endParaRPr lang="es-CO" b="1" dirty="0">
                <a:solidFill>
                  <a:schemeClr val="bg1"/>
                </a:solidFill>
                <a:latin typeface="Arial" panose="020B0604020202020204" pitchFamily="34" charset="0"/>
                <a:cs typeface="Arial" panose="020B0604020202020204" pitchFamily="34" charset="0"/>
              </a:endParaRPr>
            </a:p>
          </p:txBody>
        </p:sp>
      </p:grpSp>
      <p:sp>
        <p:nvSpPr>
          <p:cNvPr id="25" name="Rectángulo 24"/>
          <p:cNvSpPr/>
          <p:nvPr/>
        </p:nvSpPr>
        <p:spPr>
          <a:xfrm>
            <a:off x="857604" y="3161276"/>
            <a:ext cx="2947905" cy="2031325"/>
          </a:xfrm>
          <a:prstGeom prst="rect">
            <a:avLst/>
          </a:prstGeom>
        </p:spPr>
        <p:txBody>
          <a:bodyPr wrap="square">
            <a:spAutoFit/>
          </a:bodyPr>
          <a:lstStyle/>
          <a:p>
            <a:r>
              <a:rPr lang="es-ES" altLang="es-CO" dirty="0">
                <a:solidFill>
                  <a:srgbClr val="575756"/>
                </a:solidFill>
                <a:latin typeface="Arial" panose="020B0604020202020204" pitchFamily="34" charset="0"/>
                <a:cs typeface="Arial" panose="020B0604020202020204" pitchFamily="34" charset="0"/>
              </a:rPr>
              <a:t>Es  importante antes del PI Planning tener clara la estrategia del PI, para lo cual los Business Owners y el PM, deben tener preparado los siguientes tres aspectos:</a:t>
            </a:r>
          </a:p>
        </p:txBody>
      </p:sp>
      <p:sp>
        <p:nvSpPr>
          <p:cNvPr id="26" name="Rectángulo 25"/>
          <p:cNvSpPr/>
          <p:nvPr/>
        </p:nvSpPr>
        <p:spPr>
          <a:xfrm>
            <a:off x="8860416" y="2551193"/>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5207891" y="289074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Alcance y Contexto</a:t>
            </a:r>
          </a:p>
        </p:txBody>
      </p:sp>
      <p:sp>
        <p:nvSpPr>
          <p:cNvPr id="8" name="Pentágono 7"/>
          <p:cNvSpPr/>
          <p:nvPr/>
        </p:nvSpPr>
        <p:spPr>
          <a:xfrm>
            <a:off x="5208526" y="386483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Alineación del negocio</a:t>
            </a:r>
          </a:p>
        </p:txBody>
      </p:sp>
      <p:sp>
        <p:nvSpPr>
          <p:cNvPr id="9" name="Pentágono 8"/>
          <p:cNvSpPr/>
          <p:nvPr/>
        </p:nvSpPr>
        <p:spPr>
          <a:xfrm>
            <a:off x="5207891" y="484400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Equipos Ágiles</a:t>
            </a:r>
          </a:p>
        </p:txBody>
      </p:sp>
      <p:sp>
        <p:nvSpPr>
          <p:cNvPr id="10" name="Proceso 9"/>
          <p:cNvSpPr/>
          <p:nvPr/>
        </p:nvSpPr>
        <p:spPr>
          <a:xfrm>
            <a:off x="7643751" y="2858994"/>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Se entiende el alcance de lo que se planificara para el PI?</a:t>
            </a:r>
          </a:p>
        </p:txBody>
      </p:sp>
      <p:sp>
        <p:nvSpPr>
          <p:cNvPr id="12" name="Proceso 11"/>
          <p:cNvSpPr/>
          <p:nvPr/>
        </p:nvSpPr>
        <p:spPr>
          <a:xfrm>
            <a:off x="7643751" y="3851499"/>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El negocio tiene claro las prioridades?</a:t>
            </a:r>
          </a:p>
        </p:txBody>
      </p:sp>
      <p:sp>
        <p:nvSpPr>
          <p:cNvPr id="14" name="Proceso 13"/>
          <p:cNvSpPr/>
          <p:nvPr/>
        </p:nvSpPr>
        <p:spPr>
          <a:xfrm>
            <a:off x="7643751" y="4846544"/>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Tenemos el y/o los equipos ágiles necesarios para el PI?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schemeClr val="bg1">
                  <a:lumMod val="85000"/>
                </a:schemeClr>
              </a:solidFill>
              <a:latin typeface="Arial" panose="020B0604020202020204" pitchFamily="34" charset="0"/>
              <a:cs typeface="Arial" panose="020B0604020202020204" pitchFamily="34" charset="0"/>
            </a:endParaRPr>
          </a:p>
        </p:txBody>
      </p:sp>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del contenido </a:t>
            </a:r>
          </a:p>
        </p:txBody>
      </p:sp>
      <p:sp>
        <p:nvSpPr>
          <p:cNvPr id="4" name="Título 3"/>
          <p:cNvSpPr>
            <a:spLocks noGrp="1"/>
          </p:cNvSpPr>
          <p:nvPr>
            <p:ph type="title"/>
          </p:nvPr>
        </p:nvSpPr>
        <p:spPr>
          <a:xfrm>
            <a:off x="645952" y="726816"/>
            <a:ext cx="9445616" cy="560997"/>
          </a:xfrm>
        </p:spPr>
        <p:txBody>
          <a:bodyPr>
            <a:normAutofit/>
          </a:bodyPr>
          <a:lstStyle/>
          <a:p>
            <a:r>
              <a:rPr lang="es-ES" sz="2700" b="1" dirty="0" smtClean="0">
                <a:solidFill>
                  <a:srgbClr val="AD198D"/>
                </a:solidFill>
                <a:latin typeface="Arial" panose="020B0604020202020204" pitchFamily="34" charset="0"/>
                <a:cs typeface="Arial" panose="020B0604020202020204" pitchFamily="34" charset="0"/>
              </a:rPr>
              <a:t>4. </a:t>
            </a:r>
            <a:r>
              <a:rPr lang="es-ES" sz="2700" b="1" dirty="0">
                <a:solidFill>
                  <a:srgbClr val="AD198D"/>
                </a:solidFill>
                <a:latin typeface="Arial" panose="020B0604020202020204" pitchFamily="34" charset="0"/>
                <a:cs typeface="Arial" panose="020B0604020202020204" pitchFamily="34" charset="0"/>
              </a:rPr>
              <a:t>¿Cómo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51955"/>
            <a:chOff x="923706" y="1883352"/>
            <a:chExt cx="947706" cy="751955"/>
          </a:xfrm>
          <a:solidFill>
            <a:srgbClr val="26478D"/>
          </a:solidFill>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83451"/>
              <a:ext cx="947705" cy="751856"/>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sz="2800" dirty="0">
                  <a:latin typeface="Arial" panose="020B0604020202020204" pitchFamily="34" charset="0"/>
                  <a:cs typeface="Arial" panose="020B0604020202020204" pitchFamily="34" charset="0"/>
                </a:rPr>
                <a:t>0</a:t>
              </a:r>
              <a:r>
                <a:rPr lang="es-ES" altLang="es-CO" sz="2800" dirty="0">
                  <a:latin typeface="Arial" panose="020B0604020202020204" pitchFamily="34" charset="0"/>
                  <a:cs typeface="Arial" panose="020B0604020202020204" pitchFamily="34" charset="0"/>
                </a:rPr>
                <a:t>2</a:t>
              </a:r>
            </a:p>
          </p:txBody>
        </p:sp>
      </p:grpSp>
      <p:sp>
        <p:nvSpPr>
          <p:cNvPr id="25" name="Rectángulo 24"/>
          <p:cNvSpPr/>
          <p:nvPr/>
        </p:nvSpPr>
        <p:spPr>
          <a:xfrm>
            <a:off x="821409" y="3187945"/>
            <a:ext cx="3095498" cy="1477328"/>
          </a:xfrm>
          <a:prstGeom prst="rect">
            <a:avLst/>
          </a:prstGeom>
        </p:spPr>
        <p:txBody>
          <a:bodyPr wrap="square">
            <a:spAutoFit/>
          </a:bodyPr>
          <a:lstStyle/>
          <a:p>
            <a:r>
              <a:rPr lang="es-ES" altLang="es-CO" dirty="0">
                <a:solidFill>
                  <a:schemeClr val="tx1">
                    <a:lumMod val="75000"/>
                    <a:lumOff val="25000"/>
                  </a:schemeClr>
                </a:solidFill>
                <a:latin typeface="Arial" panose="020B0604020202020204" pitchFamily="34" charset="0"/>
                <a:cs typeface="Arial" panose="020B0604020202020204" pitchFamily="34" charset="0"/>
              </a:rPr>
              <a:t>Para compartir la visión y el contexto a los equipos que participarán en el desarrollo del PI es importante  preparar lo siguiente: </a:t>
            </a:r>
          </a:p>
        </p:txBody>
      </p:sp>
      <p:sp>
        <p:nvSpPr>
          <p:cNvPr id="26" name="Rectángulo 25"/>
          <p:cNvSpPr/>
          <p:nvPr/>
        </p:nvSpPr>
        <p:spPr>
          <a:xfrm>
            <a:off x="8682995" y="2555240"/>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58098" y="2376103"/>
            <a:ext cx="24185" cy="4100896"/>
          </a:xfrm>
          <a:prstGeom prst="line">
            <a:avLst/>
          </a:prstGeom>
          <a:ln w="28575">
            <a:solidFill>
              <a:srgbClr val="632678"/>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5030470" y="2894791"/>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Resumen Ejecutivo</a:t>
            </a:r>
          </a:p>
        </p:txBody>
      </p:sp>
      <p:sp>
        <p:nvSpPr>
          <p:cNvPr id="8" name="Pentágono 7"/>
          <p:cNvSpPr/>
          <p:nvPr/>
        </p:nvSpPr>
        <p:spPr>
          <a:xfrm>
            <a:off x="5031105" y="3868881"/>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Visión del Producto</a:t>
            </a:r>
          </a:p>
        </p:txBody>
      </p:sp>
      <p:sp>
        <p:nvSpPr>
          <p:cNvPr id="9" name="Pentágono 8"/>
          <p:cNvSpPr/>
          <p:nvPr/>
        </p:nvSpPr>
        <p:spPr>
          <a:xfrm>
            <a:off x="5030470" y="4848051"/>
            <a:ext cx="2130425" cy="916940"/>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Resumen de la visión de Arquitectura</a:t>
            </a:r>
          </a:p>
        </p:txBody>
      </p:sp>
      <p:sp>
        <p:nvSpPr>
          <p:cNvPr id="10" name="Proceso 9"/>
          <p:cNvSpPr/>
          <p:nvPr/>
        </p:nvSpPr>
        <p:spPr>
          <a:xfrm>
            <a:off x="7466330" y="2863041"/>
            <a:ext cx="3475507"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rPr>
              <a:t>Resumen del contexto empresarial.</a:t>
            </a:r>
          </a:p>
        </p:txBody>
      </p:sp>
      <p:sp>
        <p:nvSpPr>
          <p:cNvPr id="12" name="Proceso 11"/>
          <p:cNvSpPr/>
          <p:nvPr/>
        </p:nvSpPr>
        <p:spPr>
          <a:xfrm>
            <a:off x="7466330" y="3855546"/>
            <a:ext cx="3475507"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Preparar un informe donde se muestre las principales funcionalidades</a:t>
            </a:r>
          </a:p>
        </p:txBody>
      </p:sp>
      <p:sp>
        <p:nvSpPr>
          <p:cNvPr id="14" name="Proceso 13"/>
          <p:cNvSpPr/>
          <p:nvPr/>
        </p:nvSpPr>
        <p:spPr>
          <a:xfrm>
            <a:off x="7466330" y="4850591"/>
            <a:ext cx="3475507" cy="1150236"/>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Informe presentado por los responsables de arquitectura sobre requisitos no funcionales, Enablers y especificaciones de arquitectura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schemeClr val="bg1">
                  <a:lumMod val="85000"/>
                </a:schemeClr>
              </a:solidFill>
              <a:latin typeface="Arial" panose="020B0604020202020204" pitchFamily="34" charset="0"/>
              <a:cs typeface="Arial" panose="020B0604020202020204" pitchFamily="34" charset="0"/>
            </a:endParaRPr>
          </a:p>
        </p:txBody>
      </p:sp>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del Espacio</a:t>
            </a: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4</a:t>
            </a:r>
            <a:r>
              <a:rPr lang="es-ES" sz="2700" b="1" dirty="0" smtClean="0">
                <a:solidFill>
                  <a:srgbClr val="AD198D"/>
                </a:solidFill>
                <a:latin typeface="Arial" panose="020B0604020202020204" pitchFamily="34" charset="0"/>
                <a:cs typeface="Arial" panose="020B0604020202020204" pitchFamily="34" charset="0"/>
              </a:rPr>
              <a:t>. </a:t>
            </a:r>
            <a:r>
              <a:rPr lang="es-ES" sz="2700" b="1" dirty="0">
                <a:solidFill>
                  <a:srgbClr val="AD198D"/>
                </a:solidFill>
                <a:latin typeface="Arial" panose="020B0604020202020204" pitchFamily="34" charset="0"/>
                <a:cs typeface="Arial" panose="020B0604020202020204" pitchFamily="34" charset="0"/>
              </a:rPr>
              <a:t>¿Cómo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60845"/>
            <a:chOff x="923706" y="1883352"/>
            <a:chExt cx="947706" cy="760845"/>
          </a:xfrm>
          <a:solidFill>
            <a:srgbClr val="26478D"/>
          </a:solidFill>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92341"/>
              <a:ext cx="947705" cy="75185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sz="2400" dirty="0">
                  <a:latin typeface="Arial" panose="020B0604020202020204" pitchFamily="34" charset="0"/>
                  <a:cs typeface="Arial" panose="020B0604020202020204" pitchFamily="34" charset="0"/>
                </a:rPr>
                <a:t>0</a:t>
              </a:r>
              <a:r>
                <a:rPr lang="es-ES" altLang="es-CO" sz="2400" dirty="0">
                  <a:latin typeface="Arial" panose="020B0604020202020204" pitchFamily="34" charset="0"/>
                  <a:cs typeface="Arial" panose="020B0604020202020204" pitchFamily="34" charset="0"/>
                </a:rPr>
                <a:t>3</a:t>
              </a:r>
            </a:p>
          </p:txBody>
        </p:sp>
      </p:grpSp>
      <p:sp>
        <p:nvSpPr>
          <p:cNvPr id="25" name="Rectángulo 24"/>
          <p:cNvSpPr/>
          <p:nvPr/>
        </p:nvSpPr>
        <p:spPr>
          <a:xfrm>
            <a:off x="821409" y="3187946"/>
            <a:ext cx="2947905" cy="1477328"/>
          </a:xfrm>
          <a:prstGeom prst="rect">
            <a:avLst/>
          </a:prstGeom>
        </p:spPr>
        <p:txBody>
          <a:bodyPr wrap="square">
            <a:spAutoFit/>
          </a:bodyPr>
          <a:lstStyle/>
          <a:p>
            <a:r>
              <a:rPr lang="es-ES" altLang="es-CO" dirty="0">
                <a:solidFill>
                  <a:srgbClr val="575756"/>
                </a:solidFill>
                <a:latin typeface="Arial" panose="020B0604020202020204" pitchFamily="34" charset="0"/>
                <a:cs typeface="Arial" panose="020B0604020202020204" pitchFamily="34" charset="0"/>
              </a:rPr>
              <a:t>Para garantizar un ambiente propicio  para el desarrollo del PI Planning, se deberá asegurar lo siguiente:</a:t>
            </a:r>
          </a:p>
        </p:txBody>
      </p:sp>
      <p:sp>
        <p:nvSpPr>
          <p:cNvPr id="26" name="Rectángulo 25"/>
          <p:cNvSpPr/>
          <p:nvPr/>
        </p:nvSpPr>
        <p:spPr>
          <a:xfrm>
            <a:off x="8682995" y="2541588"/>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524752" y="2397726"/>
            <a:ext cx="24185" cy="4100896"/>
          </a:xfrm>
          <a:prstGeom prst="line">
            <a:avLst/>
          </a:prstGeom>
          <a:ln w="28575">
            <a:solidFill>
              <a:srgbClr val="632678"/>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5030470" y="2881139"/>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Lugar</a:t>
            </a:r>
          </a:p>
        </p:txBody>
      </p:sp>
      <p:sp>
        <p:nvSpPr>
          <p:cNvPr id="8" name="Pentágono 7"/>
          <p:cNvSpPr/>
          <p:nvPr/>
        </p:nvSpPr>
        <p:spPr>
          <a:xfrm>
            <a:off x="5031105" y="384189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Soporte</a:t>
            </a:r>
          </a:p>
        </p:txBody>
      </p:sp>
      <p:sp>
        <p:nvSpPr>
          <p:cNvPr id="9" name="Pentágono 8"/>
          <p:cNvSpPr/>
          <p:nvPr/>
        </p:nvSpPr>
        <p:spPr>
          <a:xfrm>
            <a:off x="5030470" y="4834399"/>
            <a:ext cx="2130425" cy="916940"/>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Canales de Comunicación</a:t>
            </a:r>
          </a:p>
        </p:txBody>
      </p:sp>
      <p:sp>
        <p:nvSpPr>
          <p:cNvPr id="10" name="Proceso 9"/>
          <p:cNvSpPr/>
          <p:nvPr/>
        </p:nvSpPr>
        <p:spPr>
          <a:xfrm>
            <a:off x="7466330" y="2849389"/>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rPr>
              <a:t>El espacio físico debe ser amplio y brindar comodidad para la ejecución del evento.</a:t>
            </a:r>
          </a:p>
        </p:txBody>
      </p:sp>
      <p:sp>
        <p:nvSpPr>
          <p:cNvPr id="12" name="Proceso 11"/>
          <p:cNvSpPr/>
          <p:nvPr/>
        </p:nvSpPr>
        <p:spPr>
          <a:xfrm>
            <a:off x="7466330" y="3841894"/>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Personal que pueda prestar sus servicios en caso de alguna falla técnica.</a:t>
            </a:r>
          </a:p>
        </p:txBody>
      </p:sp>
      <p:sp>
        <p:nvSpPr>
          <p:cNvPr id="14" name="Proceso 13"/>
          <p:cNvSpPr/>
          <p:nvPr/>
        </p:nvSpPr>
        <p:spPr>
          <a:xfrm>
            <a:off x="7466330" y="4836939"/>
            <a:ext cx="3475355" cy="106299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Los canales de comunicación definidos para el evento deben estar preparados y dispuestos a los participantes.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102128" y="636736"/>
            <a:ext cx="2642004" cy="739058"/>
          </a:xfrm>
          <a:prstGeom prst="rect">
            <a:avLst/>
          </a:prstGeom>
          <a:noFill/>
          <a:ln>
            <a:solidFill>
              <a:srgbClr val="AD198D"/>
            </a:solidFill>
          </a:ln>
        </p:spPr>
        <p:txBody>
          <a:bodyPr wrap="square" rtlCol="0" anchor="ctr">
            <a:noAutofit/>
          </a:bodyPr>
          <a:lstStyle/>
          <a:p>
            <a:r>
              <a:rPr lang="en-US" dirty="0">
                <a:solidFill>
                  <a:schemeClr val="accent1">
                    <a:lumMod val="75000"/>
                  </a:schemeClr>
                </a:solidFill>
                <a:latin typeface="Arial" panose="020B0604020202020204" pitchFamily="34" charset="0"/>
                <a:cs typeface="Arial" panose="020B0604020202020204" pitchFamily="34" charset="0"/>
              </a:rPr>
              <a:t>Preparar el kit de Planning</a:t>
            </a: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154422" y="636736"/>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7154423" y="63673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03</a:t>
            </a:r>
            <a:endParaRPr lang="es-CO" b="1" dirty="0">
              <a:solidFill>
                <a:schemeClr val="bg1"/>
              </a:solidFill>
              <a:latin typeface="Arial" panose="020B0604020202020204" pitchFamily="34" charset="0"/>
              <a:cs typeface="Arial" panose="020B0604020202020204" pitchFamily="34" charset="0"/>
            </a:endParaRPr>
          </a:p>
        </p:txBody>
      </p:sp>
      <p:graphicFrame>
        <p:nvGraphicFramePr>
          <p:cNvPr id="5" name="Diagrama 4"/>
          <p:cNvGraphicFramePr/>
          <p:nvPr>
            <p:extLst>
              <p:ext uri="{D42A27DB-BD31-4B8C-83A1-F6EECF244321}">
                <p14:modId xmlns:p14="http://schemas.microsoft.com/office/powerpoint/2010/main" val="1516259552"/>
              </p:ext>
            </p:extLst>
          </p:nvPr>
        </p:nvGraphicFramePr>
        <p:xfrm>
          <a:off x="940349" y="1463776"/>
          <a:ext cx="7685036" cy="518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ítulo 3"/>
          <p:cNvSpPr txBox="1"/>
          <p:nvPr/>
        </p:nvSpPr>
        <p:spPr>
          <a:xfrm>
            <a:off x="645952" y="726816"/>
            <a:ext cx="9445616" cy="5609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ES" sz="2700" b="1" dirty="0" smtClean="0">
                <a:solidFill>
                  <a:srgbClr val="AD198D"/>
                </a:solidFill>
                <a:latin typeface="Arial" panose="020B0604020202020204" pitchFamily="34" charset="0"/>
                <a:cs typeface="Arial" panose="020B0604020202020204" pitchFamily="34" charset="0"/>
              </a:rPr>
              <a:t>4. </a:t>
            </a:r>
            <a:r>
              <a:rPr lang="es-ES" sz="2700" b="1" dirty="0">
                <a:solidFill>
                  <a:srgbClr val="AD198D"/>
                </a:solidFill>
                <a:latin typeface="Arial" panose="020B0604020202020204" pitchFamily="34" charset="0"/>
                <a:cs typeface="Arial" panose="020B0604020202020204" pitchFamily="34" charset="0"/>
              </a:rPr>
              <a:t>¿Cómo preparar una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9498" y="2784143"/>
            <a:ext cx="2922693" cy="292269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8081</TotalTime>
  <Words>2971</Words>
  <Application>Microsoft Office PowerPoint</Application>
  <PresentationFormat>Panorámica</PresentationFormat>
  <Paragraphs>333</Paragraphs>
  <Slides>31</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31</vt:i4>
      </vt:variant>
    </vt:vector>
  </HeadingPairs>
  <TitlesOfParts>
    <vt:vector size="39" baseType="lpstr">
      <vt:lpstr>Arial</vt:lpstr>
      <vt:lpstr>Calibri</vt:lpstr>
      <vt:lpstr>Calibri Light</vt:lpstr>
      <vt:lpstr>Candara</vt:lpstr>
      <vt:lpstr>等线</vt:lpstr>
      <vt:lpstr>Wingdings</vt:lpstr>
      <vt:lpstr>Tema de Office</vt:lpstr>
      <vt:lpstr>1_Tema de Office</vt:lpstr>
      <vt:lpstr>Guía PI Planning Agile</vt:lpstr>
      <vt:lpstr>Índice</vt:lpstr>
      <vt:lpstr>1 Introducción</vt:lpstr>
      <vt:lpstr>2. PI Planning: Entradas y Salidas</vt:lpstr>
      <vt:lpstr>3. ¿Por qué realizar un PI?</vt:lpstr>
      <vt:lpstr>4. ¿Cómo preparar un PI Planning?</vt:lpstr>
      <vt:lpstr>4. ¿Cómo preparar un PI Planning?</vt:lpstr>
      <vt:lpstr>4. ¿Cómo preparar un PI Planning?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Explicación de artefacto de riesgos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dc:title>
  <dc:creator>Hidalgo, Erica</dc:creator>
  <cp:lastModifiedBy>Rene</cp:lastModifiedBy>
  <cp:revision>326</cp:revision>
  <dcterms:created xsi:type="dcterms:W3CDTF">2018-07-06T13:00:00Z</dcterms:created>
  <dcterms:modified xsi:type="dcterms:W3CDTF">2018-12-20T18:47:48Z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3082-10.2.0.5965</vt:lpwstr>
  </property>
</Properties>
</file>