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0"/>
  </p:notesMasterIdLst>
  <p:sldIdLst>
    <p:sldId id="357" r:id="rId3"/>
    <p:sldId id="409" r:id="rId4"/>
    <p:sldId id="410" r:id="rId5"/>
    <p:sldId id="490" r:id="rId6"/>
    <p:sldId id="507" r:id="rId7"/>
    <p:sldId id="475" r:id="rId8"/>
    <p:sldId id="476" r:id="rId9"/>
    <p:sldId id="477" r:id="rId10"/>
    <p:sldId id="421" r:id="rId11"/>
    <p:sldId id="413" r:id="rId12"/>
    <p:sldId id="514" r:id="rId13"/>
    <p:sldId id="515" r:id="rId14"/>
    <p:sldId id="518" r:id="rId15"/>
    <p:sldId id="516" r:id="rId16"/>
    <p:sldId id="519" r:id="rId17"/>
    <p:sldId id="523" r:id="rId18"/>
    <p:sldId id="520" r:id="rId19"/>
    <p:sldId id="524" r:id="rId20"/>
    <p:sldId id="525" r:id="rId21"/>
    <p:sldId id="521" r:id="rId22"/>
    <p:sldId id="511" r:id="rId23"/>
    <p:sldId id="526" r:id="rId24"/>
    <p:sldId id="527" r:id="rId25"/>
    <p:sldId id="531" r:id="rId26"/>
    <p:sldId id="488" r:id="rId27"/>
    <p:sldId id="533" r:id="rId28"/>
    <p:sldId id="406"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6"/>
    <a:srgbClr val="E3ACCB"/>
    <a:srgbClr val="BA2F7D"/>
    <a:srgbClr val="26478D"/>
    <a:srgbClr val="632678"/>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111" d="100"/>
          <a:sy n="111"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t>
        <a:bodyPr/>
        <a:lstStyle/>
        <a:p>
          <a:endParaRPr lang="es-ES"/>
        </a:p>
      </dgm:t>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t>
        <a:bodyPr/>
        <a:lstStyle/>
        <a:p>
          <a:endParaRPr lang="es-ES"/>
        </a:p>
      </dgm:t>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t>
        <a:bodyPr/>
        <a:lstStyle/>
        <a:p>
          <a:endParaRPr lang="es-ES"/>
        </a:p>
      </dgm:t>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t>
        <a:bodyPr/>
        <a:lstStyle/>
        <a:p>
          <a:endParaRPr lang="es-ES"/>
        </a:p>
      </dgm:t>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t>
        <a:bodyPr/>
        <a:lstStyle/>
        <a:p>
          <a:endParaRPr lang="es-ES"/>
        </a:p>
      </dgm:t>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t>
        <a:bodyPr/>
        <a:lstStyle/>
        <a:p>
          <a:endParaRPr lang="es-ES"/>
        </a:p>
      </dgm:t>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t>
        <a:bodyPr/>
        <a:lstStyle/>
        <a:p>
          <a:endParaRPr lang="es-ES"/>
        </a:p>
      </dgm:t>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t>
        <a:bodyPr/>
        <a:lstStyle/>
        <a:p>
          <a:endParaRPr lang="es-ES"/>
        </a:p>
      </dgm:t>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t>
        <a:bodyPr/>
        <a:lstStyle/>
        <a:p>
          <a:endParaRPr lang="es-ES"/>
        </a:p>
      </dgm:t>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DAD5531B-5587-46DD-AA1E-42840DCCD6E5}" type="presOf" srcId="{97DD3565-C4B3-481C-9373-D95E127802FF}" destId="{8EBC6E60-AEB6-463A-AC64-33518001E461}"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8595BA07-2ABC-4DEB-8F9E-87246905396E}" srcId="{4B027706-2857-42B1-AE80-FC6212975B99}" destId="{D78F4EF8-1382-4FA5-AC4C-D11E4A653BA6}" srcOrd="3" destOrd="0" parTransId="{696E72F1-2FA0-4CFC-98C3-17226D5889AB}" sibTransId="{2851C33E-8FB3-4372-8414-86BF86BD7C54}"/>
    <dgm:cxn modelId="{5254A5FF-C08C-4CAB-BC29-E001119E1A83}" srcId="{4B027706-2857-42B1-AE80-FC6212975B99}" destId="{1B5DD13F-020A-43E1-9BAA-336DAC090CA9}" srcOrd="10" destOrd="0" parTransId="{7279BCCD-6783-4AC4-9EBB-5C2F2B94D023}" sibTransId="{8D316DD8-7D46-4D0F-9359-54FC794CBE80}"/>
    <dgm:cxn modelId="{15CC730B-6CA6-43F3-8C58-E1A1AE757F75}" srcId="{4B027706-2857-42B1-AE80-FC6212975B99}" destId="{60B57311-48C0-4F06-B6D9-90EF9D6C3AC6}" srcOrd="0" destOrd="0" parTransId="{38B2087D-5E5F-4C2F-83BF-8CFA0C5D6508}" sibTransId="{43B21478-9A13-4ED9-88E9-2A73D768A51F}"/>
    <dgm:cxn modelId="{C7B902D9-9D6B-4097-AAE8-B147FFD501AF}" srcId="{4B027706-2857-42B1-AE80-FC6212975B99}" destId="{93BD850E-D738-4F99-9EAD-9B5DB1F54527}" srcOrd="7" destOrd="0" parTransId="{C00AFB38-8661-4897-AF3C-E9F722007D3E}" sibTransId="{D4335869-BD5F-4792-B3DC-A606205660EE}"/>
    <dgm:cxn modelId="{79FBCE65-4B2C-41B2-8DE0-4D2D771F1BE7}" type="presOf" srcId="{60B57311-48C0-4F06-B6D9-90EF9D6C3AC6}" destId="{2F17E5A9-6EFC-4EB9-A3A3-7D8ED9F574C5}"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01B1525E-27FB-44FB-A99F-25E5E94221FB}" type="presOf" srcId="{4B027706-2857-42B1-AE80-FC6212975B99}" destId="{D958A89A-4B5D-4A7C-9192-56BF25A4D058}" srcOrd="0" destOrd="0" presId="urn:microsoft.com/office/officeart/2008/layout/VerticalCurvedList#1"/>
    <dgm:cxn modelId="{021B5D14-140E-4F32-9FEB-C41A97E54C03}" srcId="{4B027706-2857-42B1-AE80-FC6212975B99}" destId="{A61605AB-ABE3-4C7D-AC0A-EC2CCD994455}" srcOrd="1" destOrd="0" parTransId="{5F9AC2F5-76D2-408D-928D-E6DC5437F2D9}" sibTransId="{21473C03-439D-4552-ABE5-5ED146BE6C83}"/>
    <dgm:cxn modelId="{742E2F87-C050-4357-B9CB-E125EFE16166}" type="presOf" srcId="{D78F4EF8-1382-4FA5-AC4C-D11E4A653BA6}" destId="{4E514DDB-7E2F-4D02-9108-EAD30FD05EA1}" srcOrd="0" destOrd="0" presId="urn:microsoft.com/office/officeart/2008/layout/VerticalCurvedList#1"/>
    <dgm:cxn modelId="{F696CFF1-31C8-4060-A4C5-B9F22A17A91A}" srcId="{4B027706-2857-42B1-AE80-FC6212975B99}" destId="{97DD3565-C4B3-481C-9373-D95E127802FF}" srcOrd="4" destOrd="0" parTransId="{2D583C88-569E-4149-AA92-4ECBBD1E74CC}" sibTransId="{11C1C412-7D28-45AE-B67C-045F13A7272C}"/>
    <dgm:cxn modelId="{CE172298-0AC3-464B-BE2B-529A2501D7D0}" srcId="{4B027706-2857-42B1-AE80-FC6212975B99}" destId="{A9AB0C50-9DFF-4B9E-B4F9-D9699A001B83}" srcOrd="9" destOrd="0" parTransId="{9608AE71-4AF0-4FA4-B442-7A73AB655EB1}" sibTransId="{06199639-15AA-421F-BDA6-8EEA4C8CDE8E}"/>
    <dgm:cxn modelId="{1F9AAD94-D64B-4DD4-ADBD-5DF970BBDF8A}" type="presOf" srcId="{3E3EC1D9-E8F9-47C6-8342-6C331B5E949E}" destId="{2CABFFA7-C21E-4340-94F8-EEDEC6974C97}"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874E2578-45F5-47C6-9FA3-73B2E1424C91}" type="presOf" srcId="{E285A896-3064-4EF9-9038-7FC8B1CFF82C}" destId="{20F8CDD3-0F56-4B6F-8CF7-BE5BEACBBDA5}" srcOrd="0" destOrd="0" presId="urn:microsoft.com/office/officeart/2008/layout/VerticalCurvedList#1"/>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6327"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63565" y="235604"/>
          <a:ext cx="7252281"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63565" y="235604"/>
        <a:ext cx="7252281" cy="471002"/>
      </dsp:txXfrm>
    </dsp:sp>
    <dsp:sp modelId="{0153992A-2C51-49F9-81B1-A5D64362165E}">
      <dsp:nvSpPr>
        <dsp:cNvPr id="0" name=""/>
        <dsp:cNvSpPr/>
      </dsp:nvSpPr>
      <dsp:spPr>
        <a:xfrm>
          <a:off x="69188" y="176729"/>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790100" y="942522"/>
          <a:ext cx="6825747"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790100" y="942522"/>
        <a:ext cx="6825747" cy="471002"/>
      </dsp:txXfrm>
    </dsp:sp>
    <dsp:sp modelId="{957296D0-72CD-41E9-B25B-556096C0FA03}">
      <dsp:nvSpPr>
        <dsp:cNvPr id="0" name=""/>
        <dsp:cNvSpPr/>
      </dsp:nvSpPr>
      <dsp:spPr>
        <a:xfrm>
          <a:off x="495723" y="883647"/>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23839" y="1648922"/>
          <a:ext cx="6592008" cy="4710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23839" y="1648922"/>
        <a:ext cx="6592008" cy="471002"/>
      </dsp:txXfrm>
    </dsp:sp>
    <dsp:sp modelId="{4C88473A-A536-4362-84AA-D8C7FBF1A620}">
      <dsp:nvSpPr>
        <dsp:cNvPr id="0" name=""/>
        <dsp:cNvSpPr/>
      </dsp:nvSpPr>
      <dsp:spPr>
        <a:xfrm>
          <a:off x="729462" y="1590047"/>
          <a:ext cx="588752" cy="588752"/>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1098469" y="2355840"/>
          <a:ext cx="6517377" cy="47100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1098469" y="2355840"/>
        <a:ext cx="6517377" cy="471002"/>
      </dsp:txXfrm>
    </dsp:sp>
    <dsp:sp modelId="{D83D9BAE-8C73-475E-9E05-C926B8082A8B}">
      <dsp:nvSpPr>
        <dsp:cNvPr id="0" name=""/>
        <dsp:cNvSpPr/>
      </dsp:nvSpPr>
      <dsp:spPr>
        <a:xfrm>
          <a:off x="804093" y="2296965"/>
          <a:ext cx="588752" cy="588752"/>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1023839" y="3062758"/>
          <a:ext cx="6592008" cy="4710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1023839" y="3062758"/>
        <a:ext cx="6592008" cy="471002"/>
      </dsp:txXfrm>
    </dsp:sp>
    <dsp:sp modelId="{654F5614-FA01-4118-B141-63031AE5D5D5}">
      <dsp:nvSpPr>
        <dsp:cNvPr id="0" name=""/>
        <dsp:cNvSpPr/>
      </dsp:nvSpPr>
      <dsp:spPr>
        <a:xfrm>
          <a:off x="729462" y="3003883"/>
          <a:ext cx="588752" cy="588752"/>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790100" y="3769158"/>
          <a:ext cx="6825747" cy="4710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790100" y="3769158"/>
        <a:ext cx="6825747" cy="471002"/>
      </dsp:txXfrm>
    </dsp:sp>
    <dsp:sp modelId="{6FA1646E-AE61-4E2A-A2CE-D60A87753BF7}">
      <dsp:nvSpPr>
        <dsp:cNvPr id="0" name=""/>
        <dsp:cNvSpPr/>
      </dsp:nvSpPr>
      <dsp:spPr>
        <a:xfrm>
          <a:off x="495723" y="3710282"/>
          <a:ext cx="588752" cy="58875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63565" y="4476075"/>
          <a:ext cx="7252281" cy="47100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3858" tIns="27940" rIns="27940" bIns="27940" numCol="1" spcCol="1270" anchor="ctr" anchorCtr="0">
          <a:noAutofit/>
        </a:bodyPr>
        <a:lstStyle/>
        <a:p>
          <a:pPr lvl="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63565" y="4476075"/>
        <a:ext cx="7252281" cy="471002"/>
      </dsp:txXfrm>
    </dsp:sp>
    <dsp:sp modelId="{114632FD-EB39-4961-9DB3-F5D54172F046}">
      <dsp:nvSpPr>
        <dsp:cNvPr id="0" name=""/>
        <dsp:cNvSpPr/>
      </dsp:nvSpPr>
      <dsp:spPr>
        <a:xfrm>
          <a:off x="69188" y="4417200"/>
          <a:ext cx="588752" cy="58875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20/12/2018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20/12/2018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20/12/2018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20/12/2018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87744"/>
            <a:ext cx="6059491" cy="403453"/>
          </a:xfrm>
        </p:spPr>
        <p:txBody>
          <a:bodyPr>
            <a:normAutofit lnSpcReduction="10000"/>
          </a:bodyPr>
          <a:lstStyle/>
          <a:p>
            <a:pPr algn="l"/>
            <a:r>
              <a:rPr lang="en-US" dirty="0" smtClean="0">
                <a:solidFill>
                  <a:schemeClr val="accent1">
                    <a:lumMod val="75000"/>
                  </a:schemeClr>
                </a:solidFill>
              </a:rPr>
              <a:t>20 </a:t>
            </a:r>
            <a:r>
              <a:rPr lang="en-US" dirty="0">
                <a:solidFill>
                  <a:schemeClr val="accent1">
                    <a:lumMod val="75000"/>
                  </a:schemeClr>
                </a:solidFill>
              </a:rPr>
              <a:t>de </a:t>
            </a:r>
            <a:r>
              <a:rPr lang="en-US" dirty="0" err="1" smtClean="0">
                <a:solidFill>
                  <a:schemeClr val="accent1">
                    <a:lumMod val="75000"/>
                  </a:schemeClr>
                </a:solidFill>
              </a:rPr>
              <a:t>Diciembre</a:t>
            </a:r>
            <a:r>
              <a:rPr lang="en-US" dirty="0" smtClean="0">
                <a:solidFill>
                  <a:schemeClr val="accent1">
                    <a:lumMod val="75000"/>
                  </a:schemeClr>
                </a:solidFill>
              </a:rPr>
              <a:t> </a:t>
            </a:r>
            <a:r>
              <a:rPr lang="en-US" dirty="0">
                <a:solidFill>
                  <a:schemeClr val="accent1">
                    <a:lumMod val="75000"/>
                  </a:schemeClr>
                </a:solidFill>
              </a:rPr>
              <a:t>de 2018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01</a:t>
              </a:r>
            </a:p>
          </p:txBody>
        </p:sp>
        <p:cxnSp>
          <p:nvCxnSpPr>
            <p:cNvPr id="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a:extLst>
              <a:ext uri="{FF2B5EF4-FFF2-40B4-BE49-F238E27FC236}">
                <a16:creationId xmlns:a16="http://schemas.microsoft.com/office/drawing/2014/main" id="{3827A6A5-012C-4FDE-A399-6A82E18C4648}"/>
              </a:ext>
            </a:extLst>
          </p:cNvPr>
          <p:cNvSpPr txBox="1">
            <a:spLocks/>
          </p:cNvSpPr>
          <p:nvPr/>
        </p:nvSpPr>
        <p:spPr>
          <a:xfrm>
            <a:off x="1644968" y="1777187"/>
            <a:ext cx="2681372" cy="334063"/>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Contextualización</a:t>
            </a:r>
            <a:r>
              <a:rPr lang="es-ES" sz="1800" dirty="0"/>
              <a:t> </a:t>
            </a:r>
            <a:endParaRPr lang="es-CO" sz="1800" dirty="0"/>
          </a:p>
        </p:txBody>
      </p:sp>
      <p:sp>
        <p:nvSpPr>
          <p:cNvPr id="11" name="Marcador de texto 2">
            <a:extLst>
              <a:ext uri="{FF2B5EF4-FFF2-40B4-BE49-F238E27FC236}">
                <a16:creationId xmlns:a16="http://schemas.microsoft.com/office/drawing/2014/main" id="{6A1C7BED-7BC8-4A10-BFD0-F99BABFA28F2}"/>
              </a:ext>
            </a:extLst>
          </p:cNvPr>
          <p:cNvSpPr txBox="1">
            <a:spLocks/>
          </p:cNvSpPr>
          <p:nvPr/>
        </p:nvSpPr>
        <p:spPr>
          <a:xfrm>
            <a:off x="1669763" y="3625993"/>
            <a:ext cx="2110764"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Arquitectura</a:t>
            </a:r>
            <a:endParaRPr lang="es-CO" sz="2400" dirty="0"/>
          </a:p>
          <a:p>
            <a:pPr defTabSz="914354">
              <a:defRPr/>
            </a:pPr>
            <a:endParaRPr lang="es-CO" sz="1400" dirty="0"/>
          </a:p>
        </p:txBody>
      </p:sp>
      <p:sp>
        <p:nvSpPr>
          <p:cNvPr id="14" name="Marcador de texto 3">
            <a:extLst>
              <a:ext uri="{FF2B5EF4-FFF2-40B4-BE49-F238E27FC236}">
                <a16:creationId xmlns:a16="http://schemas.microsoft.com/office/drawing/2014/main" id="{5844A075-C98A-4A74-A3C9-AE2D9284B4E0}"/>
              </a:ext>
            </a:extLst>
          </p:cNvPr>
          <p:cNvSpPr txBox="1">
            <a:spLocks/>
          </p:cNvSpPr>
          <p:nvPr/>
        </p:nvSpPr>
        <p:spPr>
          <a:xfrm>
            <a:off x="1644968" y="3037447"/>
            <a:ext cx="1998983" cy="384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Objetivos PI</a:t>
            </a:r>
          </a:p>
        </p:txBody>
      </p:sp>
      <p:sp>
        <p:nvSpPr>
          <p:cNvPr id="18" name="Marcador de texto 2">
            <a:extLst>
              <a:ext uri="{FF2B5EF4-FFF2-40B4-BE49-F238E27FC236}">
                <a16:creationId xmlns:a16="http://schemas.microsoft.com/office/drawing/2014/main" id="{474A21C1-3AC8-4E1C-9E0F-F5E116A01660}"/>
              </a:ext>
            </a:extLst>
          </p:cNvPr>
          <p:cNvSpPr txBox="1">
            <a:spLocks/>
          </p:cNvSpPr>
          <p:nvPr/>
        </p:nvSpPr>
        <p:spPr>
          <a:xfrm>
            <a:off x="1644968" y="4818791"/>
            <a:ext cx="3089506"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Revisión del </a:t>
            </a:r>
            <a:r>
              <a:rPr kumimoji="0" lang="es-ES" sz="2400" b="0" i="0" u="none" strike="noStrike" kern="1200" cap="none" spc="0" normalizeH="0" baseline="0" noProof="0" dirty="0" err="1">
                <a:ln>
                  <a:noFill/>
                </a:ln>
                <a:solidFill>
                  <a:srgbClr val="575756"/>
                </a:solidFill>
                <a:effectLst/>
                <a:uLnTx/>
                <a:uFillTx/>
                <a:latin typeface="Arial" charset="0"/>
                <a:cs typeface="Arial" charset="0"/>
              </a:rPr>
              <a:t>Backlog</a:t>
            </a:r>
            <a:endParaRPr kumimoji="0" lang="es-ES" sz="2400" b="0" i="0" u="none" strike="noStrike" kern="1200" cap="none" spc="0" normalizeH="0" baseline="0" noProof="0" dirty="0">
              <a:ln>
                <a:noFill/>
              </a:ln>
              <a:solidFill>
                <a:srgbClr val="575756"/>
              </a:solidFill>
              <a:effectLst/>
              <a:uLnTx/>
              <a:uFillTx/>
              <a:latin typeface="Arial" charset="0"/>
              <a:cs typeface="Arial" charset="0"/>
            </a:endParaRP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100" b="0" i="0" u="none" strike="noStrike" kern="1200" cap="none" spc="0" normalizeH="0" baseline="0" noProof="0" dirty="0">
                <a:ln>
                  <a:noFill/>
                </a:ln>
                <a:solidFill>
                  <a:srgbClr val="575756"/>
                </a:solidFill>
                <a:effectLst/>
                <a:uLnTx/>
                <a:uFillTx/>
                <a:latin typeface="Arial" charset="0"/>
                <a:cs typeface="Arial" charset="0"/>
              </a:rPr>
              <a:t> </a:t>
            </a: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2" name="Marcador de texto 4">
            <a:extLst>
              <a:ext uri="{FF2B5EF4-FFF2-40B4-BE49-F238E27FC236}">
                <a16:creationId xmlns:a16="http://schemas.microsoft.com/office/drawing/2014/main" id="{CCF5DE70-AD30-408A-B776-A9BB6D87AD00}"/>
              </a:ext>
            </a:extLst>
          </p:cNvPr>
          <p:cNvSpPr txBox="1">
            <a:spLocks/>
          </p:cNvSpPr>
          <p:nvPr/>
        </p:nvSpPr>
        <p:spPr>
          <a:xfrm>
            <a:off x="8280185" y="1753013"/>
            <a:ext cx="3167067" cy="390100"/>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smtClean="0">
                <a:ln>
                  <a:noFill/>
                </a:ln>
                <a:solidFill>
                  <a:srgbClr val="575756"/>
                </a:solidFill>
                <a:effectLst/>
                <a:uLnTx/>
                <a:uFillTx/>
                <a:latin typeface="Arial" charset="0"/>
                <a:cs typeface="Arial" charset="0"/>
              </a:rPr>
              <a:t>Fechas Propuestas </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4" name="Marcador de texto 4">
            <a:extLst>
              <a:ext uri="{FF2B5EF4-FFF2-40B4-BE49-F238E27FC236}">
                <a16:creationId xmlns:a16="http://schemas.microsoft.com/office/drawing/2014/main" id="{A6DB9761-6CCD-4A6F-9440-4DC93995A220}"/>
              </a:ext>
            </a:extLst>
          </p:cNvPr>
          <p:cNvSpPr txBox="1">
            <a:spLocks/>
          </p:cNvSpPr>
          <p:nvPr/>
        </p:nvSpPr>
        <p:spPr>
          <a:xfrm>
            <a:off x="1668450" y="4229918"/>
            <a:ext cx="1914304"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Riesgos</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5" name="Marcador de texto 4">
            <a:extLst>
              <a:ext uri="{FF2B5EF4-FFF2-40B4-BE49-F238E27FC236}">
                <a16:creationId xmlns:a16="http://schemas.microsoft.com/office/drawing/2014/main" id="{AB3EB495-2B44-4836-B4E3-1348A65100D6}"/>
              </a:ext>
            </a:extLst>
          </p:cNvPr>
          <p:cNvSpPr txBox="1">
            <a:spLocks/>
          </p:cNvSpPr>
          <p:nvPr/>
        </p:nvSpPr>
        <p:spPr>
          <a:xfrm>
            <a:off x="1644968" y="5412468"/>
            <a:ext cx="3131616" cy="486857"/>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Velocidad del equipo</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6" name="Marcador de texto 3">
            <a:extLst>
              <a:ext uri="{FF2B5EF4-FFF2-40B4-BE49-F238E27FC236}">
                <a16:creationId xmlns:a16="http://schemas.microsoft.com/office/drawing/2014/main" id="{3827A6A5-012C-4FDE-A399-6A82E18C4648}"/>
              </a:ext>
            </a:extLst>
          </p:cNvPr>
          <p:cNvSpPr txBox="1">
            <a:spLocks/>
          </p:cNvSpPr>
          <p:nvPr/>
        </p:nvSpPr>
        <p:spPr>
          <a:xfrm>
            <a:off x="1644968" y="2424920"/>
            <a:ext cx="1210012" cy="334063"/>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Visión</a:t>
            </a:r>
            <a:r>
              <a:rPr lang="es-ES" sz="1800" dirty="0"/>
              <a:t> </a:t>
            </a:r>
            <a:endParaRPr lang="es-CO" sz="1800" dirty="0"/>
          </a:p>
        </p:txBody>
      </p:sp>
      <p:grpSp>
        <p:nvGrpSpPr>
          <p:cNvPr id="28" name="Grupo 27"/>
          <p:cNvGrpSpPr/>
          <p:nvPr/>
        </p:nvGrpSpPr>
        <p:grpSpPr>
          <a:xfrm>
            <a:off x="617656" y="2353599"/>
            <a:ext cx="653069" cy="415373"/>
            <a:chOff x="614709" y="1745227"/>
            <a:chExt cx="653069" cy="415373"/>
          </a:xfrm>
        </p:grpSpPr>
        <p:sp>
          <p:nvSpPr>
            <p:cNvPr id="2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02</a:t>
              </a:r>
            </a:p>
          </p:txBody>
        </p:sp>
        <p:cxnSp>
          <p:nvCxnSpPr>
            <p:cNvPr id="3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610132" y="2965572"/>
            <a:ext cx="653069" cy="415373"/>
            <a:chOff x="614709" y="1745227"/>
            <a:chExt cx="653069" cy="415373"/>
          </a:xfrm>
        </p:grpSpPr>
        <p:sp>
          <p:nvSpPr>
            <p:cNvPr id="3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03</a:t>
              </a:r>
            </a:p>
          </p:txBody>
        </p:sp>
        <p:cxnSp>
          <p:nvCxnSpPr>
            <p:cNvPr id="3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05555" y="3610353"/>
            <a:ext cx="653069" cy="415373"/>
            <a:chOff x="614709" y="1745227"/>
            <a:chExt cx="653069" cy="415373"/>
          </a:xfrm>
        </p:grpSpPr>
        <p:sp>
          <p:nvSpPr>
            <p:cNvPr id="3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04</a:t>
              </a:r>
            </a:p>
          </p:txBody>
        </p:sp>
        <p:cxnSp>
          <p:nvCxnSpPr>
            <p:cNvPr id="3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612420" y="4218725"/>
            <a:ext cx="653069" cy="415373"/>
            <a:chOff x="614709" y="1745227"/>
            <a:chExt cx="653069" cy="415373"/>
          </a:xfrm>
        </p:grpSpPr>
        <p:sp>
          <p:nvSpPr>
            <p:cNvPr id="38"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05</a:t>
              </a:r>
            </a:p>
          </p:txBody>
        </p:sp>
        <p:cxnSp>
          <p:nvCxnSpPr>
            <p:cNvPr id="39"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645952" y="4821262"/>
            <a:ext cx="653069" cy="415373"/>
            <a:chOff x="614709" y="1745227"/>
            <a:chExt cx="653069" cy="415373"/>
          </a:xfrm>
        </p:grpSpPr>
        <p:sp>
          <p:nvSpPr>
            <p:cNvPr id="41"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06</a:t>
              </a:r>
            </a:p>
          </p:txBody>
        </p:sp>
        <p:cxnSp>
          <p:nvCxnSpPr>
            <p:cNvPr id="42"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upo 42"/>
          <p:cNvGrpSpPr/>
          <p:nvPr/>
        </p:nvGrpSpPr>
        <p:grpSpPr>
          <a:xfrm>
            <a:off x="614709" y="5422030"/>
            <a:ext cx="653069" cy="415373"/>
            <a:chOff x="614709" y="1745227"/>
            <a:chExt cx="653069" cy="415373"/>
          </a:xfrm>
        </p:grpSpPr>
        <p:sp>
          <p:nvSpPr>
            <p:cNvPr id="44"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07</a:t>
              </a:r>
            </a:p>
          </p:txBody>
        </p:sp>
        <p:cxnSp>
          <p:nvCxnSpPr>
            <p:cNvPr id="45"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6" name="Grupo 45"/>
          <p:cNvGrpSpPr/>
          <p:nvPr/>
        </p:nvGrpSpPr>
        <p:grpSpPr>
          <a:xfrm>
            <a:off x="7354401" y="1692671"/>
            <a:ext cx="653069" cy="415373"/>
            <a:chOff x="614709" y="1745227"/>
            <a:chExt cx="653069" cy="415373"/>
          </a:xfrm>
        </p:grpSpPr>
        <p:sp>
          <p:nvSpPr>
            <p:cNvPr id="47"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08</a:t>
              </a:r>
            </a:p>
          </p:txBody>
        </p:sp>
        <p:cxnSp>
          <p:nvCxnSpPr>
            <p:cNvPr id="48"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Conector recto 48"/>
          <p:cNvCxnSpPr/>
          <p:nvPr/>
        </p:nvCxnSpPr>
        <p:spPr>
          <a:xfrm flipV="1">
            <a:off x="5939063" y="1885731"/>
            <a:ext cx="0" cy="4117370"/>
          </a:xfrm>
          <a:prstGeom prst="line">
            <a:avLst/>
          </a:prstGeom>
          <a:ln w="57150">
            <a:solidFill>
              <a:srgbClr val="BA2F7D"/>
            </a:solidFill>
          </a:ln>
        </p:spPr>
        <p:style>
          <a:lnRef idx="1">
            <a:schemeClr val="accent1"/>
          </a:lnRef>
          <a:fillRef idx="0">
            <a:schemeClr val="accent1"/>
          </a:fillRef>
          <a:effectRef idx="0">
            <a:schemeClr val="accent1"/>
          </a:effectRef>
          <a:fontRef idx="minor">
            <a:schemeClr val="tx1"/>
          </a:fontRef>
        </p:style>
      </p:cxn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sp>
        <p:nvSpPr>
          <p:cNvPr id="55" name="Marcador de texto 4">
            <a:extLst>
              <a:ext uri="{FF2B5EF4-FFF2-40B4-BE49-F238E27FC236}">
                <a16:creationId xmlns:a16="http://schemas.microsoft.com/office/drawing/2014/main" id="{1F401690-AC12-428E-BEA9-C9451D5E97CF}"/>
              </a:ext>
            </a:extLst>
          </p:cNvPr>
          <p:cNvSpPr txBox="1">
            <a:spLocks/>
          </p:cNvSpPr>
          <p:nvPr/>
        </p:nvSpPr>
        <p:spPr>
          <a:xfrm>
            <a:off x="8267770" y="3958115"/>
            <a:ext cx="1751463" cy="43060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err="1"/>
              <a:t>Feedback</a:t>
            </a:r>
            <a:endParaRPr lang="es-ES" sz="2400" dirty="0"/>
          </a:p>
        </p:txBody>
      </p:sp>
      <p:sp>
        <p:nvSpPr>
          <p:cNvPr id="56" name="Marcador de texto 4">
            <a:extLst>
              <a:ext uri="{FF2B5EF4-FFF2-40B4-BE49-F238E27FC236}">
                <a16:creationId xmlns:a16="http://schemas.microsoft.com/office/drawing/2014/main" id="{6C1079AB-204E-416E-A495-53C5BFB828EE}"/>
              </a:ext>
            </a:extLst>
          </p:cNvPr>
          <p:cNvSpPr txBox="1">
            <a:spLocks/>
          </p:cNvSpPr>
          <p:nvPr/>
        </p:nvSpPr>
        <p:spPr>
          <a:xfrm>
            <a:off x="8238134" y="2353599"/>
            <a:ext cx="3657692" cy="77900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Planeamos y Dependencias</a:t>
            </a:r>
            <a:r>
              <a:rPr lang="es-ES" sz="1100" dirty="0"/>
              <a:t> </a:t>
            </a:r>
            <a:endParaRPr lang="es-CO" sz="1100" dirty="0"/>
          </a:p>
          <a:p>
            <a:pPr defTabSz="914354">
              <a:defRPr/>
            </a:pPr>
            <a:r>
              <a:rPr lang="es-ES" sz="2400" dirty="0" smtClean="0"/>
              <a:t> </a:t>
            </a:r>
            <a:endParaRPr lang="es-CO" sz="2400" dirty="0"/>
          </a:p>
        </p:txBody>
      </p:sp>
      <p:sp>
        <p:nvSpPr>
          <p:cNvPr id="57" name="Marcador de texto 4">
            <a:extLst>
              <a:ext uri="{FF2B5EF4-FFF2-40B4-BE49-F238E27FC236}">
                <a16:creationId xmlns:a16="http://schemas.microsoft.com/office/drawing/2014/main" id="{171462A3-D3BE-4016-9827-C9F1E63BA372}"/>
              </a:ext>
            </a:extLst>
          </p:cNvPr>
          <p:cNvSpPr txBox="1">
            <a:spLocks/>
          </p:cNvSpPr>
          <p:nvPr/>
        </p:nvSpPr>
        <p:spPr>
          <a:xfrm>
            <a:off x="8242712" y="3132603"/>
            <a:ext cx="3469490" cy="65827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Revisión del plan y votación  </a:t>
            </a:r>
            <a:endParaRPr lang="es-CO" sz="2400" dirty="0"/>
          </a:p>
        </p:txBody>
      </p:sp>
      <p:grpSp>
        <p:nvGrpSpPr>
          <p:cNvPr id="58" name="Grupo 57"/>
          <p:cNvGrpSpPr/>
          <p:nvPr/>
        </p:nvGrpSpPr>
        <p:grpSpPr>
          <a:xfrm>
            <a:off x="7354401" y="2305426"/>
            <a:ext cx="653069" cy="415373"/>
            <a:chOff x="614709" y="1745227"/>
            <a:chExt cx="653069" cy="415373"/>
          </a:xfrm>
        </p:grpSpPr>
        <p:sp>
          <p:nvSpPr>
            <p:cNvPr id="5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09</a:t>
              </a:r>
            </a:p>
          </p:txBody>
        </p:sp>
        <p:cxnSp>
          <p:nvCxnSpPr>
            <p:cNvPr id="6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upo 60"/>
          <p:cNvGrpSpPr/>
          <p:nvPr/>
        </p:nvGrpSpPr>
        <p:grpSpPr>
          <a:xfrm>
            <a:off x="7345247" y="3091948"/>
            <a:ext cx="653069" cy="415373"/>
            <a:chOff x="614709" y="1745227"/>
            <a:chExt cx="653069" cy="415373"/>
          </a:xfrm>
        </p:grpSpPr>
        <p:sp>
          <p:nvSpPr>
            <p:cNvPr id="6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10</a:t>
              </a:r>
            </a:p>
          </p:txBody>
        </p:sp>
        <p:cxnSp>
          <p:nvCxnSpPr>
            <p:cNvPr id="6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upo 63"/>
          <p:cNvGrpSpPr/>
          <p:nvPr/>
        </p:nvGrpSpPr>
        <p:grpSpPr>
          <a:xfrm>
            <a:off x="7354401" y="3885329"/>
            <a:ext cx="653069" cy="415373"/>
            <a:chOff x="614709" y="1745227"/>
            <a:chExt cx="653069" cy="415373"/>
          </a:xfrm>
        </p:grpSpPr>
        <p:sp>
          <p:nvSpPr>
            <p:cNvPr id="6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11</a:t>
              </a:r>
            </a:p>
          </p:txBody>
        </p:sp>
        <p:cxnSp>
          <p:nvCxnSpPr>
            <p:cNvPr id="6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5077578"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906" y="2072550"/>
            <a:ext cx="3820631" cy="3623012"/>
          </a:xfrm>
          <a:prstGeom prst="rect">
            <a:avLst/>
          </a:prstGeom>
        </p:spPr>
      </p:pic>
      <p:sp>
        <p:nvSpPr>
          <p:cNvPr id="4" name="Llamada rectangular redondeada 3"/>
          <p:cNvSpPr/>
          <p:nvPr/>
        </p:nvSpPr>
        <p:spPr>
          <a:xfrm>
            <a:off x="7664782" y="521929"/>
            <a:ext cx="3826634" cy="5382982"/>
          </a:xfrm>
          <a:prstGeom prst="wedgeRoundRectCallout">
            <a:avLst>
              <a:gd name="adj1" fmla="val -48057"/>
              <a:gd name="adj2" fmla="val -23402"/>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El Sponsor del proyecto,  inicia dando un contexto organizacional y de  las expectativas del negocio.</a:t>
            </a:r>
          </a:p>
          <a:p>
            <a:pPr algn="ctr"/>
            <a:r>
              <a:rPr lang="es-ES" dirty="0">
                <a:solidFill>
                  <a:schemeClr val="bg1"/>
                </a:solidFill>
                <a:latin typeface="Arial" panose="020B0604020202020204" pitchFamily="34" charset="0"/>
                <a:cs typeface="Arial" panose="020B0604020202020204" pitchFamily="34" charset="0"/>
              </a:rPr>
              <a:t>Es importante que todos los asistente entiendan la dinámica del negocio para el cual se desarrollara el producto o solución, para lo cual se recomienda que esta contextualización sea lo suficientemente clara para que todos entiendan que esperan las áreas o personas  de negocio, resaltando que necesidad u oportunidad se va cubrir</a:t>
            </a:r>
            <a:r>
              <a:rPr lang="es-ES" dirty="0" smtClean="0">
                <a:solidFill>
                  <a:schemeClr val="bg1"/>
                </a:solidFill>
                <a:latin typeface="Arial" panose="020B0604020202020204" pitchFamily="34" charset="0"/>
                <a:cs typeface="Arial" panose="020B0604020202020204" pitchFamily="34" charset="0"/>
              </a:rPr>
              <a:t>. </a:t>
            </a:r>
            <a:endParaRPr lang="es-CO" dirty="0">
              <a:solidFill>
                <a:schemeClr val="bg1"/>
              </a:solidFill>
            </a:endParaRPr>
          </a:p>
        </p:txBody>
      </p:sp>
      <p:grpSp>
        <p:nvGrpSpPr>
          <p:cNvPr id="12" name="Grupo 11"/>
          <p:cNvGrpSpPr/>
          <p:nvPr/>
        </p:nvGrpSpPr>
        <p:grpSpPr>
          <a:xfrm>
            <a:off x="1585195" y="3135869"/>
            <a:ext cx="1413164" cy="1010207"/>
            <a:chOff x="6492398" y="4411575"/>
            <a:chExt cx="1413164" cy="1010207"/>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52450"/>
              <a:ext cx="1413164" cy="369332"/>
            </a:xfrm>
            <a:prstGeom prst="rect">
              <a:avLst/>
            </a:prstGeom>
            <a:noFill/>
          </p:spPr>
          <p:txBody>
            <a:bodyPr wrap="square" rtlCol="0">
              <a:spAutoFit/>
            </a:bodyPr>
            <a:lstStyle/>
            <a:p>
              <a:r>
                <a:rPr lang="es-ES" b="1" dirty="0" smtClean="0">
                  <a:solidFill>
                    <a:srgbClr val="575756"/>
                  </a:solidFill>
                  <a:latin typeface="Arial" panose="020B0604020202020204" pitchFamily="34" charset="0"/>
                  <a:cs typeface="Arial" panose="020B0604020202020204" pitchFamily="34" charset="0"/>
                </a:rPr>
                <a:t>10 </a:t>
              </a:r>
              <a:r>
                <a:rPr lang="es-ES" b="1" dirty="0">
                  <a:solidFill>
                    <a:srgbClr val="575756"/>
                  </a:solidFill>
                  <a:latin typeface="Arial" panose="020B0604020202020204" pitchFamily="34" charset="0"/>
                  <a:cs typeface="Arial" panose="020B0604020202020204" pitchFamily="34" charset="0"/>
                </a:rPr>
                <a:t>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5" name="CuadroTexto 14">
            <a:extLst>
              <a:ext uri="{FF2B5EF4-FFF2-40B4-BE49-F238E27FC236}">
                <a16:creationId xmlns:a16="http://schemas.microsoft.com/office/drawing/2014/main" id="{F9697D91-0C68-44D4-9777-DDD502618EDC}"/>
              </a:ext>
            </a:extLst>
          </p:cNvPr>
          <p:cNvSpPr txBox="1"/>
          <p:nvPr/>
        </p:nvSpPr>
        <p:spPr>
          <a:xfrm>
            <a:off x="4549729" y="5786903"/>
            <a:ext cx="2213869" cy="646331"/>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Business Owner / Producto Owner</a:t>
            </a:r>
            <a:endParaRPr lang="es-CO" b="1" dirty="0">
              <a:solidFill>
                <a:srgbClr val="575756"/>
              </a:solidFill>
              <a:latin typeface="Arial" panose="020B0604020202020204" pitchFamily="34" charset="0"/>
              <a:cs typeface="Arial" panose="020B0604020202020204" pitchFamily="34" charset="0"/>
            </a:endParaRPr>
          </a:p>
        </p:txBody>
      </p:sp>
      <p:sp>
        <p:nvSpPr>
          <p:cNvPr id="14" name="CuadroTexto 13"/>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2" name="Grupo 1"/>
          <p:cNvGrpSpPr/>
          <p:nvPr/>
        </p:nvGrpSpPr>
        <p:grpSpPr>
          <a:xfrm>
            <a:off x="513652" y="1403281"/>
            <a:ext cx="3116254" cy="1107996"/>
            <a:chOff x="513652" y="1403281"/>
            <a:chExt cx="3116254" cy="1107996"/>
          </a:xfrm>
        </p:grpSpPr>
        <p:sp>
          <p:nvSpPr>
            <p:cNvPr id="16"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17" name="5 CuadroTexto"/>
            <p:cNvSpPr txBox="1"/>
            <p:nvPr/>
          </p:nvSpPr>
          <p:spPr>
            <a:xfrm>
              <a:off x="1012143" y="1744563"/>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Contextualización</a:t>
              </a:r>
            </a:p>
          </p:txBody>
        </p:sp>
      </p:grpSp>
      <p:sp>
        <p:nvSpPr>
          <p:cNvPr id="18" name="Elipse 17"/>
          <p:cNvSpPr/>
          <p:nvPr/>
        </p:nvSpPr>
        <p:spPr>
          <a:xfrm>
            <a:off x="6027982" y="1732826"/>
            <a:ext cx="191069" cy="202807"/>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6326174" y="1557560"/>
            <a:ext cx="243386" cy="205158"/>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6676682" y="1369157"/>
            <a:ext cx="336774" cy="288886"/>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p:cNvSpPr/>
          <p:nvPr/>
        </p:nvSpPr>
        <p:spPr>
          <a:xfrm>
            <a:off x="7054400" y="1132764"/>
            <a:ext cx="437081" cy="322913"/>
          </a:xfrm>
          <a:prstGeom prst="ellipse">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883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201613"/>
            <a:ext cx="3711437" cy="3947673"/>
          </a:xfrm>
          <a:prstGeom prst="wedgeRoundRectCallout">
            <a:avLst>
              <a:gd name="adj1" fmla="val -74265"/>
              <a:gd name="adj2" fmla="val -560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Durante esta actividad, se muestra la visión del producto y la solución, para lo cual se hace énfasis en las principales funcionalidades que se esperan implementar durante el PI,  se socializan los principales hitos a conseguir y si es el caso se destacan los principales cambios que se presentaron en el PI </a:t>
            </a:r>
            <a:r>
              <a:rPr lang="es-ES" altLang="en-US" dirty="0" err="1">
                <a:solidFill>
                  <a:schemeClr val="bg1"/>
                </a:solidFill>
                <a:latin typeface="Arial" panose="020B0604020202020204" pitchFamily="34" charset="0"/>
                <a:cs typeface="Arial" panose="020B0604020202020204" pitchFamily="34" charset="0"/>
              </a:rPr>
              <a:t>Planning</a:t>
            </a:r>
            <a:r>
              <a:rPr lang="es-ES" altLang="en-US" dirty="0">
                <a:solidFill>
                  <a:schemeClr val="bg1"/>
                </a:solidFill>
                <a:latin typeface="Arial" panose="020B0604020202020204" pitchFamily="34" charset="0"/>
                <a:cs typeface="Arial" panose="020B0604020202020204" pitchFamily="34" charset="0"/>
              </a:rPr>
              <a:t> anterior</a:t>
            </a:r>
            <a:r>
              <a:rPr lang="es-ES" altLang="en-US" dirty="0" smtClean="0">
                <a:solidFill>
                  <a:schemeClr val="bg1"/>
                </a:solidFill>
                <a:latin typeface="Arial" panose="020B0604020202020204" pitchFamily="34" charset="0"/>
                <a:cs typeface="Arial" panose="020B0604020202020204" pitchFamily="34" charset="0"/>
              </a:rPr>
              <a:t>.</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345936" y="3017483"/>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1</a:t>
              </a:r>
              <a:r>
                <a:rPr lang="es-ES" b="1" dirty="0" smtClean="0">
                  <a:solidFill>
                    <a:srgbClr val="575756"/>
                  </a:solidFill>
                  <a:latin typeface="Arial" panose="020B0604020202020204" pitchFamily="34" charset="0"/>
                  <a:cs typeface="Arial" panose="020B0604020202020204" pitchFamily="34" charset="0"/>
                </a:rPr>
                <a:t>0 </a:t>
              </a:r>
              <a:r>
                <a:rPr lang="es-ES" b="1" dirty="0">
                  <a:solidFill>
                    <a:srgbClr val="575756"/>
                  </a:solidFill>
                  <a:latin typeface="Arial" panose="020B0604020202020204" pitchFamily="34" charset="0"/>
                  <a:cs typeface="Arial" panose="020B0604020202020204" pitchFamily="34" charset="0"/>
                </a:rPr>
                <a:t>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029699" y="1318439"/>
            <a:ext cx="3152105" cy="4625246"/>
          </a:xfrm>
          <a:prstGeom prst="rect">
            <a:avLst/>
          </a:prstGeom>
        </p:spPr>
      </p:pic>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8" name="CuadroTexto 17">
            <a:extLst>
              <a:ext uri="{FF2B5EF4-FFF2-40B4-BE49-F238E27FC236}">
                <a16:creationId xmlns:a16="http://schemas.microsoft.com/office/drawing/2014/main" id="{F9697D91-0C68-44D4-9777-DDD502618EDC}"/>
              </a:ext>
            </a:extLst>
          </p:cNvPr>
          <p:cNvSpPr txBox="1"/>
          <p:nvPr/>
        </p:nvSpPr>
        <p:spPr>
          <a:xfrm>
            <a:off x="4904579" y="6079392"/>
            <a:ext cx="1993938" cy="369332"/>
          </a:xfrm>
          <a:prstGeom prst="rect">
            <a:avLst/>
          </a:prstGeom>
          <a:noFill/>
        </p:spPr>
        <p:txBody>
          <a:bodyPr wrap="square" rtlCol="0">
            <a:spAutoFit/>
          </a:bodyPr>
          <a:lstStyle/>
          <a:p>
            <a:r>
              <a:rPr lang="es-CO" b="1" dirty="0">
                <a:solidFill>
                  <a:srgbClr val="575756"/>
                </a:solidFill>
                <a:latin typeface="Arial" panose="020B0604020202020204" pitchFamily="34" charset="0"/>
                <a:cs typeface="Arial" panose="020B0604020202020204" pitchFamily="34" charset="0"/>
              </a:rPr>
              <a:t>Product Owner</a:t>
            </a:r>
          </a:p>
        </p:txBody>
      </p:sp>
      <p:grpSp>
        <p:nvGrpSpPr>
          <p:cNvPr id="13" name="Grupo 12"/>
          <p:cNvGrpSpPr/>
          <p:nvPr/>
        </p:nvGrpSpPr>
        <p:grpSpPr>
          <a:xfrm>
            <a:off x="513652" y="1403281"/>
            <a:ext cx="3116254" cy="1107996"/>
            <a:chOff x="513652" y="1403281"/>
            <a:chExt cx="3116254" cy="1107996"/>
          </a:xfrm>
        </p:grpSpPr>
        <p:sp>
          <p:nvSpPr>
            <p:cNvPr id="14"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sp>
          <p:nvSpPr>
            <p:cNvPr id="15" name="5 CuadroTexto"/>
            <p:cNvSpPr txBox="1"/>
            <p:nvPr/>
          </p:nvSpPr>
          <p:spPr>
            <a:xfrm>
              <a:off x="1169601" y="1744563"/>
              <a:ext cx="2460305"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Visión</a:t>
              </a:r>
            </a:p>
          </p:txBody>
        </p:sp>
      </p:grpSp>
    </p:spTree>
    <p:extLst>
      <p:ext uri="{BB962C8B-B14F-4D97-AF65-F5344CB8AC3E}">
        <p14:creationId xmlns:p14="http://schemas.microsoft.com/office/powerpoint/2010/main" val="1477386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03185" y="1098940"/>
            <a:ext cx="3711437" cy="4254938"/>
          </a:xfrm>
          <a:prstGeom prst="wedgeRoundRectCallout">
            <a:avLst>
              <a:gd name="adj1" fmla="val -70575"/>
              <a:gd name="adj2" fmla="val -20966"/>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s-ES" dirty="0"/>
              <a:t>Es el listado de los objetivos, que se deberán cumplir durante un PI, estos deben estar alineado con los objetivos técnicos, comerciales y organizacionales para que generen valor al negocio.</a:t>
            </a:r>
          </a:p>
          <a:p>
            <a:pPr fontAlgn="t"/>
            <a:endParaRPr lang="es-ES" dirty="0"/>
          </a:p>
          <a:p>
            <a:pPr fontAlgn="t"/>
            <a:r>
              <a:rPr lang="es-ES" dirty="0"/>
              <a:t>A través de estos  se ofrece un visión clara y compartida de lo que se debe lograr para dar solución a las necesidades y/o oportunidades del negocio.</a:t>
            </a:r>
            <a:endParaRPr lang="es-CO" dirty="0"/>
          </a:p>
          <a:p>
            <a:pPr algn="ct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3006" y="3115117"/>
            <a:ext cx="1424560" cy="982911"/>
            <a:chOff x="6492398" y="4411575"/>
            <a:chExt cx="1424560"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24560" cy="369332"/>
            </a:xfrm>
            <a:prstGeom prst="rect">
              <a:avLst/>
            </a:prstGeom>
            <a:noFill/>
          </p:spPr>
          <p:txBody>
            <a:bodyPr wrap="square" rtlCol="0">
              <a:spAutoFit/>
            </a:bodyPr>
            <a:lstStyle/>
            <a:p>
              <a:pPr algn="ctr"/>
              <a:r>
                <a:rPr lang="es-ES" b="1" dirty="0">
                  <a:solidFill>
                    <a:srgbClr val="575756"/>
                  </a:solidFill>
                  <a:latin typeface="Arial" panose="020B0604020202020204" pitchFamily="34" charset="0"/>
                  <a:cs typeface="Arial" panose="020B0604020202020204" pitchFamily="34" charset="0"/>
                </a:rPr>
                <a:t>5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428917" y="6100149"/>
            <a:ext cx="201986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Product Owner</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5443" y="1116015"/>
            <a:ext cx="2591052" cy="4866185"/>
          </a:xfrm>
          <a:prstGeom prst="rect">
            <a:avLst/>
          </a:prstGeom>
        </p:spPr>
      </p:pic>
      <p:grpSp>
        <p:nvGrpSpPr>
          <p:cNvPr id="14" name="Grupo 13"/>
          <p:cNvGrpSpPr/>
          <p:nvPr/>
        </p:nvGrpSpPr>
        <p:grpSpPr>
          <a:xfrm>
            <a:off x="513652" y="1403281"/>
            <a:ext cx="3116254" cy="1107996"/>
            <a:chOff x="513652" y="1403281"/>
            <a:chExt cx="3116254"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sp>
          <p:nvSpPr>
            <p:cNvPr id="16" name="5 CuadroTexto"/>
            <p:cNvSpPr txBox="1"/>
            <p:nvPr/>
          </p:nvSpPr>
          <p:spPr>
            <a:xfrm>
              <a:off x="1169601" y="1744563"/>
              <a:ext cx="2460305"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Objetivos PI</a:t>
              </a:r>
            </a:p>
          </p:txBody>
        </p:sp>
      </p:grpSp>
    </p:spTree>
    <p:extLst>
      <p:ext uri="{BB962C8B-B14F-4D97-AF65-F5344CB8AC3E}">
        <p14:creationId xmlns:p14="http://schemas.microsoft.com/office/powerpoint/2010/main" val="2808130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2372" y="1163354"/>
            <a:ext cx="4289385" cy="4307010"/>
          </a:xfrm>
          <a:prstGeom prst="rect">
            <a:avLst/>
          </a:prstGeom>
        </p:spPr>
      </p:pic>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8121549" y="1323833"/>
            <a:ext cx="3711437" cy="4681151"/>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1"/>
              </a:solidFill>
              <a:latin typeface="Arial" panose="020B0604020202020204" pitchFamily="34" charset="0"/>
              <a:cs typeface="Arial" panose="020B0604020202020204" pitchFamily="34" charset="0"/>
            </a:endParaRPr>
          </a:p>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 </a:t>
            </a:r>
          </a:p>
          <a:p>
            <a:pPr algn="ctr"/>
            <a:r>
              <a:rPr lang="es-ES" dirty="0">
                <a:solidFill>
                  <a:schemeClr val="bg1"/>
                </a:solidFill>
                <a:latin typeface="Arial" panose="020B0604020202020204" pitchFamily="34" charset="0"/>
                <a:cs typeface="Arial" panose="020B0604020202020204" pitchFamily="34" charset="0"/>
              </a:rPr>
              <a:t>El líder técnico realiza una socialización de la arquitectura base definida, mostrando principalmente el diseño arquitectónico, lineamientos bases para el desarrollo. Aclara las dudas que los participantes tengan al respecto de la arquitectura y algunos detalles técnico que tengan relación con la misma.</a:t>
            </a:r>
            <a:endParaRPr lang="es-CO" dirty="0">
              <a:solidFill>
                <a:schemeClr val="bg1"/>
              </a:solidFill>
              <a:latin typeface="Arial" panose="020B0604020202020204" pitchFamily="34" charset="0"/>
              <a:cs typeface="Arial" panose="020B0604020202020204" pitchFamily="34" charset="0"/>
            </a:endParaRPr>
          </a:p>
          <a:p>
            <a:pPr algn="ct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680948" y="5635652"/>
            <a:ext cx="216294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Líder Técnico</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Arquitectura</a:t>
              </a:r>
            </a:p>
          </p:txBody>
        </p:sp>
      </p:grpSp>
    </p:spTree>
    <p:extLst>
      <p:ext uri="{BB962C8B-B14F-4D97-AF65-F5344CB8AC3E}">
        <p14:creationId xmlns:p14="http://schemas.microsoft.com/office/powerpoint/2010/main" val="4117935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80109" y="913401"/>
            <a:ext cx="3711437" cy="511465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bg1"/>
              </a:solidFill>
              <a:latin typeface="Arial" panose="020B0604020202020204" pitchFamily="34" charset="0"/>
              <a:cs typeface="Arial" panose="020B0604020202020204" pitchFamily="34" charset="0"/>
            </a:endParaRPr>
          </a:p>
          <a:p>
            <a:pPr algn="ctr"/>
            <a:r>
              <a:rPr lang="es-ES" altLang="en-US" sz="1600" dirty="0">
                <a:solidFill>
                  <a:schemeClr val="bg1"/>
                </a:solidFill>
                <a:latin typeface="Arial" panose="020B0604020202020204" pitchFamily="34" charset="0"/>
                <a:cs typeface="Arial" panose="020B0604020202020204" pitchFamily="34" charset="0"/>
              </a:rPr>
              <a:t>Se realiza un análisis de cada uno de los riesgos identificados, se define que se realizara con cada uno de ellos, es decir se asigna un estado se acuerdo a su gestión.</a:t>
            </a:r>
          </a:p>
          <a:p>
            <a:pPr algn="ctr"/>
            <a:endParaRPr lang="es-ES" altLang="en-US" sz="1600" dirty="0">
              <a:solidFill>
                <a:schemeClr val="bg1"/>
              </a:solidFill>
              <a:latin typeface="Arial" panose="020B0604020202020204" pitchFamily="34" charset="0"/>
              <a:cs typeface="Arial" panose="020B0604020202020204" pitchFamily="34" charset="0"/>
            </a:endParaRPr>
          </a:p>
          <a:p>
            <a:pPr algn="ctr"/>
            <a:r>
              <a:rPr lang="es-CO" sz="1600" dirty="0">
                <a:latin typeface="Arial" panose="020B0604020202020204" pitchFamily="34" charset="0"/>
                <a:cs typeface="Arial" panose="020B0604020202020204" pitchFamily="34" charset="0"/>
              </a:rPr>
              <a:t>Resuelto: Ya tiene una solución.</a:t>
            </a:r>
          </a:p>
          <a:p>
            <a:pPr algn="ctr"/>
            <a:r>
              <a:rPr lang="es-CO" sz="1600" dirty="0">
                <a:latin typeface="Arial" panose="020B0604020202020204" pitchFamily="34" charset="0"/>
                <a:cs typeface="Arial" panose="020B0604020202020204" pitchFamily="34" charset="0"/>
              </a:rPr>
              <a:t>Propiedad:  No se puede resolver en el momento, pero alguien se hace cargo de su gestión.</a:t>
            </a:r>
          </a:p>
          <a:p>
            <a:pPr algn="ctr"/>
            <a:r>
              <a:rPr lang="es-CO" sz="1600" dirty="0">
                <a:latin typeface="Arial" panose="020B0604020202020204" pitchFamily="34" charset="0"/>
                <a:cs typeface="Arial" panose="020B0604020202020204" pitchFamily="34" charset="0"/>
              </a:rPr>
              <a:t>Aceptado:  No se puede resolver se acepta el riesgo y sus consecuencias.</a:t>
            </a:r>
          </a:p>
          <a:p>
            <a:pPr algn="ctr"/>
            <a:r>
              <a:rPr lang="es-CO" sz="1600" dirty="0">
                <a:latin typeface="Arial" panose="020B0604020202020204" pitchFamily="34" charset="0"/>
                <a:cs typeface="Arial" panose="020B0604020202020204" pitchFamily="34" charset="0"/>
              </a:rPr>
              <a:t>Mitigado: </a:t>
            </a:r>
            <a:r>
              <a:rPr lang="es-ES" altLang="es-CO" sz="1600" dirty="0">
                <a:latin typeface="Arial" panose="020B0604020202020204" pitchFamily="34" charset="0"/>
                <a:cs typeface="Arial" panose="020B0604020202020204" pitchFamily="34" charset="0"/>
              </a:rPr>
              <a:t>Implementando un plan de acción</a:t>
            </a:r>
            <a:r>
              <a:rPr lang="es-CO" sz="1600" dirty="0">
                <a:latin typeface="Arial" panose="020B0604020202020204" pitchFamily="34" charset="0"/>
                <a:cs typeface="Arial" panose="020B0604020202020204" pitchFamily="34" charset="0"/>
              </a:rPr>
              <a:t> se minimiza el impacto.</a:t>
            </a:r>
          </a:p>
          <a:p>
            <a:pPr algn="ctr"/>
            <a:r>
              <a:rPr lang="es-ES" sz="1600" dirty="0">
                <a:latin typeface="Arial" panose="020B0604020202020204" pitchFamily="34" charset="0"/>
                <a:cs typeface="Arial" panose="020B0604020202020204" pitchFamily="34" charset="0"/>
              </a:rPr>
              <a:t>E</a:t>
            </a:r>
            <a:r>
              <a:rPr lang="es-CO" sz="1600" dirty="0">
                <a:latin typeface="Arial" panose="020B0604020202020204" pitchFamily="34" charset="0"/>
                <a:cs typeface="Arial" panose="020B0604020202020204" pitchFamily="34" charset="0"/>
              </a:rPr>
              <a:t>s Importante asignar un responsable a cada riesgo, para asegurar sus gestión</a:t>
            </a:r>
            <a:r>
              <a:rPr lang="es-CO" sz="1600" dirty="0" smtClean="0">
                <a:latin typeface="Arial" panose="020B0604020202020204" pitchFamily="34" charset="0"/>
                <a:cs typeface="Arial" panose="020B0604020202020204" pitchFamily="34" charset="0"/>
              </a:rPr>
              <a:t>.</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400525" y="3316859"/>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291250" y="6195239"/>
            <a:ext cx="216294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Scrum Master</a:t>
            </a:r>
          </a:p>
        </p:txBody>
      </p:sp>
      <p:grpSp>
        <p:nvGrpSpPr>
          <p:cNvPr id="14" name="Grupo 13"/>
          <p:cNvGrpSpPr/>
          <p:nvPr/>
        </p:nvGrpSpPr>
        <p:grpSpPr>
          <a:xfrm>
            <a:off x="531652" y="1526111"/>
            <a:ext cx="3273712" cy="1107996"/>
            <a:chOff x="513652" y="1403281"/>
            <a:chExt cx="3273712" cy="1107996"/>
          </a:xfrm>
        </p:grpSpPr>
        <p:sp>
          <p:nvSpPr>
            <p:cNvPr id="15"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Riesgos</a:t>
              </a:r>
            </a:p>
          </p:txBody>
        </p:sp>
      </p:gr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158" y="1219238"/>
            <a:ext cx="1869561" cy="4808819"/>
          </a:xfrm>
          <a:prstGeom prst="rect">
            <a:avLst/>
          </a:prstGeom>
        </p:spPr>
      </p:pic>
      <p:pic>
        <p:nvPicPr>
          <p:cNvPr id="18" name="Imagen 17">
            <a:extLst>
              <a:ext uri="{FF2B5EF4-FFF2-40B4-BE49-F238E27FC236}">
                <a16:creationId xmlns:a16="http://schemas.microsoft.com/office/drawing/2014/main" id="{CBD32BEB-E458-4D6A-A8F5-30E813567014}"/>
              </a:ext>
            </a:extLst>
          </p:cNvPr>
          <p:cNvPicPr>
            <a:picLocks noChangeAspect="1"/>
          </p:cNvPicPr>
          <p:nvPr/>
        </p:nvPicPr>
        <p:blipFill>
          <a:blip r:embed="rId4"/>
          <a:stretch>
            <a:fillRect/>
          </a:stretch>
        </p:blipFill>
        <p:spPr>
          <a:xfrm>
            <a:off x="6454199" y="978248"/>
            <a:ext cx="1095726" cy="1095726"/>
          </a:xfrm>
          <a:prstGeom prst="rect">
            <a:avLst/>
          </a:prstGeom>
        </p:spPr>
      </p:pic>
    </p:spTree>
    <p:extLst>
      <p:ext uri="{BB962C8B-B14F-4D97-AF65-F5344CB8AC3E}">
        <p14:creationId xmlns:p14="http://schemas.microsoft.com/office/powerpoint/2010/main" val="162088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2056729428"/>
              </p:ext>
            </p:extLst>
          </p:nvPr>
        </p:nvGraphicFramePr>
        <p:xfrm>
          <a:off x="920087" y="2535308"/>
          <a:ext cx="10039066" cy="2159521"/>
        </p:xfrm>
        <a:graphic>
          <a:graphicData uri="http://schemas.openxmlformats.org/drawingml/2006/table">
            <a:tbl>
              <a:tblPr firstRow="1">
                <a:tableStyleId>{7DF18680-E054-41AD-8BC1-D1AEF772440D}</a:tableStyleId>
              </a:tblPr>
              <a:tblGrid>
                <a:gridCol w="996460">
                  <a:extLst>
                    <a:ext uri="{9D8B030D-6E8A-4147-A177-3AD203B41FA5}">
                      <a16:colId xmlns:a16="http://schemas.microsoft.com/office/drawing/2014/main" val="826061299"/>
                    </a:ext>
                  </a:extLst>
                </a:gridCol>
                <a:gridCol w="3504798">
                  <a:extLst>
                    <a:ext uri="{9D8B030D-6E8A-4147-A177-3AD203B41FA5}">
                      <a16:colId xmlns:a16="http://schemas.microsoft.com/office/drawing/2014/main" val="1213179348"/>
                    </a:ext>
                  </a:extLst>
                </a:gridCol>
                <a:gridCol w="1056593">
                  <a:extLst>
                    <a:ext uri="{9D8B030D-6E8A-4147-A177-3AD203B41FA5}">
                      <a16:colId xmlns:a16="http://schemas.microsoft.com/office/drawing/2014/main" val="2620400680"/>
                    </a:ext>
                  </a:extLst>
                </a:gridCol>
                <a:gridCol w="2977931">
                  <a:extLst>
                    <a:ext uri="{9D8B030D-6E8A-4147-A177-3AD203B41FA5}">
                      <a16:colId xmlns:a16="http://schemas.microsoft.com/office/drawing/2014/main" val="160094957"/>
                    </a:ext>
                  </a:extLst>
                </a:gridCol>
                <a:gridCol w="1503284">
                  <a:extLst>
                    <a:ext uri="{9D8B030D-6E8A-4147-A177-3AD203B41FA5}">
                      <a16:colId xmlns:a16="http://schemas.microsoft.com/office/drawing/2014/main" val="1720956728"/>
                    </a:ext>
                  </a:extLst>
                </a:gridCol>
              </a:tblGrid>
              <a:tr h="367131">
                <a:tc>
                  <a:txBody>
                    <a:bodyPr/>
                    <a:lstStyle/>
                    <a:p>
                      <a:pPr algn="ctr" fontAlgn="ctr"/>
                      <a:r>
                        <a:rPr lang="es-CO" sz="1600" b="1" u="none" strike="noStrike" dirty="0">
                          <a:effectLst/>
                          <a:latin typeface="Arial" panose="020B0604020202020204" pitchFamily="34" charset="0"/>
                          <a:cs typeface="Arial" panose="020B0604020202020204" pitchFamily="34" charset="0"/>
                        </a:rPr>
                        <a:t>Id riesgo</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Riesgo</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Estrategia</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Plan de mitigación</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600" b="1" u="none" strike="noStrike" dirty="0">
                          <a:effectLst/>
                          <a:latin typeface="Arial" panose="020B0604020202020204" pitchFamily="34" charset="0"/>
                          <a:cs typeface="Arial" panose="020B0604020202020204" pitchFamily="34" charset="0"/>
                        </a:rPr>
                        <a:t>Responsable </a:t>
                      </a:r>
                      <a:endParaRPr lang="es-CO" sz="1600" b="1" i="0" u="none" strike="noStrike" dirty="0">
                        <a:solidFill>
                          <a:srgbClr val="FFFFFF"/>
                        </a:solidFill>
                        <a:effectLst/>
                        <a:latin typeface="Arial" panose="020B0604020202020204" pitchFamily="34" charset="0"/>
                        <a:cs typeface="Arial" panose="020B0604020202020204" pitchFamily="34" charset="0"/>
                      </a:endParaRPr>
                    </a:p>
                  </a:txBody>
                  <a:tcPr marL="5089" marR="5089" marT="5089" marB="0" anchor="ctr"/>
                </a:tc>
                <a:extLst>
                  <a:ext uri="{0D108BD9-81ED-4DB2-BD59-A6C34878D82A}">
                    <a16:rowId xmlns:a16="http://schemas.microsoft.com/office/drawing/2014/main" val="2703858063"/>
                  </a:ext>
                </a:extLst>
              </a:tr>
              <a:tr h="1792390">
                <a:tc>
                  <a:txBody>
                    <a:bodyPr/>
                    <a:lstStyle/>
                    <a:p>
                      <a:pPr algn="ctr" fontAlgn="ctr"/>
                      <a:r>
                        <a:rPr lang="es-CO" sz="1400" u="none" strike="noStrike" dirty="0" smtClean="0">
                          <a:effectLst/>
                          <a:latin typeface="Arial" panose="020B0604020202020204" pitchFamily="34" charset="0"/>
                          <a:cs typeface="Arial" panose="020B0604020202020204" pitchFamily="34" charset="0"/>
                        </a:rPr>
                        <a:t>Identificador </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ES" sz="1400" u="none" strike="noStrike" dirty="0" smtClean="0">
                          <a:effectLst/>
                          <a:latin typeface="Arial" panose="020B0604020202020204" pitchFamily="34" charset="0"/>
                          <a:cs typeface="Arial" panose="020B0604020202020204" pitchFamily="34" charset="0"/>
                        </a:rPr>
                        <a:t>Riesgo</a:t>
                      </a:r>
                      <a:r>
                        <a:rPr lang="es-ES" sz="1400" u="none" strike="noStrike" baseline="0" dirty="0" smtClean="0">
                          <a:effectLst/>
                          <a:latin typeface="Arial" panose="020B0604020202020204" pitchFamily="34" charset="0"/>
                          <a:cs typeface="Arial" panose="020B0604020202020204" pitchFamily="34" charset="0"/>
                        </a:rPr>
                        <a:t> Identificado</a:t>
                      </a: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400" u="none" strike="noStrike" dirty="0" smtClean="0">
                          <a:effectLst/>
                          <a:latin typeface="Arial" panose="020B0604020202020204" pitchFamily="34" charset="0"/>
                          <a:cs typeface="Arial" panose="020B0604020202020204" pitchFamily="34" charset="0"/>
                        </a:rPr>
                        <a:t>Mitigar</a:t>
                      </a:r>
                    </a:p>
                    <a:p>
                      <a:pPr algn="ctr" fontAlgn="ctr"/>
                      <a:r>
                        <a:rPr lang="es-CO" sz="1400" u="none" strike="noStrike" dirty="0" smtClean="0">
                          <a:effectLst/>
                          <a:latin typeface="Arial" panose="020B0604020202020204" pitchFamily="34" charset="0"/>
                          <a:cs typeface="Arial" panose="020B0604020202020204" pitchFamily="34" charset="0"/>
                        </a:rPr>
                        <a:t>Transferir</a:t>
                      </a:r>
                    </a:p>
                    <a:p>
                      <a:pPr algn="ctr" fontAlgn="ctr"/>
                      <a:r>
                        <a:rPr lang="es-CO" sz="1400" u="none" strike="noStrike" dirty="0" smtClean="0">
                          <a:effectLst/>
                          <a:latin typeface="Arial" panose="020B0604020202020204" pitchFamily="34" charset="0"/>
                          <a:cs typeface="Arial" panose="020B0604020202020204" pitchFamily="34" charset="0"/>
                        </a:rPr>
                        <a:t>Evitar</a:t>
                      </a:r>
                    </a:p>
                    <a:p>
                      <a:pPr algn="ctr" fontAlgn="ctr"/>
                      <a:r>
                        <a:rPr lang="es-CO" sz="1400" u="none" strike="noStrike" dirty="0" smtClean="0">
                          <a:effectLst/>
                          <a:latin typeface="Arial" panose="020B0604020202020204" pitchFamily="34" charset="0"/>
                          <a:cs typeface="Arial" panose="020B0604020202020204" pitchFamily="34" charset="0"/>
                        </a:rPr>
                        <a:t>Aceptar</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ES" sz="1400" b="0" i="0" u="none" strike="noStrike" dirty="0" smtClean="0">
                          <a:solidFill>
                            <a:schemeClr val="dk1"/>
                          </a:solidFill>
                          <a:effectLst/>
                          <a:latin typeface="Arial" panose="020B0604020202020204" pitchFamily="34" charset="0"/>
                          <a:cs typeface="Arial" panose="020B0604020202020204" pitchFamily="34" charset="0"/>
                        </a:rPr>
                        <a:t>Descripción</a:t>
                      </a:r>
                      <a:r>
                        <a:rPr lang="es-ES" sz="1400" b="0" i="0" u="none" strike="noStrike" baseline="0" dirty="0" smtClean="0">
                          <a:solidFill>
                            <a:schemeClr val="dk1"/>
                          </a:solidFill>
                          <a:effectLst/>
                          <a:latin typeface="Arial" panose="020B0604020202020204" pitchFamily="34" charset="0"/>
                          <a:cs typeface="Arial" panose="020B0604020202020204" pitchFamily="34" charset="0"/>
                        </a:rPr>
                        <a:t> del plana de mitigación </a:t>
                      </a:r>
                      <a:endParaRPr lang="es-ES"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tc>
                  <a:txBody>
                    <a:bodyPr/>
                    <a:lstStyle/>
                    <a:p>
                      <a:pPr algn="ctr" fontAlgn="ctr"/>
                      <a:r>
                        <a:rPr lang="es-CO" sz="1400" b="0" i="0" u="none" strike="noStrike" baseline="0" dirty="0" smtClean="0">
                          <a:solidFill>
                            <a:srgbClr val="000000"/>
                          </a:solidFill>
                          <a:effectLst/>
                          <a:latin typeface="Arial" panose="020B0604020202020204" pitchFamily="34" charset="0"/>
                          <a:cs typeface="Arial" panose="020B0604020202020204" pitchFamily="34" charset="0"/>
                        </a:rPr>
                        <a:t>Nombre de la persona responsable de realizar  seguimiento al riesgo</a:t>
                      </a:r>
                      <a:endParaRPr lang="es-CO" sz="1400" b="0" i="0" u="none" strike="noStrike" dirty="0">
                        <a:solidFill>
                          <a:srgbClr val="000000"/>
                        </a:solidFill>
                        <a:effectLst/>
                        <a:latin typeface="Arial" panose="020B0604020202020204" pitchFamily="34" charset="0"/>
                        <a:cs typeface="Arial" panose="020B0604020202020204" pitchFamily="34" charset="0"/>
                      </a:endParaRPr>
                    </a:p>
                  </a:txBody>
                  <a:tcPr marL="5089" marR="5089" marT="5089" marB="0" anchor="ctr"/>
                </a:tc>
                <a:extLst>
                  <a:ext uri="{0D108BD9-81ED-4DB2-BD59-A6C34878D82A}">
                    <a16:rowId xmlns:a16="http://schemas.microsoft.com/office/drawing/2014/main" val="3571819255"/>
                  </a:ext>
                </a:extLst>
              </a:tr>
            </a:tbl>
          </a:graphicData>
        </a:graphic>
      </p:graphicFrame>
      <p:grpSp>
        <p:nvGrpSpPr>
          <p:cNvPr id="7" name="Grupo 6"/>
          <p:cNvGrpSpPr/>
          <p:nvPr/>
        </p:nvGrpSpPr>
        <p:grpSpPr>
          <a:xfrm>
            <a:off x="436117" y="516177"/>
            <a:ext cx="3273712" cy="1107996"/>
            <a:chOff x="513652" y="1403281"/>
            <a:chExt cx="3273712" cy="1107996"/>
          </a:xfrm>
        </p:grpSpPr>
        <p:sp>
          <p:nvSpPr>
            <p:cNvPr id="8" name="4 Rectángulo"/>
            <p:cNvSpPr/>
            <p:nvPr/>
          </p:nvSpPr>
          <p:spPr>
            <a:xfrm>
              <a:off x="513652" y="1403281"/>
              <a:ext cx="655949"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p>
          </p:txBody>
        </p:sp>
        <p:sp>
          <p:nvSpPr>
            <p:cNvPr id="9"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Riesgos</a:t>
              </a:r>
            </a:p>
          </p:txBody>
        </p:sp>
      </p:grpSp>
      <p:pic>
        <p:nvPicPr>
          <p:cNvPr id="10" name="Imagen 9">
            <a:extLst>
              <a:ext uri="{FF2B5EF4-FFF2-40B4-BE49-F238E27FC236}">
                <a16:creationId xmlns:a16="http://schemas.microsoft.com/office/drawing/2014/main" id="{CBD32BEB-E458-4D6A-A8F5-30E813567014}"/>
              </a:ext>
            </a:extLst>
          </p:cNvPr>
          <p:cNvPicPr>
            <a:picLocks noChangeAspect="1"/>
          </p:cNvPicPr>
          <p:nvPr/>
        </p:nvPicPr>
        <p:blipFill>
          <a:blip r:embed="rId2"/>
          <a:stretch>
            <a:fillRect/>
          </a:stretch>
        </p:blipFill>
        <p:spPr>
          <a:xfrm>
            <a:off x="9443059" y="984015"/>
            <a:ext cx="1095726" cy="1095726"/>
          </a:xfrm>
          <a:prstGeom prst="rect">
            <a:avLst/>
          </a:prstGeom>
        </p:spPr>
      </p:pic>
      <p:sp>
        <p:nvSpPr>
          <p:cNvPr id="11" name="CuadroTexto 10"/>
          <p:cNvSpPr txBox="1"/>
          <p:nvPr/>
        </p:nvSpPr>
        <p:spPr>
          <a:xfrm>
            <a:off x="8043996" y="4965730"/>
            <a:ext cx="2915157" cy="369332"/>
          </a:xfrm>
          <a:prstGeom prst="rect">
            <a:avLst/>
          </a:prstGeom>
          <a:noFill/>
        </p:spPr>
        <p:txBody>
          <a:bodyPr wrap="none" rtlCol="0">
            <a:spAutoFit/>
          </a:bodyPr>
          <a:lstStyle/>
          <a:p>
            <a:r>
              <a:rPr lang="es-CO" dirty="0" smtClean="0">
                <a:solidFill>
                  <a:srgbClr val="575756"/>
                </a:solidFill>
              </a:rPr>
              <a:t>Plantilla de matriz de Riesgos</a:t>
            </a:r>
            <a:endParaRPr lang="es-CO" dirty="0">
              <a:solidFill>
                <a:srgbClr val="575756"/>
              </a:solidFill>
            </a:endParaRPr>
          </a:p>
        </p:txBody>
      </p:sp>
    </p:spTree>
    <p:extLst>
      <p:ext uri="{BB962C8B-B14F-4D97-AF65-F5344CB8AC3E}">
        <p14:creationId xmlns:p14="http://schemas.microsoft.com/office/powerpoint/2010/main" val="127848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1382" y="965715"/>
            <a:ext cx="2636722" cy="5204957"/>
          </a:xfrm>
          <a:prstGeom prst="rect">
            <a:avLst/>
          </a:prstGeom>
        </p:spPr>
      </p:pic>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a:solidFill>
                  <a:srgbClr val="AD198D"/>
                </a:solidFill>
                <a:latin typeface="Arial" panose="020B0604020202020204" pitchFamily="34" charset="0"/>
                <a:cs typeface="Arial" panose="020B0604020202020204" pitchFamily="34" charset="0"/>
              </a:rPr>
              <a:t>¿ 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08452" y="696036"/>
            <a:ext cx="3711437" cy="5315105"/>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Arial" panose="020B0604020202020204" pitchFamily="34" charset="0"/>
                <a:cs typeface="Arial" panose="020B0604020202020204" pitchFamily="34" charset="0"/>
              </a:rPr>
              <a:t>Se visibiliza el </a:t>
            </a:r>
            <a:r>
              <a:rPr lang="es-ES" dirty="0" err="1">
                <a:solidFill>
                  <a:schemeClr val="bg1"/>
                </a:solidFill>
                <a:latin typeface="Arial" panose="020B0604020202020204" pitchFamily="34" charset="0"/>
                <a:cs typeface="Arial" panose="020B0604020202020204" pitchFamily="34" charset="0"/>
              </a:rPr>
              <a:t>Baclokg</a:t>
            </a:r>
            <a:r>
              <a:rPr lang="es-ES" dirty="0">
                <a:solidFill>
                  <a:schemeClr val="bg1"/>
                </a:solidFill>
                <a:latin typeface="Arial" panose="020B0604020202020204" pitchFamily="34" charset="0"/>
                <a:cs typeface="Arial" panose="020B0604020202020204" pitchFamily="34" charset="0"/>
              </a:rPr>
              <a:t> definido, el cual debe llegar  priorizado y ordenado según el criterio definido con el PO. Lo que se pretende realizar es la validación del backlog, ya que durante el PI </a:t>
            </a:r>
            <a:r>
              <a:rPr lang="es-ES" dirty="0" err="1">
                <a:solidFill>
                  <a:schemeClr val="bg1"/>
                </a:solidFill>
                <a:latin typeface="Arial" panose="020B0604020202020204" pitchFamily="34" charset="0"/>
                <a:cs typeface="Arial" panose="020B0604020202020204" pitchFamily="34" charset="0"/>
              </a:rPr>
              <a:t>planning</a:t>
            </a:r>
            <a:r>
              <a:rPr lang="es-ES" dirty="0">
                <a:solidFill>
                  <a:schemeClr val="bg1"/>
                </a:solidFill>
                <a:latin typeface="Arial" panose="020B0604020202020204" pitchFamily="34" charset="0"/>
                <a:cs typeface="Arial" panose="020B0604020202020204" pitchFamily="34" charset="0"/>
              </a:rPr>
              <a:t> puede haber algún cambio de prioridad y es importante que se actualice el backlog según la necesidad.</a:t>
            </a:r>
          </a:p>
          <a:p>
            <a:pPr algn="ctr"/>
            <a:r>
              <a:rPr lang="es-ES" dirty="0">
                <a:solidFill>
                  <a:schemeClr val="bg1"/>
                </a:solidFill>
                <a:latin typeface="Arial" panose="020B0604020202020204" pitchFamily="34" charset="0"/>
                <a:cs typeface="Arial" panose="020B0604020202020204" pitchFamily="34" charset="0"/>
              </a:rPr>
              <a:t>Para esto se recomienda llevar al PI </a:t>
            </a:r>
            <a:r>
              <a:rPr lang="es-ES" dirty="0" err="1">
                <a:solidFill>
                  <a:schemeClr val="bg1"/>
                </a:solidFill>
                <a:latin typeface="Arial" panose="020B0604020202020204" pitchFamily="34" charset="0"/>
                <a:cs typeface="Arial" panose="020B0604020202020204" pitchFamily="34" charset="0"/>
              </a:rPr>
              <a:t>planning</a:t>
            </a:r>
            <a:r>
              <a:rPr lang="es-ES" dirty="0">
                <a:solidFill>
                  <a:schemeClr val="bg1"/>
                </a:solidFill>
                <a:latin typeface="Arial" panose="020B0604020202020204" pitchFamily="34" charset="0"/>
                <a:cs typeface="Arial" panose="020B0604020202020204" pitchFamily="34" charset="0"/>
              </a:rPr>
              <a:t> las HU impresas, para ser ubicadas en el tablero de forma tal que el PO pueda moverlas según lo requiera.   </a:t>
            </a:r>
            <a:endParaRPr lang="es-CO" dirty="0">
              <a:solidFill>
                <a:schemeClr val="bg1"/>
              </a:solidFill>
              <a:latin typeface="Arial" panose="020B0604020202020204" pitchFamily="34" charset="0"/>
              <a:cs typeface="Arial" panose="020B0604020202020204" pitchFamily="34" charset="0"/>
            </a:endParaRPr>
          </a:p>
        </p:txBody>
      </p:sp>
      <p:grpSp>
        <p:nvGrpSpPr>
          <p:cNvPr id="12" name="Grupo 11"/>
          <p:cNvGrpSpPr/>
          <p:nvPr/>
        </p:nvGrpSpPr>
        <p:grpSpPr>
          <a:xfrm>
            <a:off x="1809958" y="3002960"/>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20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861302" y="6195239"/>
            <a:ext cx="216294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Scrum Master</a:t>
            </a:r>
          </a:p>
        </p:txBody>
      </p:sp>
      <p:grpSp>
        <p:nvGrpSpPr>
          <p:cNvPr id="14" name="Grupo 13"/>
          <p:cNvGrpSpPr/>
          <p:nvPr/>
        </p:nvGrpSpPr>
        <p:grpSpPr>
          <a:xfrm>
            <a:off x="596151" y="1526111"/>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Revisión del Backlog</a:t>
              </a:r>
            </a:p>
          </p:txBody>
        </p:sp>
      </p:grpSp>
    </p:spTree>
    <p:extLst>
      <p:ext uri="{BB962C8B-B14F-4D97-AF65-F5344CB8AC3E}">
        <p14:creationId xmlns:p14="http://schemas.microsoft.com/office/powerpoint/2010/main" val="94402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18657" y="74209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468531" y="181093"/>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a:t>
            </a:r>
            <a:r>
              <a:rPr lang="es-ES" sz="2700" b="1" dirty="0" smtClean="0">
                <a:solidFill>
                  <a:srgbClr val="AD198D"/>
                </a:solidFill>
                <a:latin typeface="Arial" panose="020B0604020202020204" pitchFamily="34" charset="0"/>
                <a:cs typeface="Arial" panose="020B0604020202020204" pitchFamily="34" charset="0"/>
              </a:rPr>
              <a:t>Historias </a:t>
            </a:r>
            <a:r>
              <a:rPr lang="es-ES" sz="2700" b="1" dirty="0">
                <a:solidFill>
                  <a:srgbClr val="AD198D"/>
                </a:solidFill>
                <a:latin typeface="Arial" panose="020B0604020202020204" pitchFamily="34" charset="0"/>
                <a:cs typeface="Arial" panose="020B0604020202020204" pitchFamily="34" charset="0"/>
              </a:rPr>
              <a:t>de Usuario?</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468531" y="901080"/>
            <a:ext cx="11268543" cy="5478423"/>
          </a:xfrm>
          <a:prstGeom prst="rect">
            <a:avLst/>
          </a:prstGeom>
          <a:noFill/>
        </p:spPr>
        <p:txBody>
          <a:bodyPr wrap="square" rtlCol="0">
            <a:spAutoFit/>
          </a:bodyPr>
          <a:lstStyle/>
          <a:p>
            <a:r>
              <a:rPr lang="es-ES" sz="1600" dirty="0" smtClean="0">
                <a:solidFill>
                  <a:srgbClr val="575756"/>
                </a:solidFill>
                <a:latin typeface="Arial" panose="020B0604020202020204" pitchFamily="34" charset="0"/>
                <a:cs typeface="Arial" panose="020B0604020202020204" pitchFamily="34" charset="0"/>
              </a:rPr>
              <a:t>Se </a:t>
            </a:r>
            <a:r>
              <a:rPr lang="es-ES" sz="1600" dirty="0">
                <a:solidFill>
                  <a:srgbClr val="575756"/>
                </a:solidFill>
                <a:latin typeface="Arial" panose="020B0604020202020204" pitchFamily="34" charset="0"/>
                <a:cs typeface="Arial" panose="020B0604020202020204" pitchFamily="34" charset="0"/>
              </a:rPr>
              <a:t>recomienda la siguiente practica:</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Como insumo para esta actividad se debe contar con el </a:t>
            </a:r>
            <a:r>
              <a:rPr lang="es-ES" sz="1600" b="1" dirty="0">
                <a:solidFill>
                  <a:srgbClr val="575756"/>
                </a:solidFill>
                <a:latin typeface="Arial" panose="020B0604020202020204" pitchFamily="34" charset="0"/>
                <a:cs typeface="Arial" panose="020B0604020202020204" pitchFamily="34" charset="0"/>
              </a:rPr>
              <a:t>backlog ordenado y priorizado. </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toma las primeras 10 HU del backlog, selecciona la HU menos compleja  y la HU mas compleja.</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r>
              <a:rPr lang="es-ES" sz="1600" dirty="0" smtClean="0">
                <a:solidFill>
                  <a:srgbClr val="575756"/>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Incertidumbre </a:t>
            </a:r>
          </a:p>
          <a:p>
            <a:pPr marL="1657350" lvl="3"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b="1" dirty="0" smtClean="0">
                <a:solidFill>
                  <a:srgbClr val="575756"/>
                </a:solidFill>
                <a:latin typeface="Arial" panose="020B0604020202020204" pitchFamily="34" charset="0"/>
                <a:cs typeface="Arial" panose="020B0604020202020204" pitchFamily="34" charset="0"/>
              </a:rPr>
              <a:t>Ejemplo</a:t>
            </a:r>
            <a:r>
              <a:rPr lang="es-ES" sz="1600" dirty="0" smtClean="0">
                <a:solidFill>
                  <a:srgbClr val="575756"/>
                </a:solidFill>
                <a:latin typeface="Arial" panose="020B0604020202020204" pitchFamily="34" charset="0"/>
                <a:cs typeface="Arial" panose="020B0604020202020204" pitchFamily="34" charset="0"/>
              </a:rPr>
              <a:t> si  las HU que tomamos como pívot, tienen una puntuación de 1/2 punto y 8 puntos respectivamente, las HU que vamos a estimar se comparan con estas HU pívot, y si la HU es el doble mas  compleja que la que se estimo como 1/2 punto, a la HU que se esta estimando se le asigna 1 puntos. La HU pívot con mayor puntaje nos indica que esa es la mayor puntuación que debería recibir una HU del </a:t>
            </a:r>
            <a:r>
              <a:rPr lang="es-ES" sz="1600" dirty="0" err="1" smtClean="0">
                <a:solidFill>
                  <a:srgbClr val="575756"/>
                </a:solidFill>
                <a:latin typeface="Arial" panose="020B0604020202020204" pitchFamily="34" charset="0"/>
                <a:cs typeface="Arial" panose="020B0604020202020204" pitchFamily="34" charset="0"/>
              </a:rPr>
              <a:t>backlog</a:t>
            </a:r>
            <a:r>
              <a:rPr lang="es-ES" sz="1600" dirty="0" smtClean="0">
                <a:solidFill>
                  <a:srgbClr val="575756"/>
                </a:solidFill>
                <a:latin typeface="Arial" panose="020B0604020202020204" pitchFamily="34" charset="0"/>
                <a:cs typeface="Arial" panose="020B0604020202020204" pitchFamily="34" charset="0"/>
              </a:rPr>
              <a:t> en ese momento.</a:t>
            </a:r>
          </a:p>
          <a:p>
            <a:endParaRPr lang="es-ES" sz="1400" dirty="0">
              <a:solidFill>
                <a:srgbClr val="5757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060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00474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42927" y="405434"/>
            <a:ext cx="7072524"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443333" y="1133356"/>
            <a:ext cx="10395243" cy="5724644"/>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solidFill>
                  <a:srgbClr val="575756"/>
                </a:solidFill>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a:t>
            </a:r>
            <a:r>
              <a:rPr lang="es-CO" sz="1600" dirty="0">
                <a:solidFill>
                  <a:srgbClr val="575756"/>
                </a:solidFill>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solidFill>
                  <a:srgbClr val="575756"/>
                </a:solidFill>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solidFill>
                <a:srgbClr val="575756"/>
              </a:solidFill>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601" y="1183281"/>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78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2498189" y="625872"/>
            <a:ext cx="6800588" cy="600164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smtClean="0">
                <a:solidFill>
                  <a:schemeClr val="accent1">
                    <a:lumMod val="75000"/>
                  </a:schemeClr>
                </a:solidFill>
                <a:latin typeface="Arial" panose="020B0604020202020204" pitchFamily="34" charset="0"/>
                <a:cs typeface="Arial" panose="020B0604020202020204" pitchFamily="34" charset="0"/>
              </a:rPr>
              <a:t>Por </a:t>
            </a:r>
            <a:r>
              <a:rPr lang="es-ES" sz="1600" b="1" dirty="0">
                <a:solidFill>
                  <a:schemeClr val="accent1">
                    <a:lumMod val="75000"/>
                  </a:schemeClr>
                </a:solidFill>
                <a:latin typeface="Arial" panose="020B0604020202020204" pitchFamily="34" charset="0"/>
                <a:cs typeface="Arial" panose="020B0604020202020204" pitchFamily="34" charset="0"/>
              </a:rPr>
              <a:t>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smtClean="0">
                <a:solidFill>
                  <a:schemeClr val="accent1">
                    <a:lumMod val="75000"/>
                  </a:schemeClr>
                </a:solidFill>
                <a:latin typeface="Arial" panose="020B0604020202020204" pitchFamily="34" charset="0"/>
                <a:cs typeface="Arial" panose="020B0604020202020204" pitchFamily="34" charset="0"/>
              </a:rPr>
              <a:t>Durante el PI</a:t>
            </a:r>
            <a:endParaRPr lang="es-E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Contextualización</a:t>
            </a:r>
            <a:endParaRPr lang="es-ES" sz="1600"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Visión</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Objetivos PI</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Arquitectura</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Riesgos</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Revisión </a:t>
            </a:r>
            <a:r>
              <a:rPr lang="es-ES" sz="1600" dirty="0" err="1" smtClean="0">
                <a:solidFill>
                  <a:schemeClr val="accent1">
                    <a:lumMod val="75000"/>
                  </a:schemeClr>
                </a:solidFill>
                <a:latin typeface="Arial" panose="020B0604020202020204" pitchFamily="34" charset="0"/>
                <a:cs typeface="Arial" panose="020B0604020202020204" pitchFamily="34" charset="0"/>
              </a:rPr>
              <a:t>Backlog</a:t>
            </a:r>
            <a:endParaRPr lang="es-ES" sz="1600" dirty="0" smtClean="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Velocidad Equipo</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Fechas Propuestas</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Planeamos y dependencias</a:t>
            </a:r>
          </a:p>
          <a:p>
            <a:pPr marL="1257300" lvl="2" indent="-342900">
              <a:buFont typeface="+mj-lt"/>
              <a:buAutoNum type="arabicPeriod"/>
            </a:pPr>
            <a:r>
              <a:rPr lang="es-ES" sz="1600" dirty="0" smtClean="0">
                <a:solidFill>
                  <a:schemeClr val="accent1">
                    <a:lumMod val="75000"/>
                  </a:schemeClr>
                </a:solidFill>
                <a:latin typeface="Arial" panose="020B0604020202020204" pitchFamily="34" charset="0"/>
                <a:cs typeface="Arial" panose="020B0604020202020204" pitchFamily="34" charset="0"/>
              </a:rPr>
              <a:t>Revisión del Plan y Votación</a:t>
            </a:r>
          </a:p>
          <a:p>
            <a:pPr marL="800100" lvl="1" indent="-342900">
              <a:buFont typeface="+mj-lt"/>
              <a:buAutoNum type="arabicPeriod"/>
            </a:pPr>
            <a:r>
              <a:rPr lang="es-ES" sz="1600" b="1" dirty="0" smtClean="0">
                <a:solidFill>
                  <a:schemeClr val="accent1">
                    <a:lumMod val="75000"/>
                  </a:schemeClr>
                </a:solidFill>
                <a:latin typeface="Arial" panose="020B0604020202020204" pitchFamily="34" charset="0"/>
                <a:cs typeface="Arial" panose="020B0604020202020204" pitchFamily="34" charset="0"/>
              </a:rPr>
              <a:t>Cómo </a:t>
            </a:r>
            <a:r>
              <a:rPr lang="es-ES" sz="1600" b="1" dirty="0">
                <a:solidFill>
                  <a:schemeClr val="accent1">
                    <a:lumMod val="75000"/>
                  </a:schemeClr>
                </a:solidFill>
                <a:latin typeface="Arial" panose="020B0604020202020204" pitchFamily="34" charset="0"/>
                <a:cs typeface="Arial" panose="020B0604020202020204" pitchFamily="34" charset="0"/>
              </a:rPr>
              <a:t>se Finaliza un PI </a:t>
            </a:r>
            <a:r>
              <a:rPr lang="es-ES" sz="1600" b="1" dirty="0" err="1" smtClean="0">
                <a:solidFill>
                  <a:schemeClr val="accent1">
                    <a:lumMod val="75000"/>
                  </a:schemeClr>
                </a:solidFill>
                <a:latin typeface="Arial" panose="020B0604020202020204" pitchFamily="34" charset="0"/>
                <a:cs typeface="Arial" panose="020B0604020202020204" pitchFamily="34" charset="0"/>
              </a:rPr>
              <a:t>Planning</a:t>
            </a:r>
            <a:endParaRPr lang="es-ES" sz="1600" b="1" dirty="0" smtClean="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r>
              <a:rPr lang="es-ES" sz="1600" dirty="0" err="1" smtClean="0">
                <a:solidFill>
                  <a:schemeClr val="accent1">
                    <a:lumMod val="75000"/>
                  </a:schemeClr>
                </a:solidFill>
                <a:latin typeface="Arial" panose="020B0604020202020204" pitchFamily="34" charset="0"/>
                <a:cs typeface="Arial" panose="020B0604020202020204" pitchFamily="34" charset="0"/>
              </a:rPr>
              <a:t>Feedback</a:t>
            </a:r>
            <a:endParaRPr lang="es-ES" sz="1600" dirty="0" smtClean="0">
              <a:solidFill>
                <a:schemeClr val="accent1">
                  <a:lumMod val="75000"/>
                </a:schemeClr>
              </a:solidFill>
              <a:latin typeface="Arial" panose="020B0604020202020204" pitchFamily="34" charset="0"/>
              <a:cs typeface="Arial" panose="020B0604020202020204" pitchFamily="34" charset="0"/>
            </a:endParaRPr>
          </a:p>
          <a:p>
            <a:pPr marL="800100" lvl="1" indent="-342900">
              <a:buFont typeface="+mj-lt"/>
              <a:buAutoNum type="arabicPeriod"/>
            </a:pPr>
            <a:r>
              <a:rPr lang="es-ES" sz="1600" b="1" dirty="0" smtClean="0">
                <a:solidFill>
                  <a:schemeClr val="accent1">
                    <a:lumMod val="75000"/>
                  </a:schemeClr>
                </a:solidFill>
                <a:latin typeface="Arial" panose="020B0604020202020204" pitchFamily="34" charset="0"/>
                <a:cs typeface="Arial" panose="020B0604020202020204" pitchFamily="34" charset="0"/>
              </a:rPr>
              <a:t>Anexos</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a:solidFill>
                  <a:srgbClr val="AD198D"/>
                </a:solidFill>
                <a:latin typeface="Arial" panose="020B0604020202020204" pitchFamily="34" charset="0"/>
                <a:cs typeface="Arial" panose="020B0604020202020204" pitchFamily="34" charset="0"/>
              </a:rPr>
              <a:t>¿Durante el PI </a:t>
            </a:r>
            <a:r>
              <a:rPr lang="es-ES" sz="2700" b="1" dirty="0" err="1">
                <a:solidFill>
                  <a:srgbClr val="AD198D"/>
                </a:solidFill>
                <a:latin typeface="Arial" panose="020B0604020202020204" pitchFamily="34" charset="0"/>
                <a:cs typeface="Arial" panose="020B0604020202020204" pitchFamily="34" charset="0"/>
              </a:rPr>
              <a:t>Planning</a:t>
            </a:r>
            <a:r>
              <a:rPr lang="es-ES" sz="2700" b="1" dirty="0">
                <a:solidFill>
                  <a:srgbClr val="AD198D"/>
                </a:solidFill>
                <a:latin typeface="Arial" panose="020B0604020202020204" pitchFamily="34" charset="0"/>
                <a:cs typeface="Arial" panose="020B0604020202020204" pitchFamily="34" charset="0"/>
              </a:rPr>
              <a:t>?</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7924084" y="1263361"/>
            <a:ext cx="4018750" cy="3240400"/>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es-ES" altLang="zh-CN" dirty="0">
                <a:solidFill>
                  <a:schemeClr val="bg1"/>
                </a:solidFill>
                <a:latin typeface="Arial" panose="020B0604020202020204" pitchFamily="34" charset="0"/>
                <a:cs typeface="Arial" panose="020B0604020202020204" pitchFamily="34" charset="0"/>
              </a:rPr>
              <a:t>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p:txBody>
      </p:sp>
      <p:grpSp>
        <p:nvGrpSpPr>
          <p:cNvPr id="12" name="Grupo 11"/>
          <p:cNvGrpSpPr/>
          <p:nvPr/>
        </p:nvGrpSpPr>
        <p:grpSpPr>
          <a:xfrm>
            <a:off x="772728" y="3105196"/>
            <a:ext cx="1413164" cy="982911"/>
            <a:chOff x="6492398" y="4411575"/>
            <a:chExt cx="1413164"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492398" y="5025154"/>
              <a:ext cx="1413164" cy="369332"/>
            </a:xfrm>
            <a:prstGeom prst="rect">
              <a:avLst/>
            </a:prstGeom>
            <a:noFill/>
          </p:spPr>
          <p:txBody>
            <a:bodyPr wrap="square" rtlCol="0">
              <a:spAutoFit/>
            </a:bodyPr>
            <a:lstStyle/>
            <a:p>
              <a:r>
                <a:rPr lang="es-ES" b="1" dirty="0">
                  <a:solidFill>
                    <a:srgbClr val="575756"/>
                  </a:solidFill>
                  <a:latin typeface="Arial" panose="020B0604020202020204" pitchFamily="34" charset="0"/>
                  <a:cs typeface="Arial" panose="020B0604020202020204" pitchFamily="34" charset="0"/>
                </a:rPr>
                <a:t>5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91"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sp>
        <p:nvSpPr>
          <p:cNvPr id="13" name="CuadroTexto 12">
            <a:extLst>
              <a:ext uri="{FF2B5EF4-FFF2-40B4-BE49-F238E27FC236}">
                <a16:creationId xmlns:a16="http://schemas.microsoft.com/office/drawing/2014/main" id="{F9697D91-0C68-44D4-9777-DDD502618EDC}"/>
              </a:ext>
            </a:extLst>
          </p:cNvPr>
          <p:cNvSpPr txBox="1"/>
          <p:nvPr/>
        </p:nvSpPr>
        <p:spPr>
          <a:xfrm>
            <a:off x="4861302" y="6195239"/>
            <a:ext cx="2162949" cy="369332"/>
          </a:xfrm>
          <a:prstGeom prst="rect">
            <a:avLst/>
          </a:prstGeom>
          <a:noFill/>
        </p:spPr>
        <p:txBody>
          <a:bodyPr wrap="square" rtlCol="0">
            <a:spAutoFit/>
          </a:bodyPr>
          <a:lstStyle/>
          <a:p>
            <a:pPr algn="ctr"/>
            <a:r>
              <a:rPr lang="es-CO" b="1" dirty="0">
                <a:solidFill>
                  <a:srgbClr val="575756"/>
                </a:solidFill>
                <a:latin typeface="Arial" panose="020B0604020202020204" pitchFamily="34" charset="0"/>
                <a:cs typeface="Arial" panose="020B0604020202020204" pitchFamily="34" charset="0"/>
              </a:rPr>
              <a:t>Scrum Master</a:t>
            </a:r>
          </a:p>
        </p:txBody>
      </p:sp>
      <p:grpSp>
        <p:nvGrpSpPr>
          <p:cNvPr id="14" name="Grupo 13"/>
          <p:cNvGrpSpPr/>
          <p:nvPr/>
        </p:nvGrpSpPr>
        <p:grpSpPr>
          <a:xfrm>
            <a:off x="596151" y="1526111"/>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Velocidad Equipo</a:t>
              </a:r>
            </a:p>
          </p:txBody>
        </p:sp>
      </p:gr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894" y="2295552"/>
            <a:ext cx="5667514" cy="3738051"/>
          </a:xfrm>
          <a:prstGeom prst="rect">
            <a:avLst/>
          </a:prstGeom>
        </p:spPr>
      </p:pic>
    </p:spTree>
    <p:extLst>
      <p:ext uri="{BB962C8B-B14F-4D97-AF65-F5344CB8AC3E}">
        <p14:creationId xmlns:p14="http://schemas.microsoft.com/office/powerpoint/2010/main" val="942121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372997" y="737307"/>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100042" y="165292"/>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8B1A4D0-61FB-4B22-88F0-F13381D2F5F2}"/>
              </a:ext>
            </a:extLst>
          </p:cNvPr>
          <p:cNvSpPr txBox="1"/>
          <p:nvPr/>
        </p:nvSpPr>
        <p:spPr>
          <a:xfrm>
            <a:off x="263815" y="1039252"/>
            <a:ext cx="10605467" cy="4031873"/>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solidFill>
                <a:srgbClr val="575756"/>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si alguno de los miembros del equipo, durante la ejecución del PI, tiene programada </a:t>
            </a:r>
            <a:r>
              <a:rPr lang="es-ES" sz="1600" b="1" dirty="0">
                <a:solidFill>
                  <a:srgbClr val="575756"/>
                </a:solidFill>
                <a:latin typeface="Arial" panose="020B0604020202020204" pitchFamily="34" charset="0"/>
                <a:cs typeface="Arial" panose="020B0604020202020204" pitchFamily="34" charset="0"/>
              </a:rPr>
              <a:t>vacaciones</a:t>
            </a:r>
            <a:r>
              <a:rPr lang="es-ES" sz="1600" dirty="0">
                <a:solidFill>
                  <a:srgbClr val="575756"/>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el </a:t>
            </a:r>
            <a:r>
              <a:rPr lang="es-ES" sz="1600" b="1" dirty="0">
                <a:solidFill>
                  <a:srgbClr val="575756"/>
                </a:solidFill>
                <a:latin typeface="Arial" panose="020B0604020202020204" pitchFamily="34" charset="0"/>
                <a:cs typeface="Arial" panose="020B0604020202020204" pitchFamily="34" charset="0"/>
              </a:rPr>
              <a:t>Porcentaje de disponibilidad </a:t>
            </a:r>
            <a:r>
              <a:rPr lang="es-ES" sz="1600" dirty="0">
                <a:solidFill>
                  <a:srgbClr val="575756"/>
                </a:solidFill>
                <a:latin typeface="Arial" panose="020B0604020202020204" pitchFamily="34" charset="0"/>
                <a:cs typeface="Arial" panose="020B0604020202020204" pitchFamily="34" charset="0"/>
              </a:rPr>
              <a:t>de cada uno de los miembros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Validar si existen </a:t>
            </a:r>
            <a:r>
              <a:rPr lang="es-ES" sz="1600" b="1" dirty="0">
                <a:solidFill>
                  <a:srgbClr val="575756"/>
                </a:solidFill>
                <a:latin typeface="Arial" panose="020B0604020202020204" pitchFamily="34" charset="0"/>
                <a:cs typeface="Arial" panose="020B0604020202020204" pitchFamily="34" charset="0"/>
              </a:rPr>
              <a:t>actividades programadas </a:t>
            </a:r>
            <a:r>
              <a:rPr lang="es-ES" sz="1600" dirty="0">
                <a:solidFill>
                  <a:srgbClr val="575756"/>
                </a:solidFill>
                <a:latin typeface="Arial" panose="020B0604020202020204" pitchFamily="34" charset="0"/>
                <a:cs typeface="Arial" panose="020B0604020202020204" pitchFamily="34" charset="0"/>
              </a:rPr>
              <a:t>durante el PI, que pueden afectar la productividad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Para la capacidad se tiene lo siguiente.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b="1" dirty="0">
                <a:solidFill>
                  <a:srgbClr val="575756"/>
                </a:solidFill>
                <a:latin typeface="Arial" panose="020B0604020202020204" pitchFamily="34" charset="0"/>
                <a:cs typeface="Arial" panose="020B0604020202020204" pitchFamily="34" charset="0"/>
              </a:rPr>
              <a:t>Una persona </a:t>
            </a:r>
            <a:r>
              <a:rPr lang="es-ES" sz="1600" dirty="0">
                <a:solidFill>
                  <a:srgbClr val="575756"/>
                </a:solidFill>
                <a:latin typeface="Arial" panose="020B0604020202020204" pitchFamily="34" charset="0"/>
                <a:cs typeface="Arial" panose="020B0604020202020204" pitchFamily="34" charset="0"/>
              </a:rPr>
              <a:t>del equipo con </a:t>
            </a:r>
            <a:r>
              <a:rPr lang="es-ES" sz="1600" b="1" dirty="0">
                <a:solidFill>
                  <a:srgbClr val="575756"/>
                </a:solidFill>
                <a:latin typeface="Arial" panose="020B0604020202020204" pitchFamily="34" charset="0"/>
                <a:cs typeface="Arial" panose="020B0604020202020204" pitchFamily="34" charset="0"/>
              </a:rPr>
              <a:t>asignación del 100%</a:t>
            </a:r>
            <a:r>
              <a:rPr lang="es-ES" sz="1600" dirty="0">
                <a:solidFill>
                  <a:srgbClr val="575756"/>
                </a:solidFill>
                <a:latin typeface="Arial" panose="020B0604020202020204" pitchFamily="34" charset="0"/>
                <a:cs typeface="Arial" panose="020B0604020202020204" pitchFamily="34" charset="0"/>
              </a:rPr>
              <a:t> de desarrollo puede </a:t>
            </a:r>
            <a:r>
              <a:rPr lang="es-ES" sz="1600" b="1" dirty="0">
                <a:solidFill>
                  <a:srgbClr val="575756"/>
                </a:solidFill>
                <a:latin typeface="Arial" panose="020B0604020202020204" pitchFamily="34" charset="0"/>
                <a:cs typeface="Arial" panose="020B0604020202020204" pitchFamily="34" charset="0"/>
              </a:rPr>
              <a:t>aportar 1 punto de trabajo diariamente</a:t>
            </a:r>
            <a:r>
              <a:rPr lang="es-ES" sz="1600" dirty="0">
                <a:solidFill>
                  <a:srgbClr val="575756"/>
                </a:solidFill>
                <a:latin typeface="Arial" panose="020B0604020202020204" pitchFamily="34" charset="0"/>
                <a:cs typeface="Arial" panose="020B0604020202020204" pitchFamily="34" charset="0"/>
              </a:rPr>
              <a:t>, esto se traduce a que en </a:t>
            </a:r>
            <a:r>
              <a:rPr lang="es-ES" sz="1600" b="1" dirty="0">
                <a:solidFill>
                  <a:srgbClr val="575756"/>
                </a:solidFill>
                <a:latin typeface="Arial" panose="020B0604020202020204" pitchFamily="34" charset="0"/>
                <a:cs typeface="Arial" panose="020B0604020202020204" pitchFamily="34" charset="0"/>
              </a:rPr>
              <a:t>una iteración </a:t>
            </a:r>
            <a:r>
              <a:rPr lang="es-ES" sz="1600" dirty="0">
                <a:solidFill>
                  <a:srgbClr val="575756"/>
                </a:solidFill>
                <a:latin typeface="Arial" panose="020B0604020202020204" pitchFamily="34" charset="0"/>
                <a:cs typeface="Arial" panose="020B0604020202020204" pitchFamily="34" charset="0"/>
              </a:rPr>
              <a:t>la capacidad de la </a:t>
            </a:r>
            <a:r>
              <a:rPr lang="es-ES" sz="1600" b="1" dirty="0">
                <a:solidFill>
                  <a:srgbClr val="575756"/>
                </a:solidFill>
                <a:latin typeface="Arial" panose="020B0604020202020204" pitchFamily="34" charset="0"/>
                <a:cs typeface="Arial" panose="020B0604020202020204" pitchFamily="34" charset="0"/>
              </a:rPr>
              <a:t>persona es de 9 puntos </a:t>
            </a:r>
            <a:r>
              <a:rPr lang="es-ES" sz="1600" dirty="0">
                <a:solidFill>
                  <a:srgbClr val="575756"/>
                </a:solidFill>
                <a:latin typeface="Arial" panose="020B0604020202020204" pitchFamily="34" charset="0"/>
                <a:cs typeface="Arial" panose="020B0604020202020204" pitchFamily="34" charset="0"/>
              </a:rPr>
              <a:t>para un Iteraciones de 10 días, se resta un punto por el tiempo de las ceremonias de cierre.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Con lo cual  si el equipo de desarrollo, lo conforman 3 personas, la capacidad del equipo seria </a:t>
            </a:r>
            <a:r>
              <a:rPr lang="es-ES" sz="1600" b="1" dirty="0">
                <a:solidFill>
                  <a:srgbClr val="575756"/>
                </a:solidFill>
                <a:latin typeface="Arial" panose="020B0604020202020204" pitchFamily="34" charset="0"/>
                <a:cs typeface="Arial" panose="020B0604020202020204" pitchFamily="34" charset="0"/>
              </a:rPr>
              <a:t>3 * 9 = 27 Puntos del equipo.</a:t>
            </a:r>
            <a:endParaRPr lang="es-CO" b="1" dirty="0"/>
          </a:p>
        </p:txBody>
      </p:sp>
    </p:spTree>
    <p:extLst>
      <p:ext uri="{BB962C8B-B14F-4D97-AF65-F5344CB8AC3E}">
        <p14:creationId xmlns:p14="http://schemas.microsoft.com/office/powerpoint/2010/main" val="1328662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a:solidFill>
                  <a:srgbClr val="AD198D"/>
                </a:solidFill>
                <a:latin typeface="Arial" panose="020B0604020202020204" pitchFamily="34" charset="0"/>
                <a:cs typeface="Arial" panose="020B0604020202020204" pitchFamily="34" charset="0"/>
              </a:rPr>
              <a:t>¿Durante el PI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4" name="Llamada rectangular redondeada 3"/>
          <p:cNvSpPr/>
          <p:nvPr/>
        </p:nvSpPr>
        <p:spPr>
          <a:xfrm>
            <a:off x="522114" y="4331750"/>
            <a:ext cx="3837105" cy="1282889"/>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es-ES" altLang="zh-CN" dirty="0">
                <a:solidFill>
                  <a:schemeClr val="bg1"/>
                </a:solidFill>
                <a:latin typeface="Arial" panose="020B0604020202020204" pitchFamily="34" charset="0"/>
                <a:cs typeface="Arial" panose="020B0604020202020204" pitchFamily="34" charset="0"/>
              </a:rPr>
              <a:t>Se definen las fechas de inicio del PI, el tamaño en días de cada iteración </a:t>
            </a:r>
          </a:p>
        </p:txBody>
      </p:sp>
      <p:grpSp>
        <p:nvGrpSpPr>
          <p:cNvPr id="12" name="Grupo 11"/>
          <p:cNvGrpSpPr/>
          <p:nvPr/>
        </p:nvGrpSpPr>
        <p:grpSpPr>
          <a:xfrm>
            <a:off x="1798302" y="2034399"/>
            <a:ext cx="1385657" cy="982911"/>
            <a:chOff x="6624834" y="4411575"/>
            <a:chExt cx="1385657"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624834" y="5025154"/>
              <a:ext cx="1385657" cy="369332"/>
            </a:xfrm>
            <a:prstGeom prst="rect">
              <a:avLst/>
            </a:prstGeom>
            <a:noFill/>
          </p:spPr>
          <p:txBody>
            <a:bodyPr wrap="square" rtlCol="0">
              <a:spAutoFit/>
            </a:bodyPr>
            <a:lstStyle/>
            <a:p>
              <a:pPr algn="ctr"/>
              <a:r>
                <a:rPr lang="es-ES" b="1" dirty="0">
                  <a:solidFill>
                    <a:srgbClr val="575756"/>
                  </a:solidFill>
                  <a:latin typeface="Arial" panose="020B0604020202020204" pitchFamily="34" charset="0"/>
                  <a:cs typeface="Arial" panose="020B0604020202020204" pitchFamily="34" charset="0"/>
                </a:rPr>
                <a:t>5 Minutos</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626"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14" name="Grupo 13"/>
          <p:cNvGrpSpPr/>
          <p:nvPr/>
        </p:nvGrpSpPr>
        <p:grpSpPr>
          <a:xfrm>
            <a:off x="504647" y="1034655"/>
            <a:ext cx="3853019" cy="1107996"/>
            <a:chOff x="567551" y="1403281"/>
            <a:chExt cx="3219813"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a:t>
              </a: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Fechas Propuestas</a:t>
              </a:r>
            </a:p>
          </p:txBody>
        </p:sp>
      </p:grpSp>
      <p:pic>
        <p:nvPicPr>
          <p:cNvPr id="18" name="Imagen 17">
            <a:extLst>
              <a:ext uri="{FF2B5EF4-FFF2-40B4-BE49-F238E27FC236}">
                <a16:creationId xmlns:a16="http://schemas.microsoft.com/office/drawing/2014/main" id="{92195760-109A-41BC-9426-4B7D7EB44782}"/>
              </a:ext>
            </a:extLst>
          </p:cNvPr>
          <p:cNvPicPr>
            <a:picLocks noChangeAspect="1"/>
          </p:cNvPicPr>
          <p:nvPr/>
        </p:nvPicPr>
        <p:blipFill>
          <a:blip r:embed="rId3"/>
          <a:stretch>
            <a:fillRect/>
          </a:stretch>
        </p:blipFill>
        <p:spPr>
          <a:xfrm>
            <a:off x="6286121" y="1927589"/>
            <a:ext cx="990600" cy="990600"/>
          </a:xfrm>
          <a:prstGeom prst="rect">
            <a:avLst/>
          </a:prstGeom>
        </p:spPr>
      </p:pic>
      <p:sp>
        <p:nvSpPr>
          <p:cNvPr id="20" name="6 Rectángulo">
            <a:extLst>
              <a:ext uri="{FF2B5EF4-FFF2-40B4-BE49-F238E27FC236}">
                <a16:creationId xmlns:a16="http://schemas.microsoft.com/office/drawing/2014/main" id="{0806057D-79D3-4877-B740-F4DCC77BE7E5}"/>
              </a:ext>
            </a:extLst>
          </p:cNvPr>
          <p:cNvSpPr/>
          <p:nvPr/>
        </p:nvSpPr>
        <p:spPr>
          <a:xfrm>
            <a:off x="7301963" y="2218078"/>
            <a:ext cx="2118925" cy="307777"/>
          </a:xfrm>
          <a:prstGeom prst="rect">
            <a:avLst/>
          </a:prstGeom>
        </p:spPr>
        <p:txBody>
          <a:bodyPr wrap="square">
            <a:spAutoFit/>
          </a:bodyPr>
          <a:lstStyle/>
          <a:p>
            <a:pPr defTabSz="685800"/>
            <a:r>
              <a:rPr lang="es-ES" sz="1400" b="1" dirty="0">
                <a:solidFill>
                  <a:srgbClr val="982881"/>
                </a:solidFill>
                <a:latin typeface="Arial" pitchFamily="34" charset="0"/>
                <a:ea typeface="Calibri"/>
                <a:cs typeface="Arial" pitchFamily="34" charset="0"/>
              </a:rPr>
              <a:t>Fecha de inicio del PI:</a:t>
            </a:r>
            <a:endParaRPr lang="es-CO" sz="2000" dirty="0">
              <a:solidFill>
                <a:srgbClr val="982881"/>
              </a:solidFill>
              <a:latin typeface="Arial" pitchFamily="34" charset="0"/>
              <a:ea typeface="Calibri"/>
              <a:cs typeface="Arial" pitchFamily="34" charset="0"/>
            </a:endParaRPr>
          </a:p>
        </p:txBody>
      </p:sp>
      <p:sp>
        <p:nvSpPr>
          <p:cNvPr id="21" name="6 Rectángulo">
            <a:extLst>
              <a:ext uri="{FF2B5EF4-FFF2-40B4-BE49-F238E27FC236}">
                <a16:creationId xmlns:a16="http://schemas.microsoft.com/office/drawing/2014/main" id="{E0CA9918-3E2C-4457-831C-15878A066699}"/>
              </a:ext>
            </a:extLst>
          </p:cNvPr>
          <p:cNvSpPr/>
          <p:nvPr/>
        </p:nvSpPr>
        <p:spPr>
          <a:xfrm>
            <a:off x="7324280" y="2436307"/>
            <a:ext cx="1996095" cy="307777"/>
          </a:xfrm>
          <a:prstGeom prst="rect">
            <a:avLst/>
          </a:prstGeom>
        </p:spPr>
        <p:txBody>
          <a:bodyPr wrap="square">
            <a:spAutoFit/>
          </a:bodyPr>
          <a:lstStyle/>
          <a:p>
            <a:pPr defTabSz="685800"/>
            <a:r>
              <a:rPr lang="es-ES" sz="1400" b="1" dirty="0">
                <a:solidFill>
                  <a:srgbClr val="982881"/>
                </a:solidFill>
                <a:latin typeface="Arial" pitchFamily="34" charset="0"/>
                <a:ea typeface="Calibri"/>
                <a:cs typeface="Arial" pitchFamily="34" charset="0"/>
              </a:rPr>
              <a:t>Fecha de fin del PI:</a:t>
            </a:r>
            <a:endParaRPr lang="es-CO" sz="2000" dirty="0">
              <a:solidFill>
                <a:srgbClr val="982881"/>
              </a:solidFill>
              <a:latin typeface="Arial" pitchFamily="34" charset="0"/>
              <a:ea typeface="Calibri"/>
              <a:cs typeface="Arial" pitchFamily="34" charset="0"/>
            </a:endParaRPr>
          </a:p>
        </p:txBody>
      </p:sp>
      <p:cxnSp>
        <p:nvCxnSpPr>
          <p:cNvPr id="22" name="Conector recto 21">
            <a:extLst>
              <a:ext uri="{FF2B5EF4-FFF2-40B4-BE49-F238E27FC236}">
                <a16:creationId xmlns:a16="http://schemas.microsoft.com/office/drawing/2014/main" id="{79580437-3031-48E2-AC35-EE1EBDC60F84}"/>
              </a:ext>
            </a:extLst>
          </p:cNvPr>
          <p:cNvCxnSpPr>
            <a:cxnSpLocks/>
          </p:cNvCxnSpPr>
          <p:nvPr/>
        </p:nvCxnSpPr>
        <p:spPr>
          <a:xfrm>
            <a:off x="5349026" y="4675430"/>
            <a:ext cx="60960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3" name="Conector recto 22">
            <a:extLst>
              <a:ext uri="{FF2B5EF4-FFF2-40B4-BE49-F238E27FC236}">
                <a16:creationId xmlns:a16="http://schemas.microsoft.com/office/drawing/2014/main" id="{4654558D-EF0E-4620-AE0F-3D9484838574}"/>
              </a:ext>
            </a:extLst>
          </p:cNvPr>
          <p:cNvCxnSpPr/>
          <p:nvPr/>
        </p:nvCxnSpPr>
        <p:spPr>
          <a:xfrm>
            <a:off x="11445026" y="4421430"/>
            <a:ext cx="0" cy="50800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4" name="Conector recto 23">
            <a:extLst>
              <a:ext uri="{FF2B5EF4-FFF2-40B4-BE49-F238E27FC236}">
                <a16:creationId xmlns:a16="http://schemas.microsoft.com/office/drawing/2014/main" id="{24FE40B3-9EA2-4EE7-AD4A-F0B2581DEAA7}"/>
              </a:ext>
            </a:extLst>
          </p:cNvPr>
          <p:cNvCxnSpPr/>
          <p:nvPr/>
        </p:nvCxnSpPr>
        <p:spPr>
          <a:xfrm>
            <a:off x="5349026" y="4431369"/>
            <a:ext cx="0" cy="50800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E98548B9-50BB-493C-81E0-025873FD68CE}"/>
              </a:ext>
            </a:extLst>
          </p:cNvPr>
          <p:cNvCxnSpPr/>
          <p:nvPr/>
        </p:nvCxnSpPr>
        <p:spPr>
          <a:xfrm>
            <a:off x="9863876" y="4415080"/>
            <a:ext cx="0" cy="508000"/>
          </a:xfrm>
          <a:prstGeom prst="line">
            <a:avLst/>
          </a:prstGeom>
          <a:ln>
            <a:solidFill>
              <a:srgbClr val="BA2F7D"/>
            </a:solidFill>
          </a:ln>
        </p:spPr>
        <p:style>
          <a:lnRef idx="3">
            <a:schemeClr val="accent1"/>
          </a:lnRef>
          <a:fillRef idx="0">
            <a:schemeClr val="accent1"/>
          </a:fillRef>
          <a:effectRef idx="2">
            <a:schemeClr val="accent1"/>
          </a:effectRef>
          <a:fontRef idx="minor">
            <a:schemeClr val="tx1"/>
          </a:fontRef>
        </p:style>
      </p:cxnSp>
      <p:sp>
        <p:nvSpPr>
          <p:cNvPr id="26" name="Abrir llave 25">
            <a:extLst>
              <a:ext uri="{FF2B5EF4-FFF2-40B4-BE49-F238E27FC236}">
                <a16:creationId xmlns:a16="http://schemas.microsoft.com/office/drawing/2014/main" id="{EA4D79D2-7438-4FC4-B976-606C427E6D30}"/>
              </a:ext>
            </a:extLst>
          </p:cNvPr>
          <p:cNvSpPr/>
          <p:nvPr/>
        </p:nvSpPr>
        <p:spPr>
          <a:xfrm rot="5400000">
            <a:off x="8143031" y="1054204"/>
            <a:ext cx="507990" cy="6239154"/>
          </a:xfrm>
          <a:prstGeom prst="leftBrace">
            <a:avLst>
              <a:gd name="adj1" fmla="val 8333"/>
              <a:gd name="adj2" fmla="val 49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27" name="Imagen 26">
            <a:extLst>
              <a:ext uri="{FF2B5EF4-FFF2-40B4-BE49-F238E27FC236}">
                <a16:creationId xmlns:a16="http://schemas.microsoft.com/office/drawing/2014/main" id="{B89E3E38-69C3-47D1-8578-EE458724F4C3}"/>
              </a:ext>
            </a:extLst>
          </p:cNvPr>
          <p:cNvPicPr>
            <a:picLocks noChangeAspect="1"/>
          </p:cNvPicPr>
          <p:nvPr/>
        </p:nvPicPr>
        <p:blipFill>
          <a:blip r:embed="rId4"/>
          <a:stretch>
            <a:fillRect/>
          </a:stretch>
        </p:blipFill>
        <p:spPr>
          <a:xfrm>
            <a:off x="9650686" y="4952502"/>
            <a:ext cx="426380" cy="426380"/>
          </a:xfrm>
          <a:prstGeom prst="rect">
            <a:avLst/>
          </a:prstGeom>
        </p:spPr>
      </p:pic>
      <p:sp>
        <p:nvSpPr>
          <p:cNvPr id="28" name="Rectángulo 27">
            <a:extLst>
              <a:ext uri="{FF2B5EF4-FFF2-40B4-BE49-F238E27FC236}">
                <a16:creationId xmlns:a16="http://schemas.microsoft.com/office/drawing/2014/main" id="{F9163F06-374C-4D48-9C12-5D150B6E92BC}"/>
              </a:ext>
            </a:extLst>
          </p:cNvPr>
          <p:cNvSpPr/>
          <p:nvPr/>
        </p:nvSpPr>
        <p:spPr>
          <a:xfrm>
            <a:off x="5600170" y="4745480"/>
            <a:ext cx="1249060" cy="1015663"/>
          </a:xfrm>
          <a:prstGeom prst="rect">
            <a:avLst/>
          </a:prstGeom>
        </p:spPr>
        <p:txBody>
          <a:bodyPr wrap="none">
            <a:spAutoFit/>
          </a:bodyPr>
          <a:lstStyle/>
          <a:p>
            <a:r>
              <a:rPr lang="es-ES" sz="1200" dirty="0">
                <a:solidFill>
                  <a:srgbClr val="002060"/>
                </a:solidFill>
                <a:latin typeface="Arial" pitchFamily="34" charset="0"/>
                <a:ea typeface="Calibri"/>
                <a:cs typeface="Arial" pitchFamily="34" charset="0"/>
              </a:rPr>
              <a:t>Construcción</a:t>
            </a:r>
          </a:p>
          <a:p>
            <a:r>
              <a:rPr lang="es-ES" sz="1200" dirty="0">
                <a:solidFill>
                  <a:srgbClr val="002060"/>
                </a:solidFill>
                <a:latin typeface="Arial" pitchFamily="34" charset="0"/>
                <a:ea typeface="Calibri"/>
                <a:cs typeface="Arial" pitchFamily="34" charset="0"/>
              </a:rPr>
              <a:t>Test HU</a:t>
            </a:r>
          </a:p>
          <a:p>
            <a:r>
              <a:rPr lang="es-ES" sz="1200" dirty="0">
                <a:solidFill>
                  <a:srgbClr val="002060"/>
                </a:solidFill>
                <a:latin typeface="Arial" pitchFamily="34" charset="0"/>
                <a:ea typeface="Calibri"/>
                <a:cs typeface="Arial" pitchFamily="34" charset="0"/>
              </a:rPr>
              <a:t>Documentación</a:t>
            </a:r>
          </a:p>
          <a:p>
            <a:endParaRPr lang="es-ES" sz="1200" dirty="0">
              <a:solidFill>
                <a:srgbClr val="002060"/>
              </a:solidFill>
              <a:latin typeface="Arial" pitchFamily="34" charset="0"/>
              <a:ea typeface="Calibri"/>
              <a:cs typeface="Arial" pitchFamily="34" charset="0"/>
            </a:endParaRP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29" name="Rectángulo 28">
            <a:extLst>
              <a:ext uri="{FF2B5EF4-FFF2-40B4-BE49-F238E27FC236}">
                <a16:creationId xmlns:a16="http://schemas.microsoft.com/office/drawing/2014/main" id="{27266FEB-71A2-410F-920A-AC11BAF9FE85}"/>
              </a:ext>
            </a:extLst>
          </p:cNvPr>
          <p:cNvSpPr/>
          <p:nvPr/>
        </p:nvSpPr>
        <p:spPr>
          <a:xfrm>
            <a:off x="10060466" y="4685369"/>
            <a:ext cx="1284326" cy="830997"/>
          </a:xfrm>
          <a:prstGeom prst="rect">
            <a:avLst/>
          </a:prstGeom>
        </p:spPr>
        <p:txBody>
          <a:bodyPr wrap="none">
            <a:spAutoFit/>
          </a:bodyPr>
          <a:lstStyle/>
          <a:p>
            <a:r>
              <a:rPr lang="es-ES" sz="1200" dirty="0">
                <a:solidFill>
                  <a:srgbClr val="982881"/>
                </a:solidFill>
                <a:latin typeface="Arial" pitchFamily="34" charset="0"/>
                <a:ea typeface="Calibri"/>
                <a:cs typeface="Arial" pitchFamily="34" charset="0"/>
              </a:rPr>
              <a:t>Estabilización </a:t>
            </a:r>
          </a:p>
          <a:p>
            <a:r>
              <a:rPr lang="es-ES" sz="1200" dirty="0">
                <a:solidFill>
                  <a:srgbClr val="982881"/>
                </a:solidFill>
                <a:latin typeface="Arial" pitchFamily="34" charset="0"/>
                <a:ea typeface="Calibri"/>
                <a:cs typeface="Arial" pitchFamily="34" charset="0"/>
              </a:rPr>
              <a:t>Versionar</a:t>
            </a:r>
          </a:p>
          <a:p>
            <a:r>
              <a:rPr lang="es-ES" sz="1200" dirty="0">
                <a:solidFill>
                  <a:srgbClr val="982881"/>
                </a:solidFill>
                <a:latin typeface="Arial" pitchFamily="34" charset="0"/>
                <a:ea typeface="Calibri"/>
                <a:cs typeface="Arial" pitchFamily="34" charset="0"/>
              </a:rPr>
              <a:t>Paso ambientes</a:t>
            </a: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0" name="Rectángulo 29">
            <a:extLst>
              <a:ext uri="{FF2B5EF4-FFF2-40B4-BE49-F238E27FC236}">
                <a16:creationId xmlns:a16="http://schemas.microsoft.com/office/drawing/2014/main" id="{0F6871F4-A7D8-432E-864C-24ACF3F7FD4E}"/>
              </a:ext>
            </a:extLst>
          </p:cNvPr>
          <p:cNvSpPr/>
          <p:nvPr/>
        </p:nvSpPr>
        <p:spPr>
          <a:xfrm>
            <a:off x="7243250" y="4704026"/>
            <a:ext cx="2457724" cy="1015663"/>
          </a:xfrm>
          <a:prstGeom prst="rect">
            <a:avLst/>
          </a:prstGeom>
        </p:spPr>
        <p:txBody>
          <a:bodyPr wrap="none">
            <a:spAutoFit/>
          </a:bodyPr>
          <a:lstStyle/>
          <a:p>
            <a:r>
              <a:rPr lang="es-ES" sz="1200" dirty="0" err="1">
                <a:solidFill>
                  <a:srgbClr val="982881"/>
                </a:solidFill>
                <a:latin typeface="Arial" pitchFamily="34" charset="0"/>
                <a:ea typeface="Calibri"/>
                <a:cs typeface="Arial" pitchFamily="34" charset="0"/>
              </a:rPr>
              <a:t>Enablers</a:t>
            </a:r>
            <a:endParaRPr lang="es-ES" sz="1200" dirty="0">
              <a:solidFill>
                <a:srgbClr val="982881"/>
              </a:solidFill>
              <a:latin typeface="Arial" pitchFamily="34" charset="0"/>
              <a:ea typeface="Calibri"/>
              <a:cs typeface="Arial" pitchFamily="34" charset="0"/>
            </a:endParaRPr>
          </a:p>
          <a:p>
            <a:r>
              <a:rPr lang="es-ES" sz="1200" dirty="0">
                <a:solidFill>
                  <a:srgbClr val="982881"/>
                </a:solidFill>
                <a:latin typeface="Arial" pitchFamily="34" charset="0"/>
                <a:ea typeface="Calibri"/>
                <a:cs typeface="Arial" pitchFamily="34" charset="0"/>
              </a:rPr>
              <a:t>Gestión </a:t>
            </a:r>
          </a:p>
          <a:p>
            <a:r>
              <a:rPr lang="es-ES" sz="1200" dirty="0">
                <a:solidFill>
                  <a:srgbClr val="982881"/>
                </a:solidFill>
                <a:latin typeface="Arial" pitchFamily="34" charset="0"/>
                <a:ea typeface="Calibri"/>
                <a:cs typeface="Arial" pitchFamily="34" charset="0"/>
              </a:rPr>
              <a:t>Desarrollos internos habilitadores</a:t>
            </a:r>
          </a:p>
          <a:p>
            <a:r>
              <a:rPr lang="es-ES" sz="1200" dirty="0">
                <a:solidFill>
                  <a:srgbClr val="982881"/>
                </a:solidFill>
                <a:latin typeface="Arial" pitchFamily="34" charset="0"/>
                <a:ea typeface="Calibri"/>
                <a:cs typeface="Arial" pitchFamily="34" charset="0"/>
              </a:rPr>
              <a:t>Apoyo fabrica</a:t>
            </a:r>
          </a:p>
          <a:p>
            <a:r>
              <a:rPr lang="es-ES" sz="1200" dirty="0">
                <a:solidFill>
                  <a:srgbClr val="982881"/>
                </a:solidFill>
                <a:latin typeface="Arial" pitchFamily="34" charset="0"/>
                <a:ea typeface="Calibri"/>
                <a:cs typeface="Arial" pitchFamily="34" charset="0"/>
              </a:rPr>
              <a:t>test HU</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1" name="Rectángulo 30">
            <a:extLst>
              <a:ext uri="{FF2B5EF4-FFF2-40B4-BE49-F238E27FC236}">
                <a16:creationId xmlns:a16="http://schemas.microsoft.com/office/drawing/2014/main" id="{D6D0C353-38EE-4260-9C78-B9AE5F382A36}"/>
              </a:ext>
            </a:extLst>
          </p:cNvPr>
          <p:cNvSpPr/>
          <p:nvPr/>
        </p:nvSpPr>
        <p:spPr>
          <a:xfrm>
            <a:off x="10094994" y="5299478"/>
            <a:ext cx="1292341" cy="646331"/>
          </a:xfrm>
          <a:prstGeom prst="rect">
            <a:avLst/>
          </a:prstGeom>
        </p:spPr>
        <p:txBody>
          <a:bodyPr wrap="none">
            <a:spAutoFit/>
          </a:bodyPr>
          <a:lstStyle/>
          <a:p>
            <a:r>
              <a:rPr lang="es-ES" sz="1200" dirty="0">
                <a:solidFill>
                  <a:srgbClr val="002060"/>
                </a:solidFill>
                <a:latin typeface="Arial" pitchFamily="34" charset="0"/>
                <a:ea typeface="Calibri"/>
                <a:cs typeface="Arial" pitchFamily="34" charset="0"/>
              </a:rPr>
              <a:t>Documentación </a:t>
            </a:r>
          </a:p>
          <a:p>
            <a:r>
              <a:rPr lang="es-ES" sz="1200" dirty="0">
                <a:solidFill>
                  <a:srgbClr val="002060"/>
                </a:solidFill>
                <a:latin typeface="Arial" pitchFamily="34" charset="0"/>
                <a:ea typeface="Calibri"/>
                <a:cs typeface="Arial" pitchFamily="34" charset="0"/>
              </a:rPr>
              <a:t>Resolver bugs</a:t>
            </a: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
        <p:nvSpPr>
          <p:cNvPr id="32" name="Rectángulo 31">
            <a:extLst>
              <a:ext uri="{FF2B5EF4-FFF2-40B4-BE49-F238E27FC236}">
                <a16:creationId xmlns:a16="http://schemas.microsoft.com/office/drawing/2014/main" id="{01C6CBDB-7019-424D-B740-80FFE1FDE5FD}"/>
              </a:ext>
            </a:extLst>
          </p:cNvPr>
          <p:cNvSpPr/>
          <p:nvPr/>
        </p:nvSpPr>
        <p:spPr>
          <a:xfrm>
            <a:off x="9301652" y="4188741"/>
            <a:ext cx="970137" cy="307777"/>
          </a:xfrm>
          <a:prstGeom prst="rect">
            <a:avLst/>
          </a:prstGeom>
        </p:spPr>
        <p:txBody>
          <a:bodyPr wrap="none">
            <a:spAutoFit/>
          </a:bodyPr>
          <a:lstStyle/>
          <a:p>
            <a:r>
              <a:rPr lang="es-ES_tradnl" sz="1400" dirty="0">
                <a:solidFill>
                  <a:srgbClr val="26478D"/>
                </a:solidFill>
                <a:latin typeface="Arial" panose="020B0604020202020204" pitchFamily="34" charset="0"/>
                <a:cs typeface="Arial" panose="020B0604020202020204" pitchFamily="34" charset="0"/>
              </a:rPr>
              <a:t>Día 7 - 12</a:t>
            </a:r>
            <a:endParaRPr lang="es-CO" dirty="0"/>
          </a:p>
        </p:txBody>
      </p:sp>
      <p:sp>
        <p:nvSpPr>
          <p:cNvPr id="33" name="Rectángulo 32">
            <a:extLst>
              <a:ext uri="{FF2B5EF4-FFF2-40B4-BE49-F238E27FC236}">
                <a16:creationId xmlns:a16="http://schemas.microsoft.com/office/drawing/2014/main" id="{29F02EB4-BC13-496C-8D4B-6763E3DA58AF}"/>
              </a:ext>
            </a:extLst>
          </p:cNvPr>
          <p:cNvSpPr/>
          <p:nvPr/>
        </p:nvSpPr>
        <p:spPr>
          <a:xfrm>
            <a:off x="6154706" y="3439840"/>
            <a:ext cx="3887090" cy="307777"/>
          </a:xfrm>
          <a:prstGeom prst="rect">
            <a:avLst/>
          </a:prstGeom>
        </p:spPr>
        <p:txBody>
          <a:bodyPr wrap="none">
            <a:spAutoFit/>
          </a:bodyPr>
          <a:lstStyle/>
          <a:p>
            <a:r>
              <a:rPr lang="es-ES" sz="1400" b="1" dirty="0">
                <a:solidFill>
                  <a:srgbClr val="982881"/>
                </a:solidFill>
                <a:latin typeface="Arial" pitchFamily="34" charset="0"/>
                <a:ea typeface="Calibri"/>
                <a:cs typeface="Arial" pitchFamily="34" charset="0"/>
              </a:rPr>
              <a:t>Tamaño de la Iteración 10 a 15 días hábiles:</a:t>
            </a:r>
            <a:endParaRPr lang="es-CO" sz="2000" dirty="0">
              <a:solidFill>
                <a:srgbClr val="982881"/>
              </a:solidFill>
              <a:latin typeface="Arial" pitchFamily="34" charset="0"/>
              <a:ea typeface="Calibri"/>
              <a:cs typeface="Arial" pitchFamily="34" charset="0"/>
            </a:endParaRPr>
          </a:p>
        </p:txBody>
      </p:sp>
      <p:sp>
        <p:nvSpPr>
          <p:cNvPr id="34" name="Rectángulo 33">
            <a:extLst>
              <a:ext uri="{FF2B5EF4-FFF2-40B4-BE49-F238E27FC236}">
                <a16:creationId xmlns:a16="http://schemas.microsoft.com/office/drawing/2014/main" id="{F9163F06-374C-4D48-9C12-5D150B6E92BC}"/>
              </a:ext>
            </a:extLst>
          </p:cNvPr>
          <p:cNvSpPr/>
          <p:nvPr/>
        </p:nvSpPr>
        <p:spPr>
          <a:xfrm>
            <a:off x="7298071" y="1994557"/>
            <a:ext cx="2508688" cy="492443"/>
          </a:xfrm>
          <a:prstGeom prst="rect">
            <a:avLst/>
          </a:prstGeom>
        </p:spPr>
        <p:txBody>
          <a:bodyPr wrap="square">
            <a:spAutoFit/>
          </a:bodyPr>
          <a:lstStyle/>
          <a:p>
            <a:r>
              <a:rPr lang="es-ES" sz="1400" b="1" dirty="0">
                <a:solidFill>
                  <a:srgbClr val="002060"/>
                </a:solidFill>
                <a:latin typeface="Arial" pitchFamily="34" charset="0"/>
                <a:ea typeface="Calibri"/>
                <a:cs typeface="Arial" pitchFamily="34" charset="0"/>
              </a:rPr>
              <a:t>Duración PI de 2 a 3 meses</a:t>
            </a:r>
          </a:p>
          <a:p>
            <a:r>
              <a:rPr lang="es-ES" sz="1200" dirty="0">
                <a:solidFill>
                  <a:srgbClr val="982881"/>
                </a:solidFill>
                <a:latin typeface="Arial" pitchFamily="34" charset="0"/>
                <a:ea typeface="Calibri"/>
                <a:cs typeface="Arial" pitchFamily="34" charset="0"/>
              </a:rPr>
              <a:t> </a:t>
            </a:r>
            <a:r>
              <a:rPr lang="es-ES" sz="1200" b="1" dirty="0">
                <a:solidFill>
                  <a:srgbClr val="982881"/>
                </a:solidFill>
                <a:latin typeface="Arial" pitchFamily="34" charset="0"/>
                <a:ea typeface="Calibri"/>
                <a:cs typeface="Arial" pitchFamily="34" charset="0"/>
              </a:rPr>
              <a:t> </a:t>
            </a:r>
            <a:endParaRPr lang="es-CO" sz="1800" dirty="0">
              <a:solidFill>
                <a:srgbClr val="982881"/>
              </a:solidFill>
              <a:latin typeface="Arial" pitchFamily="34" charset="0"/>
              <a:ea typeface="Calibri"/>
              <a:cs typeface="Arial" pitchFamily="34" charset="0"/>
            </a:endParaRPr>
          </a:p>
        </p:txBody>
      </p:sp>
    </p:spTree>
    <p:extLst>
      <p:ext uri="{BB962C8B-B14F-4D97-AF65-F5344CB8AC3E}">
        <p14:creationId xmlns:p14="http://schemas.microsoft.com/office/powerpoint/2010/main" val="1221931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a:solidFill>
                  <a:srgbClr val="AD198D"/>
                </a:solidFill>
                <a:latin typeface="Arial" panose="020B0604020202020204" pitchFamily="34" charset="0"/>
                <a:cs typeface="Arial" panose="020B0604020202020204" pitchFamily="34" charset="0"/>
              </a:rPr>
              <a:t>¿Durante el PI Planning?</a:t>
            </a:r>
            <a:endParaRPr lang="es-CO" sz="2700" b="1" dirty="0">
              <a:solidFill>
                <a:srgbClr val="AD198D"/>
              </a:solidFill>
              <a:latin typeface="Arial" panose="020B0604020202020204" pitchFamily="34" charset="0"/>
              <a:cs typeface="Arial" panose="020B0604020202020204" pitchFamily="34" charset="0"/>
            </a:endParaRPr>
          </a:p>
        </p:txBody>
      </p:sp>
      <p:grpSp>
        <p:nvGrpSpPr>
          <p:cNvPr id="12" name="Grupo 11"/>
          <p:cNvGrpSpPr/>
          <p:nvPr/>
        </p:nvGrpSpPr>
        <p:grpSpPr>
          <a:xfrm>
            <a:off x="269188" y="3140336"/>
            <a:ext cx="1385657" cy="982911"/>
            <a:chOff x="6624834" y="4411575"/>
            <a:chExt cx="1385657" cy="982911"/>
          </a:xfrm>
        </p:grpSpPr>
        <p:sp>
          <p:nvSpPr>
            <p:cNvPr id="10" name="CuadroTexto 9">
              <a:extLst>
                <a:ext uri="{FF2B5EF4-FFF2-40B4-BE49-F238E27FC236}">
                  <a16:creationId xmlns:a16="http://schemas.microsoft.com/office/drawing/2014/main" id="{F9697D91-0C68-44D4-9777-DDD502618EDC}"/>
                </a:ext>
              </a:extLst>
            </p:cNvPr>
            <p:cNvSpPr txBox="1"/>
            <p:nvPr/>
          </p:nvSpPr>
          <p:spPr>
            <a:xfrm>
              <a:off x="6624834" y="5025154"/>
              <a:ext cx="1385657" cy="369332"/>
            </a:xfrm>
            <a:prstGeom prst="rect">
              <a:avLst/>
            </a:prstGeom>
            <a:noFill/>
          </p:spPr>
          <p:txBody>
            <a:bodyPr wrap="square" rtlCol="0">
              <a:spAutoFit/>
            </a:bodyPr>
            <a:lstStyle/>
            <a:p>
              <a:pPr algn="ctr"/>
              <a:r>
                <a:rPr lang="es-ES" b="1" dirty="0">
                  <a:solidFill>
                    <a:srgbClr val="575756"/>
                  </a:solidFill>
                  <a:latin typeface="Arial" panose="020B0604020202020204" pitchFamily="34" charset="0"/>
                  <a:cs typeface="Arial" panose="020B0604020202020204" pitchFamily="34" charset="0"/>
                </a:rPr>
                <a:t>1</a:t>
              </a:r>
              <a:r>
                <a:rPr lang="es-ES" b="1" dirty="0" smtClean="0">
                  <a:solidFill>
                    <a:srgbClr val="575756"/>
                  </a:solidFill>
                  <a:latin typeface="Arial" panose="020B0604020202020204" pitchFamily="34" charset="0"/>
                  <a:cs typeface="Arial" panose="020B0604020202020204" pitchFamily="34" charset="0"/>
                </a:rPr>
                <a:t> Hora</a:t>
              </a:r>
              <a:endParaRPr lang="es-CO" b="1" dirty="0">
                <a:solidFill>
                  <a:srgbClr val="575756"/>
                </a:solidFill>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626" y="4411575"/>
              <a:ext cx="613579" cy="613579"/>
            </a:xfrm>
            <a:prstGeom prst="rect">
              <a:avLst/>
            </a:prstGeom>
          </p:spPr>
        </p:pic>
      </p:gr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14" name="Grupo 13"/>
          <p:cNvGrpSpPr/>
          <p:nvPr/>
        </p:nvGrpSpPr>
        <p:grpSpPr>
          <a:xfrm>
            <a:off x="504647" y="1034655"/>
            <a:ext cx="4878234" cy="1107996"/>
            <a:chOff x="567551" y="1403281"/>
            <a:chExt cx="4076544" cy="1107996"/>
          </a:xfrm>
        </p:grpSpPr>
        <p:sp>
          <p:nvSpPr>
            <p:cNvPr id="15"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9</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0" y="1741835"/>
              <a:ext cx="3474495" cy="430887"/>
            </a:xfrm>
            <a:prstGeom prst="rect">
              <a:avLst/>
            </a:prstGeom>
            <a:noFill/>
          </p:spPr>
          <p:txBody>
            <a:bodyPr wrap="square" rtlCol="0" anchor="ctr" anchorCtr="0">
              <a:noAutofit/>
            </a:bodyPr>
            <a:lstStyle/>
            <a:p>
              <a:r>
                <a:rPr lang="es-CO" sz="2400" dirty="0">
                  <a:solidFill>
                    <a:srgbClr val="632678"/>
                  </a:solidFill>
                  <a:latin typeface="Arial" panose="020B0604020202020204" pitchFamily="34" charset="0"/>
                  <a:cs typeface="Arial" panose="020B0604020202020204" pitchFamily="34" charset="0"/>
                </a:rPr>
                <a:t>Planeación y Dependencias</a:t>
              </a:r>
              <a:endParaRPr lang="es-CO" sz="2400" dirty="0">
                <a:solidFill>
                  <a:srgbClr val="632678"/>
                </a:solidFill>
                <a:latin typeface="Arial" panose="020B0604020202020204" pitchFamily="34" charset="0"/>
                <a:cs typeface="Arial" panose="020B0604020202020204" pitchFamily="34" charset="0"/>
              </a:endParaRPr>
            </a:p>
          </p:txBody>
        </p:sp>
      </p:grpSp>
      <p:pic>
        <p:nvPicPr>
          <p:cNvPr id="35" name="Picture 2" descr="Resultado de imagen para program board"/>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98" t="8258" r="4477" b="3818"/>
          <a:stretch/>
        </p:blipFill>
        <p:spPr bwMode="auto">
          <a:xfrm>
            <a:off x="1525449" y="1720515"/>
            <a:ext cx="6083715" cy="4472434"/>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rectangular redondeada 3"/>
          <p:cNvSpPr/>
          <p:nvPr/>
        </p:nvSpPr>
        <p:spPr>
          <a:xfrm>
            <a:off x="7792658" y="205912"/>
            <a:ext cx="4150175" cy="6059606"/>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dirty="0">
                <a:latin typeface="Arial" panose="020B0604020202020204" pitchFamily="34" charset="0"/>
                <a:cs typeface="Arial" panose="020B0604020202020204" pitchFamily="34" charset="0"/>
              </a:rPr>
              <a:t>Se crea el </a:t>
            </a:r>
            <a:r>
              <a:rPr lang="es-CO" dirty="0" err="1">
                <a:latin typeface="Arial" panose="020B0604020202020204" pitchFamily="34" charset="0"/>
                <a:cs typeface="Arial" panose="020B0604020202020204" pitchFamily="34" charset="0"/>
              </a:rPr>
              <a:t>program</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Board</a:t>
            </a:r>
            <a:r>
              <a:rPr lang="es-CO" dirty="0">
                <a:latin typeface="Arial" panose="020B0604020202020204" pitchFamily="34" charset="0"/>
                <a:cs typeface="Arial" panose="020B0604020202020204" pitchFamily="34" charset="0"/>
              </a:rPr>
              <a:t> en el cual la primera columna corresponde a todos los </a:t>
            </a:r>
            <a:r>
              <a:rPr lang="es-CO" dirty="0" smtClean="0">
                <a:latin typeface="Arial" panose="020B0604020202020204" pitchFamily="34" charset="0"/>
                <a:cs typeface="Arial" panose="020B0604020202020204" pitchFamily="34" charset="0"/>
              </a:rPr>
              <a:t>equipo, </a:t>
            </a:r>
            <a:r>
              <a:rPr lang="es-CO" dirty="0">
                <a:latin typeface="Arial" panose="020B0604020202020204" pitchFamily="34" charset="0"/>
                <a:cs typeface="Arial" panose="020B0604020202020204" pitchFamily="34" charset="0"/>
              </a:rPr>
              <a:t>y en la primera fila se encuentran las iteraciones que se ejecutarán en un PI. </a:t>
            </a:r>
            <a:endParaRPr lang="es-CO" dirty="0" smtClean="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a:t>
            </a:r>
            <a:r>
              <a:rPr lang="es-CO" dirty="0" smtClean="0">
                <a:latin typeface="Arial" panose="020B0604020202020204" pitchFamily="34" charset="0"/>
                <a:cs typeface="Arial" panose="020B0604020202020204" pitchFamily="34" charset="0"/>
              </a:rPr>
              <a:t>Historias de usuario </a:t>
            </a:r>
            <a:r>
              <a:rPr lang="es-CO" dirty="0">
                <a:latin typeface="Arial" panose="020B0604020202020204" pitchFamily="34" charset="0"/>
                <a:cs typeface="Arial" panose="020B0604020202020204" pitchFamily="34" charset="0"/>
              </a:rPr>
              <a:t>a trabajar en cada iteración y traza las dependencias entre Historias de usuario</a:t>
            </a:r>
            <a:r>
              <a:rPr lang="es-CO" dirty="0" smtClean="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rPr>
              <a:t>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Historias de </a:t>
            </a:r>
            <a:r>
              <a:rPr lang="es-CO" dirty="0" smtClean="0">
                <a:latin typeface="Arial" panose="020B0604020202020204" pitchFamily="34" charset="0"/>
                <a:cs typeface="Arial" panose="020B0604020202020204" pitchFamily="34" charset="0"/>
              </a:rPr>
              <a:t>usuario</a:t>
            </a:r>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rPr>
              <a:t>y los </a:t>
            </a:r>
            <a:r>
              <a:rPr lang="es-CO" dirty="0" err="1" smtClean="0">
                <a:latin typeface="Arial" panose="020B0604020202020204" pitchFamily="34" charset="0"/>
                <a:cs typeface="Arial" panose="020B0604020202020204" pitchFamily="34" charset="0"/>
              </a:rPr>
              <a:t>Enabler</a:t>
            </a:r>
            <a:r>
              <a:rPr lang="es-CO" dirty="0" smtClean="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rPr>
              <a:t>para que sean mas </a:t>
            </a:r>
            <a:r>
              <a:rPr lang="es-CO" dirty="0" smtClean="0">
                <a:latin typeface="Arial" panose="020B0604020202020204" pitchFamily="34" charset="0"/>
                <a:cs typeface="Arial" panose="020B0604020202020204" pitchFamily="34" charset="0"/>
              </a:rPr>
              <a:t>identificables.</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745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lamada rectangular redondeada 3"/>
          <p:cNvSpPr/>
          <p:nvPr/>
        </p:nvSpPr>
        <p:spPr>
          <a:xfrm>
            <a:off x="2296683" y="4777817"/>
            <a:ext cx="3706846" cy="1719968"/>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a:solidFill>
                  <a:schemeClr val="bg1"/>
                </a:solidFill>
                <a:latin typeface="Arial" panose="020B0604020202020204" pitchFamily="34" charset="0"/>
                <a:cs typeface="Arial" panose="020B0604020202020204" pitchFamily="34" charset="0"/>
              </a:rPr>
              <a:t>El equipo basándose en el </a:t>
            </a:r>
            <a:r>
              <a:rPr lang="es-ES" altLang="en-US" sz="1400" dirty="0" err="1">
                <a:solidFill>
                  <a:schemeClr val="bg1"/>
                </a:solidFill>
                <a:latin typeface="Arial" panose="020B0604020202020204" pitchFamily="34" charset="0"/>
                <a:cs typeface="Arial" panose="020B0604020202020204" pitchFamily="34" charset="0"/>
              </a:rPr>
              <a:t>Program</a:t>
            </a:r>
            <a:r>
              <a:rPr lang="es-ES" altLang="en-US" sz="1400" dirty="0">
                <a:solidFill>
                  <a:schemeClr val="bg1"/>
                </a:solidFill>
                <a:latin typeface="Arial" panose="020B0604020202020204" pitchFamily="34" charset="0"/>
                <a:cs typeface="Arial" panose="020B0604020202020204" pitchFamily="34" charset="0"/>
              </a:rPr>
              <a:t> </a:t>
            </a:r>
            <a:r>
              <a:rPr lang="es-ES" altLang="en-US" sz="1400" dirty="0" err="1">
                <a:solidFill>
                  <a:schemeClr val="bg1"/>
                </a:solidFill>
                <a:latin typeface="Arial" panose="020B0604020202020204" pitchFamily="34" charset="0"/>
                <a:cs typeface="Arial" panose="020B0604020202020204" pitchFamily="34" charset="0"/>
              </a:rPr>
              <a:t>Board</a:t>
            </a:r>
            <a:r>
              <a:rPr lang="es-ES" altLang="en-US" sz="1400" dirty="0">
                <a:solidFill>
                  <a:schemeClr val="bg1"/>
                </a:solidFill>
                <a:latin typeface="Arial" panose="020B0604020202020204" pitchFamily="34" charset="0"/>
                <a:cs typeface="Arial" panose="020B0604020202020204" pitchFamily="34" charset="0"/>
              </a:rPr>
              <a:t>, realiza la presentación </a:t>
            </a:r>
            <a:r>
              <a:rPr lang="es-ES" altLang="en-US" sz="1400" dirty="0" smtClean="0">
                <a:solidFill>
                  <a:schemeClr val="bg1"/>
                </a:solidFill>
                <a:latin typeface="Arial" panose="020B0604020202020204" pitchFamily="34" charset="0"/>
                <a:cs typeface="Arial" panose="020B0604020202020204" pitchFamily="34" charset="0"/>
              </a:rPr>
              <a:t>del </a:t>
            </a:r>
            <a:r>
              <a:rPr lang="es-ES" altLang="en-US" sz="1400" dirty="0">
                <a:solidFill>
                  <a:schemeClr val="bg1"/>
                </a:solidFill>
                <a:latin typeface="Arial" panose="020B0604020202020204" pitchFamily="34" charset="0"/>
                <a:cs typeface="Arial" panose="020B0604020202020204" pitchFamily="34" charset="0"/>
              </a:rPr>
              <a:t>plan que se </a:t>
            </a:r>
            <a:r>
              <a:rPr lang="es-ES" altLang="en-US" sz="1400" dirty="0" smtClean="0">
                <a:solidFill>
                  <a:schemeClr val="bg1"/>
                </a:solidFill>
                <a:latin typeface="Arial" panose="020B0604020202020204" pitchFamily="34" charset="0"/>
                <a:cs typeface="Arial" panose="020B0604020202020204" pitchFamily="34" charset="0"/>
              </a:rPr>
              <a:t>construyó. </a:t>
            </a:r>
            <a:r>
              <a:rPr lang="es-ES" altLang="en-US" sz="1400" dirty="0">
                <a:solidFill>
                  <a:schemeClr val="bg1"/>
                </a:solidFill>
                <a:latin typeface="Arial" panose="020B0604020202020204" pitchFamily="34" charset="0"/>
                <a:cs typeface="Arial" panose="020B0604020202020204" pitchFamily="34" charset="0"/>
              </a:rPr>
              <a:t>Esto con el propósito de que los Business </a:t>
            </a:r>
            <a:r>
              <a:rPr lang="es-ES" altLang="en-US" sz="1400" dirty="0" err="1">
                <a:solidFill>
                  <a:schemeClr val="bg1"/>
                </a:solidFill>
                <a:latin typeface="Arial" panose="020B0604020202020204" pitchFamily="34" charset="0"/>
                <a:cs typeface="Arial" panose="020B0604020202020204" pitchFamily="34" charset="0"/>
              </a:rPr>
              <a:t>Owners</a:t>
            </a:r>
            <a:r>
              <a:rPr lang="es-ES" altLang="en-US" sz="1400" dirty="0">
                <a:solidFill>
                  <a:schemeClr val="bg1"/>
                </a:solidFill>
                <a:latin typeface="Arial" panose="020B0604020202020204" pitchFamily="34" charset="0"/>
                <a:cs typeface="Arial" panose="020B0604020202020204" pitchFamily="34" charset="0"/>
              </a:rPr>
              <a:t>,  </a:t>
            </a:r>
            <a:r>
              <a:rPr lang="es-ES" altLang="en-US" sz="1400" dirty="0" err="1">
                <a:solidFill>
                  <a:schemeClr val="bg1"/>
                </a:solidFill>
                <a:latin typeface="Arial" panose="020B0604020202020204" pitchFamily="34" charset="0"/>
                <a:cs typeface="Arial" panose="020B0604020202020204" pitchFamily="34" charset="0"/>
              </a:rPr>
              <a:t>PMs</a:t>
            </a:r>
            <a:r>
              <a:rPr lang="es-ES" altLang="en-US" sz="1400" dirty="0">
                <a:solidFill>
                  <a:schemeClr val="bg1"/>
                </a:solidFill>
                <a:latin typeface="Arial" panose="020B0604020202020204" pitchFamily="34" charset="0"/>
                <a:cs typeface="Arial" panose="020B0604020202020204" pitchFamily="34" charset="0"/>
              </a:rPr>
              <a:t> y </a:t>
            </a:r>
            <a:r>
              <a:rPr lang="es-ES" altLang="en-US" sz="1400" dirty="0" err="1">
                <a:solidFill>
                  <a:schemeClr val="bg1"/>
                </a:solidFill>
                <a:latin typeface="Arial" panose="020B0604020202020204" pitchFamily="34" charset="0"/>
                <a:cs typeface="Arial" panose="020B0604020202020204" pitchFamily="34" charset="0"/>
              </a:rPr>
              <a:t>stakeholders</a:t>
            </a:r>
            <a:r>
              <a:rPr lang="es-ES" altLang="en-US" sz="1400" dirty="0">
                <a:solidFill>
                  <a:schemeClr val="bg1"/>
                </a:solidFill>
                <a:latin typeface="Arial" panose="020B0604020202020204" pitchFamily="34" charset="0"/>
                <a:cs typeface="Arial" panose="020B0604020202020204" pitchFamily="34" charset="0"/>
              </a:rPr>
              <a:t>, puedan revisar y si es el caso solucionar dudas</a:t>
            </a:r>
            <a:r>
              <a:rPr lang="es-ES" altLang="en-US" sz="1400" dirty="0" smtClean="0">
                <a:solidFill>
                  <a:schemeClr val="bg1"/>
                </a:solidFill>
                <a:latin typeface="Arial" panose="020B0604020202020204" pitchFamily="34" charset="0"/>
                <a:cs typeface="Arial" panose="020B0604020202020204" pitchFamily="34" charset="0"/>
              </a:rPr>
              <a:t>.</a:t>
            </a:r>
          </a:p>
        </p:txBody>
      </p:sp>
      <p:sp>
        <p:nvSpPr>
          <p:cNvPr id="5" name="Título 3"/>
          <p:cNvSpPr txBox="1"/>
          <p:nvPr/>
        </p:nvSpPr>
        <p:spPr>
          <a:xfrm>
            <a:off x="531652" y="437069"/>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6. </a:t>
            </a:r>
            <a:r>
              <a:rPr lang="es-ES" sz="2700" b="1" dirty="0">
                <a:solidFill>
                  <a:srgbClr val="AD198D"/>
                </a:solidFill>
                <a:latin typeface="Arial" panose="020B0604020202020204" pitchFamily="34" charset="0"/>
                <a:cs typeface="Arial" panose="020B0604020202020204" pitchFamily="34" charset="0"/>
              </a:rPr>
              <a:t>¿Durante el PI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8881802" y="6387152"/>
            <a:ext cx="3061031" cy="369332"/>
          </a:xfrm>
          <a:prstGeom prst="rect">
            <a:avLst/>
          </a:prstGeom>
          <a:noFill/>
        </p:spPr>
        <p:txBody>
          <a:bodyPr wrap="none" rtlCol="0">
            <a:spAutoFit/>
          </a:bodyPr>
          <a:lstStyle/>
          <a:p>
            <a:r>
              <a:rPr lang="es-CO" dirty="0">
                <a:solidFill>
                  <a:srgbClr val="575756"/>
                </a:solidFill>
              </a:rPr>
              <a:t>* Tiempo máximos propuesto</a:t>
            </a:r>
          </a:p>
        </p:txBody>
      </p:sp>
      <p:grpSp>
        <p:nvGrpSpPr>
          <p:cNvPr id="14" name="Grupo 13"/>
          <p:cNvGrpSpPr/>
          <p:nvPr/>
        </p:nvGrpSpPr>
        <p:grpSpPr>
          <a:xfrm>
            <a:off x="269004" y="1034655"/>
            <a:ext cx="4088662" cy="1107996"/>
            <a:chOff x="370634" y="1403281"/>
            <a:chExt cx="3416730" cy="1107996"/>
          </a:xfrm>
        </p:grpSpPr>
        <p:sp>
          <p:nvSpPr>
            <p:cNvPr id="15" name="4 Rectángulo"/>
            <p:cNvSpPr/>
            <p:nvPr/>
          </p:nvSpPr>
          <p:spPr>
            <a:xfrm>
              <a:off x="370634" y="1403281"/>
              <a:ext cx="941983" cy="1107996"/>
            </a:xfrm>
            <a:prstGeom prst="rect">
              <a:avLst/>
            </a:prstGeom>
            <a:noFill/>
            <a:ln>
              <a:noFill/>
            </a:ln>
          </p:spPr>
          <p:txBody>
            <a:bodyPr wrap="none" lIns="91440" tIns="45720" rIns="91440" bIns="45720">
              <a:spAutoFit/>
            </a:bodyPr>
            <a:lstStyle/>
            <a:p>
              <a:pPr algn="ctr"/>
              <a:r>
                <a:rPr lang="es-ES" sz="6600" b="1" dirty="0" smtClean="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smtClean="0">
                  <a:solidFill>
                    <a:srgbClr val="632678"/>
                  </a:solidFill>
                  <a:latin typeface="Arial" panose="020B0604020202020204" pitchFamily="34" charset="0"/>
                  <a:cs typeface="Arial" panose="020B0604020202020204" pitchFamily="34" charset="0"/>
                </a:rPr>
                <a:t>Revisión </a:t>
              </a:r>
              <a:r>
                <a:rPr lang="es-CO" sz="2400" dirty="0">
                  <a:solidFill>
                    <a:srgbClr val="632678"/>
                  </a:solidFill>
                  <a:latin typeface="Arial" panose="020B0604020202020204" pitchFamily="34" charset="0"/>
                  <a:cs typeface="Arial" panose="020B0604020202020204" pitchFamily="34" charset="0"/>
                </a:rPr>
                <a:t>del Plan y Votación</a:t>
              </a:r>
              <a:endParaRPr lang="es-CO" sz="2400" dirty="0">
                <a:solidFill>
                  <a:srgbClr val="632678"/>
                </a:solidFill>
                <a:latin typeface="Arial" panose="020B0604020202020204" pitchFamily="34" charset="0"/>
                <a:cs typeface="Arial" panose="020B0604020202020204" pitchFamily="34" charset="0"/>
              </a:endParaRPr>
            </a:p>
          </p:txBody>
        </p:sp>
      </p:grpSp>
      <p:pic>
        <p:nvPicPr>
          <p:cNvPr id="35" name="Picture 2" descr="Resultado de imagen para program board"/>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498" t="8258" r="4477" b="3818"/>
          <a:stretch/>
        </p:blipFill>
        <p:spPr bwMode="auto">
          <a:xfrm>
            <a:off x="2431662" y="1946032"/>
            <a:ext cx="3436891" cy="2526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5155" y="3516066"/>
            <a:ext cx="2651879" cy="1373601"/>
          </a:xfrm>
          <a:prstGeom prst="rect">
            <a:avLst/>
          </a:prstGeom>
        </p:spPr>
      </p:pic>
      <p:sp>
        <p:nvSpPr>
          <p:cNvPr id="13" name="Llamada rectangular redondeada 12"/>
          <p:cNvSpPr/>
          <p:nvPr/>
        </p:nvSpPr>
        <p:spPr>
          <a:xfrm>
            <a:off x="7511370" y="309901"/>
            <a:ext cx="3706846" cy="3307314"/>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a:solidFill>
                  <a:schemeClr val="bg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endParaRPr lang="es-ES" altLang="en-US" sz="1400" dirty="0" smtClean="0">
              <a:solidFill>
                <a:schemeClr val="bg1"/>
              </a:solidFill>
              <a:latin typeface="Arial" panose="020B0604020202020204" pitchFamily="34" charset="0"/>
              <a:cs typeface="Arial" panose="020B0604020202020204" pitchFamily="34" charset="0"/>
            </a:endParaRPr>
          </a:p>
        </p:txBody>
      </p:sp>
      <p:pic>
        <p:nvPicPr>
          <p:cNvPr id="18" name="Picture 2" descr="https://www.scaledagileframework.com/wp-content/uploads/2014/07/F5-Confidence-Vote-for-an-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616" y="3895798"/>
            <a:ext cx="3381962" cy="22127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269188" y="3140336"/>
            <a:ext cx="1385657" cy="982911"/>
            <a:chOff x="6624834" y="4411575"/>
            <a:chExt cx="1385657" cy="982911"/>
          </a:xfrm>
        </p:grpSpPr>
        <p:sp>
          <p:nvSpPr>
            <p:cNvPr id="20" name="CuadroTexto 19">
              <a:extLst>
                <a:ext uri="{FF2B5EF4-FFF2-40B4-BE49-F238E27FC236}">
                  <a16:creationId xmlns:a16="http://schemas.microsoft.com/office/drawing/2014/main" id="{F9697D91-0C68-44D4-9777-DDD502618EDC}"/>
                </a:ext>
              </a:extLst>
            </p:cNvPr>
            <p:cNvSpPr txBox="1"/>
            <p:nvPr/>
          </p:nvSpPr>
          <p:spPr>
            <a:xfrm>
              <a:off x="6624834" y="5025154"/>
              <a:ext cx="1385657" cy="369332"/>
            </a:xfrm>
            <a:prstGeom prst="rect">
              <a:avLst/>
            </a:prstGeom>
            <a:noFill/>
          </p:spPr>
          <p:txBody>
            <a:bodyPr wrap="square" rtlCol="0">
              <a:spAutoFit/>
            </a:bodyPr>
            <a:lstStyle/>
            <a:p>
              <a:pPr algn="ctr"/>
              <a:r>
                <a:rPr lang="es-ES" b="1" dirty="0" smtClean="0">
                  <a:solidFill>
                    <a:srgbClr val="575756"/>
                  </a:solidFill>
                  <a:latin typeface="Arial" panose="020B0604020202020204" pitchFamily="34" charset="0"/>
                  <a:cs typeface="Arial" panose="020B0604020202020204" pitchFamily="34" charset="0"/>
                </a:rPr>
                <a:t>15</a:t>
              </a:r>
              <a:r>
                <a:rPr lang="es-ES" b="1" dirty="0" smtClean="0">
                  <a:solidFill>
                    <a:srgbClr val="575756"/>
                  </a:solidFill>
                  <a:latin typeface="Arial" panose="020B0604020202020204" pitchFamily="34" charset="0"/>
                  <a:cs typeface="Arial" panose="020B0604020202020204" pitchFamily="34" charset="0"/>
                </a:rPr>
                <a:t> Minutos</a:t>
              </a:r>
              <a:endParaRPr lang="es-CO" b="1" dirty="0">
                <a:solidFill>
                  <a:srgbClr val="575756"/>
                </a:solidFill>
                <a:latin typeface="Arial" panose="020B0604020202020204" pitchFamily="34" charset="0"/>
                <a:cs typeface="Arial" panose="020B0604020202020204" pitchFamily="34" charset="0"/>
              </a:endParaRPr>
            </a:p>
          </p:txBody>
        </p:sp>
        <p:pic>
          <p:nvPicPr>
            <p:cNvPr id="21" name="Imagen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4626" y="4411575"/>
              <a:ext cx="613579" cy="613579"/>
            </a:xfrm>
            <a:prstGeom prst="rect">
              <a:avLst/>
            </a:prstGeom>
          </p:spPr>
        </p:pic>
      </p:grpSp>
    </p:spTree>
    <p:extLst>
      <p:ext uri="{BB962C8B-B14F-4D97-AF65-F5344CB8AC3E}">
        <p14:creationId xmlns:p14="http://schemas.microsoft.com/office/powerpoint/2010/main" val="2308711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7.¿</a:t>
            </a:r>
            <a:r>
              <a:rPr lang="es-ES" sz="2700" b="1" dirty="0">
                <a:solidFill>
                  <a:srgbClr val="AD198D"/>
                </a:solidFill>
                <a:latin typeface="Arial" panose="020B0604020202020204" pitchFamily="34" charset="0"/>
                <a:cs typeface="Arial" panose="020B0604020202020204" pitchFamily="34" charset="0"/>
              </a:rPr>
              <a:t>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1312336" y="4979624"/>
            <a:ext cx="9602667" cy="645160"/>
          </a:xfrm>
          <a:prstGeom prst="rect">
            <a:avLst/>
          </a:prstGeom>
          <a:noFill/>
        </p:spPr>
        <p:txBody>
          <a:bodyPr wrap="square" rtlCol="0">
            <a:spAutoFit/>
          </a:bodyPr>
          <a:lstStyle/>
          <a:p>
            <a:pPr algn="l"/>
            <a:r>
              <a:rPr lang="es-CO" dirty="0">
                <a:solidFill>
                  <a:srgbClr val="575756"/>
                </a:solidFill>
                <a:latin typeface="Arial" panose="020B0604020202020204" pitchFamily="34" charset="0"/>
                <a:cs typeface="Arial" panose="020B0604020202020204" pitchFamily="34" charset="0"/>
              </a:rPr>
              <a:t>Al finalizar el </a:t>
            </a:r>
            <a:r>
              <a:rPr lang="es-CO" dirty="0" smtClean="0">
                <a:solidFill>
                  <a:srgbClr val="575756"/>
                </a:solidFill>
                <a:latin typeface="Arial" panose="020B0604020202020204" pitchFamily="34" charset="0"/>
                <a:cs typeface="Arial" panose="020B0604020202020204" pitchFamily="34" charset="0"/>
              </a:rPr>
              <a:t>Scrum Master, </a:t>
            </a:r>
            <a:r>
              <a:rPr lang="es-CO" dirty="0">
                <a:solidFill>
                  <a:srgbClr val="575756"/>
                </a:solidFill>
                <a:latin typeface="Arial" panose="020B0604020202020204" pitchFamily="34" charset="0"/>
                <a:cs typeface="Arial" panose="020B0604020202020204" pitchFamily="34" charset="0"/>
              </a:rPr>
              <a:t>hace un breve resumen del PI planning, en donde menciona los objetivos definidos y el plan comprometido por los equipos.</a:t>
            </a:r>
          </a:p>
        </p:txBody>
      </p:sp>
      <p:sp>
        <p:nvSpPr>
          <p:cNvPr id="18" name="CuadroTexto 17"/>
          <p:cNvSpPr txBox="1"/>
          <p:nvPr/>
        </p:nvSpPr>
        <p:spPr>
          <a:xfrm>
            <a:off x="1235909" y="5739125"/>
            <a:ext cx="9602667" cy="645160"/>
          </a:xfrm>
          <a:prstGeom prst="rect">
            <a:avLst/>
          </a:prstGeom>
          <a:noFill/>
        </p:spPr>
        <p:txBody>
          <a:bodyPr wrap="square" rtlCol="0">
            <a:spAutoFit/>
          </a:bodyPr>
          <a:lstStyle/>
          <a:p>
            <a:r>
              <a:rPr lang="es-CO" dirty="0">
                <a:solidFill>
                  <a:srgbClr val="575756"/>
                </a:solidFill>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14" name="6 Rectángulo">
            <a:extLst>
              <a:ext uri="{FF2B5EF4-FFF2-40B4-BE49-F238E27FC236}">
                <a16:creationId xmlns:a16="http://schemas.microsoft.com/office/drawing/2014/main" id="{30370F91-E0F2-48EE-B5DA-8338EAE731B4}"/>
              </a:ext>
            </a:extLst>
          </p:cNvPr>
          <p:cNvSpPr/>
          <p:nvPr/>
        </p:nvSpPr>
        <p:spPr>
          <a:xfrm>
            <a:off x="2200857" y="2369122"/>
            <a:ext cx="1131532" cy="307777"/>
          </a:xfrm>
          <a:prstGeom prst="rect">
            <a:avLst/>
          </a:prstGeom>
        </p:spPr>
        <p:txBody>
          <a:bodyPr wrap="square">
            <a:spAutoFit/>
          </a:bodyPr>
          <a:lstStyle/>
          <a:p>
            <a:r>
              <a:rPr lang="es-ES" sz="1400" b="1" dirty="0">
                <a:solidFill>
                  <a:srgbClr val="982881"/>
                </a:solidFill>
                <a:latin typeface="Arial" pitchFamily="34" charset="0"/>
                <a:ea typeface="Calibri"/>
                <a:cs typeface="Arial" pitchFamily="34" charset="0"/>
              </a:rPr>
              <a:t>Me gustó</a:t>
            </a:r>
            <a:endParaRPr lang="es-CO" sz="2000" dirty="0">
              <a:solidFill>
                <a:srgbClr val="982881"/>
              </a:solidFill>
              <a:latin typeface="Arial" pitchFamily="34" charset="0"/>
              <a:ea typeface="Calibri"/>
              <a:cs typeface="Arial" pitchFamily="34" charset="0"/>
            </a:endParaRPr>
          </a:p>
        </p:txBody>
      </p:sp>
      <p:sp>
        <p:nvSpPr>
          <p:cNvPr id="16" name="6 Rectángulo">
            <a:extLst>
              <a:ext uri="{FF2B5EF4-FFF2-40B4-BE49-F238E27FC236}">
                <a16:creationId xmlns:a16="http://schemas.microsoft.com/office/drawing/2014/main" id="{B6A0FA86-CDE2-4C6E-8E05-BB2F7602A58B}"/>
              </a:ext>
            </a:extLst>
          </p:cNvPr>
          <p:cNvSpPr/>
          <p:nvPr/>
        </p:nvSpPr>
        <p:spPr>
          <a:xfrm>
            <a:off x="4971996" y="2334777"/>
            <a:ext cx="1661087" cy="307777"/>
          </a:xfrm>
          <a:prstGeom prst="rect">
            <a:avLst/>
          </a:prstGeom>
        </p:spPr>
        <p:txBody>
          <a:bodyPr wrap="square">
            <a:spAutoFit/>
          </a:bodyPr>
          <a:lstStyle/>
          <a:p>
            <a:r>
              <a:rPr lang="es-ES" sz="1400" b="1" dirty="0">
                <a:solidFill>
                  <a:srgbClr val="982881"/>
                </a:solidFill>
                <a:latin typeface="Arial" pitchFamily="34" charset="0"/>
                <a:ea typeface="Calibri"/>
                <a:cs typeface="Arial" pitchFamily="34" charset="0"/>
              </a:rPr>
              <a:t>No me gustó</a:t>
            </a:r>
            <a:endParaRPr lang="es-CO" sz="2000" dirty="0">
              <a:solidFill>
                <a:srgbClr val="982881"/>
              </a:solidFill>
              <a:latin typeface="Arial" pitchFamily="34" charset="0"/>
              <a:ea typeface="Calibri"/>
              <a:cs typeface="Arial" pitchFamily="34" charset="0"/>
            </a:endParaRPr>
          </a:p>
        </p:txBody>
      </p:sp>
      <p:sp>
        <p:nvSpPr>
          <p:cNvPr id="17" name="6 Rectángulo">
            <a:extLst>
              <a:ext uri="{FF2B5EF4-FFF2-40B4-BE49-F238E27FC236}">
                <a16:creationId xmlns:a16="http://schemas.microsoft.com/office/drawing/2014/main" id="{F75B25DB-0850-41E2-94FA-6CD9A0C64669}"/>
              </a:ext>
            </a:extLst>
          </p:cNvPr>
          <p:cNvSpPr/>
          <p:nvPr/>
        </p:nvSpPr>
        <p:spPr>
          <a:xfrm>
            <a:off x="3979544" y="3583745"/>
            <a:ext cx="1661087" cy="307777"/>
          </a:xfrm>
          <a:prstGeom prst="rect">
            <a:avLst/>
          </a:prstGeom>
        </p:spPr>
        <p:txBody>
          <a:bodyPr wrap="square">
            <a:spAutoFit/>
          </a:bodyPr>
          <a:lstStyle/>
          <a:p>
            <a:r>
              <a:rPr lang="es-ES" sz="1400" b="1" dirty="0">
                <a:solidFill>
                  <a:srgbClr val="982881"/>
                </a:solidFill>
                <a:latin typeface="Arial" pitchFamily="34" charset="0"/>
                <a:ea typeface="Calibri"/>
                <a:cs typeface="Arial" pitchFamily="34" charset="0"/>
              </a:rPr>
              <a:t>Mejorar</a:t>
            </a:r>
            <a:endParaRPr lang="es-CO" sz="2000" dirty="0">
              <a:solidFill>
                <a:srgbClr val="982881"/>
              </a:solidFill>
              <a:latin typeface="Arial" pitchFamily="34" charset="0"/>
              <a:ea typeface="Calibri"/>
              <a:cs typeface="Arial" pitchFamily="34" charset="0"/>
            </a:endParaRPr>
          </a:p>
        </p:txBody>
      </p:sp>
      <p:cxnSp>
        <p:nvCxnSpPr>
          <p:cNvPr id="23" name="Conector recto 22">
            <a:extLst>
              <a:ext uri="{FF2B5EF4-FFF2-40B4-BE49-F238E27FC236}">
                <a16:creationId xmlns:a16="http://schemas.microsoft.com/office/drawing/2014/main" id="{F48DA3E8-B47B-450E-9FAC-0F8D67807715}"/>
              </a:ext>
            </a:extLst>
          </p:cNvPr>
          <p:cNvCxnSpPr/>
          <p:nvPr/>
        </p:nvCxnSpPr>
        <p:spPr>
          <a:xfrm>
            <a:off x="4367439" y="2374218"/>
            <a:ext cx="0" cy="95885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Conector recto 23">
            <a:extLst>
              <a:ext uri="{FF2B5EF4-FFF2-40B4-BE49-F238E27FC236}">
                <a16:creationId xmlns:a16="http://schemas.microsoft.com/office/drawing/2014/main" id="{D828B36B-46D3-4B07-9B4B-40D8D746A7EB}"/>
              </a:ext>
            </a:extLst>
          </p:cNvPr>
          <p:cNvCxnSpPr>
            <a:cxnSpLocks/>
          </p:cNvCxnSpPr>
          <p:nvPr/>
        </p:nvCxnSpPr>
        <p:spPr>
          <a:xfrm flipH="1">
            <a:off x="3072039" y="3333068"/>
            <a:ext cx="1294784" cy="1000015"/>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Conector recto 24">
            <a:extLst>
              <a:ext uri="{FF2B5EF4-FFF2-40B4-BE49-F238E27FC236}">
                <a16:creationId xmlns:a16="http://schemas.microsoft.com/office/drawing/2014/main" id="{ADF6A733-8DB9-40DA-A29B-1037AF79699A}"/>
              </a:ext>
            </a:extLst>
          </p:cNvPr>
          <p:cNvCxnSpPr>
            <a:cxnSpLocks/>
          </p:cNvCxnSpPr>
          <p:nvPr/>
        </p:nvCxnSpPr>
        <p:spPr>
          <a:xfrm flipH="1" flipV="1">
            <a:off x="4367439" y="3315409"/>
            <a:ext cx="1378566" cy="1017674"/>
          </a:xfrm>
          <a:prstGeom prst="line">
            <a:avLst/>
          </a:prstGeom>
        </p:spPr>
        <p:style>
          <a:lnRef idx="3">
            <a:schemeClr val="accent1"/>
          </a:lnRef>
          <a:fillRef idx="0">
            <a:schemeClr val="accent1"/>
          </a:fillRef>
          <a:effectRef idx="2">
            <a:schemeClr val="accent1"/>
          </a:effectRef>
          <a:fontRef idx="minor">
            <a:schemeClr val="tx1"/>
          </a:fontRef>
        </p:style>
      </p:cxnSp>
      <p:pic>
        <p:nvPicPr>
          <p:cNvPr id="26" name="Imagen 25">
            <a:extLst>
              <a:ext uri="{FF2B5EF4-FFF2-40B4-BE49-F238E27FC236}">
                <a16:creationId xmlns:a16="http://schemas.microsoft.com/office/drawing/2014/main" id="{DAC94036-005E-4E38-B548-425E07956F42}"/>
              </a:ext>
            </a:extLst>
          </p:cNvPr>
          <p:cNvPicPr>
            <a:picLocks noChangeAspect="1"/>
          </p:cNvPicPr>
          <p:nvPr/>
        </p:nvPicPr>
        <p:blipFill>
          <a:blip r:embed="rId2"/>
          <a:stretch>
            <a:fillRect/>
          </a:stretch>
        </p:blipFill>
        <p:spPr>
          <a:xfrm>
            <a:off x="5269156" y="2816338"/>
            <a:ext cx="628649" cy="628649"/>
          </a:xfrm>
          <a:prstGeom prst="rect">
            <a:avLst/>
          </a:prstGeom>
        </p:spPr>
      </p:pic>
      <p:pic>
        <p:nvPicPr>
          <p:cNvPr id="27" name="Imagen 26">
            <a:extLst>
              <a:ext uri="{FF2B5EF4-FFF2-40B4-BE49-F238E27FC236}">
                <a16:creationId xmlns:a16="http://schemas.microsoft.com/office/drawing/2014/main" id="{75BD8C20-FD68-44A0-8CD1-85BC70902EC3}"/>
              </a:ext>
            </a:extLst>
          </p:cNvPr>
          <p:cNvPicPr>
            <a:picLocks noChangeAspect="1"/>
          </p:cNvPicPr>
          <p:nvPr/>
        </p:nvPicPr>
        <p:blipFill>
          <a:blip r:embed="rId3"/>
          <a:stretch>
            <a:fillRect/>
          </a:stretch>
        </p:blipFill>
        <p:spPr>
          <a:xfrm>
            <a:off x="2290365" y="2794112"/>
            <a:ext cx="673099" cy="673099"/>
          </a:xfrm>
          <a:prstGeom prst="rect">
            <a:avLst/>
          </a:prstGeom>
        </p:spPr>
      </p:pic>
      <p:pic>
        <p:nvPicPr>
          <p:cNvPr id="28" name="Imagen 27">
            <a:extLst>
              <a:ext uri="{FF2B5EF4-FFF2-40B4-BE49-F238E27FC236}">
                <a16:creationId xmlns:a16="http://schemas.microsoft.com/office/drawing/2014/main" id="{C2A4F626-55A4-40A2-8FD5-1D0AF19518C9}"/>
              </a:ext>
            </a:extLst>
          </p:cNvPr>
          <p:cNvPicPr>
            <a:picLocks noChangeAspect="1"/>
          </p:cNvPicPr>
          <p:nvPr/>
        </p:nvPicPr>
        <p:blipFill>
          <a:blip r:embed="rId4"/>
          <a:stretch>
            <a:fillRect/>
          </a:stretch>
        </p:blipFill>
        <p:spPr>
          <a:xfrm>
            <a:off x="6561860" y="2504718"/>
            <a:ext cx="1191226" cy="1191226"/>
          </a:xfrm>
          <a:prstGeom prst="rect">
            <a:avLst/>
          </a:prstGeom>
        </p:spPr>
      </p:pic>
      <p:pic>
        <p:nvPicPr>
          <p:cNvPr id="29" name="Imagen 28">
            <a:extLst>
              <a:ext uri="{FF2B5EF4-FFF2-40B4-BE49-F238E27FC236}">
                <a16:creationId xmlns:a16="http://schemas.microsoft.com/office/drawing/2014/main" id="{123F92DC-9078-410B-8E4A-07207F2989F2}"/>
              </a:ext>
            </a:extLst>
          </p:cNvPr>
          <p:cNvPicPr>
            <a:picLocks noChangeAspect="1"/>
          </p:cNvPicPr>
          <p:nvPr/>
        </p:nvPicPr>
        <p:blipFill>
          <a:blip r:embed="rId5"/>
          <a:stretch>
            <a:fillRect/>
          </a:stretch>
        </p:blipFill>
        <p:spPr>
          <a:xfrm>
            <a:off x="4162154" y="3910703"/>
            <a:ext cx="561138" cy="561138"/>
          </a:xfrm>
          <a:prstGeom prst="rect">
            <a:avLst/>
          </a:prstGeom>
        </p:spPr>
      </p:pic>
      <p:grpSp>
        <p:nvGrpSpPr>
          <p:cNvPr id="30" name="Grupo 29"/>
          <p:cNvGrpSpPr/>
          <p:nvPr/>
        </p:nvGrpSpPr>
        <p:grpSpPr>
          <a:xfrm>
            <a:off x="292345" y="1034655"/>
            <a:ext cx="4065321" cy="1107996"/>
            <a:chOff x="390139" y="1403281"/>
            <a:chExt cx="3397225" cy="1107996"/>
          </a:xfrm>
        </p:grpSpPr>
        <p:sp>
          <p:nvSpPr>
            <p:cNvPr id="31" name="4 Rectángulo"/>
            <p:cNvSpPr/>
            <p:nvPr/>
          </p:nvSpPr>
          <p:spPr>
            <a:xfrm>
              <a:off x="390139" y="1403281"/>
              <a:ext cx="902975" cy="1107996"/>
            </a:xfrm>
            <a:prstGeom prst="rect">
              <a:avLst/>
            </a:prstGeom>
            <a:noFill/>
            <a:ln>
              <a:noFill/>
            </a:ln>
          </p:spPr>
          <p:txBody>
            <a:bodyPr wrap="none" lIns="91440" tIns="45720" rIns="91440" bIns="45720">
              <a:spAutoFit/>
            </a:bodyPr>
            <a:lstStyle/>
            <a:p>
              <a:pPr algn="ctr"/>
              <a:r>
                <a:rPr lang="es-ES" sz="6600" b="1" dirty="0" smtClean="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endPar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2" name="5 CuadroTexto"/>
            <p:cNvSpPr txBox="1"/>
            <p:nvPr/>
          </p:nvSpPr>
          <p:spPr>
            <a:xfrm>
              <a:off x="1169601" y="1741835"/>
              <a:ext cx="2617763" cy="430887"/>
            </a:xfrm>
            <a:prstGeom prst="rect">
              <a:avLst/>
            </a:prstGeom>
            <a:noFill/>
          </p:spPr>
          <p:txBody>
            <a:bodyPr wrap="square" rtlCol="0" anchor="ctr" anchorCtr="0">
              <a:noAutofit/>
            </a:bodyPr>
            <a:lstStyle/>
            <a:p>
              <a:r>
                <a:rPr lang="es-CO" sz="2400" dirty="0" err="1" smtClean="0">
                  <a:solidFill>
                    <a:srgbClr val="632678"/>
                  </a:solidFill>
                  <a:latin typeface="Arial" panose="020B0604020202020204" pitchFamily="34" charset="0"/>
                  <a:cs typeface="Arial" panose="020B0604020202020204" pitchFamily="34" charset="0"/>
                </a:rPr>
                <a:t>Feedback</a:t>
              </a:r>
              <a:endParaRPr lang="es-CO" sz="2400" dirty="0">
                <a:solidFill>
                  <a:srgbClr val="632678"/>
                </a:solidFill>
                <a:latin typeface="Arial" panose="020B0604020202020204" pitchFamily="34" charset="0"/>
                <a:cs typeface="Arial" panose="020B0604020202020204" pitchFamily="34" charset="0"/>
              </a:endParaRPr>
            </a:p>
          </p:txBody>
        </p:sp>
      </p:grpSp>
      <p:sp>
        <p:nvSpPr>
          <p:cNvPr id="33" name="Llamada rectangular redondeada 32"/>
          <p:cNvSpPr/>
          <p:nvPr/>
        </p:nvSpPr>
        <p:spPr>
          <a:xfrm>
            <a:off x="8660920" y="2109733"/>
            <a:ext cx="2577433" cy="1719968"/>
          </a:xfrm>
          <a:prstGeom prst="wedgeRoundRectCallout">
            <a:avLst>
              <a:gd name="adj1" fmla="val -13211"/>
              <a:gd name="adj2" fmla="val 43341"/>
              <a:gd name="adj3" fmla="val 16667"/>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400" dirty="0" smtClean="0">
                <a:solidFill>
                  <a:schemeClr val="bg1"/>
                </a:solidFill>
                <a:latin typeface="Arial" panose="020B0604020202020204" pitchFamily="34" charset="0"/>
                <a:cs typeface="Arial" panose="020B0604020202020204" pitchFamily="34" charset="0"/>
              </a:rPr>
              <a:t>El </a:t>
            </a:r>
            <a:r>
              <a:rPr lang="es-ES" altLang="en-US" sz="1400" dirty="0">
                <a:solidFill>
                  <a:schemeClr val="bg1"/>
                </a:solidFill>
                <a:latin typeface="Arial" panose="020B0604020202020204" pitchFamily="34" charset="0"/>
                <a:cs typeface="Arial" panose="020B0604020202020204" pitchFamily="34" charset="0"/>
              </a:rPr>
              <a:t>propósito </a:t>
            </a:r>
            <a:r>
              <a:rPr lang="es-ES" altLang="en-US" sz="1400" dirty="0" smtClean="0">
                <a:solidFill>
                  <a:schemeClr val="bg1"/>
                </a:solidFill>
                <a:latin typeface="Arial" panose="020B0604020202020204" pitchFamily="34" charset="0"/>
                <a:cs typeface="Arial" panose="020B0604020202020204" pitchFamily="34" charset="0"/>
              </a:rPr>
              <a:t>del </a:t>
            </a:r>
            <a:r>
              <a:rPr lang="es-ES" altLang="en-US" sz="1400" dirty="0" err="1" smtClean="0">
                <a:solidFill>
                  <a:schemeClr val="bg1"/>
                </a:solidFill>
                <a:latin typeface="Arial" panose="020B0604020202020204" pitchFamily="34" charset="0"/>
                <a:cs typeface="Arial" panose="020B0604020202020204" pitchFamily="34" charset="0"/>
              </a:rPr>
              <a:t>feedback</a:t>
            </a:r>
            <a:r>
              <a:rPr lang="es-ES" altLang="en-US" sz="1400" dirty="0" smtClean="0">
                <a:solidFill>
                  <a:schemeClr val="bg1"/>
                </a:solidFill>
                <a:latin typeface="Arial" panose="020B0604020202020204" pitchFamily="34" charset="0"/>
                <a:cs typeface="Arial" panose="020B0604020202020204" pitchFamily="34" charset="0"/>
              </a:rPr>
              <a:t> es </a:t>
            </a:r>
            <a:r>
              <a:rPr lang="es-ES" altLang="en-US" sz="1400" dirty="0">
                <a:solidFill>
                  <a:schemeClr val="bg1"/>
                </a:solidFill>
                <a:latin typeface="Arial" panose="020B0604020202020204" pitchFamily="34" charset="0"/>
                <a:cs typeface="Arial" panose="020B0604020202020204" pitchFamily="34" charset="0"/>
              </a:rPr>
              <a:t>identificar hallazgos que puedan mejorar el siguiente PI </a:t>
            </a:r>
            <a:r>
              <a:rPr lang="es-ES" altLang="en-US" sz="1400" dirty="0" err="1">
                <a:solidFill>
                  <a:schemeClr val="bg1"/>
                </a:solidFill>
                <a:latin typeface="Arial" panose="020B0604020202020204" pitchFamily="34" charset="0"/>
                <a:cs typeface="Arial" panose="020B0604020202020204" pitchFamily="34" charset="0"/>
              </a:rPr>
              <a:t>Planning</a:t>
            </a:r>
            <a:r>
              <a:rPr lang="es-ES" altLang="en-US" sz="1400" dirty="0">
                <a:solidFill>
                  <a:schemeClr val="bg1"/>
                </a:solidFill>
                <a:latin typeface="Arial" panose="020B0604020202020204" pitchFamily="34" charset="0"/>
                <a:cs typeface="Arial" panose="020B0604020202020204" pitchFamily="34" charset="0"/>
              </a:rPr>
              <a:t>. </a:t>
            </a:r>
            <a:endParaRPr lang="es-ES" altLang="en-US" sz="1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smtClean="0">
                <a:solidFill>
                  <a:srgbClr val="AD198D"/>
                </a:solidFill>
                <a:latin typeface="Arial" panose="020B0604020202020204" pitchFamily="34" charset="0"/>
                <a:cs typeface="Arial" panose="020B0604020202020204" pitchFamily="34" charset="0"/>
              </a:rPr>
              <a:t>8. Anexos</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846509" y="1106364"/>
            <a:ext cx="9602667" cy="923330"/>
          </a:xfrm>
          <a:prstGeom prst="rect">
            <a:avLst/>
          </a:prstGeom>
          <a:noFill/>
        </p:spPr>
        <p:txBody>
          <a:bodyPr wrap="square" rtlCol="0">
            <a:spAutoFit/>
          </a:bodyPr>
          <a:lstStyle/>
          <a:p>
            <a:pPr marL="285750" indent="-285750" algn="l">
              <a:buFont typeface="Arial" panose="020B0604020202020204" pitchFamily="34" charset="0"/>
              <a:buChar char="•"/>
            </a:pPr>
            <a:r>
              <a:rPr lang="es-CO" dirty="0" smtClean="0">
                <a:solidFill>
                  <a:srgbClr val="575756"/>
                </a:solidFill>
                <a:latin typeface="Arial" panose="020B0604020202020204" pitchFamily="34" charset="0"/>
                <a:cs typeface="Arial" panose="020B0604020202020204" pitchFamily="34" charset="0"/>
              </a:rPr>
              <a:t>La guía de PI </a:t>
            </a:r>
            <a:r>
              <a:rPr lang="es-CO" dirty="0" err="1" smtClean="0">
                <a:solidFill>
                  <a:srgbClr val="575756"/>
                </a:solidFill>
                <a:latin typeface="Arial" panose="020B0604020202020204" pitchFamily="34" charset="0"/>
                <a:cs typeface="Arial" panose="020B0604020202020204" pitchFamily="34" charset="0"/>
              </a:rPr>
              <a:t>planning</a:t>
            </a:r>
            <a:r>
              <a:rPr lang="es-CO" dirty="0" smtClean="0">
                <a:solidFill>
                  <a:srgbClr val="575756"/>
                </a:solidFill>
                <a:latin typeface="Arial" panose="020B0604020202020204" pitchFamily="34" charset="0"/>
                <a:cs typeface="Arial" panose="020B0604020202020204" pitchFamily="34" charset="0"/>
              </a:rPr>
              <a:t> fue adaptada al contexto de Experian, toma las buenas practicas recomendadas por el marco Safe. </a:t>
            </a:r>
          </a:p>
          <a:p>
            <a:pPr algn="l"/>
            <a:r>
              <a:rPr lang="es-CO" dirty="0" smtClean="0">
                <a:solidFill>
                  <a:srgbClr val="575756"/>
                </a:solidFill>
                <a:latin typeface="Arial" panose="020B0604020202020204" pitchFamily="34" charset="0"/>
                <a:cs typeface="Arial" panose="020B0604020202020204" pitchFamily="34" charset="0"/>
              </a:rPr>
              <a:t>  </a:t>
            </a:r>
            <a:endParaRPr lang="es-CO" dirty="0">
              <a:solidFill>
                <a:srgbClr val="5757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095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1033541" y="1690688"/>
            <a:ext cx="9805035" cy="2584450"/>
          </a:xfrm>
          <a:prstGeom prst="rect">
            <a:avLst/>
          </a:prstGeom>
          <a:noFill/>
        </p:spPr>
        <p:txBody>
          <a:bodyPr wrap="square" rtlCol="0">
            <a:spAutoFit/>
          </a:bodyPr>
          <a:lstStyle/>
          <a:p>
            <a:pPr algn="just"/>
            <a:r>
              <a:rPr lang="es-ES" altLang="en-US" dirty="0">
                <a:solidFill>
                  <a:srgbClr val="575756"/>
                </a:solidFill>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solidFill>
                <a:srgbClr val="575756"/>
              </a:solidFill>
              <a:latin typeface="Arial" panose="020B0604020202020204" pitchFamily="34" charset="0"/>
              <a:cs typeface="Arial" panose="020B0604020202020204" pitchFamily="34" charset="0"/>
            </a:endParaRPr>
          </a:p>
          <a:p>
            <a:pPr algn="just"/>
            <a:r>
              <a:rPr lang="es-ES" altLang="en-US" dirty="0">
                <a:solidFill>
                  <a:srgbClr val="575756"/>
                </a:solidFill>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943869" y="4549073"/>
            <a:ext cx="7938135" cy="18662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3E270B1D-1AD7-44BE-8E70-AC54A715455D}"/>
              </a:ext>
            </a:extLst>
          </p:cNvPr>
          <p:cNvSpPr/>
          <p:nvPr/>
        </p:nvSpPr>
        <p:spPr>
          <a:xfrm>
            <a:off x="8355214" y="333896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err="1">
                <a:latin typeface="Arial" panose="020B0604020202020204" pitchFamily="34" charset="0"/>
                <a:cs typeface="Arial" panose="020B0604020202020204" pitchFamily="34" charset="0"/>
                <a:sym typeface="+mn-ea"/>
              </a:rPr>
              <a:t>Program</a:t>
            </a:r>
            <a:r>
              <a:rPr lang="es-ES" altLang="en-US" dirty="0">
                <a:latin typeface="Arial" panose="020B0604020202020204" pitchFamily="34" charset="0"/>
                <a:cs typeface="Arial" panose="020B0604020202020204" pitchFamily="34" charset="0"/>
                <a:sym typeface="+mn-ea"/>
              </a:rPr>
              <a:t> </a:t>
            </a:r>
            <a:r>
              <a:rPr lang="es-ES" altLang="en-US" dirty="0" err="1">
                <a:latin typeface="Arial" panose="020B0604020202020204" pitchFamily="34" charset="0"/>
                <a:cs typeface="Arial" panose="020B0604020202020204" pitchFamily="34" charset="0"/>
                <a:sym typeface="+mn-ea"/>
              </a:rPr>
              <a:t>Board</a:t>
            </a:r>
            <a:endParaRPr lang="es-CO" sz="1100" dirty="0">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01AEB219-5473-4CD9-A219-F48CFECCE568}"/>
              </a:ext>
            </a:extLst>
          </p:cNvPr>
          <p:cNvSpPr/>
          <p:nvPr/>
        </p:nvSpPr>
        <p:spPr>
          <a:xfrm>
            <a:off x="1600057" y="4236026"/>
            <a:ext cx="2036606" cy="805907"/>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err="1" smtClean="0">
                <a:latin typeface="Arial" panose="020B0604020202020204" pitchFamily="34" charset="0"/>
                <a:cs typeface="Arial" panose="020B0604020202020204" pitchFamily="34" charset="0"/>
              </a:rPr>
              <a:t>Backlog</a:t>
            </a:r>
            <a:r>
              <a:rPr lang="es-ES" altLang="en-US" dirty="0">
                <a:latin typeface="Arial" panose="020B0604020202020204" pitchFamily="34" charset="0"/>
                <a:cs typeface="Arial" panose="020B0604020202020204" pitchFamily="34" charset="0"/>
              </a:rPr>
              <a:t> </a:t>
            </a:r>
            <a:r>
              <a:rPr lang="es-ES" altLang="en-US" dirty="0" smtClean="0">
                <a:latin typeface="Arial" panose="020B0604020202020204" pitchFamily="34" charset="0"/>
                <a:cs typeface="Arial" panose="020B0604020202020204" pitchFamily="34" charset="0"/>
              </a:rPr>
              <a:t>HU / </a:t>
            </a:r>
            <a:r>
              <a:rPr lang="es-ES" altLang="en-US" dirty="0" err="1" smtClean="0">
                <a:latin typeface="Arial" panose="020B0604020202020204" pitchFamily="34" charset="0"/>
                <a:cs typeface="Arial" panose="020B0604020202020204" pitchFamily="34" charset="0"/>
              </a:rPr>
              <a:t>Enabler</a:t>
            </a:r>
            <a:endParaRPr lang="es-CO" sz="1100" dirty="0">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71CD18CB-A56B-4E8A-B6DE-0EAE55926081}"/>
              </a:ext>
            </a:extLst>
          </p:cNvPr>
          <p:cNvSpPr/>
          <p:nvPr/>
        </p:nvSpPr>
        <p:spPr>
          <a:xfrm>
            <a:off x="8355213" y="4236125"/>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a:latin typeface="Arial" panose="020B0604020202020204" pitchFamily="34" charset="0"/>
                <a:cs typeface="Arial" panose="020B0604020202020204" pitchFamily="34" charset="0"/>
                <a:sym typeface="+mn-ea"/>
              </a:rPr>
              <a:t>Plan de trabajo</a:t>
            </a:r>
            <a:endParaRPr lang="es-CO" sz="1100" dirty="0">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1B70EFB7-AF94-472C-84E4-9E28115213FD}"/>
              </a:ext>
            </a:extLst>
          </p:cNvPr>
          <p:cNvSpPr/>
          <p:nvPr/>
        </p:nvSpPr>
        <p:spPr>
          <a:xfrm>
            <a:off x="1600058" y="2418840"/>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 del negocio</a:t>
            </a:r>
            <a:endParaRPr lang="es-CO" sz="1100" dirty="0">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A183E963-105D-429B-9192-9BFFD936D3AF}"/>
              </a:ext>
            </a:extLst>
          </p:cNvPr>
          <p:cNvSpPr/>
          <p:nvPr/>
        </p:nvSpPr>
        <p:spPr>
          <a:xfrm>
            <a:off x="1600058" y="3333243"/>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Propósito y Misión</a:t>
            </a:r>
            <a:endParaRPr lang="es-CO" sz="1100" dirty="0">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22AA554A-DEB6-4E2C-9DA0-DDC4FC78AFEF}"/>
              </a:ext>
            </a:extLst>
          </p:cNvPr>
          <p:cNvSpPr/>
          <p:nvPr/>
        </p:nvSpPr>
        <p:spPr>
          <a:xfrm>
            <a:off x="8355213" y="2434277"/>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 PI</a:t>
            </a:r>
            <a:endParaRPr lang="es-CO" sz="1100" dirty="0">
              <a:latin typeface="Arial" panose="020B0604020202020204" pitchFamily="34" charset="0"/>
              <a:cs typeface="Arial" panose="020B0604020202020204" pitchFamily="34" charset="0"/>
            </a:endParaRPr>
          </a:p>
        </p:txBody>
      </p:sp>
      <p:sp>
        <p:nvSpPr>
          <p:cNvPr id="23" name="Rectángulo 22">
            <a:extLst>
              <a:ext uri="{FF2B5EF4-FFF2-40B4-BE49-F238E27FC236}">
                <a16:creationId xmlns:a16="http://schemas.microsoft.com/office/drawing/2014/main" id="{9332930B-2197-4042-B47D-D4652666E87D}"/>
              </a:ext>
            </a:extLst>
          </p:cNvPr>
          <p:cNvSpPr/>
          <p:nvPr/>
        </p:nvSpPr>
        <p:spPr>
          <a:xfrm>
            <a:off x="4065053" y="3333469"/>
            <a:ext cx="3954929" cy="923330"/>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PI Planning</a:t>
            </a:r>
          </a:p>
        </p:txBody>
      </p:sp>
      <p:sp>
        <p:nvSpPr>
          <p:cNvPr id="24" name="Rectángulo 23">
            <a:extLst>
              <a:ext uri="{FF2B5EF4-FFF2-40B4-BE49-F238E27FC236}">
                <a16:creationId xmlns:a16="http://schemas.microsoft.com/office/drawing/2014/main" id="{30B1B7D5-B736-4ADC-B1CB-14CBC3E2E3F4}"/>
              </a:ext>
            </a:extLst>
          </p:cNvPr>
          <p:cNvSpPr/>
          <p:nvPr/>
        </p:nvSpPr>
        <p:spPr>
          <a:xfrm rot="16200000">
            <a:off x="-627304" y="3363120"/>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27" name="Rectángulo 26">
            <a:extLst>
              <a:ext uri="{FF2B5EF4-FFF2-40B4-BE49-F238E27FC236}">
                <a16:creationId xmlns:a16="http://schemas.microsoft.com/office/drawing/2014/main" id="{7E8BA886-8877-498A-9426-49CB39E00D30}"/>
              </a:ext>
            </a:extLst>
          </p:cNvPr>
          <p:cNvSpPr/>
          <p:nvPr/>
        </p:nvSpPr>
        <p:spPr>
          <a:xfrm rot="16200000">
            <a:off x="9968059" y="3489338"/>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483" y="1648335"/>
            <a:ext cx="2258892" cy="4900811"/>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 ¿Por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 Objetivos  </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Planeación colaborativa</a:t>
            </a: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Mejor Comunicación</a:t>
            </a: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Toma de decisiones </a:t>
            </a:r>
            <a:r>
              <a:rPr lang="es-ES" altLang="en-US" dirty="0" err="1">
                <a:solidFill>
                  <a:schemeClr val="bg1"/>
                </a:solidFill>
                <a:latin typeface="Arial" panose="020B0604020202020204" pitchFamily="34" charset="0"/>
                <a:cs typeface="Arial" panose="020B0604020202020204" pitchFamily="34" charset="0"/>
              </a:rPr>
              <a:t>rapidas</a:t>
            </a:r>
            <a:endParaRPr lang="es-ES" altLang="en-US" dirty="0">
              <a:solidFill>
                <a:schemeClr val="bg1"/>
              </a:solidFill>
              <a:latin typeface="Arial" panose="020B0604020202020204" pitchFamily="34" charset="0"/>
              <a:cs typeface="Arial" panose="020B0604020202020204" pitchFamily="34" charset="0"/>
            </a:endParaRPr>
          </a:p>
        </p:txBody>
      </p:sp>
      <p:sp>
        <p:nvSpPr>
          <p:cNvPr id="19" name="Llamada rectangular 18"/>
          <p:cNvSpPr/>
          <p:nvPr/>
        </p:nvSpPr>
        <p:spPr>
          <a:xfrm>
            <a:off x="968991" y="3904573"/>
            <a:ext cx="2958861" cy="766324"/>
          </a:xfrm>
          <a:prstGeom prst="wedgeRectCallout">
            <a:avLst>
              <a:gd name="adj1" fmla="val 69895"/>
              <a:gd name="adj2" fmla="val -696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Identifican dependencias</a:t>
            </a:r>
          </a:p>
        </p:txBody>
      </p:sp>
      <p:sp>
        <p:nvSpPr>
          <p:cNvPr id="20" name="Llamada rectangular 19"/>
          <p:cNvSpPr/>
          <p:nvPr/>
        </p:nvSpPr>
        <p:spPr>
          <a:xfrm>
            <a:off x="7491176" y="3904573"/>
            <a:ext cx="2958861" cy="766324"/>
          </a:xfrm>
          <a:prstGeom prst="wedgeRectCallout">
            <a:avLst>
              <a:gd name="adj1" fmla="val -68019"/>
              <a:gd name="adj2" fmla="val -5722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Identifican Riesgos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207891" y="289074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Alcance y Contexto</a:t>
            </a:r>
          </a:p>
        </p:txBody>
      </p:sp>
      <p:sp>
        <p:nvSpPr>
          <p:cNvPr id="8" name="Pentágono 7"/>
          <p:cNvSpPr/>
          <p:nvPr/>
        </p:nvSpPr>
        <p:spPr>
          <a:xfrm>
            <a:off x="5208526" y="386483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5207891" y="484400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Equipos Ágiles</a:t>
            </a:r>
          </a:p>
        </p:txBody>
      </p:sp>
      <p:sp>
        <p:nvSpPr>
          <p:cNvPr id="10" name="Proceso 9"/>
          <p:cNvSpPr/>
          <p:nvPr/>
        </p:nvSpPr>
        <p:spPr>
          <a:xfrm>
            <a:off x="7643751" y="28589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643751" y="385149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643751" y="484654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contenido </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83451"/>
              <a:ext cx="947705" cy="751856"/>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latin typeface="Arial" panose="020B0604020202020204" pitchFamily="34" charset="0"/>
                  <a:cs typeface="Arial" panose="020B0604020202020204" pitchFamily="34" charset="0"/>
                </a:rPr>
                <a:t>0</a:t>
              </a:r>
              <a:r>
                <a:rPr lang="es-ES" altLang="es-CO" sz="2800" dirty="0">
                  <a:latin typeface="Arial" panose="020B0604020202020204" pitchFamily="34" charset="0"/>
                  <a:cs typeface="Arial" panose="020B0604020202020204" pitchFamily="34" charset="0"/>
                </a:rPr>
                <a:t>2</a:t>
              </a:r>
            </a:p>
          </p:txBody>
        </p:sp>
      </p:grpSp>
      <p:sp>
        <p:nvSpPr>
          <p:cNvPr id="25" name="Rectángulo 24"/>
          <p:cNvSpPr/>
          <p:nvPr/>
        </p:nvSpPr>
        <p:spPr>
          <a:xfrm>
            <a:off x="821409" y="3187945"/>
            <a:ext cx="3095498" cy="1477328"/>
          </a:xfrm>
          <a:prstGeom prst="rect">
            <a:avLst/>
          </a:prstGeom>
        </p:spPr>
        <p:txBody>
          <a:bodyPr wrap="square">
            <a:spAutoFit/>
          </a:bodyPr>
          <a:lstStyle/>
          <a:p>
            <a:r>
              <a:rPr lang="es-ES" altLang="es-CO" dirty="0">
                <a:solidFill>
                  <a:schemeClr val="tx1">
                    <a:lumMod val="75000"/>
                    <a:lumOff val="25000"/>
                  </a:schemeClr>
                </a:solidFill>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682995" y="255524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58098" y="2376103"/>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9479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Ejecutivo</a:t>
            </a:r>
          </a:p>
        </p:txBody>
      </p:sp>
      <p:sp>
        <p:nvSpPr>
          <p:cNvPr id="8" name="Pentágono 7"/>
          <p:cNvSpPr/>
          <p:nvPr/>
        </p:nvSpPr>
        <p:spPr>
          <a:xfrm>
            <a:off x="5031105" y="386888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Visión del Producto</a:t>
            </a:r>
          </a:p>
        </p:txBody>
      </p:sp>
      <p:sp>
        <p:nvSpPr>
          <p:cNvPr id="9" name="Pentágono 8"/>
          <p:cNvSpPr/>
          <p:nvPr/>
        </p:nvSpPr>
        <p:spPr>
          <a:xfrm>
            <a:off x="5030470" y="4848051"/>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Resumen de la visión de Arquitectura</a:t>
            </a:r>
          </a:p>
        </p:txBody>
      </p:sp>
      <p:sp>
        <p:nvSpPr>
          <p:cNvPr id="10" name="Proceso 9"/>
          <p:cNvSpPr/>
          <p:nvPr/>
        </p:nvSpPr>
        <p:spPr>
          <a:xfrm>
            <a:off x="7466330" y="2863041"/>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466330" y="3855546"/>
            <a:ext cx="3475507"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Preparar un informe donde se muestre las principales funcionalidades</a:t>
            </a:r>
          </a:p>
        </p:txBody>
      </p:sp>
      <p:sp>
        <p:nvSpPr>
          <p:cNvPr id="14" name="Proceso 13"/>
          <p:cNvSpPr/>
          <p:nvPr/>
        </p:nvSpPr>
        <p:spPr>
          <a:xfrm>
            <a:off x="7466330" y="4850591"/>
            <a:ext cx="3475507" cy="115023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Informe presentado por los responsables de arquitectura sobre requisitos no funcionales, Enablers y especificaciones de arquitectura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a:solidFill>
            <a:srgbClr val="26478D"/>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2341"/>
              <a:ext cx="947705" cy="7518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latin typeface="Arial" panose="020B0604020202020204" pitchFamily="34" charset="0"/>
                  <a:cs typeface="Arial" panose="020B0604020202020204" pitchFamily="34" charset="0"/>
                </a:rPr>
                <a:t>0</a:t>
              </a:r>
              <a:r>
                <a:rPr lang="es-ES" altLang="es-CO" sz="2400" dirty="0">
                  <a:latin typeface="Arial" panose="020B0604020202020204" pitchFamily="34" charset="0"/>
                  <a:cs typeface="Arial" panose="020B0604020202020204" pitchFamily="34" charset="0"/>
                </a:rPr>
                <a:t>3</a:t>
              </a:r>
            </a:p>
          </p:txBody>
        </p:sp>
      </p:grpSp>
      <p:sp>
        <p:nvSpPr>
          <p:cNvPr id="25" name="Rectángulo 24"/>
          <p:cNvSpPr/>
          <p:nvPr/>
        </p:nvSpPr>
        <p:spPr>
          <a:xfrm>
            <a:off x="821409" y="3187946"/>
            <a:ext cx="2947905" cy="1477328"/>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garantizar un ambiente propicio  para el desarrollo del PI Planning, se deberá asegurar lo siguiente:</a:t>
            </a:r>
          </a:p>
        </p:txBody>
      </p:sp>
      <p:sp>
        <p:nvSpPr>
          <p:cNvPr id="26" name="Rectángulo 25"/>
          <p:cNvSpPr/>
          <p:nvPr/>
        </p:nvSpPr>
        <p:spPr>
          <a:xfrm>
            <a:off x="8682995" y="2541588"/>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524752" y="2397726"/>
            <a:ext cx="24185" cy="4100896"/>
          </a:xfrm>
          <a:prstGeom prst="line">
            <a:avLst/>
          </a:prstGeom>
          <a:ln w="28575">
            <a:solidFill>
              <a:srgbClr val="632678"/>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030470" y="2881139"/>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Lugar</a:t>
            </a:r>
          </a:p>
        </p:txBody>
      </p:sp>
      <p:sp>
        <p:nvSpPr>
          <p:cNvPr id="8" name="Pentágono 7"/>
          <p:cNvSpPr/>
          <p:nvPr/>
        </p:nvSpPr>
        <p:spPr>
          <a:xfrm>
            <a:off x="5031105" y="3841894"/>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5030470" y="4834399"/>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466330" y="2849389"/>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El espacio físico debe ser amplio y brindar comodidad para la ejecución del evento.</a:t>
            </a:r>
          </a:p>
        </p:txBody>
      </p:sp>
      <p:sp>
        <p:nvSpPr>
          <p:cNvPr id="12" name="Proceso 11"/>
          <p:cNvSpPr/>
          <p:nvPr/>
        </p:nvSpPr>
        <p:spPr>
          <a:xfrm>
            <a:off x="7466330" y="3841894"/>
            <a:ext cx="3475355"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466330" y="4836939"/>
            <a:ext cx="3475355" cy="106299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1516259552"/>
              </p:ext>
            </p:extLst>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4. ¿Cómo preparar una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8545</TotalTime>
  <Words>2516</Words>
  <Application>Microsoft Office PowerPoint</Application>
  <PresentationFormat>Panorámica</PresentationFormat>
  <Paragraphs>303</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27</vt:i4>
      </vt:variant>
    </vt:vector>
  </HeadingPairs>
  <TitlesOfParts>
    <vt:vector size="35" baseType="lpstr">
      <vt:lpstr>Arial</vt:lpstr>
      <vt:lpstr>Calibri</vt:lpstr>
      <vt:lpstr>Calibri Light</vt:lpstr>
      <vt:lpstr>Candara</vt:lpstr>
      <vt:lpstr>等线</vt:lpstr>
      <vt:lpstr>Wingdings</vt:lpstr>
      <vt:lpstr>Tema de Office</vt:lpstr>
      <vt:lpstr>1_Tema de Office</vt:lpstr>
      <vt:lpstr>Guía PI Planning Agile</vt:lpstr>
      <vt:lpstr>Índice</vt:lpstr>
      <vt:lpstr>1 Introducción</vt:lpstr>
      <vt:lpstr>2. PI Planning: Entradas y Salidas</vt:lpstr>
      <vt:lpstr>3. ¿Por qué realizar un PI?</vt:lpstr>
      <vt:lpstr>4. ¿Cómo preparar un PI Planning?</vt:lpstr>
      <vt:lpstr>4. ¿Cómo preparar un PI Planning?</vt:lpstr>
      <vt:lpstr>4.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Rene</cp:lastModifiedBy>
  <cp:revision>355</cp:revision>
  <dcterms:created xsi:type="dcterms:W3CDTF">2018-07-06T13:00:00Z</dcterms:created>
  <dcterms:modified xsi:type="dcterms:W3CDTF">2018-12-21T04:28:31Z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