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79" r:id="rId3"/>
    <p:sldId id="408" r:id="rId4"/>
    <p:sldId id="407" r:id="rId5"/>
    <p:sldId id="409" r:id="rId6"/>
    <p:sldId id="413" r:id="rId7"/>
    <p:sldId id="406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dalgo, Erica" initials="HE" lastIdx="2" clrIdx="0">
    <p:extLst>
      <p:ext uri="{19B8F6BF-5375-455C-9EA6-DF929625EA0E}">
        <p15:presenceInfo xmlns:p15="http://schemas.microsoft.com/office/powerpoint/2012/main" userId="S-1-5-21-224688898-426388408-9522986-1399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58A8"/>
    <a:srgbClr val="B5B6B8"/>
    <a:srgbClr val="B8B9BB"/>
    <a:srgbClr val="C0C0C4"/>
    <a:srgbClr val="D6D9DE"/>
    <a:srgbClr val="FFFFFF"/>
    <a:srgbClr val="AD1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6T08:17:40.569" idx="2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40DBC-1D6C-4EEB-83E2-8F6E38F7C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C39DA7-60CA-44C9-9082-9A4B9C4C4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F8E9F0-B3C5-4278-A3B4-84CDBDF8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7/11/2018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8FF0CE-86A5-4986-91A9-7DA4B37C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DD36A1-3BD0-4A9D-8DAC-9AC8D676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903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101D8-2CBF-41C0-A6F1-4C806345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E6733A-BD61-4DBC-9841-1715CB0E8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785DAD-53ED-4D14-826F-C0EBDFCA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7/11/2018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30979-410F-4EE9-AA67-9E94D781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DF9A9E-2235-49C5-B127-1D619733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932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A96316-CF08-4581-9122-587908026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BDE856-6CE4-4794-AFC8-6E6D82C2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5B24D5-E1A9-4597-A552-226C620C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7/11/2018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3297C-7D92-4D9A-9F3F-BA5D7A23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AABB83-0E95-4D72-AA5F-D4A45606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1234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60" y="645624"/>
            <a:ext cx="10515600" cy="5609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60" y="1578612"/>
            <a:ext cx="4554336" cy="4262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255352" y="6191092"/>
            <a:ext cx="859117" cy="365125"/>
          </a:xfrm>
        </p:spPr>
        <p:txBody>
          <a:bodyPr/>
          <a:lstStyle>
            <a:lvl1pPr algn="l">
              <a:defRPr/>
            </a:lvl1pPr>
          </a:lstStyle>
          <a:p>
            <a:fld id="{A3E892C2-499F-894E-AAD0-AC8456EB37C1}" type="datetime1">
              <a:rPr lang="es-CO" smtClean="0"/>
              <a:t>7/11/2018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4469" y="6191092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355" y="6191092"/>
            <a:ext cx="550997" cy="365125"/>
          </a:xfrm>
        </p:spPr>
        <p:txBody>
          <a:bodyPr/>
          <a:lstStyle/>
          <a:p>
            <a:fld id="{D0236402-BB93-974D-B16B-607F125EB32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675395" y="1578614"/>
            <a:ext cx="3009155" cy="3009153"/>
          </a:xfrm>
          <a:prstGeom prst="roundRect">
            <a:avLst>
              <a:gd name="adj" fmla="val 25482"/>
            </a:avLst>
          </a:pr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354819" y="1578614"/>
            <a:ext cx="3009155" cy="3009153"/>
          </a:xfrm>
          <a:prstGeom prst="roundRect">
            <a:avLst>
              <a:gd name="adj" fmla="val 25482"/>
            </a:avLst>
          </a:pr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032" y="6120627"/>
            <a:ext cx="1400721" cy="4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75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72" y="202317"/>
            <a:ext cx="6103567" cy="1860843"/>
          </a:xfrm>
          <a:prstGeom prst="rect">
            <a:avLst/>
          </a:prstGeom>
        </p:spPr>
      </p:pic>
      <p:sp>
        <p:nvSpPr>
          <p:cNvPr id="9" name="CuadroTexto 5"/>
          <p:cNvSpPr txBox="1"/>
          <p:nvPr userDrawn="1"/>
        </p:nvSpPr>
        <p:spPr>
          <a:xfrm>
            <a:off x="442911" y="2097571"/>
            <a:ext cx="5539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0">
                <a:solidFill>
                  <a:srgbClr val="26478D"/>
                </a:solidFill>
                <a:latin typeface="Arial"/>
                <a:cs typeface="Arial"/>
              </a:rPr>
              <a:t> Thanks.</a:t>
            </a:r>
            <a:endParaRPr lang="en-US" sz="3200" noProof="0" dirty="0">
              <a:solidFill>
                <a:srgbClr val="26478D"/>
              </a:solidFill>
              <a:latin typeface="Arial"/>
              <a:cs typeface="Arial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0" y="2872950"/>
            <a:ext cx="5573316" cy="763511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Presentado por </a:t>
            </a:r>
            <a:r>
              <a:rPr kumimoji="0" lang="es-ES_tradnl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Xxxx</a:t>
            </a: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 </a:t>
            </a:r>
            <a:r>
              <a:rPr kumimoji="0" lang="es-ES_tradnl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Xxxxxx</a:t>
            </a: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, Arial regular, 12 pts.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Día/Mes/Año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Arial"/>
              <a:ea typeface=""/>
              <a:cs typeface="Arial"/>
            </a:endParaRPr>
          </a:p>
        </p:txBody>
      </p:sp>
      <p:pic>
        <p:nvPicPr>
          <p:cNvPr id="6" name="Imagen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939" y="5062514"/>
            <a:ext cx="3037735" cy="9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8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02B8C-7B1E-4E50-8AAF-08942735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D45CC-5248-4D34-AE3A-34CFDA90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7FE3EF-771E-4B21-8005-F4621520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7/11/2018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E80F1F-92A5-4974-B30E-4BB51460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D69F6B-A21F-45D1-936C-542EC41C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70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2C77F-10D6-46B4-8227-2EAB02BB2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72DAB3-625C-4176-9535-68764B35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A5907D-2A15-4BC7-9EC7-93537F35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7/11/2018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7A215E-E80C-4609-951A-16E6F502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249D4B-6FB0-4949-AEC4-E01744AE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047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E1B59-F81D-4C3C-B704-7AEA5D91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6DD098-844E-4AC3-B0B5-66E886A4B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905CF4-4B66-4854-B705-3437C078F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5E00D5-3CD6-433F-AE57-6A54A21E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7/11/2018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300BAF-5C44-4923-8BC0-539C9C51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423FE8-13AD-4B7F-85C0-598DAC54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044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305A5-2EEB-4839-8F71-785E65FB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6802E2-4BC2-4494-A489-D05DCE167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3165F5-36B3-4F4E-8143-15AD4A11B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AAEA5E-252D-4E1F-ABF3-A5733CB45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3D2983-A350-4B48-824C-407F1EF91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B7FE90-8ED8-4B85-8E39-A17D8ADC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7/11/2018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264EF8-FA4C-46CC-B0C1-586E3C26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B705C0-F75A-4CC7-85AE-6FD8D268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04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E4E56-AD73-49EA-8668-72319014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30FE3D-816D-4F1C-AE70-256BB934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7/11/2018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587096-D44B-47CF-95C5-0D9A9EB4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D40F6C-7AEA-484B-A6CF-CCCDF1B7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958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D50A34-710E-4D3F-B48E-331FF3A0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7/11/2018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FC9036-3497-4707-96A5-7581C4C3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85323F-31D1-4EAE-890E-FCCF9126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766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0B61F-0B72-4E16-809C-9844CA5A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2C278C-3FDC-437C-BEF9-697D995BC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5B4D03-BEE3-4F3F-A2D5-AFC4C14D4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0124F4-213F-4F65-9EBC-5BE6F8C7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7/11/2018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7C62E4-DA3E-4E9C-9061-2BBE8081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6BD755-4F83-41E1-AD97-272ACA99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31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A359E-F42A-49A0-9E64-AE794A95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5E5C0B-04BB-4F64-856D-1DC2CB353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EB5E6C-2F2B-4068-8110-E9A6DF439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D6A2F5-93FF-4933-95EF-226B73A8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7/11/2018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09C54B-1F9F-4F9A-9FA7-AD867FA5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DF5700-A7E8-414A-A17A-8C3A65D9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470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066011-0604-444D-B2CE-B76B4B96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4FEA1E-A5D0-409C-A8FB-FAD8BC11A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D4FA7E-375A-4932-B0E4-534F4057B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8855A-BA0E-400D-A28E-AE035F2EE608}" type="datetimeFigureOut">
              <a:rPr lang="es-CO" smtClean="0"/>
              <a:t>7/11/2018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A0E6C-DB86-49FC-B4E9-5B08415FD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AF5916-9CD6-4B2F-BE2E-CC97DD8E8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983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72" y="202843"/>
            <a:ext cx="6103567" cy="1859792"/>
          </a:xfrm>
          <a:prstGeom prst="rect">
            <a:avLst/>
          </a:prstGeom>
        </p:spPr>
      </p:pic>
      <p:pic>
        <p:nvPicPr>
          <p:cNvPr id="9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013" y="449415"/>
            <a:ext cx="1917756" cy="619435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ctrTitle"/>
          </p:nvPr>
        </p:nvSpPr>
        <p:spPr>
          <a:xfrm>
            <a:off x="442911" y="2202446"/>
            <a:ext cx="6570768" cy="1107996"/>
          </a:xfrm>
        </p:spPr>
        <p:txBody>
          <a:bodyPr/>
          <a:lstStyle/>
          <a:p>
            <a:pPr algn="l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PMO</a:t>
            </a: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442909" y="3046800"/>
            <a:ext cx="6059491" cy="314402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28 de Mayo de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4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Marco de metodología Ágil: 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0B89664-36F8-4D8B-A08F-FC77A89C3019}"/>
              </a:ext>
            </a:extLst>
          </p:cNvPr>
          <p:cNvSpPr txBox="1"/>
          <p:nvPr/>
        </p:nvSpPr>
        <p:spPr>
          <a:xfrm>
            <a:off x="478560" y="1524000"/>
            <a:ext cx="1097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El marco de la metodología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Agil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, consta de 2 macroprocesos, los cuales están basados en Scrum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Agil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y SAFE y son procesos evolutivos enfocados a garantizar  que los entregables generen valor a la organización.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478560" y="2272145"/>
            <a:ext cx="443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Inception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Project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Increment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(PI)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965FC12-36BB-48F8-ABA5-E9AECD7C4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105" y="2170331"/>
            <a:ext cx="54578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5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645624"/>
            <a:ext cx="10661651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Marco de metodología Ágil: 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rgbClr val="AD198D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62E8E1-1D89-4A65-8552-22A60A9C2F8B}"/>
              </a:ext>
            </a:extLst>
          </p:cNvPr>
          <p:cNvSpPr txBox="1"/>
          <p:nvPr/>
        </p:nvSpPr>
        <p:spPr>
          <a:xfrm>
            <a:off x="405533" y="1163649"/>
            <a:ext cx="114539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OBJETIVO: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buscar la sinergia entre las áreas que participan en la construcción y operación de un nuevo producto.</a:t>
            </a:r>
          </a:p>
          <a:p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Presentación del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product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Ownner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Conocer la propuesta de Valor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Sincronización de expectativas: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permite complementar la propuesta de valor desde las áreas de apoyo y crear una lista de lo que incluye o no el producto.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Metodología: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Dar a conocer los pasos de la metodología, definir el proceso de desarrollo y explicar el concepto de MVP.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Arquitectua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Base: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define  la arquitectura sobre la cual debe construirse las el MVP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Creación de historias de usuario: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definir los requerimientos funcionales  y no funcionales que harán parte del MVP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Mapas de Impacto: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Definir los pre-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rrequisitos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y las interdependencias que pueden afectar el MVP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b="1" dirty="0">
                <a:solidFill>
                  <a:schemeClr val="accent1">
                    <a:lumMod val="75000"/>
                  </a:schemeClr>
                </a:solidFill>
              </a:rPr>
            </a:b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77D67B79-327A-4DCE-A6AE-FFE2552753AF}"/>
              </a:ext>
            </a:extLst>
          </p:cNvPr>
          <p:cNvSpPr txBox="1">
            <a:spLocks/>
          </p:cNvSpPr>
          <p:nvPr/>
        </p:nvSpPr>
        <p:spPr>
          <a:xfrm>
            <a:off x="332509" y="645624"/>
            <a:ext cx="10661651" cy="560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rgbClr val="AD198D"/>
                </a:solidFill>
              </a:rPr>
              <a:t>Marco de metodología Ágil: 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rgbClr val="AD198D"/>
              </a:solidFill>
            </a:endParaRPr>
          </a:p>
        </p:txBody>
      </p:sp>
      <p:pic>
        <p:nvPicPr>
          <p:cNvPr id="63" name="Imagen 62">
            <a:extLst>
              <a:ext uri="{FF2B5EF4-FFF2-40B4-BE49-F238E27FC236}">
                <a16:creationId xmlns:a16="http://schemas.microsoft.com/office/drawing/2014/main" id="{167D8DE5-1C87-436D-AC76-8BB82D1EB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6" y="1291212"/>
            <a:ext cx="106108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4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645624"/>
            <a:ext cx="10661651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Marco de metodología </a:t>
            </a:r>
            <a:r>
              <a:rPr lang="es-ES" b="1" dirty="0" err="1">
                <a:solidFill>
                  <a:srgbClr val="AD198D"/>
                </a:solidFill>
              </a:rPr>
              <a:t>Agil</a:t>
            </a:r>
            <a:r>
              <a:rPr lang="es-ES" b="1" dirty="0">
                <a:solidFill>
                  <a:srgbClr val="AD198D"/>
                </a:solidFill>
              </a:rPr>
              <a:t>:  Project </a:t>
            </a:r>
            <a:r>
              <a:rPr lang="es-ES" b="1" dirty="0" err="1">
                <a:solidFill>
                  <a:srgbClr val="AD198D"/>
                </a:solidFill>
              </a:rPr>
              <a:t>Increment</a:t>
            </a:r>
            <a:endParaRPr lang="es-CO" b="1" dirty="0">
              <a:solidFill>
                <a:srgbClr val="AD198D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62E8E1-1D89-4A65-8552-22A60A9C2F8B}"/>
              </a:ext>
            </a:extLst>
          </p:cNvPr>
          <p:cNvSpPr txBox="1"/>
          <p:nvPr/>
        </p:nvSpPr>
        <p:spPr>
          <a:xfrm>
            <a:off x="332509" y="699306"/>
            <a:ext cx="114539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OBJETIVO: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Permite realizar la programación  de los entregables a través de iteraciones que tienen costo y tiempo fijo, bajo un modelo de Célula Ágil.</a:t>
            </a:r>
          </a:p>
          <a:p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D08EBB5-231C-4FDE-9AF2-4723AACF8F48}"/>
              </a:ext>
            </a:extLst>
          </p:cNvPr>
          <p:cNvSpPr txBox="1"/>
          <p:nvPr/>
        </p:nvSpPr>
        <p:spPr>
          <a:xfrm>
            <a:off x="622643" y="1865212"/>
            <a:ext cx="106616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PI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Planning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es una ceremonia donde se encuentran los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stakeholders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que hacen parte de la cadena de valor.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Refinamiento de historias de usuario:  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Socializar  y complementar las historias de usuario definidas en el </a:t>
            </a:r>
            <a:r>
              <a:rPr lang="es-CO" dirty="0" err="1">
                <a:solidFill>
                  <a:schemeClr val="accent1">
                    <a:lumMod val="75000"/>
                  </a:schemeClr>
                </a:solidFill>
              </a:rPr>
              <a:t>inceptión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Priorización: 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se define cuales historias de usuario  son necesarias para el MVP, bajo un sistema de ponderaciones teniendo en cuenta la importancia hacia el cliente, la complejidad de la implementación y el valor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Estimación: 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los entregables se definen en iteraciones de 4 a 12 semanas.  La estimación es entregada por cada área ejecutora y depende de la capacidad interna diseñada para cada célula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Interdependencias y prerrequisitos: 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Permite identificar cuales son los prerrequisitos y dependencias entre cada una de los </a:t>
            </a:r>
            <a:r>
              <a:rPr lang="es-CO" dirty="0" err="1">
                <a:solidFill>
                  <a:schemeClr val="accent1">
                    <a:lumMod val="75000"/>
                  </a:schemeClr>
                </a:solidFill>
              </a:rPr>
              <a:t>features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 de desarrollo</a:t>
            </a:r>
          </a:p>
          <a:p>
            <a:pPr lvl="0"/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Ejecución: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Garantizar que lo definido en el PI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planning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se ejecute.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Ciclo de desarrollo: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se inicia con el ciclo de desarrollo, pruebas,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testing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security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requeriments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Dayly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Meeting: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Socialización del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rendiemiento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. Permite identificar y eliminar los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stopper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System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Demo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:  socializar el entregable en un ambiente productivo de acuerdo a los compromisos del PI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planning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0624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76" y="336135"/>
            <a:ext cx="10661651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Marco de metodología Ágil:  Project </a:t>
            </a:r>
            <a:r>
              <a:rPr lang="es-ES" b="1" dirty="0" err="1">
                <a:solidFill>
                  <a:srgbClr val="AD198D"/>
                </a:solidFill>
              </a:rPr>
              <a:t>Increment</a:t>
            </a:r>
            <a:endParaRPr lang="es-CO" b="1" dirty="0">
              <a:solidFill>
                <a:srgbClr val="AD198D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4AEECF-543C-433F-91DC-297E3CA67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016" y="1360919"/>
            <a:ext cx="6308744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2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9669" y="2002974"/>
            <a:ext cx="2656113" cy="75764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733" dirty="0">
                <a:solidFill>
                  <a:srgbClr val="26478D"/>
                </a:solidFill>
              </a:rPr>
              <a:t>Gracias</a:t>
            </a:r>
            <a:r>
              <a:rPr lang="es-CO" sz="4267" dirty="0">
                <a:solidFill>
                  <a:srgbClr val="26478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2755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428</Words>
  <Application>Microsoft Office PowerPoint</Application>
  <PresentationFormat>Panorámica</PresentationFormat>
  <Paragraphs>37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PMO</vt:lpstr>
      <vt:lpstr>Marco de metodología Ágil:  Inception</vt:lpstr>
      <vt:lpstr>Marco de metodología Ágil:  Inception</vt:lpstr>
      <vt:lpstr> </vt:lpstr>
      <vt:lpstr>Marco de metodología Agil:  Project Increment</vt:lpstr>
      <vt:lpstr>Marco de metodología Ágil:  Project Increment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PMO</dc:title>
  <dc:creator>Hidalgo, Erica</dc:creator>
  <cp:lastModifiedBy>Hidalgo, Erica</cp:lastModifiedBy>
  <cp:revision>31</cp:revision>
  <dcterms:created xsi:type="dcterms:W3CDTF">2018-07-06T13:00:45Z</dcterms:created>
  <dcterms:modified xsi:type="dcterms:W3CDTF">2018-11-07T19:48:26Z</dcterms:modified>
</cp:coreProperties>
</file>