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7" r:id="rId2"/>
    <p:sldId id="418" r:id="rId3"/>
    <p:sldId id="420" r:id="rId4"/>
    <p:sldId id="379" r:id="rId5"/>
    <p:sldId id="408" r:id="rId6"/>
    <p:sldId id="407" r:id="rId7"/>
    <p:sldId id="409" r:id="rId8"/>
    <p:sldId id="419" r:id="rId9"/>
    <p:sldId id="414" r:id="rId10"/>
    <p:sldId id="415" r:id="rId11"/>
    <p:sldId id="417" r:id="rId12"/>
    <p:sldId id="416" r:id="rId13"/>
    <p:sldId id="406" r:id="rId1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idalgo, Erica" initials="HE" lastIdx="4" clrIdx="0">
    <p:extLst>
      <p:ext uri="{19B8F6BF-5375-455C-9EA6-DF929625EA0E}">
        <p15:presenceInfo xmlns:p15="http://schemas.microsoft.com/office/powerpoint/2012/main" userId="S-1-5-21-224688898-426388408-9522986-13998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58A8"/>
    <a:srgbClr val="B5B6B8"/>
    <a:srgbClr val="B8B9BB"/>
    <a:srgbClr val="C0C0C4"/>
    <a:srgbClr val="D6D9DE"/>
    <a:srgbClr val="FFFFFF"/>
    <a:srgbClr val="AD19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7-06T08:17:40.569" idx="2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7-06T08:17:40.569" idx="2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240DBC-1D6C-4EEB-83E2-8F6E38F7CE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9C39DA7-60CA-44C9-9082-9A4B9C4C4A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9F8E9F0-B3C5-4278-A3B4-84CDBDF82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8855A-BA0E-400D-A28E-AE035F2EE608}" type="datetimeFigureOut">
              <a:rPr lang="es-CO" smtClean="0"/>
              <a:t>7/11/2018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48FF0CE-86A5-4986-91A9-7DA4B37C5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2DD36A1-3BD0-4A9D-8DAC-9AC8D676B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BB8F1-F322-4FA6-911B-AE6255F8BFE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39032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A101D8-2CBF-41C0-A6F1-4C806345F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2E6733A-BD61-4DBC-9841-1715CB0E83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D785DAD-53ED-4D14-826F-C0EBDFCAF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8855A-BA0E-400D-A28E-AE035F2EE608}" type="datetimeFigureOut">
              <a:rPr lang="es-CO" smtClean="0"/>
              <a:t>7/11/2018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3A30979-410F-4EE9-AA67-9E94D781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ADF9A9E-2235-49C5-B127-1D619733B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BB8F1-F322-4FA6-911B-AE6255F8BFE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19325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BA96316-CF08-4581-9122-587908026A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DBDE856-6CE4-4794-AFC8-6E6D82C25B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65B24D5-E1A9-4597-A552-226C620C0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8855A-BA0E-400D-A28E-AE035F2EE608}" type="datetimeFigureOut">
              <a:rPr lang="es-CO" smtClean="0"/>
              <a:t>7/11/2018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553297C-7D92-4D9A-9F3F-BA5D7A237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AABB83-0E95-4D72-AA5F-D4A45606E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BB8F1-F322-4FA6-911B-AE6255F8BFE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312344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i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560" y="645624"/>
            <a:ext cx="10515600" cy="56099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560" y="1578612"/>
            <a:ext cx="4554336" cy="4262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1255352" y="6191092"/>
            <a:ext cx="859117" cy="365125"/>
          </a:xfrm>
        </p:spPr>
        <p:txBody>
          <a:bodyPr/>
          <a:lstStyle>
            <a:lvl1pPr algn="l">
              <a:defRPr/>
            </a:lvl1pPr>
          </a:lstStyle>
          <a:p>
            <a:fld id="{A3E892C2-499F-894E-AAD0-AC8456EB37C1}" type="datetime1">
              <a:rPr lang="es-CO" smtClean="0"/>
              <a:t>7/11/2018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14469" y="6191092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355" y="6191092"/>
            <a:ext cx="550997" cy="365125"/>
          </a:xfrm>
        </p:spPr>
        <p:txBody>
          <a:bodyPr/>
          <a:lstStyle/>
          <a:p>
            <a:fld id="{D0236402-BB93-974D-B16B-607F125EB327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8675395" y="1578614"/>
            <a:ext cx="3009155" cy="3009153"/>
          </a:xfrm>
          <a:prstGeom prst="roundRect">
            <a:avLst>
              <a:gd name="adj" fmla="val 25482"/>
            </a:avLst>
          </a:prstGeom>
        </p:spPr>
        <p:txBody>
          <a:bodyPr/>
          <a:lstStyle/>
          <a:p>
            <a:r>
              <a:rPr lang="en-US" dirty="0"/>
              <a:t>Drag picture to placeholder or click icon to add</a:t>
            </a:r>
            <a:endParaRPr lang="en-GB" dirty="0"/>
          </a:p>
        </p:txBody>
      </p:sp>
      <p:sp>
        <p:nvSpPr>
          <p:cNvPr id="14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5354819" y="1578614"/>
            <a:ext cx="3009155" cy="3009153"/>
          </a:xfrm>
          <a:prstGeom prst="roundRect">
            <a:avLst>
              <a:gd name="adj" fmla="val 25482"/>
            </a:avLst>
          </a:prstGeom>
        </p:spPr>
        <p:txBody>
          <a:bodyPr/>
          <a:lstStyle/>
          <a:p>
            <a:r>
              <a:rPr lang="en-US" dirty="0"/>
              <a:t>Drag picture to placeholder or click icon to add</a:t>
            </a:r>
            <a:endParaRPr lang="en-GB" dirty="0"/>
          </a:p>
        </p:txBody>
      </p:sp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4032" y="6120627"/>
            <a:ext cx="1400721" cy="452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9754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ier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0472" y="202317"/>
            <a:ext cx="6103567" cy="1860843"/>
          </a:xfrm>
          <a:prstGeom prst="rect">
            <a:avLst/>
          </a:prstGeom>
        </p:spPr>
      </p:pic>
      <p:sp>
        <p:nvSpPr>
          <p:cNvPr id="9" name="CuadroTexto 5"/>
          <p:cNvSpPr txBox="1"/>
          <p:nvPr userDrawn="1"/>
        </p:nvSpPr>
        <p:spPr>
          <a:xfrm>
            <a:off x="442911" y="2097571"/>
            <a:ext cx="55392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noProof="0">
                <a:solidFill>
                  <a:srgbClr val="26478D"/>
                </a:solidFill>
                <a:latin typeface="Arial"/>
                <a:cs typeface="Arial"/>
              </a:rPr>
              <a:t> Thanks.</a:t>
            </a:r>
            <a:endParaRPr lang="en-US" sz="3200" noProof="0" dirty="0">
              <a:solidFill>
                <a:srgbClr val="26478D"/>
              </a:solidFill>
              <a:latin typeface="Arial"/>
              <a:cs typeface="Arial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442910" y="2872950"/>
            <a:ext cx="5573316" cy="763511"/>
          </a:xfrm>
        </p:spPr>
        <p:txBody>
          <a:bodyPr>
            <a:normAutofit/>
          </a:bodyPr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600" b="0" i="0" u="none" strike="noStrike" kern="1200" cap="none" spc="0" normalizeH="0" baseline="0" noProof="0">
                <a:ln>
                  <a:noFill/>
                </a:ln>
                <a:solidFill>
                  <a:srgbClr val="575756"/>
                </a:solidFill>
                <a:effectLst/>
                <a:uLnTx/>
                <a:uFillTx/>
                <a:latin typeface="Arial"/>
                <a:ea typeface=""/>
                <a:cs typeface="Arial"/>
              </a:rPr>
              <a:t>Presentado por </a:t>
            </a:r>
            <a:r>
              <a:rPr kumimoji="0" lang="es-ES_tradnl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575756"/>
                </a:solidFill>
                <a:effectLst/>
                <a:uLnTx/>
                <a:uFillTx/>
                <a:latin typeface="Arial"/>
                <a:ea typeface=""/>
                <a:cs typeface="Arial"/>
              </a:rPr>
              <a:t>Xxxx</a:t>
            </a:r>
            <a:r>
              <a:rPr kumimoji="0" lang="es-ES_tradnl" sz="1600" b="0" i="0" u="none" strike="noStrike" kern="1200" cap="none" spc="0" normalizeH="0" baseline="0" noProof="0" dirty="0">
                <a:ln>
                  <a:noFill/>
                </a:ln>
                <a:solidFill>
                  <a:srgbClr val="575756"/>
                </a:solidFill>
                <a:effectLst/>
                <a:uLnTx/>
                <a:uFillTx/>
                <a:latin typeface="Arial"/>
                <a:ea typeface=""/>
                <a:cs typeface="Arial"/>
              </a:rPr>
              <a:t> </a:t>
            </a:r>
            <a:r>
              <a:rPr kumimoji="0" lang="es-ES_tradnl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575756"/>
                </a:solidFill>
                <a:effectLst/>
                <a:uLnTx/>
                <a:uFillTx/>
                <a:latin typeface="Arial"/>
                <a:ea typeface=""/>
                <a:cs typeface="Arial"/>
              </a:rPr>
              <a:t>Xxxxxx</a:t>
            </a:r>
            <a:r>
              <a:rPr kumimoji="0" lang="es-ES_tradnl" sz="1600" b="0" i="0" u="none" strike="noStrike" kern="1200" cap="none" spc="0" normalizeH="0" baseline="0" noProof="0" dirty="0">
                <a:ln>
                  <a:noFill/>
                </a:ln>
                <a:solidFill>
                  <a:srgbClr val="575756"/>
                </a:solidFill>
                <a:effectLst/>
                <a:uLnTx/>
                <a:uFillTx/>
                <a:latin typeface="Arial"/>
                <a:ea typeface=""/>
                <a:cs typeface="Arial"/>
              </a:rPr>
              <a:t>, Arial regular, 12 pts.</a:t>
            </a: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600" b="0" i="0" u="none" strike="noStrike" kern="1200" cap="none" spc="0" normalizeH="0" baseline="0" noProof="0" dirty="0">
                <a:ln>
                  <a:noFill/>
                </a:ln>
                <a:solidFill>
                  <a:srgbClr val="575756"/>
                </a:solidFill>
                <a:effectLst/>
                <a:uLnTx/>
                <a:uFillTx/>
                <a:latin typeface="Arial"/>
                <a:ea typeface=""/>
                <a:cs typeface="Arial"/>
              </a:rPr>
              <a:t>Día/Mes/Año</a:t>
            </a:r>
            <a:endParaRPr kumimoji="0" lang="es-ES" sz="1600" b="0" i="0" u="none" strike="noStrike" kern="1200" cap="none" spc="0" normalizeH="0" baseline="0" noProof="0" dirty="0">
              <a:ln>
                <a:noFill/>
              </a:ln>
              <a:solidFill>
                <a:srgbClr val="575756"/>
              </a:solidFill>
              <a:effectLst/>
              <a:uLnTx/>
              <a:uFillTx/>
              <a:latin typeface="Arial"/>
              <a:ea typeface=""/>
              <a:cs typeface="Arial"/>
            </a:endParaRPr>
          </a:p>
        </p:txBody>
      </p:sp>
      <p:pic>
        <p:nvPicPr>
          <p:cNvPr id="6" name="Imagen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1939" y="5062514"/>
            <a:ext cx="3037735" cy="981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281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D02B8C-7B1E-4E50-8AAF-08942735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1D45CC-5248-4D34-AE3A-34CFDA902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07FE3EF-771E-4B21-8005-F46215201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8855A-BA0E-400D-A28E-AE035F2EE608}" type="datetimeFigureOut">
              <a:rPr lang="es-CO" smtClean="0"/>
              <a:t>7/11/2018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4E80F1F-92A5-4974-B30E-4BB51460E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DD69F6B-A21F-45D1-936C-542EC41CD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BB8F1-F322-4FA6-911B-AE6255F8BFE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57025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62C77F-10D6-46B4-8227-2EAB02BB2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772DAB3-625C-4176-9535-68764B35F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A5907D-2A15-4BC7-9EC7-93537F358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8855A-BA0E-400D-A28E-AE035F2EE608}" type="datetimeFigureOut">
              <a:rPr lang="es-CO" smtClean="0"/>
              <a:t>7/11/2018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37A215E-E80C-4609-951A-16E6F5029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6249D4B-6FB0-4949-AEC4-E01744AE2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BB8F1-F322-4FA6-911B-AE6255F8BFE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10473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1E1B59-F81D-4C3C-B704-7AEA5D91B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6DD098-844E-4AC3-B0B5-66E886A4BB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1905CF4-4B66-4854-B705-3437C078F4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25E00D5-3CD6-433F-AE57-6A54A21E8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8855A-BA0E-400D-A28E-AE035F2EE608}" type="datetimeFigureOut">
              <a:rPr lang="es-CO" smtClean="0"/>
              <a:t>7/11/2018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2300BAF-5C44-4923-8BC0-539C9C518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5423FE8-13AD-4B7F-85C0-598DAC543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BB8F1-F322-4FA6-911B-AE6255F8BFE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50446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9305A5-2EEB-4839-8F71-785E65FB2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56802E2-4BC2-4494-A489-D05DCE1673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63165F5-36B3-4F4E-8143-15AD4A11BB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6AAEA5E-252D-4E1F-ABF3-A5733CB457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E3D2983-A350-4B48-824C-407F1EF914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1B7FE90-8ED8-4B85-8E39-A17D8ADC9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8855A-BA0E-400D-A28E-AE035F2EE608}" type="datetimeFigureOut">
              <a:rPr lang="es-CO" smtClean="0"/>
              <a:t>7/11/2018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A264EF8-FA4C-46CC-B0C1-586E3C264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4B705C0-F75A-4CC7-85AE-6FD8D2682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BB8F1-F322-4FA6-911B-AE6255F8BFE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16040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DE4E56-AD73-49EA-8668-723190144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130FE3D-816D-4F1C-AE70-256BB9348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8855A-BA0E-400D-A28E-AE035F2EE608}" type="datetimeFigureOut">
              <a:rPr lang="es-CO" smtClean="0"/>
              <a:t>7/11/2018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3587096-D44B-47CF-95C5-0D9A9EB4C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ED40F6C-7AEA-484B-A6CF-CCCDF1B72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BB8F1-F322-4FA6-911B-AE6255F8BFE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49583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4D50A34-710E-4D3F-B48E-331FF3A09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8855A-BA0E-400D-A28E-AE035F2EE608}" type="datetimeFigureOut">
              <a:rPr lang="es-CO" smtClean="0"/>
              <a:t>7/11/2018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9FC9036-3497-4707-96A5-7581C4C3E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D85323F-31D1-4EAE-890E-FCCF9126D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BB8F1-F322-4FA6-911B-AE6255F8BFE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87667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50B61F-0B72-4E16-809C-9844CA5AE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2C278C-3FDC-437C-BEF9-697D995BC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15B4D03-BEE3-4F3F-A2D5-AFC4C14D48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B0124F4-213F-4F65-9EBC-5BE6F8C71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8855A-BA0E-400D-A28E-AE035F2EE608}" type="datetimeFigureOut">
              <a:rPr lang="es-CO" smtClean="0"/>
              <a:t>7/11/2018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57C62E4-DA3E-4E9C-9061-2BBE8081B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16BD755-4F83-41E1-AD97-272ACA995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BB8F1-F322-4FA6-911B-AE6255F8BFE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70311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EA359E-F42A-49A0-9E64-AE794A950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65E5C0B-04BB-4F64-856D-1DC2CB3538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7EB5E6C-2F2B-4068-8110-E9A6DF439B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4D6A2F5-93FF-4933-95EF-226B73A8C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8855A-BA0E-400D-A28E-AE035F2EE608}" type="datetimeFigureOut">
              <a:rPr lang="es-CO" smtClean="0"/>
              <a:t>7/11/2018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909C54B-1F9F-4F9A-9FA7-AD867FA5E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DDF5700-A7E8-414A-A17A-8C3A65D9C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BB8F1-F322-4FA6-911B-AE6255F8BFE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04705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7066011-0604-444D-B2CE-B76B4B96C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44FEA1E-A5D0-409C-A8FB-FAD8BC11A0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5D4FA7E-375A-4932-B0E4-534F4057B0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8855A-BA0E-400D-A28E-AE035F2EE608}" type="datetimeFigureOut">
              <a:rPr lang="es-CO" smtClean="0"/>
              <a:t>7/11/2018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25A0E6C-DB86-49FC-B4E9-5B08415FD4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DAF5916-9CD6-4B2F-BE2E-CC97DD8E8C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BB8F1-F322-4FA6-911B-AE6255F8BFE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79835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Portada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0472" y="202843"/>
            <a:ext cx="6103567" cy="1859792"/>
          </a:xfrm>
          <a:prstGeom prst="rect">
            <a:avLst/>
          </a:prstGeom>
        </p:spPr>
      </p:pic>
      <p:pic>
        <p:nvPicPr>
          <p:cNvPr id="9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4013" y="449415"/>
            <a:ext cx="1917756" cy="619435"/>
          </a:xfrm>
          <a:prstGeom prst="rect">
            <a:avLst/>
          </a:prstGeom>
        </p:spPr>
      </p:pic>
      <p:sp>
        <p:nvSpPr>
          <p:cNvPr id="10" name="Título 1"/>
          <p:cNvSpPr>
            <a:spLocks noGrp="1"/>
          </p:cNvSpPr>
          <p:nvPr>
            <p:ph type="ctrTitle"/>
          </p:nvPr>
        </p:nvSpPr>
        <p:spPr>
          <a:xfrm>
            <a:off x="442911" y="2202446"/>
            <a:ext cx="6570768" cy="1107996"/>
          </a:xfrm>
        </p:spPr>
        <p:txBody>
          <a:bodyPr/>
          <a:lstStyle/>
          <a:p>
            <a:pPr algn="l"/>
            <a:r>
              <a:rPr lang="es-CO" b="1" dirty="0">
                <a:solidFill>
                  <a:schemeClr val="accent1">
                    <a:lumMod val="75000"/>
                  </a:schemeClr>
                </a:solidFill>
              </a:rPr>
              <a:t>PMO</a:t>
            </a:r>
          </a:p>
        </p:txBody>
      </p:sp>
      <p:sp>
        <p:nvSpPr>
          <p:cNvPr id="11" name="Subtítulo 2"/>
          <p:cNvSpPr>
            <a:spLocks noGrp="1"/>
          </p:cNvSpPr>
          <p:nvPr>
            <p:ph type="subTitle" idx="1"/>
          </p:nvPr>
        </p:nvSpPr>
        <p:spPr>
          <a:xfrm>
            <a:off x="442909" y="3046800"/>
            <a:ext cx="6059491" cy="3144027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28 de Mayo de 2018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546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C82505A-C741-4787-816A-AD4CE9F18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576" y="336135"/>
            <a:ext cx="10661651" cy="560997"/>
          </a:xfrm>
        </p:spPr>
        <p:txBody>
          <a:bodyPr>
            <a:normAutofit fontScale="90000"/>
          </a:bodyPr>
          <a:lstStyle/>
          <a:p>
            <a:pPr algn="ctr"/>
            <a:r>
              <a:rPr lang="es-ES" b="1" dirty="0">
                <a:solidFill>
                  <a:srgbClr val="AD198D"/>
                </a:solidFill>
              </a:rPr>
              <a:t>Marco de metodología Ágil:  Equipo Ágil</a:t>
            </a:r>
            <a:endParaRPr lang="es-CO" b="1" dirty="0">
              <a:solidFill>
                <a:srgbClr val="AD198D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7BB271D-79D7-4583-A0AE-5F44EB338E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6667" y="1467734"/>
            <a:ext cx="6535446" cy="4228391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89F80DF6-EAF3-42C4-B434-CF136A37C6F4}"/>
              </a:ext>
            </a:extLst>
          </p:cNvPr>
          <p:cNvSpPr txBox="1"/>
          <p:nvPr/>
        </p:nvSpPr>
        <p:spPr>
          <a:xfrm>
            <a:off x="679508" y="1702965"/>
            <a:ext cx="401832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El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equipo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ágil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es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un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grupo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interdisciplinario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de 5 a 11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integrantes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quienes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tienen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la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responsabilidad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de definer, construer,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probar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y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si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aplica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desplegar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una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solución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de valor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dentro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una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iteración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. </a:t>
            </a:r>
          </a:p>
          <a:p>
            <a:pPr algn="just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Especificamente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, el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equipo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ágil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incorpora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el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Equipo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desarrollo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, el Scrum Master y el Product Owner. Specifically, the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SAFe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Agile Team</a:t>
            </a:r>
            <a:endParaRPr lang="es-CO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627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C82505A-C741-4787-816A-AD4CE9F18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576" y="336135"/>
            <a:ext cx="10661651" cy="560997"/>
          </a:xfrm>
        </p:spPr>
        <p:txBody>
          <a:bodyPr>
            <a:normAutofit fontScale="90000"/>
          </a:bodyPr>
          <a:lstStyle/>
          <a:p>
            <a:pPr algn="ctr"/>
            <a:r>
              <a:rPr lang="es-ES" b="1" dirty="0">
                <a:solidFill>
                  <a:srgbClr val="AD198D"/>
                </a:solidFill>
              </a:rPr>
              <a:t>Marco de metodología Ágil:  Célula Ágil</a:t>
            </a:r>
            <a:endParaRPr lang="es-CO" b="1" dirty="0">
              <a:solidFill>
                <a:srgbClr val="AD198D"/>
              </a:solidFill>
            </a:endParaRPr>
          </a:p>
        </p:txBody>
      </p:sp>
      <p:grpSp>
        <p:nvGrpSpPr>
          <p:cNvPr id="20" name="Grupo 19">
            <a:extLst>
              <a:ext uri="{FF2B5EF4-FFF2-40B4-BE49-F238E27FC236}">
                <a16:creationId xmlns:a16="http://schemas.microsoft.com/office/drawing/2014/main" id="{E827D4C5-E44E-41FC-B0C5-A8487FAF1696}"/>
              </a:ext>
            </a:extLst>
          </p:cNvPr>
          <p:cNvGrpSpPr/>
          <p:nvPr/>
        </p:nvGrpSpPr>
        <p:grpSpPr>
          <a:xfrm>
            <a:off x="4306991" y="1069413"/>
            <a:ext cx="3268336" cy="5202534"/>
            <a:chOff x="6223997" y="1145183"/>
            <a:chExt cx="2727056" cy="4036056"/>
          </a:xfrm>
        </p:grpSpPr>
        <p:sp>
          <p:nvSpPr>
            <p:cNvPr id="10" name="Rectángulo: esquinas redondeadas 9">
              <a:extLst>
                <a:ext uri="{FF2B5EF4-FFF2-40B4-BE49-F238E27FC236}">
                  <a16:creationId xmlns:a16="http://schemas.microsoft.com/office/drawing/2014/main" id="{7D82B048-5157-4900-8EA6-DCF0C079181D}"/>
                </a:ext>
              </a:extLst>
            </p:cNvPr>
            <p:cNvSpPr/>
            <p:nvPr/>
          </p:nvSpPr>
          <p:spPr>
            <a:xfrm>
              <a:off x="6223997" y="1145183"/>
              <a:ext cx="2727056" cy="4036056"/>
            </a:xfrm>
            <a:prstGeom prst="roundRect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3" name="CuadroTexto 2">
              <a:extLst>
                <a:ext uri="{FF2B5EF4-FFF2-40B4-BE49-F238E27FC236}">
                  <a16:creationId xmlns:a16="http://schemas.microsoft.com/office/drawing/2014/main" id="{F81B91F4-3B70-4282-BDB8-79A7F6CE2A08}"/>
                </a:ext>
              </a:extLst>
            </p:cNvPr>
            <p:cNvSpPr txBox="1"/>
            <p:nvPr/>
          </p:nvSpPr>
          <p:spPr>
            <a:xfrm>
              <a:off x="6412920" y="1241699"/>
              <a:ext cx="2349209" cy="38919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s-CO" b="1" dirty="0">
                <a:solidFill>
                  <a:srgbClr val="AD198D"/>
                </a:solidFill>
                <a:latin typeface="+mj-lt"/>
                <a:ea typeface="+mj-ea"/>
                <a:cs typeface="+mj-cs"/>
              </a:endParaRPr>
            </a:p>
            <a:p>
              <a:pPr algn="ctr"/>
              <a:endParaRPr lang="es-CO" b="1" dirty="0">
                <a:solidFill>
                  <a:srgbClr val="AD198D"/>
                </a:solidFill>
                <a:latin typeface="+mj-lt"/>
                <a:ea typeface="+mj-ea"/>
                <a:cs typeface="+mj-cs"/>
              </a:endParaRPr>
            </a:p>
            <a:p>
              <a:pPr algn="ctr"/>
              <a:endParaRPr lang="es-CO" b="1" dirty="0">
                <a:solidFill>
                  <a:srgbClr val="AD198D"/>
                </a:solidFill>
                <a:latin typeface="+mj-lt"/>
                <a:ea typeface="+mj-ea"/>
                <a:cs typeface="+mj-cs"/>
              </a:endParaRPr>
            </a:p>
            <a:p>
              <a:pPr algn="ctr"/>
              <a:r>
                <a:rPr lang="es-CO" b="1" dirty="0">
                  <a:solidFill>
                    <a:srgbClr val="AD198D"/>
                  </a:solidFill>
                  <a:latin typeface="+mj-lt"/>
                  <a:ea typeface="+mj-ea"/>
                  <a:cs typeface="+mj-cs"/>
                </a:rPr>
                <a:t>Scrum Master</a:t>
              </a:r>
            </a:p>
            <a:p>
              <a:pPr marL="171450" lvl="0" indent="-171450">
                <a:buFont typeface="Wingdings" panose="05000000000000000000" pitchFamily="2" charset="2"/>
                <a:buChar char="ü"/>
              </a:pPr>
              <a:r>
                <a:rPr lang="en-US" sz="1000" b="1" dirty="0" err="1">
                  <a:solidFill>
                    <a:schemeClr val="accent1">
                      <a:lumMod val="75000"/>
                    </a:schemeClr>
                  </a:solidFill>
                </a:rPr>
                <a:t>Liderar</a:t>
              </a:r>
              <a:r>
                <a:rPr lang="en-US" sz="1000" b="1" dirty="0">
                  <a:solidFill>
                    <a:schemeClr val="accent1">
                      <a:lumMod val="75000"/>
                    </a:schemeClr>
                  </a:solidFill>
                </a:rPr>
                <a:t> las reunions </a:t>
              </a:r>
              <a:r>
                <a:rPr lang="en-US" sz="1000" b="1" dirty="0" err="1">
                  <a:solidFill>
                    <a:schemeClr val="accent1">
                      <a:lumMod val="75000"/>
                    </a:schemeClr>
                  </a:solidFill>
                </a:rPr>
                <a:t>diarias</a:t>
              </a:r>
              <a:r>
                <a:rPr lang="en-US" sz="1000" b="1" dirty="0">
                  <a:solidFill>
                    <a:schemeClr val="accent1">
                      <a:lumMod val="75000"/>
                    </a:schemeClr>
                  </a:solidFill>
                </a:rPr>
                <a:t> con el </a:t>
              </a:r>
              <a:r>
                <a:rPr lang="en-US" sz="1000" b="1" dirty="0" err="1">
                  <a:solidFill>
                    <a:schemeClr val="accent1">
                      <a:lumMod val="75000"/>
                    </a:schemeClr>
                  </a:solidFill>
                </a:rPr>
                <a:t>equipo</a:t>
              </a:r>
              <a:r>
                <a:rPr lang="en-US" sz="1000" b="1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n-US" sz="1000" b="1" dirty="0" err="1">
                  <a:solidFill>
                    <a:schemeClr val="accent1">
                      <a:lumMod val="75000"/>
                    </a:schemeClr>
                  </a:solidFill>
                </a:rPr>
                <a:t>ágil</a:t>
              </a:r>
              <a:endParaRPr lang="en-US" sz="1000" b="1" dirty="0">
                <a:solidFill>
                  <a:schemeClr val="accent1">
                    <a:lumMod val="75000"/>
                  </a:schemeClr>
                </a:solidFill>
              </a:endParaRPr>
            </a:p>
            <a:p>
              <a:pPr marL="171450" lvl="0" indent="-171450">
                <a:buFont typeface="Wingdings" panose="05000000000000000000" pitchFamily="2" charset="2"/>
                <a:buChar char="ü"/>
              </a:pPr>
              <a:r>
                <a:rPr lang="en-US" sz="1000" b="1" dirty="0" err="1">
                  <a:solidFill>
                    <a:schemeClr val="accent1">
                      <a:lumMod val="75000"/>
                    </a:schemeClr>
                  </a:solidFill>
                </a:rPr>
                <a:t>Asegurar</a:t>
              </a:r>
              <a:r>
                <a:rPr lang="en-US" sz="1000" b="1" dirty="0">
                  <a:solidFill>
                    <a:schemeClr val="accent1">
                      <a:lumMod val="75000"/>
                    </a:schemeClr>
                  </a:solidFill>
                </a:rPr>
                <a:t> la </a:t>
              </a:r>
              <a:r>
                <a:rPr lang="en-US" sz="1000" b="1" dirty="0" err="1">
                  <a:solidFill>
                    <a:schemeClr val="accent1">
                      <a:lumMod val="75000"/>
                    </a:schemeClr>
                  </a:solidFill>
                </a:rPr>
                <a:t>disponibilidad</a:t>
              </a:r>
              <a:r>
                <a:rPr lang="en-US" sz="1000" b="1" dirty="0">
                  <a:solidFill>
                    <a:schemeClr val="accent1">
                      <a:lumMod val="75000"/>
                    </a:schemeClr>
                  </a:solidFill>
                </a:rPr>
                <a:t> del </a:t>
              </a:r>
              <a:r>
                <a:rPr lang="en-US" sz="1000" b="1" dirty="0" err="1">
                  <a:solidFill>
                    <a:schemeClr val="accent1">
                      <a:lumMod val="75000"/>
                    </a:schemeClr>
                  </a:solidFill>
                </a:rPr>
                <a:t>equipo</a:t>
              </a:r>
              <a:endParaRPr lang="en-US" sz="1000" b="1" dirty="0">
                <a:solidFill>
                  <a:schemeClr val="accent1">
                    <a:lumMod val="75000"/>
                  </a:schemeClr>
                </a:solidFill>
              </a:endParaRPr>
            </a:p>
            <a:p>
              <a:pPr marL="171450" lvl="0" indent="-171450">
                <a:buFont typeface="Wingdings" panose="05000000000000000000" pitchFamily="2" charset="2"/>
                <a:buChar char="ü"/>
              </a:pPr>
              <a:r>
                <a:rPr lang="en-US" sz="1000" b="1" dirty="0" err="1">
                  <a:solidFill>
                    <a:schemeClr val="accent1">
                      <a:lumMod val="75000"/>
                    </a:schemeClr>
                  </a:solidFill>
                </a:rPr>
                <a:t>Facilitar</a:t>
              </a:r>
              <a:r>
                <a:rPr lang="en-US" sz="1000" b="1" dirty="0">
                  <a:solidFill>
                    <a:schemeClr val="accent1">
                      <a:lumMod val="75000"/>
                    </a:schemeClr>
                  </a:solidFill>
                </a:rPr>
                <a:t>:</a:t>
              </a:r>
              <a:endParaRPr lang="es-CO" sz="1000" b="1" dirty="0">
                <a:solidFill>
                  <a:schemeClr val="accent1">
                    <a:lumMod val="75000"/>
                  </a:schemeClr>
                </a:solidFill>
              </a:endParaRP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sz="1000" b="1" dirty="0" err="1">
                  <a:solidFill>
                    <a:schemeClr val="accent1">
                      <a:lumMod val="75000"/>
                    </a:schemeClr>
                  </a:solidFill>
                </a:rPr>
                <a:t>Actividades</a:t>
              </a:r>
              <a:r>
                <a:rPr lang="en-US" sz="1000" b="1" dirty="0">
                  <a:solidFill>
                    <a:schemeClr val="accent1">
                      <a:lumMod val="75000"/>
                    </a:schemeClr>
                  </a:solidFill>
                </a:rPr>
                <a:t> de </a:t>
              </a:r>
              <a:r>
                <a:rPr lang="en-US" sz="1000" b="1" dirty="0" err="1">
                  <a:solidFill>
                    <a:schemeClr val="accent1">
                      <a:lumMod val="75000"/>
                    </a:schemeClr>
                  </a:solidFill>
                </a:rPr>
                <a:t>construcción</a:t>
              </a:r>
              <a:r>
                <a:rPr lang="en-US" sz="1000" b="1" dirty="0">
                  <a:solidFill>
                    <a:schemeClr val="accent1">
                      <a:lumMod val="75000"/>
                    </a:schemeClr>
                  </a:solidFill>
                </a:rPr>
                <a:t> del </a:t>
              </a:r>
              <a:r>
                <a:rPr lang="en-US" sz="1000" b="1" dirty="0" err="1">
                  <a:solidFill>
                    <a:schemeClr val="accent1">
                      <a:lumMod val="75000"/>
                    </a:schemeClr>
                  </a:solidFill>
                </a:rPr>
                <a:t>equipo</a:t>
              </a:r>
              <a:endParaRPr lang="en-US" sz="1000" b="1" dirty="0">
                <a:solidFill>
                  <a:schemeClr val="accent1">
                    <a:lumMod val="75000"/>
                  </a:schemeClr>
                </a:solidFill>
              </a:endParaRP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sz="1000" b="1" dirty="0" err="1">
                  <a:solidFill>
                    <a:schemeClr val="accent1">
                      <a:lumMod val="75000"/>
                    </a:schemeClr>
                  </a:solidFill>
                </a:rPr>
                <a:t>Comunicación</a:t>
              </a:r>
              <a:r>
                <a:rPr lang="en-US" sz="1000" b="1" dirty="0">
                  <a:solidFill>
                    <a:schemeClr val="accent1">
                      <a:lumMod val="75000"/>
                    </a:schemeClr>
                  </a:solidFill>
                </a:rPr>
                <a:t> con el </a:t>
              </a:r>
              <a:r>
                <a:rPr lang="en-US" sz="1000" b="1" dirty="0" err="1">
                  <a:solidFill>
                    <a:schemeClr val="accent1">
                      <a:lumMod val="75000"/>
                    </a:schemeClr>
                  </a:solidFill>
                </a:rPr>
                <a:t>equipo</a:t>
              </a:r>
              <a:r>
                <a:rPr lang="en-US" sz="1000" b="1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n-US" sz="1000" b="1" dirty="0" err="1">
                  <a:solidFill>
                    <a:schemeClr val="accent1">
                      <a:lumMod val="75000"/>
                    </a:schemeClr>
                  </a:solidFill>
                </a:rPr>
                <a:t>ágil</a:t>
              </a:r>
              <a:endParaRPr lang="en-US" sz="1000" b="1" dirty="0">
                <a:solidFill>
                  <a:schemeClr val="accent1">
                    <a:lumMod val="75000"/>
                  </a:schemeClr>
                </a:solidFill>
              </a:endParaRP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sz="1000" b="1" dirty="0" err="1">
                  <a:solidFill>
                    <a:schemeClr val="accent1">
                      <a:lumMod val="75000"/>
                    </a:schemeClr>
                  </a:solidFill>
                </a:rPr>
                <a:t>Gestionar</a:t>
              </a:r>
              <a:r>
                <a:rPr lang="en-US" sz="1000" b="1" dirty="0">
                  <a:solidFill>
                    <a:schemeClr val="accent1">
                      <a:lumMod val="75000"/>
                    </a:schemeClr>
                  </a:solidFill>
                </a:rPr>
                <a:t> y </a:t>
              </a:r>
              <a:r>
                <a:rPr lang="en-US" sz="1000" b="1" dirty="0" err="1">
                  <a:solidFill>
                    <a:schemeClr val="accent1">
                      <a:lumMod val="75000"/>
                    </a:schemeClr>
                  </a:solidFill>
                </a:rPr>
                <a:t>direccionar</a:t>
              </a:r>
              <a:r>
                <a:rPr lang="en-US" sz="1000" b="1" dirty="0">
                  <a:solidFill>
                    <a:schemeClr val="accent1">
                      <a:lumMod val="75000"/>
                    </a:schemeClr>
                  </a:solidFill>
                </a:rPr>
                <a:t> el </a:t>
              </a:r>
              <a:r>
                <a:rPr lang="en-US" sz="1000" b="1" dirty="0" err="1">
                  <a:solidFill>
                    <a:schemeClr val="accent1">
                      <a:lumMod val="75000"/>
                    </a:schemeClr>
                  </a:solidFill>
                </a:rPr>
                <a:t>flujo</a:t>
              </a:r>
              <a:r>
                <a:rPr lang="en-US" sz="1000" b="1" dirty="0">
                  <a:solidFill>
                    <a:schemeClr val="accent1">
                      <a:lumMod val="75000"/>
                    </a:schemeClr>
                  </a:solidFill>
                </a:rPr>
                <a:t> de las </a:t>
              </a:r>
              <a:r>
                <a:rPr lang="en-US" sz="1000" b="1" dirty="0" err="1">
                  <a:solidFill>
                    <a:schemeClr val="accent1">
                      <a:lumMod val="75000"/>
                    </a:schemeClr>
                  </a:solidFill>
                </a:rPr>
                <a:t>historias</a:t>
              </a:r>
              <a:r>
                <a:rPr lang="en-US" sz="1000" b="1" dirty="0">
                  <a:solidFill>
                    <a:schemeClr val="accent1">
                      <a:lumMod val="75000"/>
                    </a:schemeClr>
                  </a:solidFill>
                </a:rPr>
                <a:t> de </a:t>
              </a:r>
              <a:r>
                <a:rPr lang="en-US" sz="1000" b="1" dirty="0" err="1">
                  <a:solidFill>
                    <a:schemeClr val="accent1">
                      <a:lumMod val="75000"/>
                    </a:schemeClr>
                  </a:solidFill>
                </a:rPr>
                <a:t>usuario</a:t>
              </a:r>
              <a:endParaRPr lang="en-US" sz="1000" b="1" dirty="0">
                <a:solidFill>
                  <a:schemeClr val="accent1">
                    <a:lumMod val="75000"/>
                  </a:schemeClr>
                </a:solidFill>
              </a:endParaRP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sz="1000" b="1" dirty="0" err="1">
                  <a:solidFill>
                    <a:schemeClr val="accent1">
                      <a:lumMod val="75000"/>
                    </a:schemeClr>
                  </a:solidFill>
                </a:rPr>
                <a:t>Participar</a:t>
              </a:r>
              <a:r>
                <a:rPr lang="en-US" sz="1000" b="1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n-US" sz="1000" b="1" dirty="0" err="1">
                  <a:solidFill>
                    <a:schemeClr val="accent1">
                      <a:lumMod val="75000"/>
                    </a:schemeClr>
                  </a:solidFill>
                </a:rPr>
                <a:t>en</a:t>
              </a:r>
              <a:r>
                <a:rPr lang="en-US" sz="1000" b="1" dirty="0">
                  <a:solidFill>
                    <a:schemeClr val="accent1">
                      <a:lumMod val="75000"/>
                    </a:schemeClr>
                  </a:solidFill>
                </a:rPr>
                <a:t> la </a:t>
              </a:r>
              <a:r>
                <a:rPr lang="en-US" sz="1000" b="1" dirty="0" err="1">
                  <a:solidFill>
                    <a:schemeClr val="accent1">
                      <a:lumMod val="75000"/>
                    </a:schemeClr>
                  </a:solidFill>
                </a:rPr>
                <a:t>creación</a:t>
              </a:r>
              <a:r>
                <a:rPr lang="en-US" sz="1000" b="1" dirty="0">
                  <a:solidFill>
                    <a:schemeClr val="accent1">
                      <a:lumMod val="75000"/>
                    </a:schemeClr>
                  </a:solidFill>
                </a:rPr>
                <a:t> de las </a:t>
              </a:r>
              <a:r>
                <a:rPr lang="en-US" sz="1000" b="1" dirty="0" err="1">
                  <a:solidFill>
                    <a:schemeClr val="accent1">
                      <a:lumMod val="75000"/>
                    </a:schemeClr>
                  </a:solidFill>
                </a:rPr>
                <a:t>historias</a:t>
              </a:r>
              <a:r>
                <a:rPr lang="en-US" sz="1000" b="1" dirty="0">
                  <a:solidFill>
                    <a:schemeClr val="accent1">
                      <a:lumMod val="75000"/>
                    </a:schemeClr>
                  </a:solidFill>
                </a:rPr>
                <a:t> de </a:t>
              </a:r>
              <a:r>
                <a:rPr lang="en-US" sz="1000" b="1" dirty="0" err="1">
                  <a:solidFill>
                    <a:schemeClr val="accent1">
                      <a:lumMod val="75000"/>
                    </a:schemeClr>
                  </a:solidFill>
                </a:rPr>
                <a:t>usuario</a:t>
              </a:r>
              <a:r>
                <a:rPr lang="en-US" sz="1000" b="1" dirty="0">
                  <a:solidFill>
                    <a:schemeClr val="accent1">
                      <a:lumMod val="75000"/>
                    </a:schemeClr>
                  </a:solidFill>
                </a:rPr>
                <a:t> y </a:t>
              </a:r>
              <a:r>
                <a:rPr lang="en-US" sz="1000" b="1" dirty="0" err="1">
                  <a:solidFill>
                    <a:schemeClr val="accent1">
                      <a:lumMod val="75000"/>
                    </a:schemeClr>
                  </a:solidFill>
                </a:rPr>
                <a:t>en</a:t>
              </a:r>
              <a:r>
                <a:rPr lang="en-US" sz="1000" b="1" dirty="0">
                  <a:solidFill>
                    <a:schemeClr val="accent1">
                      <a:lumMod val="75000"/>
                    </a:schemeClr>
                  </a:solidFill>
                </a:rPr>
                <a:t> la </a:t>
              </a:r>
              <a:r>
                <a:rPr lang="en-US" sz="1000" b="1" dirty="0" err="1">
                  <a:solidFill>
                    <a:schemeClr val="accent1">
                      <a:lumMod val="75000"/>
                    </a:schemeClr>
                  </a:solidFill>
                </a:rPr>
                <a:t>priorización</a:t>
              </a:r>
              <a:r>
                <a:rPr lang="en-US" sz="1000" b="1" dirty="0">
                  <a:solidFill>
                    <a:schemeClr val="accent1">
                      <a:lumMod val="75000"/>
                    </a:schemeClr>
                  </a:solidFill>
                </a:rPr>
                <a:t> y </a:t>
              </a:r>
              <a:r>
                <a:rPr lang="en-US" sz="1000" b="1" dirty="0" err="1">
                  <a:solidFill>
                    <a:schemeClr val="accent1">
                      <a:lumMod val="75000"/>
                    </a:schemeClr>
                  </a:solidFill>
                </a:rPr>
                <a:t>flujo</a:t>
              </a:r>
              <a:r>
                <a:rPr lang="en-US" sz="1000" b="1" dirty="0">
                  <a:solidFill>
                    <a:schemeClr val="accent1">
                      <a:lumMod val="75000"/>
                    </a:schemeClr>
                  </a:solidFill>
                </a:rPr>
                <a:t> de las </a:t>
              </a:r>
              <a:r>
                <a:rPr lang="en-US" sz="1000" b="1" dirty="0" err="1">
                  <a:solidFill>
                    <a:schemeClr val="accent1">
                      <a:lumMod val="75000"/>
                    </a:schemeClr>
                  </a:solidFill>
                </a:rPr>
                <a:t>mismas</a:t>
              </a:r>
              <a:r>
                <a:rPr lang="en-US" sz="1000" b="1" dirty="0">
                  <a:solidFill>
                    <a:schemeClr val="accent1">
                      <a:lumMod val="75000"/>
                    </a:schemeClr>
                  </a:solidFill>
                </a:rPr>
                <a:t> a </a:t>
              </a:r>
              <a:r>
                <a:rPr lang="en-US" sz="1000" b="1" dirty="0" err="1">
                  <a:solidFill>
                    <a:schemeClr val="accent1">
                      <a:lumMod val="75000"/>
                    </a:schemeClr>
                  </a:solidFill>
                </a:rPr>
                <a:t>través</a:t>
              </a:r>
              <a:r>
                <a:rPr lang="en-US" sz="1000" b="1" dirty="0">
                  <a:solidFill>
                    <a:schemeClr val="accent1">
                      <a:lumMod val="75000"/>
                    </a:schemeClr>
                  </a:solidFill>
                </a:rPr>
                <a:t> del </a:t>
              </a:r>
              <a:r>
                <a:rPr lang="en-US" sz="1000" b="1" dirty="0" err="1">
                  <a:solidFill>
                    <a:schemeClr val="accent1">
                      <a:lumMod val="75000"/>
                    </a:schemeClr>
                  </a:solidFill>
                </a:rPr>
                <a:t>tablero</a:t>
              </a:r>
              <a:r>
                <a:rPr lang="en-US" sz="1000" b="1" dirty="0">
                  <a:solidFill>
                    <a:schemeClr val="accent1">
                      <a:lumMod val="75000"/>
                    </a:schemeClr>
                  </a:solidFill>
                </a:rPr>
                <a:t> Kanban</a:t>
              </a:r>
              <a:endParaRPr lang="es-CO" sz="1000" b="1" dirty="0">
                <a:solidFill>
                  <a:schemeClr val="accent1">
                    <a:lumMod val="75000"/>
                  </a:schemeClr>
                </a:solidFill>
              </a:endParaRP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sz="1000" b="1" dirty="0" err="1">
                  <a:solidFill>
                    <a:schemeClr val="accent1">
                      <a:lumMod val="75000"/>
                    </a:schemeClr>
                  </a:solidFill>
                </a:rPr>
                <a:t>Inspección</a:t>
              </a:r>
              <a:r>
                <a:rPr lang="en-US" sz="1000" b="1" dirty="0">
                  <a:solidFill>
                    <a:schemeClr val="accent1">
                      <a:lumMod val="75000"/>
                    </a:schemeClr>
                  </a:solidFill>
                </a:rPr>
                <a:t> y </a:t>
              </a:r>
              <a:r>
                <a:rPr lang="en-US" sz="1000" b="1" dirty="0" err="1">
                  <a:solidFill>
                    <a:schemeClr val="accent1">
                      <a:lumMod val="75000"/>
                    </a:schemeClr>
                  </a:solidFill>
                </a:rPr>
                <a:t>adaptación</a:t>
              </a:r>
              <a:r>
                <a:rPr lang="en-US" sz="1000" b="1" dirty="0">
                  <a:solidFill>
                    <a:schemeClr val="accent1">
                      <a:lumMod val="75000"/>
                    </a:schemeClr>
                  </a:solidFill>
                </a:rPr>
                <a:t> a </a:t>
              </a:r>
              <a:r>
                <a:rPr lang="en-US" sz="1000" b="1" dirty="0" err="1">
                  <a:solidFill>
                    <a:schemeClr val="accent1">
                      <a:lumMod val="75000"/>
                    </a:schemeClr>
                  </a:solidFill>
                </a:rPr>
                <a:t>través</a:t>
              </a:r>
              <a:r>
                <a:rPr lang="en-US" sz="1000" b="1" dirty="0">
                  <a:solidFill>
                    <a:schemeClr val="accent1">
                      <a:lumMod val="75000"/>
                    </a:schemeClr>
                  </a:solidFill>
                </a:rPr>
                <a:t> de a </a:t>
              </a:r>
              <a:r>
                <a:rPr lang="en-US" sz="1000" b="1" dirty="0" err="1">
                  <a:solidFill>
                    <a:schemeClr val="accent1">
                      <a:lumMod val="75000"/>
                    </a:schemeClr>
                  </a:solidFill>
                </a:rPr>
                <a:t>actividades</a:t>
              </a:r>
              <a:r>
                <a:rPr lang="en-US" sz="1000" b="1" dirty="0">
                  <a:solidFill>
                    <a:schemeClr val="accent1">
                      <a:lumMod val="75000"/>
                    </a:schemeClr>
                  </a:solidFill>
                </a:rPr>
                <a:t> de </a:t>
              </a:r>
              <a:r>
                <a:rPr lang="en-US" sz="1000" b="1" dirty="0" err="1">
                  <a:solidFill>
                    <a:schemeClr val="accent1">
                      <a:lumMod val="75000"/>
                    </a:schemeClr>
                  </a:solidFill>
                </a:rPr>
                <a:t>retrospectiva</a:t>
              </a:r>
              <a:endParaRPr lang="en-US" sz="1000" b="1" dirty="0">
                <a:solidFill>
                  <a:schemeClr val="accent1">
                    <a:lumMod val="75000"/>
                  </a:schemeClr>
                </a:solidFill>
              </a:endParaRP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s-CO" sz="1000" b="1" dirty="0">
                  <a:solidFill>
                    <a:schemeClr val="accent1">
                      <a:lumMod val="75000"/>
                    </a:schemeClr>
                  </a:solidFill>
                </a:rPr>
                <a:t>Reportar avance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s-CO" sz="1000" b="1" dirty="0">
                  <a:solidFill>
                    <a:schemeClr val="accent1">
                      <a:lumMod val="75000"/>
                    </a:schemeClr>
                  </a:solidFill>
                </a:rPr>
                <a:t>Eliminar impedimentos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s-CO" sz="1000" b="1" dirty="0">
                  <a:solidFill>
                    <a:schemeClr val="accent1">
                      <a:lumMod val="75000"/>
                    </a:schemeClr>
                  </a:solidFill>
                </a:rPr>
                <a:t>Promover buenas practicas de acuerdo a la metodología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s-CO" sz="1000" b="1" dirty="0">
                  <a:solidFill>
                    <a:schemeClr val="accent1">
                      <a:lumMod val="75000"/>
                    </a:schemeClr>
                  </a:solidFill>
                </a:rPr>
                <a:t>Coordinación con otros equipos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s-CO" sz="1000" b="1" dirty="0">
                  <a:solidFill>
                    <a:schemeClr val="accent1">
                      <a:lumMod val="75000"/>
                    </a:schemeClr>
                  </a:solidFill>
                </a:rPr>
                <a:t>Soportar estimaciones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sz="1000" b="1" dirty="0" err="1">
                  <a:solidFill>
                    <a:schemeClr val="accent1">
                      <a:lumMod val="75000"/>
                    </a:schemeClr>
                  </a:solidFill>
                </a:rPr>
                <a:t>Facilitar</a:t>
              </a:r>
              <a:r>
                <a:rPr lang="en-US" sz="1000" b="1" dirty="0">
                  <a:solidFill>
                    <a:schemeClr val="accent1">
                      <a:lumMod val="75000"/>
                    </a:schemeClr>
                  </a:solidFill>
                </a:rPr>
                <a:t> el </a:t>
              </a:r>
              <a:r>
                <a:rPr lang="en-US" sz="1000" b="1" dirty="0" err="1">
                  <a:solidFill>
                    <a:schemeClr val="accent1">
                      <a:lumMod val="75000"/>
                    </a:schemeClr>
                  </a:solidFill>
                </a:rPr>
                <a:t>avance</a:t>
              </a:r>
              <a:r>
                <a:rPr lang="en-US" sz="1000" b="1" dirty="0">
                  <a:solidFill>
                    <a:schemeClr val="accent1">
                      <a:lumMod val="75000"/>
                    </a:schemeClr>
                  </a:solidFill>
                </a:rPr>
                <a:t> del </a:t>
              </a:r>
              <a:r>
                <a:rPr lang="en-US" sz="1000" b="1" dirty="0" err="1">
                  <a:solidFill>
                    <a:schemeClr val="accent1">
                      <a:lumMod val="75000"/>
                    </a:schemeClr>
                  </a:solidFill>
                </a:rPr>
                <a:t>equipo</a:t>
              </a:r>
              <a:r>
                <a:rPr lang="en-US" sz="1000" b="1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n-US" sz="1000" b="1" dirty="0" err="1">
                  <a:solidFill>
                    <a:schemeClr val="accent1">
                      <a:lumMod val="75000"/>
                    </a:schemeClr>
                  </a:solidFill>
                </a:rPr>
                <a:t>encaminado</a:t>
              </a:r>
              <a:r>
                <a:rPr lang="en-US" sz="1000" b="1" dirty="0">
                  <a:solidFill>
                    <a:schemeClr val="accent1">
                      <a:lumMod val="75000"/>
                    </a:schemeClr>
                  </a:solidFill>
                </a:rPr>
                <a:t> al </a:t>
              </a:r>
              <a:r>
                <a:rPr lang="en-US" sz="1000" b="1" dirty="0" err="1">
                  <a:solidFill>
                    <a:schemeClr val="accent1">
                      <a:lumMod val="75000"/>
                    </a:schemeClr>
                  </a:solidFill>
                </a:rPr>
                <a:t>cumplimiento</a:t>
              </a:r>
              <a:r>
                <a:rPr lang="en-US" sz="1000" b="1" dirty="0">
                  <a:solidFill>
                    <a:schemeClr val="accent1">
                      <a:lumMod val="75000"/>
                    </a:schemeClr>
                  </a:solidFill>
                </a:rPr>
                <a:t> de las </a:t>
              </a:r>
              <a:r>
                <a:rPr lang="en-US" sz="1000" b="1" dirty="0" err="1">
                  <a:solidFill>
                    <a:schemeClr val="accent1">
                      <a:lumMod val="75000"/>
                    </a:schemeClr>
                  </a:solidFill>
                </a:rPr>
                <a:t>metas</a:t>
              </a:r>
              <a:endParaRPr lang="en-US" sz="1000" b="1" dirty="0">
                <a:solidFill>
                  <a:schemeClr val="accent1">
                    <a:lumMod val="75000"/>
                  </a:schemeClr>
                </a:solidFill>
              </a:endParaRP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s-CO" sz="1000" b="1" dirty="0">
                  <a:solidFill>
                    <a:schemeClr val="accent1">
                      <a:lumMod val="75000"/>
                    </a:schemeClr>
                  </a:solidFill>
                </a:rPr>
                <a:t>Soportar </a:t>
              </a:r>
              <a:r>
                <a:rPr lang="es-CO" sz="1000" b="1" dirty="0" err="1">
                  <a:solidFill>
                    <a:schemeClr val="accent1">
                      <a:lumMod val="75000"/>
                    </a:schemeClr>
                  </a:solidFill>
                </a:rPr>
                <a:t>Product</a:t>
              </a:r>
              <a:r>
                <a:rPr lang="es-CO" sz="1000" b="1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s-CO" sz="1000" b="1" dirty="0" err="1">
                  <a:solidFill>
                    <a:schemeClr val="accent1">
                      <a:lumMod val="75000"/>
                    </a:schemeClr>
                  </a:solidFill>
                </a:rPr>
                <a:t>Owner</a:t>
              </a:r>
              <a:endParaRPr lang="es-CO" sz="1000" b="1" dirty="0">
                <a:solidFill>
                  <a:schemeClr val="accent1">
                    <a:lumMod val="75000"/>
                  </a:schemeClr>
                </a:solidFill>
              </a:endParaRPr>
            </a:p>
            <a:p>
              <a:endParaRPr lang="es-CO" sz="800" dirty="0"/>
            </a:p>
          </p:txBody>
        </p:sp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B03EB984-4DD9-4368-89DD-3F0C64852AE6}"/>
              </a:ext>
            </a:extLst>
          </p:cNvPr>
          <p:cNvGrpSpPr/>
          <p:nvPr/>
        </p:nvGrpSpPr>
        <p:grpSpPr>
          <a:xfrm>
            <a:off x="830510" y="1069413"/>
            <a:ext cx="3053593" cy="5202533"/>
            <a:chOff x="3380446" y="1115735"/>
            <a:chExt cx="2664193" cy="3460604"/>
          </a:xfrm>
        </p:grpSpPr>
        <p:sp>
          <p:nvSpPr>
            <p:cNvPr id="9" name="Rectángulo: esquinas redondeadas 8">
              <a:extLst>
                <a:ext uri="{FF2B5EF4-FFF2-40B4-BE49-F238E27FC236}">
                  <a16:creationId xmlns:a16="http://schemas.microsoft.com/office/drawing/2014/main" id="{77763AEB-7E38-4FA6-8988-98597B8285A0}"/>
                </a:ext>
              </a:extLst>
            </p:cNvPr>
            <p:cNvSpPr/>
            <p:nvPr/>
          </p:nvSpPr>
          <p:spPr>
            <a:xfrm>
              <a:off x="3380446" y="1115735"/>
              <a:ext cx="2664193" cy="3447875"/>
            </a:xfrm>
            <a:prstGeom prst="roundRect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161CF7CB-A1DF-49CD-B213-CF612CE28CD0}"/>
                </a:ext>
              </a:extLst>
            </p:cNvPr>
            <p:cNvSpPr txBox="1"/>
            <p:nvPr/>
          </p:nvSpPr>
          <p:spPr>
            <a:xfrm>
              <a:off x="3489433" y="1270801"/>
              <a:ext cx="2394245" cy="33055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s-ES" sz="1600" b="1" dirty="0">
                <a:solidFill>
                  <a:srgbClr val="AD198D"/>
                </a:solidFill>
                <a:latin typeface="+mj-lt"/>
                <a:ea typeface="+mj-ea"/>
                <a:cs typeface="+mj-cs"/>
              </a:endParaRPr>
            </a:p>
            <a:p>
              <a:pPr algn="ctr"/>
              <a:endParaRPr lang="es-ES" sz="1600" b="1" dirty="0">
                <a:solidFill>
                  <a:srgbClr val="AD198D"/>
                </a:solidFill>
                <a:latin typeface="+mj-lt"/>
                <a:ea typeface="+mj-ea"/>
                <a:cs typeface="+mj-cs"/>
              </a:endParaRPr>
            </a:p>
            <a:p>
              <a:pPr algn="ctr"/>
              <a:endParaRPr lang="es-ES" sz="1600" b="1" dirty="0">
                <a:solidFill>
                  <a:srgbClr val="AD198D"/>
                </a:solidFill>
                <a:latin typeface="+mj-lt"/>
                <a:ea typeface="+mj-ea"/>
                <a:cs typeface="+mj-cs"/>
              </a:endParaRPr>
            </a:p>
            <a:p>
              <a:pPr algn="ctr"/>
              <a:endParaRPr lang="es-ES" sz="1600" b="1" dirty="0">
                <a:solidFill>
                  <a:srgbClr val="AD198D"/>
                </a:solidFill>
                <a:latin typeface="+mj-lt"/>
                <a:ea typeface="+mj-ea"/>
                <a:cs typeface="+mj-cs"/>
              </a:endParaRPr>
            </a:p>
            <a:p>
              <a:pPr algn="ctr"/>
              <a:r>
                <a:rPr lang="es-ES" sz="1600" b="1" dirty="0">
                  <a:solidFill>
                    <a:srgbClr val="AD198D"/>
                  </a:solidFill>
                  <a:latin typeface="+mj-lt"/>
                  <a:ea typeface="+mj-ea"/>
                  <a:cs typeface="+mj-cs"/>
                </a:rPr>
                <a:t>P</a:t>
              </a:r>
              <a:r>
                <a:rPr lang="es-CO" sz="1600" b="1" dirty="0" err="1">
                  <a:solidFill>
                    <a:srgbClr val="AD198D"/>
                  </a:solidFill>
                  <a:latin typeface="+mj-lt"/>
                  <a:ea typeface="+mj-ea"/>
                  <a:cs typeface="+mj-cs"/>
                </a:rPr>
                <a:t>roduct</a:t>
              </a:r>
              <a:r>
                <a:rPr lang="es-CO" sz="1600" b="1" dirty="0">
                  <a:solidFill>
                    <a:srgbClr val="AD198D"/>
                  </a:solidFill>
                  <a:latin typeface="+mj-lt"/>
                  <a:ea typeface="+mj-ea"/>
                  <a:cs typeface="+mj-cs"/>
                </a:rPr>
                <a:t> </a:t>
              </a:r>
              <a:r>
                <a:rPr lang="es-CO" sz="1600" b="1" dirty="0" err="1">
                  <a:solidFill>
                    <a:srgbClr val="AD198D"/>
                  </a:solidFill>
                  <a:latin typeface="+mj-lt"/>
                  <a:ea typeface="+mj-ea"/>
                  <a:cs typeface="+mj-cs"/>
                </a:rPr>
                <a:t>Owner</a:t>
              </a:r>
              <a:endParaRPr lang="es-CO" sz="1600" b="1" dirty="0">
                <a:solidFill>
                  <a:srgbClr val="AD198D"/>
                </a:solidFill>
                <a:latin typeface="+mj-lt"/>
                <a:ea typeface="+mj-ea"/>
                <a:cs typeface="+mj-cs"/>
              </a:endParaRPr>
            </a:p>
            <a:p>
              <a:endParaRPr lang="en-US" sz="900" dirty="0"/>
            </a:p>
            <a:p>
              <a:pPr indent="-171450"/>
              <a:r>
                <a:rPr lang="en-US" sz="1000" b="1" dirty="0" err="1">
                  <a:solidFill>
                    <a:schemeClr val="accent1">
                      <a:lumMod val="75000"/>
                    </a:schemeClr>
                  </a:solidFill>
                </a:rPr>
                <a:t>Representa</a:t>
              </a:r>
              <a:r>
                <a:rPr lang="en-US" sz="1000" b="1" dirty="0">
                  <a:solidFill>
                    <a:schemeClr val="accent1">
                      <a:lumMod val="75000"/>
                    </a:schemeClr>
                  </a:solidFill>
                </a:rPr>
                <a:t> las </a:t>
              </a:r>
              <a:r>
                <a:rPr lang="en-US" sz="1000" b="1" dirty="0" err="1">
                  <a:solidFill>
                    <a:schemeClr val="accent1">
                      <a:lumMod val="75000"/>
                    </a:schemeClr>
                  </a:solidFill>
                </a:rPr>
                <a:t>necesidades</a:t>
              </a:r>
              <a:r>
                <a:rPr lang="en-US" sz="1000" b="1" dirty="0">
                  <a:solidFill>
                    <a:schemeClr val="accent1">
                      <a:lumMod val="75000"/>
                    </a:schemeClr>
                  </a:solidFill>
                </a:rPr>
                <a:t> del </a:t>
              </a:r>
              <a:r>
                <a:rPr lang="en-US" sz="1000" b="1" dirty="0" err="1">
                  <a:solidFill>
                    <a:schemeClr val="accent1">
                      <a:lumMod val="75000"/>
                    </a:schemeClr>
                  </a:solidFill>
                </a:rPr>
                <a:t>negocio</a:t>
              </a:r>
              <a:r>
                <a:rPr lang="en-US" sz="1000" b="1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n-US" sz="1000" b="1" dirty="0" err="1">
                  <a:solidFill>
                    <a:schemeClr val="accent1">
                      <a:lumMod val="75000"/>
                    </a:schemeClr>
                  </a:solidFill>
                </a:rPr>
                <a:t>dentro</a:t>
              </a:r>
              <a:r>
                <a:rPr lang="en-US" sz="1000" b="1" dirty="0">
                  <a:solidFill>
                    <a:schemeClr val="accent1">
                      <a:lumMod val="75000"/>
                    </a:schemeClr>
                  </a:solidFill>
                </a:rPr>
                <a:t> del </a:t>
              </a:r>
              <a:r>
                <a:rPr lang="en-US" sz="1000" b="1" dirty="0" err="1">
                  <a:solidFill>
                    <a:schemeClr val="accent1">
                      <a:lumMod val="75000"/>
                    </a:schemeClr>
                  </a:solidFill>
                </a:rPr>
                <a:t>equipo</a:t>
              </a:r>
              <a:r>
                <a:rPr lang="en-US" sz="1000" b="1" dirty="0">
                  <a:solidFill>
                    <a:schemeClr val="accent1">
                      <a:lumMod val="75000"/>
                    </a:schemeClr>
                  </a:solidFill>
                </a:rPr>
                <a:t> y </a:t>
              </a:r>
              <a:r>
                <a:rPr lang="en-US" sz="1000" b="1" dirty="0" err="1">
                  <a:solidFill>
                    <a:schemeClr val="accent1">
                      <a:lumMod val="75000"/>
                    </a:schemeClr>
                  </a:solidFill>
                </a:rPr>
                <a:t>su</a:t>
              </a:r>
              <a:r>
                <a:rPr lang="en-US" sz="1000" b="1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n-US" sz="1000" b="1" dirty="0" err="1">
                  <a:solidFill>
                    <a:schemeClr val="accent1">
                      <a:lumMod val="75000"/>
                    </a:schemeClr>
                  </a:solidFill>
                </a:rPr>
                <a:t>rol</a:t>
              </a:r>
              <a:r>
                <a:rPr lang="en-US" sz="1000" b="1" dirty="0">
                  <a:solidFill>
                    <a:schemeClr val="accent1">
                      <a:lumMod val="75000"/>
                    </a:schemeClr>
                  </a:solidFill>
                </a:rPr>
                <a:t> se </a:t>
              </a:r>
              <a:r>
                <a:rPr lang="en-US" sz="1000" b="1" dirty="0" err="1">
                  <a:solidFill>
                    <a:schemeClr val="accent1">
                      <a:lumMod val="75000"/>
                    </a:schemeClr>
                  </a:solidFill>
                </a:rPr>
                <a:t>basa</a:t>
              </a:r>
              <a:r>
                <a:rPr lang="en-US" sz="1000" b="1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n-US" sz="1000" b="1" dirty="0" err="1">
                  <a:solidFill>
                    <a:schemeClr val="accent1">
                      <a:lumMod val="75000"/>
                    </a:schemeClr>
                  </a:solidFill>
                </a:rPr>
                <a:t>en</a:t>
              </a:r>
              <a:r>
                <a:rPr lang="en-US" sz="1000" b="1" dirty="0">
                  <a:solidFill>
                    <a:schemeClr val="accent1">
                      <a:lumMod val="75000"/>
                    </a:schemeClr>
                  </a:solidFill>
                </a:rPr>
                <a:t> las </a:t>
              </a:r>
              <a:r>
                <a:rPr lang="en-US" sz="1000" b="1" dirty="0" err="1">
                  <a:solidFill>
                    <a:schemeClr val="accent1">
                      <a:lumMod val="75000"/>
                    </a:schemeClr>
                  </a:solidFill>
                </a:rPr>
                <a:t>siguientes</a:t>
              </a:r>
              <a:r>
                <a:rPr lang="en-US" sz="1000" b="1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n-US" sz="1000" b="1" dirty="0" err="1">
                  <a:solidFill>
                    <a:schemeClr val="accent1">
                      <a:lumMod val="75000"/>
                    </a:schemeClr>
                  </a:solidFill>
                </a:rPr>
                <a:t>actividades</a:t>
              </a:r>
              <a:r>
                <a:rPr lang="en-US" sz="1000" b="1" dirty="0">
                  <a:solidFill>
                    <a:schemeClr val="accent1">
                      <a:lumMod val="75000"/>
                    </a:schemeClr>
                  </a:solidFill>
                </a:rPr>
                <a:t>:</a:t>
              </a:r>
            </a:p>
            <a:p>
              <a:pPr indent="-171450"/>
              <a:endParaRPr lang="es-CO" sz="1000" b="1" dirty="0">
                <a:solidFill>
                  <a:schemeClr val="accent1">
                    <a:lumMod val="75000"/>
                  </a:schemeClr>
                </a:solidFill>
              </a:endParaRPr>
            </a:p>
            <a:p>
              <a:pPr marL="171450" lvl="0" indent="-171450" algn="just">
                <a:buFont typeface="Wingdings" panose="05000000000000000000" pitchFamily="2" charset="2"/>
                <a:buChar char="ü"/>
              </a:pPr>
              <a:r>
                <a:rPr lang="en-US" sz="1000" b="1" dirty="0" err="1">
                  <a:solidFill>
                    <a:schemeClr val="accent1">
                      <a:lumMod val="75000"/>
                    </a:schemeClr>
                  </a:solidFill>
                </a:rPr>
                <a:t>Soportar</a:t>
              </a:r>
              <a:r>
                <a:rPr lang="en-US" sz="1000" b="1" dirty="0">
                  <a:solidFill>
                    <a:schemeClr val="accent1">
                      <a:lumMod val="75000"/>
                    </a:schemeClr>
                  </a:solidFill>
                </a:rPr>
                <a:t> la </a:t>
              </a:r>
              <a:r>
                <a:rPr lang="en-US" sz="1000" b="1" dirty="0" err="1">
                  <a:solidFill>
                    <a:schemeClr val="accent1">
                      <a:lumMod val="75000"/>
                    </a:schemeClr>
                  </a:solidFill>
                </a:rPr>
                <a:t>documentación</a:t>
              </a:r>
              <a:r>
                <a:rPr lang="en-US" sz="1000" b="1" dirty="0">
                  <a:solidFill>
                    <a:schemeClr val="accent1">
                      <a:lumMod val="75000"/>
                    </a:schemeClr>
                  </a:solidFill>
                </a:rPr>
                <a:t>  de las </a:t>
              </a:r>
              <a:r>
                <a:rPr lang="en-US" sz="1000" b="1" dirty="0" err="1">
                  <a:solidFill>
                    <a:schemeClr val="accent1">
                      <a:lumMod val="75000"/>
                    </a:schemeClr>
                  </a:solidFill>
                </a:rPr>
                <a:t>historias</a:t>
              </a:r>
              <a:r>
                <a:rPr lang="en-US" sz="1000" b="1" dirty="0">
                  <a:solidFill>
                    <a:schemeClr val="accent1">
                      <a:lumMod val="75000"/>
                    </a:schemeClr>
                  </a:solidFill>
                </a:rPr>
                <a:t> de </a:t>
              </a:r>
              <a:r>
                <a:rPr lang="en-US" sz="1000" b="1" dirty="0" err="1">
                  <a:solidFill>
                    <a:schemeClr val="accent1">
                      <a:lumMod val="75000"/>
                    </a:schemeClr>
                  </a:solidFill>
                </a:rPr>
                <a:t>usuario</a:t>
              </a:r>
              <a:r>
                <a:rPr lang="en-US" sz="1000" b="1" dirty="0">
                  <a:solidFill>
                    <a:schemeClr val="accent1">
                      <a:lumMod val="75000"/>
                    </a:schemeClr>
                  </a:solidFill>
                </a:rPr>
                <a:t> y </a:t>
              </a:r>
              <a:r>
                <a:rPr lang="en-US" sz="1000" b="1" dirty="0" err="1">
                  <a:solidFill>
                    <a:schemeClr val="accent1">
                      <a:lumMod val="75000"/>
                    </a:schemeClr>
                  </a:solidFill>
                </a:rPr>
                <a:t>sus</a:t>
              </a:r>
              <a:r>
                <a:rPr lang="en-US" sz="1000" b="1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n-US" sz="1000" b="1" dirty="0" err="1">
                  <a:solidFill>
                    <a:schemeClr val="accent1">
                      <a:lumMod val="75000"/>
                    </a:schemeClr>
                  </a:solidFill>
                </a:rPr>
                <a:t>criterios</a:t>
              </a:r>
              <a:r>
                <a:rPr lang="en-US" sz="1000" b="1" dirty="0">
                  <a:solidFill>
                    <a:schemeClr val="accent1">
                      <a:lumMod val="75000"/>
                    </a:schemeClr>
                  </a:solidFill>
                </a:rPr>
                <a:t> de </a:t>
              </a:r>
              <a:r>
                <a:rPr lang="en-US" sz="1000" b="1" dirty="0" err="1">
                  <a:solidFill>
                    <a:schemeClr val="accent1">
                      <a:lumMod val="75000"/>
                    </a:schemeClr>
                  </a:solidFill>
                </a:rPr>
                <a:t>aceptación</a:t>
              </a:r>
              <a:r>
                <a:rPr lang="en-US" sz="1000" b="1" dirty="0">
                  <a:solidFill>
                    <a:schemeClr val="accent1">
                      <a:lumMod val="75000"/>
                    </a:schemeClr>
                  </a:solidFill>
                </a:rPr>
                <a:t>. </a:t>
              </a:r>
            </a:p>
            <a:p>
              <a:pPr marL="171450" lvl="0" indent="-171450" algn="just">
                <a:buFont typeface="Wingdings" panose="05000000000000000000" pitchFamily="2" charset="2"/>
                <a:buChar char="ü"/>
              </a:pPr>
              <a:r>
                <a:rPr lang="en-US" sz="1000" b="1" dirty="0" err="1">
                  <a:solidFill>
                    <a:schemeClr val="accent1">
                      <a:lumMod val="75000"/>
                    </a:schemeClr>
                  </a:solidFill>
                </a:rPr>
                <a:t>Priorizar</a:t>
              </a:r>
              <a:r>
                <a:rPr lang="en-US" sz="1000" b="1" dirty="0">
                  <a:solidFill>
                    <a:schemeClr val="accent1">
                      <a:lumMod val="75000"/>
                    </a:schemeClr>
                  </a:solidFill>
                </a:rPr>
                <a:t> las </a:t>
              </a:r>
              <a:r>
                <a:rPr lang="en-US" sz="1000" b="1" dirty="0" err="1">
                  <a:solidFill>
                    <a:schemeClr val="accent1">
                      <a:lumMod val="75000"/>
                    </a:schemeClr>
                  </a:solidFill>
                </a:rPr>
                <a:t>historias</a:t>
              </a:r>
              <a:r>
                <a:rPr lang="en-US" sz="1000" b="1" dirty="0">
                  <a:solidFill>
                    <a:schemeClr val="accent1">
                      <a:lumMod val="75000"/>
                    </a:schemeClr>
                  </a:solidFill>
                </a:rPr>
                <a:t> de </a:t>
              </a:r>
              <a:r>
                <a:rPr lang="en-US" sz="1000" b="1" dirty="0" err="1">
                  <a:solidFill>
                    <a:schemeClr val="accent1">
                      <a:lumMod val="75000"/>
                    </a:schemeClr>
                  </a:solidFill>
                </a:rPr>
                <a:t>usuario</a:t>
              </a:r>
              <a:endParaRPr lang="en-US" sz="1000" b="1" dirty="0">
                <a:solidFill>
                  <a:schemeClr val="accent1">
                    <a:lumMod val="75000"/>
                  </a:schemeClr>
                </a:solidFill>
              </a:endParaRPr>
            </a:p>
            <a:p>
              <a:pPr marL="171450" lvl="0" indent="-171450" algn="just">
                <a:buFont typeface="Wingdings" panose="05000000000000000000" pitchFamily="2" charset="2"/>
                <a:buChar char="ü"/>
              </a:pPr>
              <a:r>
                <a:rPr lang="en-US" sz="1000" b="1" dirty="0" err="1">
                  <a:solidFill>
                    <a:schemeClr val="accent1">
                      <a:lumMod val="75000"/>
                    </a:schemeClr>
                  </a:solidFill>
                </a:rPr>
                <a:t>Clarificar</a:t>
              </a:r>
              <a:r>
                <a:rPr lang="en-US" sz="1000" b="1" dirty="0">
                  <a:solidFill>
                    <a:schemeClr val="accent1">
                      <a:lumMod val="75000"/>
                    </a:schemeClr>
                  </a:solidFill>
                </a:rPr>
                <a:t> solicitudes o </a:t>
              </a:r>
              <a:r>
                <a:rPr lang="en-US" sz="1000" b="1" dirty="0" err="1">
                  <a:solidFill>
                    <a:schemeClr val="accent1">
                      <a:lumMod val="75000"/>
                    </a:schemeClr>
                  </a:solidFill>
                </a:rPr>
                <a:t>requerimientos</a:t>
              </a:r>
              <a:r>
                <a:rPr lang="en-US" sz="1000" b="1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n-US" sz="1000" b="1" dirty="0" err="1">
                  <a:solidFill>
                    <a:schemeClr val="accent1">
                      <a:lumMod val="75000"/>
                    </a:schemeClr>
                  </a:solidFill>
                </a:rPr>
                <a:t>relacionados</a:t>
              </a:r>
              <a:r>
                <a:rPr lang="en-US" sz="1000" b="1" dirty="0">
                  <a:solidFill>
                    <a:schemeClr val="accent1">
                      <a:lumMod val="75000"/>
                    </a:schemeClr>
                  </a:solidFill>
                </a:rPr>
                <a:t> con las </a:t>
              </a:r>
              <a:r>
                <a:rPr lang="en-US" sz="1000" b="1" dirty="0" err="1">
                  <a:solidFill>
                    <a:schemeClr val="accent1">
                      <a:lumMod val="75000"/>
                    </a:schemeClr>
                  </a:solidFill>
                </a:rPr>
                <a:t>historias</a:t>
              </a:r>
              <a:r>
                <a:rPr lang="en-US" sz="1000" b="1" dirty="0">
                  <a:solidFill>
                    <a:schemeClr val="accent1">
                      <a:lumMod val="75000"/>
                    </a:schemeClr>
                  </a:solidFill>
                </a:rPr>
                <a:t> de </a:t>
              </a:r>
              <a:r>
                <a:rPr lang="en-US" sz="1000" b="1" dirty="0" err="1">
                  <a:solidFill>
                    <a:schemeClr val="accent1">
                      <a:lumMod val="75000"/>
                    </a:schemeClr>
                  </a:solidFill>
                </a:rPr>
                <a:t>usuario</a:t>
              </a:r>
              <a:endParaRPr lang="en-US" sz="1000" b="1" dirty="0">
                <a:solidFill>
                  <a:schemeClr val="accent1">
                    <a:lumMod val="75000"/>
                  </a:schemeClr>
                </a:solidFill>
              </a:endParaRPr>
            </a:p>
            <a:p>
              <a:pPr marL="171450" lvl="0" indent="-171450" algn="just">
                <a:buFont typeface="Wingdings" panose="05000000000000000000" pitchFamily="2" charset="2"/>
                <a:buChar char="ü"/>
              </a:pPr>
              <a:r>
                <a:rPr lang="en-US" sz="1000" b="1" dirty="0" err="1">
                  <a:solidFill>
                    <a:schemeClr val="accent1">
                      <a:lumMod val="75000"/>
                    </a:schemeClr>
                  </a:solidFill>
                </a:rPr>
                <a:t>Aprobar</a:t>
              </a:r>
              <a:r>
                <a:rPr lang="en-US" sz="1000" b="1" dirty="0">
                  <a:solidFill>
                    <a:schemeClr val="accent1">
                      <a:lumMod val="75000"/>
                    </a:schemeClr>
                  </a:solidFill>
                </a:rPr>
                <a:t> o </a:t>
              </a:r>
              <a:r>
                <a:rPr lang="en-US" sz="1000" b="1" dirty="0" err="1">
                  <a:solidFill>
                    <a:schemeClr val="accent1">
                      <a:lumMod val="75000"/>
                    </a:schemeClr>
                  </a:solidFill>
                </a:rPr>
                <a:t>rechazar</a:t>
              </a:r>
              <a:r>
                <a:rPr lang="en-US" sz="1000" b="1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n-US" sz="1000" b="1" dirty="0" err="1">
                  <a:solidFill>
                    <a:schemeClr val="accent1">
                      <a:lumMod val="75000"/>
                    </a:schemeClr>
                  </a:solidFill>
                </a:rPr>
                <a:t>los</a:t>
              </a:r>
              <a:r>
                <a:rPr lang="en-US" sz="1000" b="1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n-US" sz="1000" b="1" dirty="0" err="1">
                  <a:solidFill>
                    <a:schemeClr val="accent1">
                      <a:lumMod val="75000"/>
                    </a:schemeClr>
                  </a:solidFill>
                </a:rPr>
                <a:t>entregables</a:t>
              </a:r>
              <a:r>
                <a:rPr lang="en-US" sz="1000" b="1" dirty="0">
                  <a:solidFill>
                    <a:schemeClr val="accent1">
                      <a:lumMod val="75000"/>
                    </a:schemeClr>
                  </a:solidFill>
                </a:rPr>
                <a:t> de </a:t>
              </a:r>
              <a:r>
                <a:rPr lang="en-US" sz="1000" b="1" dirty="0" err="1">
                  <a:solidFill>
                    <a:schemeClr val="accent1">
                      <a:lumMod val="75000"/>
                    </a:schemeClr>
                  </a:solidFill>
                </a:rPr>
                <a:t>acuerdo</a:t>
              </a:r>
              <a:r>
                <a:rPr lang="en-US" sz="1000" b="1" dirty="0">
                  <a:solidFill>
                    <a:schemeClr val="accent1">
                      <a:lumMod val="75000"/>
                    </a:schemeClr>
                  </a:solidFill>
                </a:rPr>
                <a:t> a </a:t>
              </a:r>
              <a:r>
                <a:rPr lang="en-US" sz="1000" b="1" dirty="0" err="1">
                  <a:solidFill>
                    <a:schemeClr val="accent1">
                      <a:lumMod val="75000"/>
                    </a:schemeClr>
                  </a:solidFill>
                </a:rPr>
                <a:t>los</a:t>
              </a:r>
              <a:r>
                <a:rPr lang="en-US" sz="1000" b="1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n-US" sz="1000" b="1" dirty="0" err="1">
                  <a:solidFill>
                    <a:schemeClr val="accent1">
                      <a:lumMod val="75000"/>
                    </a:schemeClr>
                  </a:solidFill>
                </a:rPr>
                <a:t>criterios</a:t>
              </a:r>
              <a:r>
                <a:rPr lang="en-US" sz="1000" b="1" dirty="0">
                  <a:solidFill>
                    <a:schemeClr val="accent1">
                      <a:lumMod val="75000"/>
                    </a:schemeClr>
                  </a:solidFill>
                </a:rPr>
                <a:t> de </a:t>
              </a:r>
              <a:r>
                <a:rPr lang="en-US" sz="1000" b="1" dirty="0" err="1">
                  <a:solidFill>
                    <a:schemeClr val="accent1">
                      <a:lumMod val="75000"/>
                    </a:schemeClr>
                  </a:solidFill>
                </a:rPr>
                <a:t>aceptación</a:t>
              </a:r>
              <a:endParaRPr lang="en-US" sz="1000" b="1" dirty="0">
                <a:solidFill>
                  <a:schemeClr val="accent1">
                    <a:lumMod val="75000"/>
                  </a:schemeClr>
                </a:solidFill>
              </a:endParaRPr>
            </a:p>
            <a:p>
              <a:pPr marL="171450" lvl="0" indent="-171450" algn="just">
                <a:buFont typeface="Wingdings" panose="05000000000000000000" pitchFamily="2" charset="2"/>
                <a:buChar char="ü"/>
              </a:pPr>
              <a:r>
                <a:rPr lang="en-US" sz="1000" b="1" dirty="0" err="1">
                  <a:solidFill>
                    <a:schemeClr val="accent1">
                      <a:lumMod val="75000"/>
                    </a:schemeClr>
                  </a:solidFill>
                </a:rPr>
                <a:t>Asegurar</a:t>
              </a:r>
              <a:r>
                <a:rPr lang="en-US" sz="1000" b="1" dirty="0">
                  <a:solidFill>
                    <a:schemeClr val="accent1">
                      <a:lumMod val="75000"/>
                    </a:schemeClr>
                  </a:solidFill>
                </a:rPr>
                <a:t> que las </a:t>
              </a:r>
              <a:r>
                <a:rPr lang="en-US" sz="1000" b="1" dirty="0" err="1">
                  <a:solidFill>
                    <a:schemeClr val="accent1">
                      <a:lumMod val="75000"/>
                    </a:schemeClr>
                  </a:solidFill>
                </a:rPr>
                <a:t>historias</a:t>
              </a:r>
              <a:r>
                <a:rPr lang="en-US" sz="1000" b="1" dirty="0">
                  <a:solidFill>
                    <a:schemeClr val="accent1">
                      <a:lumMod val="75000"/>
                    </a:schemeClr>
                  </a:solidFill>
                </a:rPr>
                <a:t> de </a:t>
              </a:r>
              <a:r>
                <a:rPr lang="en-US" sz="1000" b="1" dirty="0" err="1">
                  <a:solidFill>
                    <a:schemeClr val="accent1">
                      <a:lumMod val="75000"/>
                    </a:schemeClr>
                  </a:solidFill>
                </a:rPr>
                <a:t>usuario</a:t>
              </a:r>
              <a:r>
                <a:rPr lang="en-US" sz="1000" b="1" dirty="0">
                  <a:solidFill>
                    <a:schemeClr val="accent1">
                      <a:lumMod val="75000"/>
                    </a:schemeClr>
                  </a:solidFill>
                </a:rPr>
                <a:t> que </a:t>
              </a:r>
              <a:r>
                <a:rPr lang="en-US" sz="1000" b="1" dirty="0" err="1">
                  <a:solidFill>
                    <a:schemeClr val="accent1">
                      <a:lumMod val="75000"/>
                    </a:schemeClr>
                  </a:solidFill>
                </a:rPr>
                <a:t>han</a:t>
              </a:r>
              <a:r>
                <a:rPr lang="en-US" sz="1000" b="1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n-US" sz="1000" b="1" dirty="0" err="1">
                  <a:solidFill>
                    <a:schemeClr val="accent1">
                      <a:lumMod val="75000"/>
                    </a:schemeClr>
                  </a:solidFill>
                </a:rPr>
                <a:t>sido</a:t>
              </a:r>
              <a:r>
                <a:rPr lang="en-US" sz="1000" b="1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n-US" sz="1000" b="1" dirty="0" err="1">
                  <a:solidFill>
                    <a:schemeClr val="accent1">
                      <a:lumMod val="75000"/>
                    </a:schemeClr>
                  </a:solidFill>
                </a:rPr>
                <a:t>aprobadas</a:t>
              </a:r>
              <a:r>
                <a:rPr lang="en-US" sz="1000" b="1" dirty="0">
                  <a:solidFill>
                    <a:schemeClr val="accent1">
                      <a:lumMod val="75000"/>
                    </a:schemeClr>
                  </a:solidFill>
                </a:rPr>
                <a:t>, </a:t>
              </a:r>
              <a:r>
                <a:rPr lang="en-US" sz="1000" b="1" dirty="0" err="1">
                  <a:solidFill>
                    <a:schemeClr val="accent1">
                      <a:lumMod val="75000"/>
                    </a:schemeClr>
                  </a:solidFill>
                </a:rPr>
                <a:t>generen</a:t>
              </a:r>
              <a:r>
                <a:rPr lang="en-US" sz="1000" b="1" dirty="0">
                  <a:solidFill>
                    <a:schemeClr val="accent1">
                      <a:lumMod val="75000"/>
                    </a:schemeClr>
                  </a:solidFill>
                </a:rPr>
                <a:t> valor al </a:t>
              </a:r>
              <a:r>
                <a:rPr lang="en-US" sz="1000" b="1" dirty="0" err="1">
                  <a:solidFill>
                    <a:schemeClr val="accent1">
                      <a:lumMod val="75000"/>
                    </a:schemeClr>
                  </a:solidFill>
                </a:rPr>
                <a:t>negocio</a:t>
              </a:r>
              <a:endParaRPr lang="es-CO" sz="1000" b="1" dirty="0">
                <a:solidFill>
                  <a:schemeClr val="accent1">
                    <a:lumMod val="75000"/>
                  </a:schemeClr>
                </a:solidFill>
              </a:endParaRPr>
            </a:p>
            <a:p>
              <a:pPr marL="171450" lvl="0" indent="-171450">
                <a:buFont typeface="Wingdings" panose="05000000000000000000" pitchFamily="2" charset="2"/>
                <a:buChar char="ü"/>
              </a:pPr>
              <a:r>
                <a:rPr lang="en-US" sz="1000" b="1" dirty="0" err="1">
                  <a:solidFill>
                    <a:schemeClr val="accent1">
                      <a:lumMod val="75000"/>
                    </a:schemeClr>
                  </a:solidFill>
                </a:rPr>
                <a:t>Asegurar</a:t>
              </a:r>
              <a:r>
                <a:rPr lang="en-US" sz="1000" b="1" dirty="0">
                  <a:solidFill>
                    <a:schemeClr val="accent1">
                      <a:lumMod val="75000"/>
                    </a:schemeClr>
                  </a:solidFill>
                </a:rPr>
                <a:t> que las </a:t>
              </a:r>
              <a:r>
                <a:rPr lang="en-US" sz="1000" b="1" dirty="0" err="1">
                  <a:solidFill>
                    <a:schemeClr val="accent1">
                      <a:lumMod val="75000"/>
                    </a:schemeClr>
                  </a:solidFill>
                </a:rPr>
                <a:t>historias</a:t>
              </a:r>
              <a:r>
                <a:rPr lang="en-US" sz="1000" b="1" dirty="0">
                  <a:solidFill>
                    <a:schemeClr val="accent1">
                      <a:lumMod val="75000"/>
                    </a:schemeClr>
                  </a:solidFill>
                </a:rPr>
                <a:t> de </a:t>
              </a:r>
              <a:r>
                <a:rPr lang="en-US" sz="1000" b="1" dirty="0" err="1">
                  <a:solidFill>
                    <a:schemeClr val="accent1">
                      <a:lumMod val="75000"/>
                    </a:schemeClr>
                  </a:solidFill>
                </a:rPr>
                <a:t>usuario</a:t>
              </a:r>
              <a:r>
                <a:rPr lang="en-US" sz="1000" b="1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n-US" sz="1000" b="1" dirty="0" err="1">
                  <a:solidFill>
                    <a:schemeClr val="accent1">
                      <a:lumMod val="75000"/>
                    </a:schemeClr>
                  </a:solidFill>
                </a:rPr>
                <a:t>cumplan</a:t>
              </a:r>
              <a:r>
                <a:rPr lang="en-US" sz="1000" b="1" dirty="0">
                  <a:solidFill>
                    <a:schemeClr val="accent1">
                      <a:lumMod val="75000"/>
                    </a:schemeClr>
                  </a:solidFill>
                </a:rPr>
                <a:t> con </a:t>
              </a:r>
              <a:r>
                <a:rPr lang="en-US" sz="1000" b="1" dirty="0" err="1">
                  <a:solidFill>
                    <a:schemeClr val="accent1">
                      <a:lumMod val="75000"/>
                    </a:schemeClr>
                  </a:solidFill>
                </a:rPr>
                <a:t>los</a:t>
              </a:r>
              <a:r>
                <a:rPr lang="en-US" sz="1000" b="1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n-US" sz="1000" b="1" dirty="0" err="1">
                  <a:solidFill>
                    <a:schemeClr val="accent1">
                      <a:lumMod val="75000"/>
                    </a:schemeClr>
                  </a:solidFill>
                </a:rPr>
                <a:t>requerimientos</a:t>
              </a:r>
              <a:r>
                <a:rPr lang="en-US" sz="1000" b="1" dirty="0">
                  <a:solidFill>
                    <a:schemeClr val="accent1">
                      <a:lumMod val="75000"/>
                    </a:schemeClr>
                  </a:solidFill>
                </a:rPr>
                <a:t> y </a:t>
              </a:r>
              <a:r>
                <a:rPr lang="en-US" sz="1000" b="1" dirty="0" err="1">
                  <a:solidFill>
                    <a:schemeClr val="accent1">
                      <a:lumMod val="75000"/>
                    </a:schemeClr>
                  </a:solidFill>
                </a:rPr>
                <a:t>necesidades</a:t>
              </a:r>
              <a:r>
                <a:rPr lang="en-US" sz="1000" b="1" dirty="0">
                  <a:solidFill>
                    <a:schemeClr val="accent1">
                      <a:lumMod val="75000"/>
                    </a:schemeClr>
                  </a:solidFill>
                </a:rPr>
                <a:t> del </a:t>
              </a:r>
              <a:r>
                <a:rPr lang="en-US" sz="1000" b="1" dirty="0" err="1">
                  <a:solidFill>
                    <a:schemeClr val="accent1">
                      <a:lumMod val="75000"/>
                    </a:schemeClr>
                  </a:solidFill>
                </a:rPr>
                <a:t>negocio</a:t>
              </a:r>
              <a:r>
                <a:rPr lang="en-US" sz="1000" b="1" dirty="0">
                  <a:solidFill>
                    <a:schemeClr val="accent1">
                      <a:lumMod val="75000"/>
                    </a:schemeClr>
                  </a:solidFill>
                </a:rPr>
                <a:t>.</a:t>
              </a:r>
            </a:p>
            <a:p>
              <a:pPr marL="171450" lvl="0" indent="-171450">
                <a:buFont typeface="Wingdings" panose="05000000000000000000" pitchFamily="2" charset="2"/>
                <a:buChar char="ü"/>
              </a:pPr>
              <a:r>
                <a:rPr lang="en-US" sz="1000" b="1" dirty="0" err="1">
                  <a:solidFill>
                    <a:schemeClr val="accent1">
                      <a:lumMod val="75000"/>
                    </a:schemeClr>
                  </a:solidFill>
                </a:rPr>
                <a:t>Contar</a:t>
              </a:r>
              <a:r>
                <a:rPr lang="en-US" sz="1000" b="1" dirty="0">
                  <a:solidFill>
                    <a:schemeClr val="accent1">
                      <a:lumMod val="75000"/>
                    </a:schemeClr>
                  </a:solidFill>
                </a:rPr>
                <a:t> con </a:t>
              </a:r>
              <a:r>
                <a:rPr lang="en-US" sz="1000" b="1" dirty="0" err="1">
                  <a:solidFill>
                    <a:schemeClr val="accent1">
                      <a:lumMod val="75000"/>
                    </a:schemeClr>
                  </a:solidFill>
                </a:rPr>
                <a:t>suficiente</a:t>
              </a:r>
              <a:r>
                <a:rPr lang="en-US" sz="1000" b="1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n-US" sz="1000" b="1" dirty="0" err="1">
                  <a:solidFill>
                    <a:schemeClr val="accent1">
                      <a:lumMod val="75000"/>
                    </a:schemeClr>
                  </a:solidFill>
                </a:rPr>
                <a:t>disponibilidad</a:t>
              </a:r>
              <a:r>
                <a:rPr lang="en-US" sz="1000" b="1" dirty="0">
                  <a:solidFill>
                    <a:schemeClr val="accent1">
                      <a:lumMod val="75000"/>
                    </a:schemeClr>
                  </a:solidFill>
                </a:rPr>
                <a:t> para </a:t>
              </a:r>
              <a:r>
                <a:rPr lang="en-US" sz="1000" b="1" dirty="0" err="1">
                  <a:solidFill>
                    <a:schemeClr val="accent1">
                      <a:lumMod val="75000"/>
                    </a:schemeClr>
                  </a:solidFill>
                </a:rPr>
                <a:t>trabajar</a:t>
              </a:r>
              <a:r>
                <a:rPr lang="en-US" sz="1000" b="1" dirty="0">
                  <a:solidFill>
                    <a:schemeClr val="accent1">
                      <a:lumMod val="75000"/>
                    </a:schemeClr>
                  </a:solidFill>
                </a:rPr>
                <a:t> con el </a:t>
              </a:r>
              <a:r>
                <a:rPr lang="en-US" sz="1000" b="1" dirty="0" err="1">
                  <a:solidFill>
                    <a:schemeClr val="accent1">
                      <a:lumMod val="75000"/>
                    </a:schemeClr>
                  </a:solidFill>
                </a:rPr>
                <a:t>equipo</a:t>
              </a:r>
              <a:r>
                <a:rPr lang="en-US" sz="1000" b="1" dirty="0">
                  <a:solidFill>
                    <a:schemeClr val="accent1">
                      <a:lumMod val="75000"/>
                    </a:schemeClr>
                  </a:solidFill>
                </a:rPr>
                <a:t>  </a:t>
              </a:r>
              <a:r>
                <a:rPr lang="en-US" sz="1000" b="1" dirty="0" err="1">
                  <a:solidFill>
                    <a:schemeClr val="accent1">
                      <a:lumMod val="75000"/>
                    </a:schemeClr>
                  </a:solidFill>
                </a:rPr>
                <a:t>ágil</a:t>
              </a:r>
              <a:r>
                <a:rPr lang="en-US" sz="1000" b="1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n-US" sz="1000" b="1" dirty="0" err="1">
                  <a:solidFill>
                    <a:schemeClr val="accent1">
                      <a:lumMod val="75000"/>
                    </a:schemeClr>
                  </a:solidFill>
                </a:rPr>
                <a:t>en</a:t>
              </a:r>
              <a:r>
                <a:rPr lang="en-US" sz="1000" b="1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n-US" sz="1000" b="1" dirty="0" err="1">
                  <a:solidFill>
                    <a:schemeClr val="accent1">
                      <a:lumMod val="75000"/>
                    </a:schemeClr>
                  </a:solidFill>
                </a:rPr>
                <a:t>todo</a:t>
              </a:r>
              <a:r>
                <a:rPr lang="en-US" sz="1000" b="1" dirty="0">
                  <a:solidFill>
                    <a:schemeClr val="accent1">
                      <a:lumMod val="75000"/>
                    </a:schemeClr>
                  </a:solidFill>
                </a:rPr>
                <a:t> el </a:t>
              </a:r>
              <a:r>
                <a:rPr lang="en-US" sz="1000" b="1" dirty="0" err="1">
                  <a:solidFill>
                    <a:schemeClr val="accent1">
                      <a:lumMod val="75000"/>
                    </a:schemeClr>
                  </a:solidFill>
                </a:rPr>
                <a:t>desarrollo</a:t>
              </a:r>
              <a:r>
                <a:rPr lang="en-US" sz="1000" b="1" dirty="0">
                  <a:solidFill>
                    <a:schemeClr val="accent1">
                      <a:lumMod val="75000"/>
                    </a:schemeClr>
                  </a:solidFill>
                </a:rPr>
                <a:t> del </a:t>
              </a:r>
              <a:r>
                <a:rPr lang="en-US" sz="1000" b="1" dirty="0" err="1">
                  <a:solidFill>
                    <a:schemeClr val="accent1">
                      <a:lumMod val="75000"/>
                    </a:schemeClr>
                  </a:solidFill>
                </a:rPr>
                <a:t>proceso</a:t>
              </a:r>
              <a:r>
                <a:rPr lang="en-US" sz="1000" b="1" dirty="0">
                  <a:solidFill>
                    <a:schemeClr val="accent1">
                      <a:lumMod val="75000"/>
                    </a:schemeClr>
                  </a:solidFill>
                </a:rPr>
                <a:t>. </a:t>
              </a:r>
              <a:endParaRPr lang="es-CO" sz="900" b="1" dirty="0">
                <a:solidFill>
                  <a:schemeClr val="accent1">
                    <a:lumMod val="75000"/>
                  </a:schemeClr>
                </a:solidFill>
              </a:endParaRPr>
            </a:p>
            <a:p>
              <a:pPr marL="171450" lvl="0" indent="-171450">
                <a:buFont typeface="Wingdings" panose="05000000000000000000" pitchFamily="2" charset="2"/>
                <a:buChar char="ü"/>
              </a:pPr>
              <a:r>
                <a:rPr lang="es-ES" sz="900" b="1" dirty="0">
                  <a:solidFill>
                    <a:schemeClr val="accent1">
                      <a:lumMod val="75000"/>
                    </a:schemeClr>
                  </a:solidFill>
                </a:rPr>
                <a:t>Soportar las discusiones del diseño de las características.</a:t>
              </a:r>
              <a:endParaRPr lang="en-US" sz="10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pic>
        <p:nvPicPr>
          <p:cNvPr id="13" name="Imagen 12">
            <a:extLst>
              <a:ext uri="{FF2B5EF4-FFF2-40B4-BE49-F238E27FC236}">
                <a16:creationId xmlns:a16="http://schemas.microsoft.com/office/drawing/2014/main" id="{9F0EC9F9-6DA4-4C57-9483-1FB07C6C0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1209" y="1245472"/>
            <a:ext cx="910215" cy="805992"/>
          </a:xfrm>
          <a:prstGeom prst="rect">
            <a:avLst/>
          </a:prstGeom>
        </p:spPr>
      </p:pic>
      <p:grpSp>
        <p:nvGrpSpPr>
          <p:cNvPr id="22" name="Grupo 21">
            <a:extLst>
              <a:ext uri="{FF2B5EF4-FFF2-40B4-BE49-F238E27FC236}">
                <a16:creationId xmlns:a16="http://schemas.microsoft.com/office/drawing/2014/main" id="{33A82906-BE51-4E3F-B284-97B85A2360D4}"/>
              </a:ext>
            </a:extLst>
          </p:cNvPr>
          <p:cNvGrpSpPr/>
          <p:nvPr/>
        </p:nvGrpSpPr>
        <p:grpSpPr>
          <a:xfrm>
            <a:off x="7759814" y="1068073"/>
            <a:ext cx="2919371" cy="5200086"/>
            <a:chOff x="536894" y="1114604"/>
            <a:chExt cx="2664193" cy="4388574"/>
          </a:xfrm>
        </p:grpSpPr>
        <p:sp>
          <p:nvSpPr>
            <p:cNvPr id="2" name="Rectángulo: esquinas redondeadas 1">
              <a:extLst>
                <a:ext uri="{FF2B5EF4-FFF2-40B4-BE49-F238E27FC236}">
                  <a16:creationId xmlns:a16="http://schemas.microsoft.com/office/drawing/2014/main" id="{9D081A62-83A0-48AA-A549-3E2DBD7A37A4}"/>
                </a:ext>
              </a:extLst>
            </p:cNvPr>
            <p:cNvSpPr/>
            <p:nvPr/>
          </p:nvSpPr>
          <p:spPr>
            <a:xfrm>
              <a:off x="536894" y="1115736"/>
              <a:ext cx="2664193" cy="4387442"/>
            </a:xfrm>
            <a:prstGeom prst="roundRect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0F8573D6-F8E3-4D7C-8802-A5A1A158C7A8}"/>
                </a:ext>
              </a:extLst>
            </p:cNvPr>
            <p:cNvSpPr txBox="1"/>
            <p:nvPr/>
          </p:nvSpPr>
          <p:spPr>
            <a:xfrm>
              <a:off x="630257" y="1114604"/>
              <a:ext cx="2570830" cy="40390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s-ES" sz="1600" b="1" dirty="0">
                <a:solidFill>
                  <a:srgbClr val="AD198D"/>
                </a:solidFill>
                <a:latin typeface="+mj-lt"/>
                <a:ea typeface="+mj-ea"/>
                <a:cs typeface="+mj-cs"/>
              </a:endParaRPr>
            </a:p>
            <a:p>
              <a:pPr algn="ctr"/>
              <a:endParaRPr lang="es-ES" sz="1600" b="1" dirty="0">
                <a:solidFill>
                  <a:srgbClr val="AD198D"/>
                </a:solidFill>
                <a:latin typeface="+mj-lt"/>
                <a:ea typeface="+mj-ea"/>
                <a:cs typeface="+mj-cs"/>
              </a:endParaRPr>
            </a:p>
            <a:p>
              <a:pPr algn="ctr"/>
              <a:endParaRPr lang="es-ES" sz="1600" b="1" dirty="0">
                <a:solidFill>
                  <a:srgbClr val="AD198D"/>
                </a:solidFill>
                <a:latin typeface="+mj-lt"/>
                <a:ea typeface="+mj-ea"/>
                <a:cs typeface="+mj-cs"/>
              </a:endParaRPr>
            </a:p>
            <a:p>
              <a:pPr algn="ctr"/>
              <a:endParaRPr lang="es-ES" sz="1600" b="1" dirty="0">
                <a:solidFill>
                  <a:srgbClr val="AD198D"/>
                </a:solidFill>
                <a:latin typeface="+mj-lt"/>
                <a:ea typeface="+mj-ea"/>
                <a:cs typeface="+mj-cs"/>
              </a:endParaRPr>
            </a:p>
            <a:p>
              <a:pPr algn="ctr"/>
              <a:r>
                <a:rPr lang="es-ES" sz="1600" b="1" dirty="0" err="1">
                  <a:solidFill>
                    <a:srgbClr val="AD198D"/>
                  </a:solidFill>
                  <a:latin typeface="+mj-lt"/>
                  <a:ea typeface="+mj-ea"/>
                  <a:cs typeface="+mj-cs"/>
                </a:rPr>
                <a:t>Development</a:t>
              </a:r>
              <a:r>
                <a:rPr lang="es-ES" sz="1600" b="1" dirty="0">
                  <a:solidFill>
                    <a:srgbClr val="AD198D"/>
                  </a:solidFill>
                  <a:latin typeface="+mj-lt"/>
                  <a:ea typeface="+mj-ea"/>
                  <a:cs typeface="+mj-cs"/>
                </a:rPr>
                <a:t> </a:t>
              </a:r>
              <a:r>
                <a:rPr lang="es-ES" sz="1600" b="1" dirty="0" err="1">
                  <a:solidFill>
                    <a:srgbClr val="AD198D"/>
                  </a:solidFill>
                  <a:latin typeface="+mj-lt"/>
                  <a:ea typeface="+mj-ea"/>
                  <a:cs typeface="+mj-cs"/>
                </a:rPr>
                <a:t>Team</a:t>
              </a:r>
              <a:endParaRPr lang="es-CO" sz="1600" b="1" dirty="0">
                <a:solidFill>
                  <a:srgbClr val="AD198D"/>
                </a:solidFill>
                <a:latin typeface="+mj-lt"/>
                <a:ea typeface="+mj-ea"/>
                <a:cs typeface="+mj-cs"/>
              </a:endParaRPr>
            </a:p>
            <a:p>
              <a:endParaRPr lang="en-US" sz="900" dirty="0"/>
            </a:p>
            <a:p>
              <a:pPr indent="-171450"/>
              <a:r>
                <a:rPr lang="en-US" sz="900" b="1" dirty="0">
                  <a:solidFill>
                    <a:schemeClr val="accent1">
                      <a:lumMod val="75000"/>
                    </a:schemeClr>
                  </a:solidFill>
                </a:rPr>
                <a:t>Entre las </a:t>
              </a:r>
              <a:r>
                <a:rPr lang="en-US" sz="900" b="1" dirty="0" err="1">
                  <a:solidFill>
                    <a:schemeClr val="accent1">
                      <a:lumMod val="75000"/>
                    </a:schemeClr>
                  </a:solidFill>
                </a:rPr>
                <a:t>responsabilidades</a:t>
              </a:r>
              <a:r>
                <a:rPr lang="en-US" sz="900" b="1" dirty="0">
                  <a:solidFill>
                    <a:schemeClr val="accent1">
                      <a:lumMod val="75000"/>
                    </a:schemeClr>
                  </a:solidFill>
                </a:rPr>
                <a:t> del </a:t>
              </a:r>
              <a:r>
                <a:rPr lang="en-US" sz="900" b="1" dirty="0" err="1">
                  <a:solidFill>
                    <a:schemeClr val="accent1">
                      <a:lumMod val="75000"/>
                    </a:schemeClr>
                  </a:solidFill>
                </a:rPr>
                <a:t>equipo</a:t>
              </a:r>
              <a:r>
                <a:rPr lang="en-US" sz="900" b="1" dirty="0">
                  <a:solidFill>
                    <a:schemeClr val="accent1">
                      <a:lumMod val="75000"/>
                    </a:schemeClr>
                  </a:solidFill>
                </a:rPr>
                <a:t> de </a:t>
              </a:r>
              <a:r>
                <a:rPr lang="en-US" sz="900" b="1" dirty="0" err="1">
                  <a:solidFill>
                    <a:schemeClr val="accent1">
                      <a:lumMod val="75000"/>
                    </a:schemeClr>
                  </a:solidFill>
                </a:rPr>
                <a:t>desarrollo</a:t>
              </a:r>
              <a:r>
                <a:rPr lang="en-US" sz="900" b="1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n-US" sz="900" b="1" dirty="0" err="1">
                  <a:solidFill>
                    <a:schemeClr val="accent1">
                      <a:lumMod val="75000"/>
                    </a:schemeClr>
                  </a:solidFill>
                </a:rPr>
                <a:t>encontramos</a:t>
              </a:r>
              <a:r>
                <a:rPr lang="en-US" sz="900" b="1" dirty="0">
                  <a:solidFill>
                    <a:schemeClr val="accent1">
                      <a:lumMod val="75000"/>
                    </a:schemeClr>
                  </a:solidFill>
                </a:rPr>
                <a:t>:</a:t>
              </a:r>
            </a:p>
            <a:p>
              <a:pPr indent="-171450"/>
              <a:endParaRPr lang="en-US" sz="900" b="1" dirty="0">
                <a:solidFill>
                  <a:schemeClr val="accent1">
                    <a:lumMod val="75000"/>
                  </a:schemeClr>
                </a:solidFill>
              </a:endParaRPr>
            </a:p>
            <a:p>
              <a:pPr indent="-171450">
                <a:buFont typeface="Wingdings" panose="05000000000000000000" pitchFamily="2" charset="2"/>
                <a:buChar char="ü"/>
              </a:pPr>
              <a:r>
                <a:rPr lang="en-US" sz="900" b="1" dirty="0" err="1">
                  <a:solidFill>
                    <a:schemeClr val="accent1">
                      <a:lumMod val="75000"/>
                    </a:schemeClr>
                  </a:solidFill>
                </a:rPr>
                <a:t>Soportar</a:t>
              </a:r>
              <a:r>
                <a:rPr lang="en-US" sz="900" b="1" dirty="0">
                  <a:solidFill>
                    <a:schemeClr val="accent1">
                      <a:lumMod val="75000"/>
                    </a:schemeClr>
                  </a:solidFill>
                </a:rPr>
                <a:t> al Product Owner </a:t>
              </a:r>
              <a:r>
                <a:rPr lang="en-US" sz="900" b="1" dirty="0" err="1">
                  <a:solidFill>
                    <a:schemeClr val="accent1">
                      <a:lumMod val="75000"/>
                    </a:schemeClr>
                  </a:solidFill>
                </a:rPr>
                <a:t>en</a:t>
              </a:r>
              <a:r>
                <a:rPr lang="en-US" sz="900" b="1" dirty="0">
                  <a:solidFill>
                    <a:schemeClr val="accent1">
                      <a:lumMod val="75000"/>
                    </a:schemeClr>
                  </a:solidFill>
                </a:rPr>
                <a:t> la </a:t>
              </a:r>
              <a:r>
                <a:rPr lang="en-US" sz="900" b="1" dirty="0" err="1">
                  <a:solidFill>
                    <a:schemeClr val="accent1">
                      <a:lumMod val="75000"/>
                    </a:schemeClr>
                  </a:solidFill>
                </a:rPr>
                <a:t>creación</a:t>
              </a:r>
              <a:r>
                <a:rPr lang="en-US" sz="900" b="1" dirty="0">
                  <a:solidFill>
                    <a:schemeClr val="accent1">
                      <a:lumMod val="75000"/>
                    </a:schemeClr>
                  </a:solidFill>
                </a:rPr>
                <a:t> y </a:t>
              </a:r>
              <a:r>
                <a:rPr lang="en-US" sz="900" b="1" dirty="0" err="1">
                  <a:solidFill>
                    <a:schemeClr val="accent1">
                      <a:lumMod val="75000"/>
                    </a:schemeClr>
                  </a:solidFill>
                </a:rPr>
                <a:t>refinamiento</a:t>
              </a:r>
              <a:r>
                <a:rPr lang="en-US" sz="900" b="1" dirty="0">
                  <a:solidFill>
                    <a:schemeClr val="accent1">
                      <a:lumMod val="75000"/>
                    </a:schemeClr>
                  </a:solidFill>
                </a:rPr>
                <a:t> de las </a:t>
              </a:r>
              <a:r>
                <a:rPr lang="en-US" sz="900" b="1" dirty="0" err="1">
                  <a:solidFill>
                    <a:schemeClr val="accent1">
                      <a:lumMod val="75000"/>
                    </a:schemeClr>
                  </a:solidFill>
                </a:rPr>
                <a:t>historias</a:t>
              </a:r>
              <a:r>
                <a:rPr lang="en-US" sz="900" b="1" dirty="0">
                  <a:solidFill>
                    <a:schemeClr val="accent1">
                      <a:lumMod val="75000"/>
                    </a:schemeClr>
                  </a:solidFill>
                </a:rPr>
                <a:t> de </a:t>
              </a:r>
              <a:r>
                <a:rPr lang="en-US" sz="900" b="1" dirty="0" err="1">
                  <a:solidFill>
                    <a:schemeClr val="accent1">
                      <a:lumMod val="75000"/>
                    </a:schemeClr>
                  </a:solidFill>
                </a:rPr>
                <a:t>usuario</a:t>
              </a:r>
              <a:r>
                <a:rPr lang="en-US" sz="900" b="1" dirty="0">
                  <a:solidFill>
                    <a:schemeClr val="accent1">
                      <a:lumMod val="75000"/>
                    </a:schemeClr>
                  </a:solidFill>
                </a:rPr>
                <a:t> y </a:t>
              </a:r>
              <a:r>
                <a:rPr lang="en-US" sz="900" b="1" dirty="0" err="1">
                  <a:solidFill>
                    <a:schemeClr val="accent1">
                      <a:lumMod val="75000"/>
                    </a:schemeClr>
                  </a:solidFill>
                </a:rPr>
                <a:t>los</a:t>
              </a:r>
              <a:r>
                <a:rPr lang="en-US" sz="900" b="1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n-US" sz="900" b="1" dirty="0" err="1">
                  <a:solidFill>
                    <a:schemeClr val="accent1">
                      <a:lumMod val="75000"/>
                    </a:schemeClr>
                  </a:solidFill>
                </a:rPr>
                <a:t>criterios</a:t>
              </a:r>
              <a:r>
                <a:rPr lang="en-US" sz="900" b="1" dirty="0">
                  <a:solidFill>
                    <a:schemeClr val="accent1">
                      <a:lumMod val="75000"/>
                    </a:schemeClr>
                  </a:solidFill>
                </a:rPr>
                <a:t> de </a:t>
              </a:r>
              <a:r>
                <a:rPr lang="en-US" sz="900" b="1" dirty="0" err="1">
                  <a:solidFill>
                    <a:schemeClr val="accent1">
                      <a:lumMod val="75000"/>
                    </a:schemeClr>
                  </a:solidFill>
                </a:rPr>
                <a:t>aceptación</a:t>
              </a:r>
              <a:r>
                <a:rPr lang="en-US" sz="900" b="1" dirty="0">
                  <a:solidFill>
                    <a:schemeClr val="accent1">
                      <a:lumMod val="75000"/>
                    </a:schemeClr>
                  </a:solidFill>
                </a:rPr>
                <a:t>.</a:t>
              </a:r>
            </a:p>
            <a:p>
              <a:pPr indent="-171450">
                <a:buFont typeface="Wingdings" panose="05000000000000000000" pitchFamily="2" charset="2"/>
                <a:buChar char="ü"/>
              </a:pPr>
              <a:r>
                <a:rPr lang="en-US" sz="900" b="1" dirty="0" err="1">
                  <a:solidFill>
                    <a:schemeClr val="accent1">
                      <a:lumMod val="75000"/>
                    </a:schemeClr>
                  </a:solidFill>
                </a:rPr>
                <a:t>Participar</a:t>
              </a:r>
              <a:r>
                <a:rPr lang="en-US" sz="900" b="1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n-US" sz="900" b="1" dirty="0" err="1">
                  <a:solidFill>
                    <a:schemeClr val="accent1">
                      <a:lumMod val="75000"/>
                    </a:schemeClr>
                  </a:solidFill>
                </a:rPr>
                <a:t>en</a:t>
              </a:r>
              <a:r>
                <a:rPr lang="en-US" sz="900" b="1" dirty="0">
                  <a:solidFill>
                    <a:schemeClr val="accent1">
                      <a:lumMod val="75000"/>
                    </a:schemeClr>
                  </a:solidFill>
                </a:rPr>
                <a:t> la </a:t>
              </a:r>
              <a:r>
                <a:rPr lang="en-US" sz="900" b="1" dirty="0" err="1">
                  <a:solidFill>
                    <a:schemeClr val="accent1">
                      <a:lumMod val="75000"/>
                    </a:schemeClr>
                  </a:solidFill>
                </a:rPr>
                <a:t>planeación</a:t>
              </a:r>
              <a:r>
                <a:rPr lang="en-US" sz="900" b="1" dirty="0">
                  <a:solidFill>
                    <a:schemeClr val="accent1">
                      <a:lumMod val="75000"/>
                    </a:schemeClr>
                  </a:solidFill>
                </a:rPr>
                <a:t> y  </a:t>
              </a:r>
              <a:r>
                <a:rPr lang="en-US" sz="900" b="1" dirty="0" err="1">
                  <a:solidFill>
                    <a:schemeClr val="accent1">
                      <a:lumMod val="75000"/>
                    </a:schemeClr>
                  </a:solidFill>
                </a:rPr>
                <a:t>creación</a:t>
              </a:r>
              <a:r>
                <a:rPr lang="en-US" sz="900" b="1" dirty="0">
                  <a:solidFill>
                    <a:schemeClr val="accent1">
                      <a:lumMod val="75000"/>
                    </a:schemeClr>
                  </a:solidFill>
                </a:rPr>
                <a:t> del PI Planning y </a:t>
              </a:r>
              <a:r>
                <a:rPr lang="en-US" sz="900" b="1" dirty="0" err="1">
                  <a:solidFill>
                    <a:schemeClr val="accent1">
                      <a:lumMod val="75000"/>
                    </a:schemeClr>
                  </a:solidFill>
                </a:rPr>
                <a:t>en</a:t>
              </a:r>
              <a:r>
                <a:rPr lang="en-US" sz="900" b="1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n-US" sz="900" b="1" dirty="0" err="1">
                  <a:solidFill>
                    <a:schemeClr val="accent1">
                      <a:lumMod val="75000"/>
                    </a:schemeClr>
                  </a:solidFill>
                </a:rPr>
                <a:t>diseño</a:t>
              </a:r>
              <a:r>
                <a:rPr lang="en-US" sz="900" b="1" dirty="0">
                  <a:solidFill>
                    <a:schemeClr val="accent1">
                      <a:lumMod val="75000"/>
                    </a:schemeClr>
                  </a:solidFill>
                </a:rPr>
                <a:t> y </a:t>
              </a:r>
              <a:r>
                <a:rPr lang="en-US" sz="900" b="1" dirty="0" err="1">
                  <a:solidFill>
                    <a:schemeClr val="accent1">
                      <a:lumMod val="75000"/>
                    </a:schemeClr>
                  </a:solidFill>
                </a:rPr>
                <a:t>planeación</a:t>
              </a:r>
              <a:r>
                <a:rPr lang="en-US" sz="900" b="1" dirty="0">
                  <a:solidFill>
                    <a:schemeClr val="accent1">
                      <a:lumMod val="75000"/>
                    </a:schemeClr>
                  </a:solidFill>
                </a:rPr>
                <a:t> de </a:t>
              </a:r>
              <a:r>
                <a:rPr lang="en-US" sz="900" b="1" dirty="0" err="1">
                  <a:solidFill>
                    <a:schemeClr val="accent1">
                      <a:lumMod val="75000"/>
                    </a:schemeClr>
                  </a:solidFill>
                </a:rPr>
                <a:t>cada</a:t>
              </a:r>
              <a:r>
                <a:rPr lang="en-US" sz="900" b="1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n-US" sz="900" b="1" dirty="0" err="1">
                  <a:solidFill>
                    <a:schemeClr val="accent1">
                      <a:lumMod val="75000"/>
                    </a:schemeClr>
                  </a:solidFill>
                </a:rPr>
                <a:t>iteración</a:t>
              </a:r>
              <a:endParaRPr lang="en-US" sz="900" b="1" dirty="0">
                <a:solidFill>
                  <a:schemeClr val="accent1">
                    <a:lumMod val="75000"/>
                  </a:schemeClr>
                </a:solidFill>
              </a:endParaRPr>
            </a:p>
            <a:p>
              <a:pPr indent="-171450">
                <a:buFont typeface="Wingdings" panose="05000000000000000000" pitchFamily="2" charset="2"/>
                <a:buChar char="ü"/>
              </a:pPr>
              <a:r>
                <a:rPr lang="en-US" sz="900" b="1" dirty="0" err="1">
                  <a:solidFill>
                    <a:schemeClr val="accent1">
                      <a:lumMod val="75000"/>
                    </a:schemeClr>
                  </a:solidFill>
                </a:rPr>
                <a:t>Comprometerse</a:t>
              </a:r>
              <a:r>
                <a:rPr lang="en-US" sz="900" b="1" dirty="0">
                  <a:solidFill>
                    <a:schemeClr val="accent1">
                      <a:lumMod val="75000"/>
                    </a:schemeClr>
                  </a:solidFill>
                </a:rPr>
                <a:t> con </a:t>
              </a:r>
              <a:r>
                <a:rPr lang="en-US" sz="900" b="1" dirty="0" err="1">
                  <a:solidFill>
                    <a:schemeClr val="accent1">
                      <a:lumMod val="75000"/>
                    </a:schemeClr>
                  </a:solidFill>
                </a:rPr>
                <a:t>los</a:t>
              </a:r>
              <a:r>
                <a:rPr lang="en-US" sz="900" b="1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n-US" sz="900" b="1" dirty="0" err="1">
                  <a:solidFill>
                    <a:schemeClr val="accent1">
                      <a:lumMod val="75000"/>
                    </a:schemeClr>
                  </a:solidFill>
                </a:rPr>
                <a:t>objetivos</a:t>
              </a:r>
              <a:r>
                <a:rPr lang="en-US" sz="900" b="1" dirty="0">
                  <a:solidFill>
                    <a:schemeClr val="accent1">
                      <a:lumMod val="75000"/>
                    </a:schemeClr>
                  </a:solidFill>
                </a:rPr>
                <a:t> del </a:t>
              </a:r>
              <a:r>
                <a:rPr lang="en-US" sz="900" b="1" dirty="0" err="1">
                  <a:solidFill>
                    <a:schemeClr val="accent1">
                      <a:lumMod val="75000"/>
                    </a:schemeClr>
                  </a:solidFill>
                </a:rPr>
                <a:t>equipo</a:t>
              </a:r>
              <a:r>
                <a:rPr lang="en-US" sz="900" b="1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n-US" sz="900" b="1" dirty="0" err="1">
                  <a:solidFill>
                    <a:schemeClr val="accent1">
                      <a:lumMod val="75000"/>
                    </a:schemeClr>
                  </a:solidFill>
                </a:rPr>
                <a:t>definidos</a:t>
              </a:r>
              <a:r>
                <a:rPr lang="en-US" sz="900" b="1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n-US" sz="900" b="1" dirty="0" err="1">
                  <a:solidFill>
                    <a:schemeClr val="accent1">
                      <a:lumMod val="75000"/>
                    </a:schemeClr>
                  </a:solidFill>
                </a:rPr>
                <a:t>en</a:t>
              </a:r>
              <a:r>
                <a:rPr lang="en-US" sz="900" b="1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n-US" sz="900" b="1" dirty="0" err="1">
                  <a:solidFill>
                    <a:schemeClr val="accent1">
                      <a:lumMod val="75000"/>
                    </a:schemeClr>
                  </a:solidFill>
                </a:rPr>
                <a:t>cada</a:t>
              </a:r>
              <a:r>
                <a:rPr lang="en-US" sz="900" b="1" dirty="0">
                  <a:solidFill>
                    <a:schemeClr val="accent1">
                      <a:lumMod val="75000"/>
                    </a:schemeClr>
                  </a:solidFill>
                </a:rPr>
                <a:t> PI y con </a:t>
              </a:r>
              <a:r>
                <a:rPr lang="en-US" sz="900" b="1" dirty="0" err="1">
                  <a:solidFill>
                    <a:schemeClr val="accent1">
                      <a:lumMod val="75000"/>
                    </a:schemeClr>
                  </a:solidFill>
                </a:rPr>
                <a:t>los</a:t>
              </a:r>
              <a:r>
                <a:rPr lang="en-US" sz="900" b="1" dirty="0">
                  <a:solidFill>
                    <a:schemeClr val="accent1">
                      <a:lumMod val="75000"/>
                    </a:schemeClr>
                  </a:solidFill>
                </a:rPr>
                <a:t> planes </a:t>
              </a:r>
              <a:r>
                <a:rPr lang="en-US" sz="900" b="1" dirty="0" err="1">
                  <a:solidFill>
                    <a:schemeClr val="accent1">
                      <a:lumMod val="75000"/>
                    </a:schemeClr>
                  </a:solidFill>
                </a:rPr>
                <a:t>establecidos</a:t>
              </a:r>
              <a:r>
                <a:rPr lang="en-US" sz="900" b="1" dirty="0">
                  <a:solidFill>
                    <a:schemeClr val="accent1">
                      <a:lumMod val="75000"/>
                    </a:schemeClr>
                  </a:solidFill>
                </a:rPr>
                <a:t> para </a:t>
              </a:r>
              <a:r>
                <a:rPr lang="en-US" sz="900" b="1" dirty="0" err="1">
                  <a:solidFill>
                    <a:schemeClr val="accent1">
                      <a:lumMod val="75000"/>
                    </a:schemeClr>
                  </a:solidFill>
                </a:rPr>
                <a:t>cada</a:t>
              </a:r>
              <a:r>
                <a:rPr lang="en-US" sz="900" b="1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n-US" sz="900" b="1" dirty="0" err="1">
                  <a:solidFill>
                    <a:schemeClr val="accent1">
                      <a:lumMod val="75000"/>
                    </a:schemeClr>
                  </a:solidFill>
                </a:rPr>
                <a:t>iteración</a:t>
              </a:r>
              <a:endParaRPr lang="en-US" sz="900" b="1" dirty="0">
                <a:solidFill>
                  <a:schemeClr val="accent1">
                    <a:lumMod val="75000"/>
                  </a:schemeClr>
                </a:solidFill>
              </a:endParaRPr>
            </a:p>
            <a:p>
              <a:pPr indent="-171450">
                <a:buFont typeface="Wingdings" panose="05000000000000000000" pitchFamily="2" charset="2"/>
                <a:buChar char="ü"/>
              </a:pPr>
              <a:r>
                <a:rPr lang="en-US" sz="900" b="1" dirty="0" err="1">
                  <a:solidFill>
                    <a:schemeClr val="accent1">
                      <a:lumMod val="75000"/>
                    </a:schemeClr>
                  </a:solidFill>
                </a:rPr>
                <a:t>Trabajar</a:t>
              </a:r>
              <a:r>
                <a:rPr lang="en-US" sz="900" b="1" dirty="0">
                  <a:solidFill>
                    <a:schemeClr val="accent1">
                      <a:lumMod val="75000"/>
                    </a:schemeClr>
                  </a:solidFill>
                </a:rPr>
                <a:t> de la </a:t>
              </a:r>
              <a:r>
                <a:rPr lang="en-US" sz="900" b="1" dirty="0" err="1">
                  <a:solidFill>
                    <a:schemeClr val="accent1">
                      <a:lumMod val="75000"/>
                    </a:schemeClr>
                  </a:solidFill>
                </a:rPr>
                <a:t>mano</a:t>
              </a:r>
              <a:r>
                <a:rPr lang="en-US" sz="900" b="1" dirty="0">
                  <a:solidFill>
                    <a:schemeClr val="accent1">
                      <a:lumMod val="75000"/>
                    </a:schemeClr>
                  </a:solidFill>
                </a:rPr>
                <a:t> del Product Owner para confirmer que el </a:t>
              </a:r>
              <a:r>
                <a:rPr lang="en-US" sz="900" b="1" dirty="0" err="1">
                  <a:solidFill>
                    <a:schemeClr val="accent1">
                      <a:lumMod val="75000"/>
                    </a:schemeClr>
                  </a:solidFill>
                </a:rPr>
                <a:t>código</a:t>
              </a:r>
              <a:r>
                <a:rPr lang="en-US" sz="900" b="1" dirty="0">
                  <a:solidFill>
                    <a:schemeClr val="accent1">
                      <a:lumMod val="75000"/>
                    </a:schemeClr>
                  </a:solidFill>
                </a:rPr>
                <a:t> y las </a:t>
              </a:r>
              <a:r>
                <a:rPr lang="en-US" sz="900" b="1" dirty="0" err="1">
                  <a:solidFill>
                    <a:schemeClr val="accent1">
                      <a:lumMod val="75000"/>
                    </a:schemeClr>
                  </a:solidFill>
                </a:rPr>
                <a:t>pruebas</a:t>
              </a:r>
              <a:r>
                <a:rPr lang="en-US" sz="900" b="1" dirty="0">
                  <a:solidFill>
                    <a:schemeClr val="accent1">
                      <a:lumMod val="75000"/>
                    </a:schemeClr>
                  </a:solidFill>
                </a:rPr>
                <a:t> de </a:t>
              </a:r>
              <a:r>
                <a:rPr lang="en-US" sz="900" b="1" dirty="0" err="1">
                  <a:solidFill>
                    <a:schemeClr val="accent1">
                      <a:lumMod val="75000"/>
                    </a:schemeClr>
                  </a:solidFill>
                </a:rPr>
                <a:t>aceptación</a:t>
              </a:r>
              <a:r>
                <a:rPr lang="en-US" sz="900" b="1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n-US" sz="900" b="1" dirty="0" err="1">
                  <a:solidFill>
                    <a:schemeClr val="accent1">
                      <a:lumMod val="75000"/>
                    </a:schemeClr>
                  </a:solidFill>
                </a:rPr>
                <a:t>reflejan</a:t>
              </a:r>
              <a:r>
                <a:rPr lang="en-US" sz="900" b="1" dirty="0">
                  <a:solidFill>
                    <a:schemeClr val="accent1">
                      <a:lumMod val="75000"/>
                    </a:schemeClr>
                  </a:solidFill>
                </a:rPr>
                <a:t> las </a:t>
              </a:r>
              <a:r>
                <a:rPr lang="en-US" sz="900" b="1" dirty="0" err="1">
                  <a:solidFill>
                    <a:schemeClr val="accent1">
                      <a:lumMod val="75000"/>
                    </a:schemeClr>
                  </a:solidFill>
                </a:rPr>
                <a:t>funcionalidades</a:t>
              </a:r>
              <a:r>
                <a:rPr lang="en-US" sz="900" b="1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n-US" sz="900" b="1" dirty="0" err="1">
                  <a:solidFill>
                    <a:schemeClr val="accent1">
                      <a:lumMod val="75000"/>
                    </a:schemeClr>
                  </a:solidFill>
                </a:rPr>
                <a:t>deseadas</a:t>
              </a:r>
              <a:r>
                <a:rPr lang="en-US" sz="900" b="1" dirty="0">
                  <a:solidFill>
                    <a:schemeClr val="accent1">
                      <a:lumMod val="75000"/>
                    </a:schemeClr>
                  </a:solidFill>
                </a:rPr>
                <a:t>. </a:t>
              </a:r>
            </a:p>
            <a:p>
              <a:pPr indent="-171450">
                <a:buFont typeface="Wingdings" panose="05000000000000000000" pitchFamily="2" charset="2"/>
                <a:buChar char="ü"/>
              </a:pPr>
              <a:r>
                <a:rPr lang="en-US" sz="900" b="1" dirty="0" err="1">
                  <a:solidFill>
                    <a:schemeClr val="accent1">
                      <a:lumMod val="75000"/>
                    </a:schemeClr>
                  </a:solidFill>
                </a:rPr>
                <a:t>Investigar</a:t>
              </a:r>
              <a:r>
                <a:rPr lang="en-US" sz="900" b="1" dirty="0">
                  <a:solidFill>
                    <a:schemeClr val="accent1">
                      <a:lumMod val="75000"/>
                    </a:schemeClr>
                  </a:solidFill>
                </a:rPr>
                <a:t>, </a:t>
              </a:r>
              <a:r>
                <a:rPr lang="en-US" sz="900" b="1" dirty="0" err="1">
                  <a:solidFill>
                    <a:schemeClr val="accent1">
                      <a:lumMod val="75000"/>
                    </a:schemeClr>
                  </a:solidFill>
                </a:rPr>
                <a:t>diseñar</a:t>
              </a:r>
              <a:r>
                <a:rPr lang="en-US" sz="900" b="1" dirty="0">
                  <a:solidFill>
                    <a:schemeClr val="accent1">
                      <a:lumMod val="75000"/>
                    </a:schemeClr>
                  </a:solidFill>
                </a:rPr>
                <a:t>, </a:t>
              </a:r>
              <a:r>
                <a:rPr lang="en-US" sz="900" b="1" dirty="0" err="1">
                  <a:solidFill>
                    <a:schemeClr val="accent1">
                      <a:lumMod val="75000"/>
                    </a:schemeClr>
                  </a:solidFill>
                </a:rPr>
                <a:t>generar</a:t>
              </a:r>
              <a:r>
                <a:rPr lang="en-US" sz="900" b="1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n-US" sz="900" b="1" dirty="0" err="1">
                  <a:solidFill>
                    <a:schemeClr val="accent1">
                      <a:lumMod val="75000"/>
                    </a:schemeClr>
                  </a:solidFill>
                </a:rPr>
                <a:t>prototipos</a:t>
              </a:r>
              <a:r>
                <a:rPr lang="en-US" sz="900" b="1" dirty="0">
                  <a:solidFill>
                    <a:schemeClr val="accent1">
                      <a:lumMod val="75000"/>
                    </a:schemeClr>
                  </a:solidFill>
                </a:rPr>
                <a:t> y </a:t>
              </a:r>
              <a:r>
                <a:rPr lang="en-US" sz="900" b="1" dirty="0" err="1">
                  <a:solidFill>
                    <a:schemeClr val="accent1">
                      <a:lumMod val="75000"/>
                    </a:schemeClr>
                  </a:solidFill>
                </a:rPr>
                <a:t>llevar</a:t>
              </a:r>
              <a:r>
                <a:rPr lang="en-US" sz="900" b="1" dirty="0">
                  <a:solidFill>
                    <a:schemeClr val="accent1">
                      <a:lumMod val="75000"/>
                    </a:schemeClr>
                  </a:solidFill>
                </a:rPr>
                <a:t> a </a:t>
              </a:r>
              <a:r>
                <a:rPr lang="en-US" sz="900" b="1" dirty="0" err="1">
                  <a:solidFill>
                    <a:schemeClr val="accent1">
                      <a:lumMod val="75000"/>
                    </a:schemeClr>
                  </a:solidFill>
                </a:rPr>
                <a:t>cabo</a:t>
              </a:r>
              <a:r>
                <a:rPr lang="en-US" sz="900" b="1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n-US" sz="900" b="1" dirty="0" err="1">
                  <a:solidFill>
                    <a:schemeClr val="accent1">
                      <a:lumMod val="75000"/>
                    </a:schemeClr>
                  </a:solidFill>
                </a:rPr>
                <a:t>demás</a:t>
              </a:r>
              <a:r>
                <a:rPr lang="en-US" sz="900" b="1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n-US" sz="900" b="1" dirty="0" err="1">
                  <a:solidFill>
                    <a:schemeClr val="accent1">
                      <a:lumMod val="75000"/>
                    </a:schemeClr>
                  </a:solidFill>
                </a:rPr>
                <a:t>acciones</a:t>
              </a:r>
              <a:r>
                <a:rPr lang="en-US" sz="900" b="1" dirty="0">
                  <a:solidFill>
                    <a:schemeClr val="accent1">
                      <a:lumMod val="75000"/>
                    </a:schemeClr>
                  </a:solidFill>
                </a:rPr>
                <a:t> de </a:t>
              </a:r>
              <a:r>
                <a:rPr lang="en-US" sz="900" b="1" dirty="0" err="1">
                  <a:solidFill>
                    <a:schemeClr val="accent1">
                      <a:lumMod val="75000"/>
                    </a:schemeClr>
                  </a:solidFill>
                </a:rPr>
                <a:t>exploración</a:t>
              </a:r>
              <a:r>
                <a:rPr lang="en-US" sz="900" b="1" dirty="0">
                  <a:solidFill>
                    <a:schemeClr val="accent1">
                      <a:lumMod val="75000"/>
                    </a:schemeClr>
                  </a:solidFill>
                </a:rPr>
                <a:t>. </a:t>
              </a:r>
            </a:p>
            <a:p>
              <a:pPr indent="-171450">
                <a:buFont typeface="Wingdings" panose="05000000000000000000" pitchFamily="2" charset="2"/>
                <a:buChar char="ü"/>
              </a:pPr>
              <a:r>
                <a:rPr lang="en-US" sz="900" b="1" dirty="0" err="1">
                  <a:solidFill>
                    <a:schemeClr val="accent1">
                      <a:lumMod val="75000"/>
                    </a:schemeClr>
                  </a:solidFill>
                </a:rPr>
                <a:t>Creación</a:t>
              </a:r>
              <a:r>
                <a:rPr lang="en-US" sz="900" b="1" dirty="0">
                  <a:solidFill>
                    <a:schemeClr val="accent1">
                      <a:lumMod val="75000"/>
                    </a:schemeClr>
                  </a:solidFill>
                </a:rPr>
                <a:t> de </a:t>
              </a:r>
              <a:r>
                <a:rPr lang="en-US" sz="900" b="1" dirty="0" err="1">
                  <a:solidFill>
                    <a:schemeClr val="accent1">
                      <a:lumMod val="75000"/>
                    </a:schemeClr>
                  </a:solidFill>
                </a:rPr>
                <a:t>pruebas</a:t>
              </a:r>
              <a:r>
                <a:rPr lang="en-US" sz="900" b="1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n-US" sz="900" b="1" dirty="0" err="1">
                  <a:solidFill>
                    <a:schemeClr val="accent1">
                      <a:lumMod val="75000"/>
                    </a:schemeClr>
                  </a:solidFill>
                </a:rPr>
                <a:t>unitarias</a:t>
              </a:r>
              <a:r>
                <a:rPr lang="en-US" sz="900" b="1" dirty="0">
                  <a:solidFill>
                    <a:schemeClr val="accent1">
                      <a:lumMod val="75000"/>
                    </a:schemeClr>
                  </a:solidFill>
                </a:rPr>
                <a:t> y </a:t>
              </a:r>
              <a:r>
                <a:rPr lang="en-US" sz="900" b="1" dirty="0" err="1">
                  <a:solidFill>
                    <a:schemeClr val="accent1">
                      <a:lumMod val="75000"/>
                    </a:schemeClr>
                  </a:solidFill>
                </a:rPr>
                <a:t>automatización</a:t>
              </a:r>
              <a:r>
                <a:rPr lang="en-US" sz="900" b="1" dirty="0">
                  <a:solidFill>
                    <a:schemeClr val="accent1">
                      <a:lumMod val="75000"/>
                    </a:schemeClr>
                  </a:solidFill>
                </a:rPr>
                <a:t> de </a:t>
              </a:r>
              <a:r>
                <a:rPr lang="en-US" sz="900" b="1" dirty="0" err="1">
                  <a:solidFill>
                    <a:schemeClr val="accent1">
                      <a:lumMod val="75000"/>
                    </a:schemeClr>
                  </a:solidFill>
                </a:rPr>
                <a:t>pruebas</a:t>
              </a:r>
              <a:r>
                <a:rPr lang="en-US" sz="900" b="1" dirty="0">
                  <a:solidFill>
                    <a:schemeClr val="accent1">
                      <a:lumMod val="75000"/>
                    </a:schemeClr>
                  </a:solidFill>
                </a:rPr>
                <a:t> de </a:t>
              </a:r>
              <a:r>
                <a:rPr lang="en-US" sz="900" b="1" dirty="0" err="1">
                  <a:solidFill>
                    <a:schemeClr val="accent1">
                      <a:lumMod val="75000"/>
                    </a:schemeClr>
                  </a:solidFill>
                </a:rPr>
                <a:t>aceptación</a:t>
              </a:r>
              <a:endParaRPr lang="en-US" sz="900" b="1" dirty="0">
                <a:solidFill>
                  <a:schemeClr val="accent1">
                    <a:lumMod val="75000"/>
                  </a:schemeClr>
                </a:solidFill>
              </a:endParaRPr>
            </a:p>
            <a:p>
              <a:pPr indent="-171450">
                <a:buFont typeface="Wingdings" panose="05000000000000000000" pitchFamily="2" charset="2"/>
                <a:buChar char="ü"/>
              </a:pPr>
              <a:r>
                <a:rPr lang="en-US" sz="900" b="1" dirty="0" err="1">
                  <a:solidFill>
                    <a:schemeClr val="accent1">
                      <a:lumMod val="75000"/>
                    </a:schemeClr>
                  </a:solidFill>
                </a:rPr>
                <a:t>Programación</a:t>
              </a:r>
              <a:r>
                <a:rPr lang="en-US" sz="900" b="1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n-US" sz="900" b="1" dirty="0" err="1">
                  <a:solidFill>
                    <a:schemeClr val="accent1">
                      <a:lumMod val="75000"/>
                    </a:schemeClr>
                  </a:solidFill>
                </a:rPr>
                <a:t>en</a:t>
              </a:r>
              <a:r>
                <a:rPr lang="en-US" sz="900" b="1">
                  <a:solidFill>
                    <a:schemeClr val="accent1">
                      <a:lumMod val="75000"/>
                    </a:schemeClr>
                  </a:solidFill>
                </a:rPr>
                <a:t> pares</a:t>
              </a:r>
              <a:endParaRPr lang="en-US" sz="900" b="1" dirty="0">
                <a:solidFill>
                  <a:schemeClr val="accent1">
                    <a:lumMod val="75000"/>
                  </a:schemeClr>
                </a:solidFill>
              </a:endParaRPr>
            </a:p>
            <a:p>
              <a:pPr indent="-171450">
                <a:buFont typeface="Wingdings" panose="05000000000000000000" pitchFamily="2" charset="2"/>
                <a:buChar char="ü"/>
              </a:pPr>
              <a:r>
                <a:rPr lang="en-US" sz="900" b="1" dirty="0" err="1">
                  <a:solidFill>
                    <a:schemeClr val="accent1">
                      <a:lumMod val="75000"/>
                    </a:schemeClr>
                  </a:solidFill>
                </a:rPr>
                <a:t>Subir</a:t>
              </a:r>
              <a:r>
                <a:rPr lang="en-US" sz="900" b="1" dirty="0">
                  <a:solidFill>
                    <a:schemeClr val="accent1">
                      <a:lumMod val="75000"/>
                    </a:schemeClr>
                  </a:solidFill>
                </a:rPr>
                <a:t> el nuevo </a:t>
              </a:r>
              <a:r>
                <a:rPr lang="en-US" sz="900" b="1" dirty="0" err="1">
                  <a:solidFill>
                    <a:schemeClr val="accent1">
                      <a:lumMod val="75000"/>
                    </a:schemeClr>
                  </a:solidFill>
                </a:rPr>
                <a:t>código</a:t>
              </a:r>
              <a:r>
                <a:rPr lang="en-US" sz="900" b="1" dirty="0">
                  <a:solidFill>
                    <a:schemeClr val="accent1">
                      <a:lumMod val="75000"/>
                    </a:schemeClr>
                  </a:solidFill>
                </a:rPr>
                <a:t> al </a:t>
              </a:r>
              <a:r>
                <a:rPr lang="en-US" sz="900" b="1" dirty="0" err="1">
                  <a:solidFill>
                    <a:schemeClr val="accent1">
                      <a:lumMod val="75000"/>
                    </a:schemeClr>
                  </a:solidFill>
                </a:rPr>
                <a:t>respositorio</a:t>
              </a:r>
              <a:r>
                <a:rPr lang="en-US" sz="900" b="1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n-US" sz="900" b="1" dirty="0" err="1">
                  <a:solidFill>
                    <a:schemeClr val="accent1">
                      <a:lumMod val="75000"/>
                    </a:schemeClr>
                  </a:solidFill>
                </a:rPr>
                <a:t>compartido</a:t>
              </a:r>
              <a:endParaRPr lang="en-US" sz="900" b="1" dirty="0">
                <a:solidFill>
                  <a:schemeClr val="accent1">
                    <a:lumMod val="75000"/>
                  </a:schemeClr>
                </a:solidFill>
              </a:endParaRPr>
            </a:p>
            <a:p>
              <a:pPr indent="-171450">
                <a:buFont typeface="Wingdings" panose="05000000000000000000" pitchFamily="2" charset="2"/>
                <a:buChar char="ü"/>
              </a:pPr>
              <a:r>
                <a:rPr lang="en-US" sz="900" b="1" dirty="0" err="1">
                  <a:solidFill>
                    <a:schemeClr val="accent1">
                      <a:lumMod val="75000"/>
                    </a:schemeClr>
                  </a:solidFill>
                </a:rPr>
                <a:t>Ejecutar</a:t>
              </a:r>
              <a:r>
                <a:rPr lang="en-US" sz="900" b="1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n-US" sz="900" b="1" dirty="0" err="1">
                  <a:solidFill>
                    <a:schemeClr val="accent1">
                      <a:lumMod val="75000"/>
                    </a:schemeClr>
                  </a:solidFill>
                </a:rPr>
                <a:t>pruebas</a:t>
              </a:r>
              <a:r>
                <a:rPr lang="en-US" sz="900" b="1" dirty="0">
                  <a:solidFill>
                    <a:schemeClr val="accent1">
                      <a:lumMod val="75000"/>
                    </a:schemeClr>
                  </a:solidFill>
                </a:rPr>
                <a:t> de </a:t>
              </a:r>
              <a:r>
                <a:rPr lang="en-US" sz="900" b="1" dirty="0" err="1">
                  <a:solidFill>
                    <a:schemeClr val="accent1">
                      <a:lumMod val="75000"/>
                    </a:schemeClr>
                  </a:solidFill>
                </a:rPr>
                <a:t>aceptación</a:t>
              </a:r>
              <a:r>
                <a:rPr lang="en-US" sz="900" b="1" dirty="0">
                  <a:solidFill>
                    <a:schemeClr val="accent1">
                      <a:lumMod val="75000"/>
                    </a:schemeClr>
                  </a:solidFill>
                </a:rPr>
                <a:t> y </a:t>
              </a:r>
              <a:r>
                <a:rPr lang="en-US" sz="900" b="1" dirty="0" err="1">
                  <a:solidFill>
                    <a:schemeClr val="accent1">
                      <a:lumMod val="75000"/>
                    </a:schemeClr>
                  </a:solidFill>
                </a:rPr>
                <a:t>actulizar</a:t>
              </a:r>
              <a:r>
                <a:rPr lang="en-US" sz="900" b="1" dirty="0">
                  <a:solidFill>
                    <a:schemeClr val="accent1">
                      <a:lumMod val="75000"/>
                    </a:schemeClr>
                  </a:solidFill>
                </a:rPr>
                <a:t> o </a:t>
              </a:r>
              <a:r>
                <a:rPr lang="en-US" sz="900" b="1" dirty="0" err="1">
                  <a:solidFill>
                    <a:schemeClr val="accent1">
                      <a:lumMod val="75000"/>
                    </a:schemeClr>
                  </a:solidFill>
                </a:rPr>
                <a:t>mantener</a:t>
              </a:r>
              <a:r>
                <a:rPr lang="en-US" sz="900" b="1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n-US" sz="900" b="1" dirty="0" err="1">
                  <a:solidFill>
                    <a:schemeClr val="accent1">
                      <a:lumMod val="75000"/>
                    </a:schemeClr>
                  </a:solidFill>
                </a:rPr>
                <a:t>los</a:t>
              </a:r>
              <a:r>
                <a:rPr lang="en-US" sz="900" b="1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n-US" sz="900" b="1" dirty="0" err="1">
                  <a:solidFill>
                    <a:schemeClr val="accent1">
                      <a:lumMod val="75000"/>
                    </a:schemeClr>
                  </a:solidFill>
                </a:rPr>
                <a:t>casos</a:t>
              </a:r>
              <a:r>
                <a:rPr lang="en-US" sz="900" b="1" dirty="0">
                  <a:solidFill>
                    <a:schemeClr val="accent1">
                      <a:lumMod val="75000"/>
                    </a:schemeClr>
                  </a:solidFill>
                </a:rPr>
                <a:t> de </a:t>
              </a:r>
              <a:r>
                <a:rPr lang="en-US" sz="900" b="1" dirty="0" err="1">
                  <a:solidFill>
                    <a:schemeClr val="accent1">
                      <a:lumMod val="75000"/>
                    </a:schemeClr>
                  </a:solidFill>
                </a:rPr>
                <a:t>prueba</a:t>
              </a:r>
              <a:r>
                <a:rPr lang="en-US" sz="900" b="1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n-US" sz="900" b="1" dirty="0" err="1">
                  <a:solidFill>
                    <a:schemeClr val="accent1">
                      <a:lumMod val="75000"/>
                    </a:schemeClr>
                  </a:solidFill>
                </a:rPr>
                <a:t>en</a:t>
              </a:r>
              <a:r>
                <a:rPr lang="en-US" sz="900" b="1" dirty="0">
                  <a:solidFill>
                    <a:schemeClr val="accent1">
                      <a:lumMod val="75000"/>
                    </a:schemeClr>
                  </a:solidFill>
                </a:rPr>
                <a:t> un </a:t>
              </a:r>
              <a:r>
                <a:rPr lang="en-US" sz="900" b="1" dirty="0" err="1">
                  <a:solidFill>
                    <a:schemeClr val="accent1">
                      <a:lumMod val="75000"/>
                    </a:schemeClr>
                  </a:solidFill>
                </a:rPr>
                <a:t>repositorio</a:t>
              </a:r>
              <a:r>
                <a:rPr lang="en-US" sz="900" b="1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n-US" sz="900" b="1" dirty="0" err="1">
                  <a:solidFill>
                    <a:schemeClr val="accent1">
                      <a:lumMod val="75000"/>
                    </a:schemeClr>
                  </a:solidFill>
                </a:rPr>
                <a:t>compartido</a:t>
              </a:r>
              <a:endParaRPr lang="en-US" sz="900" b="1" dirty="0">
                <a:solidFill>
                  <a:schemeClr val="accent1">
                    <a:lumMod val="75000"/>
                  </a:schemeClr>
                </a:solidFill>
              </a:endParaRPr>
            </a:p>
            <a:p>
              <a:pPr indent="-171450">
                <a:buFont typeface="Wingdings" panose="05000000000000000000" pitchFamily="2" charset="2"/>
                <a:buChar char="ü"/>
              </a:pPr>
              <a:r>
                <a:rPr lang="en-US" sz="900" b="1" dirty="0" err="1">
                  <a:solidFill>
                    <a:schemeClr val="accent1">
                      <a:lumMod val="75000"/>
                    </a:schemeClr>
                  </a:solidFill>
                </a:rPr>
                <a:t>Mejoramiento</a:t>
              </a:r>
              <a:r>
                <a:rPr lang="en-US" sz="900" b="1" dirty="0">
                  <a:solidFill>
                    <a:schemeClr val="accent1">
                      <a:lumMod val="75000"/>
                    </a:schemeClr>
                  </a:solidFill>
                </a:rPr>
                <a:t> continuo de </a:t>
              </a:r>
              <a:r>
                <a:rPr lang="en-US" sz="900" b="1" dirty="0" err="1">
                  <a:solidFill>
                    <a:schemeClr val="accent1">
                      <a:lumMod val="75000"/>
                    </a:schemeClr>
                  </a:solidFill>
                </a:rPr>
                <a:t>los</a:t>
              </a:r>
              <a:r>
                <a:rPr lang="en-US" sz="900" b="1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n-US" sz="900" b="1" dirty="0" err="1">
                  <a:solidFill>
                    <a:schemeClr val="accent1">
                      <a:lumMod val="75000"/>
                    </a:schemeClr>
                  </a:solidFill>
                </a:rPr>
                <a:t>procesos</a:t>
              </a:r>
              <a:r>
                <a:rPr lang="en-US" sz="900" b="1" dirty="0">
                  <a:solidFill>
                    <a:schemeClr val="accent1">
                      <a:lumMod val="75000"/>
                    </a:schemeClr>
                  </a:solidFill>
                </a:rPr>
                <a:t> del </a:t>
              </a:r>
              <a:r>
                <a:rPr lang="en-US" sz="900" b="1" dirty="0" err="1">
                  <a:solidFill>
                    <a:schemeClr val="accent1">
                      <a:lumMod val="75000"/>
                    </a:schemeClr>
                  </a:solidFill>
                </a:rPr>
                <a:t>equipo</a:t>
              </a:r>
              <a:endParaRPr lang="en-US" sz="9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pic>
        <p:nvPicPr>
          <p:cNvPr id="18" name="Imagen 17">
            <a:extLst>
              <a:ext uri="{FF2B5EF4-FFF2-40B4-BE49-F238E27FC236}">
                <a16:creationId xmlns:a16="http://schemas.microsoft.com/office/drawing/2014/main" id="{22B5A017-10E2-4974-91D3-09DE72F24E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9659" y="1185718"/>
            <a:ext cx="809552" cy="822983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0ADB6A46-5C95-47E3-A730-79EA5E3985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2399" y="1245472"/>
            <a:ext cx="565503" cy="805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693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C82505A-C741-4787-816A-AD4CE9F18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576" y="336135"/>
            <a:ext cx="10661651" cy="560997"/>
          </a:xfrm>
        </p:spPr>
        <p:txBody>
          <a:bodyPr>
            <a:normAutofit fontScale="90000"/>
          </a:bodyPr>
          <a:lstStyle/>
          <a:p>
            <a:pPr algn="ctr"/>
            <a:r>
              <a:rPr lang="es-ES" b="1" dirty="0">
                <a:solidFill>
                  <a:srgbClr val="AD198D"/>
                </a:solidFill>
              </a:rPr>
              <a:t>Marco de metodología Ágil:  Responsabilidades</a:t>
            </a:r>
            <a:endParaRPr lang="es-CO" b="1" dirty="0">
              <a:solidFill>
                <a:srgbClr val="AD198D"/>
              </a:solidFill>
            </a:endParaRPr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0CD946CD-3035-47FB-8C58-5A65CA630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492" y="1649146"/>
            <a:ext cx="8855911" cy="402198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586C6FF5-2C9F-4550-A3AF-36634FA5B0A1}"/>
              </a:ext>
            </a:extLst>
          </p:cNvPr>
          <p:cNvSpPr/>
          <p:nvPr/>
        </p:nvSpPr>
        <p:spPr>
          <a:xfrm>
            <a:off x="4773336" y="1649146"/>
            <a:ext cx="1015068" cy="288711"/>
          </a:xfrm>
          <a:prstGeom prst="rect">
            <a:avLst/>
          </a:prstGeom>
          <a:noFill/>
          <a:ln w="28575">
            <a:solidFill>
              <a:srgbClr val="0558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88C4BE1-A3EC-4FF1-A7C4-98CFDA25A8E8}"/>
              </a:ext>
            </a:extLst>
          </p:cNvPr>
          <p:cNvSpPr/>
          <p:nvPr/>
        </p:nvSpPr>
        <p:spPr>
          <a:xfrm>
            <a:off x="5771626" y="1649146"/>
            <a:ext cx="998290" cy="288711"/>
          </a:xfrm>
          <a:prstGeom prst="rect">
            <a:avLst/>
          </a:prstGeom>
          <a:noFill/>
          <a:ln w="28575">
            <a:solidFill>
              <a:srgbClr val="0558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5BDA80B9-DBD0-481F-9675-B8D445DEC868}"/>
              </a:ext>
            </a:extLst>
          </p:cNvPr>
          <p:cNvSpPr/>
          <p:nvPr/>
        </p:nvSpPr>
        <p:spPr>
          <a:xfrm>
            <a:off x="6753138" y="1649146"/>
            <a:ext cx="914400" cy="288711"/>
          </a:xfrm>
          <a:prstGeom prst="rect">
            <a:avLst/>
          </a:prstGeom>
          <a:noFill/>
          <a:ln w="28575">
            <a:solidFill>
              <a:srgbClr val="0558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AABAEFA5-6753-40CD-A0ED-7168C8CE13F1}"/>
              </a:ext>
            </a:extLst>
          </p:cNvPr>
          <p:cNvSpPr/>
          <p:nvPr/>
        </p:nvSpPr>
        <p:spPr>
          <a:xfrm>
            <a:off x="4773336" y="1937857"/>
            <a:ext cx="998290" cy="373327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B0BD1ED5-669B-4EAB-AF51-ABB26165804A}"/>
              </a:ext>
            </a:extLst>
          </p:cNvPr>
          <p:cNvSpPr/>
          <p:nvPr/>
        </p:nvSpPr>
        <p:spPr>
          <a:xfrm>
            <a:off x="5788404" y="1937857"/>
            <a:ext cx="981512" cy="373327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835A6189-7034-4D7F-9EAF-05486D655A17}"/>
              </a:ext>
            </a:extLst>
          </p:cNvPr>
          <p:cNvSpPr/>
          <p:nvPr/>
        </p:nvSpPr>
        <p:spPr>
          <a:xfrm>
            <a:off x="6769916" y="1937857"/>
            <a:ext cx="897622" cy="373327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18311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69669" y="2002974"/>
            <a:ext cx="2656113" cy="75764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3733" dirty="0">
                <a:solidFill>
                  <a:srgbClr val="26478D"/>
                </a:solidFill>
              </a:rPr>
              <a:t>Gracias</a:t>
            </a:r>
            <a:r>
              <a:rPr lang="es-CO" sz="4267" dirty="0">
                <a:solidFill>
                  <a:srgbClr val="26478D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32755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31C17BC8-F451-4C9A-925C-D7DA8F7E6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870" y="1621183"/>
            <a:ext cx="7495761" cy="4335048"/>
          </a:xfrm>
          <a:prstGeom prst="rect">
            <a:avLst/>
          </a:prstGeom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F8A767E4-BEDD-40AA-B55E-6DB10C9E7A7A}"/>
              </a:ext>
            </a:extLst>
          </p:cNvPr>
          <p:cNvSpPr txBox="1"/>
          <p:nvPr/>
        </p:nvSpPr>
        <p:spPr>
          <a:xfrm>
            <a:off x="1080655" y="235527"/>
            <a:ext cx="9587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/>
              <a:t>AGILE VS WATERFALL</a:t>
            </a:r>
            <a:endParaRPr lang="es-CO" sz="3600" b="1" dirty="0"/>
          </a:p>
        </p:txBody>
      </p:sp>
    </p:spTree>
    <p:extLst>
      <p:ext uri="{BB962C8B-B14F-4D97-AF65-F5344CB8AC3E}">
        <p14:creationId xmlns:p14="http://schemas.microsoft.com/office/powerpoint/2010/main" val="3520138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C82505A-C741-4787-816A-AD4CE9F18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ES" b="1" dirty="0">
                <a:solidFill>
                  <a:srgbClr val="AD198D"/>
                </a:solidFill>
              </a:rPr>
              <a:t>1. VISION</a:t>
            </a:r>
            <a:endParaRPr lang="es-CO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0B89664-36F8-4D8B-A08F-FC77A89C3019}"/>
              </a:ext>
            </a:extLst>
          </p:cNvPr>
          <p:cNvSpPr txBox="1"/>
          <p:nvPr/>
        </p:nvSpPr>
        <p:spPr>
          <a:xfrm>
            <a:off x="478560" y="1524000"/>
            <a:ext cx="10979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Objetivo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: conocer  la visión que se tiene del producto</a:t>
            </a:r>
            <a:endParaRPr lang="es-CO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44A1B7EF-DE4A-45AA-96A9-A868E982BD8D}"/>
              </a:ext>
            </a:extLst>
          </p:cNvPr>
          <p:cNvSpPr/>
          <p:nvPr/>
        </p:nvSpPr>
        <p:spPr>
          <a:xfrm>
            <a:off x="734869" y="2053074"/>
            <a:ext cx="1000298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Presentación del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product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Ownner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Conocer la propuesta de Valor del MVP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Definir las metas: 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cuales  son los objetivos del MVP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Definir  los actores del producto: 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Quienes son las áreas involucradas en la célula.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Sincronización de expectativas: 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permite complementar la propuesta de valor desde las áreas de apoyo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Definir que es y que no es el producto.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crear una lista de lo que hace  o no el producto.</a:t>
            </a:r>
          </a:p>
        </p:txBody>
      </p:sp>
    </p:spTree>
    <p:extLst>
      <p:ext uri="{BB962C8B-B14F-4D97-AF65-F5344CB8AC3E}">
        <p14:creationId xmlns:p14="http://schemas.microsoft.com/office/powerpoint/2010/main" val="1260852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C82505A-C741-4787-816A-AD4CE9F18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ES" b="1" dirty="0">
                <a:solidFill>
                  <a:srgbClr val="AD198D"/>
                </a:solidFill>
              </a:rPr>
              <a:t>2. RELEASE PLANNING:</a:t>
            </a:r>
            <a:endParaRPr lang="es-CO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0B89664-36F8-4D8B-A08F-FC77A89C3019}"/>
              </a:ext>
            </a:extLst>
          </p:cNvPr>
          <p:cNvSpPr txBox="1"/>
          <p:nvPr/>
        </p:nvSpPr>
        <p:spPr>
          <a:xfrm>
            <a:off x="478560" y="1524000"/>
            <a:ext cx="10979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El marco de la metodología </a:t>
            </a:r>
            <a:r>
              <a:rPr lang="es-ES" dirty="0" err="1">
                <a:solidFill>
                  <a:schemeClr val="accent1">
                    <a:lumMod val="75000"/>
                  </a:schemeClr>
                </a:solidFill>
              </a:rPr>
              <a:t>Agil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, consta de 2 macroprocesos, los cuales están basados en Scrum </a:t>
            </a:r>
            <a:r>
              <a:rPr lang="es-ES" dirty="0" err="1">
                <a:solidFill>
                  <a:schemeClr val="accent1">
                    <a:lumMod val="75000"/>
                  </a:schemeClr>
                </a:solidFill>
              </a:rPr>
              <a:t>Agil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 y SAFE y son procesos evolutivos enfocados a garantizar  que los entregables generen valor a la organización.</a:t>
            </a:r>
            <a:endParaRPr lang="es-CO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8711CCA-9202-4152-835A-EBF1A3278DB1}"/>
              </a:ext>
            </a:extLst>
          </p:cNvPr>
          <p:cNvSpPr txBox="1"/>
          <p:nvPr/>
        </p:nvSpPr>
        <p:spPr>
          <a:xfrm>
            <a:off x="478560" y="2272145"/>
            <a:ext cx="44398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ES" dirty="0" err="1">
                <a:solidFill>
                  <a:schemeClr val="accent1">
                    <a:lumMod val="75000"/>
                  </a:schemeClr>
                </a:solidFill>
              </a:rPr>
              <a:t>Inception</a:t>
            </a:r>
            <a:endParaRPr lang="es-ES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Project </a:t>
            </a:r>
            <a:r>
              <a:rPr lang="es-ES" dirty="0" err="1">
                <a:solidFill>
                  <a:schemeClr val="accent1">
                    <a:lumMod val="75000"/>
                  </a:schemeClr>
                </a:solidFill>
              </a:rPr>
              <a:t>Increment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 (PI)</a:t>
            </a:r>
            <a:endParaRPr lang="es-CO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8759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C82505A-C741-4787-816A-AD4CE9F18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509" y="645624"/>
            <a:ext cx="10661651" cy="560997"/>
          </a:xfrm>
        </p:spPr>
        <p:txBody>
          <a:bodyPr>
            <a:normAutofit fontScale="90000"/>
          </a:bodyPr>
          <a:lstStyle/>
          <a:p>
            <a:pPr algn="ctr"/>
            <a:r>
              <a:rPr lang="es-ES" b="1" dirty="0">
                <a:solidFill>
                  <a:srgbClr val="AD198D"/>
                </a:solidFill>
              </a:rPr>
              <a:t>2.1 </a:t>
            </a:r>
            <a:r>
              <a:rPr lang="es-ES" b="1" dirty="0" err="1">
                <a:solidFill>
                  <a:srgbClr val="AD198D"/>
                </a:solidFill>
              </a:rPr>
              <a:t>Release</a:t>
            </a:r>
            <a:r>
              <a:rPr lang="es-ES" b="1" dirty="0">
                <a:solidFill>
                  <a:srgbClr val="AD198D"/>
                </a:solidFill>
              </a:rPr>
              <a:t> </a:t>
            </a:r>
            <a:r>
              <a:rPr lang="es-ES" b="1" dirty="0" err="1">
                <a:solidFill>
                  <a:srgbClr val="AD198D"/>
                </a:solidFill>
              </a:rPr>
              <a:t>Planning</a:t>
            </a:r>
            <a:r>
              <a:rPr lang="es-ES" b="1" dirty="0">
                <a:solidFill>
                  <a:srgbClr val="AD198D"/>
                </a:solidFill>
              </a:rPr>
              <a:t>:  </a:t>
            </a:r>
            <a:r>
              <a:rPr lang="es-ES" b="1" dirty="0" err="1">
                <a:solidFill>
                  <a:srgbClr val="AD198D"/>
                </a:solidFill>
              </a:rPr>
              <a:t>Inception</a:t>
            </a:r>
            <a:endParaRPr lang="es-CO" b="1" dirty="0">
              <a:solidFill>
                <a:srgbClr val="AD198D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962E8E1-1D89-4A65-8552-22A60A9C2F8B}"/>
              </a:ext>
            </a:extLst>
          </p:cNvPr>
          <p:cNvSpPr txBox="1"/>
          <p:nvPr/>
        </p:nvSpPr>
        <p:spPr>
          <a:xfrm>
            <a:off x="405533" y="1163649"/>
            <a:ext cx="1145395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OBJETIVO: 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buscar la sinergia entre las áreas que participan en la construcción y operación de un nuevo producto.</a:t>
            </a:r>
          </a:p>
          <a:p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Metodología: 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Dar a conocer los pasos de la metodología, definir el proceso de desarrollo y explicar el concepto de MVP.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Arquitectua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 Base: 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define  la arquitectura sobre la cual debe construirse las el MVP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Creación de historias de usuario: 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 definir los requerimientos funcionales  y no funcionales que harán parte del MVP</a:t>
            </a: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Mapas de Impacto: 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 Definir los pre-</a:t>
            </a:r>
            <a:r>
              <a:rPr lang="es-ES" dirty="0" err="1">
                <a:solidFill>
                  <a:schemeClr val="accent1">
                    <a:lumMod val="75000"/>
                  </a:schemeClr>
                </a:solidFill>
              </a:rPr>
              <a:t>rrequisitos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 y las interdependencias que pueden afectar el MVP</a:t>
            </a:r>
            <a:endParaRPr lang="es-CO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80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C82505A-C741-4787-816A-AD4CE9F18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s-ES" b="1" dirty="0">
                <a:solidFill>
                  <a:schemeClr val="accent1">
                    <a:lumMod val="75000"/>
                  </a:schemeClr>
                </a:solidFill>
              </a:rPr>
            </a:br>
            <a:endParaRPr lang="es-CO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ítulo 3">
            <a:extLst>
              <a:ext uri="{FF2B5EF4-FFF2-40B4-BE49-F238E27FC236}">
                <a16:creationId xmlns:a16="http://schemas.microsoft.com/office/drawing/2014/main" id="{77D67B79-327A-4DCE-A6AE-FFE2552753AF}"/>
              </a:ext>
            </a:extLst>
          </p:cNvPr>
          <p:cNvSpPr txBox="1">
            <a:spLocks/>
          </p:cNvSpPr>
          <p:nvPr/>
        </p:nvSpPr>
        <p:spPr>
          <a:xfrm>
            <a:off x="332509" y="645624"/>
            <a:ext cx="10661651" cy="5609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b="1" dirty="0">
                <a:solidFill>
                  <a:srgbClr val="AD198D"/>
                </a:solidFill>
              </a:rPr>
              <a:t>2.1 </a:t>
            </a:r>
            <a:r>
              <a:rPr lang="es-ES" b="1" dirty="0" err="1">
                <a:solidFill>
                  <a:srgbClr val="AD198D"/>
                </a:solidFill>
              </a:rPr>
              <a:t>Release</a:t>
            </a:r>
            <a:r>
              <a:rPr lang="es-ES" b="1" dirty="0">
                <a:solidFill>
                  <a:srgbClr val="AD198D"/>
                </a:solidFill>
              </a:rPr>
              <a:t> </a:t>
            </a:r>
            <a:r>
              <a:rPr lang="es-ES" b="1" dirty="0" err="1">
                <a:solidFill>
                  <a:srgbClr val="AD198D"/>
                </a:solidFill>
              </a:rPr>
              <a:t>Planning</a:t>
            </a:r>
            <a:r>
              <a:rPr lang="es-ES" b="1" dirty="0">
                <a:solidFill>
                  <a:srgbClr val="AD198D"/>
                </a:solidFill>
              </a:rPr>
              <a:t>:  </a:t>
            </a:r>
            <a:r>
              <a:rPr lang="es-ES" b="1" dirty="0" err="1">
                <a:solidFill>
                  <a:srgbClr val="AD198D"/>
                </a:solidFill>
              </a:rPr>
              <a:t>Inception</a:t>
            </a:r>
            <a:endParaRPr lang="es-CO" b="1" dirty="0">
              <a:solidFill>
                <a:srgbClr val="AD198D"/>
              </a:solidFill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4BB3C5F4-4055-4DDA-91F5-BDDE204B9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723" y="1206621"/>
            <a:ext cx="5825281" cy="442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748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C82505A-C741-4787-816A-AD4CE9F18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509" y="645624"/>
            <a:ext cx="10661651" cy="560997"/>
          </a:xfrm>
        </p:spPr>
        <p:txBody>
          <a:bodyPr>
            <a:normAutofit fontScale="90000"/>
          </a:bodyPr>
          <a:lstStyle/>
          <a:p>
            <a:r>
              <a:rPr lang="es-ES" b="1" dirty="0">
                <a:solidFill>
                  <a:srgbClr val="AD198D"/>
                </a:solidFill>
              </a:rPr>
              <a:t>2.2 </a:t>
            </a:r>
            <a:r>
              <a:rPr lang="es-ES" b="1" dirty="0" err="1">
                <a:solidFill>
                  <a:srgbClr val="AD198D"/>
                </a:solidFill>
              </a:rPr>
              <a:t>Release</a:t>
            </a:r>
            <a:r>
              <a:rPr lang="es-ES" b="1" dirty="0">
                <a:solidFill>
                  <a:srgbClr val="AD198D"/>
                </a:solidFill>
              </a:rPr>
              <a:t> </a:t>
            </a:r>
            <a:r>
              <a:rPr lang="es-ES" b="1" dirty="0" err="1">
                <a:solidFill>
                  <a:srgbClr val="AD198D"/>
                </a:solidFill>
              </a:rPr>
              <a:t>Planning</a:t>
            </a:r>
            <a:r>
              <a:rPr lang="es-ES" b="1" dirty="0">
                <a:solidFill>
                  <a:srgbClr val="AD198D"/>
                </a:solidFill>
              </a:rPr>
              <a:t> :  Project </a:t>
            </a:r>
            <a:r>
              <a:rPr lang="es-ES" b="1" dirty="0" err="1">
                <a:solidFill>
                  <a:srgbClr val="AD198D"/>
                </a:solidFill>
              </a:rPr>
              <a:t>Increment</a:t>
            </a:r>
            <a:endParaRPr lang="es-CO" b="1" dirty="0">
              <a:solidFill>
                <a:srgbClr val="AD198D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962E8E1-1D89-4A65-8552-22A60A9C2F8B}"/>
              </a:ext>
            </a:extLst>
          </p:cNvPr>
          <p:cNvSpPr txBox="1"/>
          <p:nvPr/>
        </p:nvSpPr>
        <p:spPr>
          <a:xfrm>
            <a:off x="512617" y="988049"/>
            <a:ext cx="114539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OBJETIVO: 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Permite realizar la programación  de los entregables a través de iteraciones que tienen costo y tiempo fijo, bajo un modelo de Célula Ágil.</a:t>
            </a:r>
          </a:p>
          <a:p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D08EBB5-231C-4FDE-9AF2-4723AACF8F48}"/>
              </a:ext>
            </a:extLst>
          </p:cNvPr>
          <p:cNvSpPr txBox="1"/>
          <p:nvPr/>
        </p:nvSpPr>
        <p:spPr>
          <a:xfrm>
            <a:off x="512617" y="2453631"/>
            <a:ext cx="1066165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PI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Planning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 es una ceremonia donde se encuentran los </a:t>
            </a:r>
            <a:r>
              <a:rPr lang="es-ES" dirty="0" err="1">
                <a:solidFill>
                  <a:schemeClr val="accent1">
                    <a:lumMod val="75000"/>
                  </a:schemeClr>
                </a:solidFill>
              </a:rPr>
              <a:t>stakeholders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 que hacen parte de la cadena de valor.</a:t>
            </a: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  <a:p>
            <a:pPr lvl="0"/>
            <a:endParaRPr lang="es-CO" b="1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CO" b="1" dirty="0">
                <a:solidFill>
                  <a:schemeClr val="accent1">
                    <a:lumMod val="75000"/>
                  </a:schemeClr>
                </a:solidFill>
              </a:rPr>
              <a:t>Refinamiento de historias de usuario:  </a:t>
            </a:r>
            <a:r>
              <a:rPr lang="es-CO" dirty="0">
                <a:solidFill>
                  <a:schemeClr val="accent1">
                    <a:lumMod val="75000"/>
                  </a:schemeClr>
                </a:solidFill>
              </a:rPr>
              <a:t>Socializar  y complementar las historias de usuario definidas en el </a:t>
            </a:r>
            <a:r>
              <a:rPr lang="es-CO" dirty="0" err="1">
                <a:solidFill>
                  <a:schemeClr val="accent1">
                    <a:lumMod val="75000"/>
                  </a:schemeClr>
                </a:solidFill>
              </a:rPr>
              <a:t>inceptión</a:t>
            </a:r>
            <a:r>
              <a:rPr lang="es-CO" dirty="0">
                <a:solidFill>
                  <a:schemeClr val="accent1">
                    <a:lumMod val="75000"/>
                  </a:schemeClr>
                </a:solidFill>
              </a:rPr>
              <a:t>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CO" b="1" dirty="0">
                <a:solidFill>
                  <a:schemeClr val="accent1">
                    <a:lumMod val="75000"/>
                  </a:schemeClr>
                </a:solidFill>
              </a:rPr>
              <a:t>Priorización: </a:t>
            </a:r>
            <a:r>
              <a:rPr lang="es-CO" dirty="0">
                <a:solidFill>
                  <a:schemeClr val="accent1">
                    <a:lumMod val="75000"/>
                  </a:schemeClr>
                </a:solidFill>
              </a:rPr>
              <a:t>se define cuales historias de usuario  son necesarias para el MVP, bajo un sistema de ponderaciones teniendo en cuenta la importancia hacia el cliente, la complejidad de la implementación y el valor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CO" b="1" dirty="0">
                <a:solidFill>
                  <a:schemeClr val="accent1">
                    <a:lumMod val="75000"/>
                  </a:schemeClr>
                </a:solidFill>
              </a:rPr>
              <a:t>Estimación: </a:t>
            </a:r>
            <a:r>
              <a:rPr lang="es-CO" dirty="0">
                <a:solidFill>
                  <a:schemeClr val="accent1">
                    <a:lumMod val="75000"/>
                  </a:schemeClr>
                </a:solidFill>
              </a:rPr>
              <a:t>los entregables se definen en iteraciones de 4 a 12 semanas.  La estimación es entregada por cada área ejecutora y depende de la capacidad interna diseñada para cada célula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CO" b="1" dirty="0">
                <a:solidFill>
                  <a:schemeClr val="accent1">
                    <a:lumMod val="75000"/>
                  </a:schemeClr>
                </a:solidFill>
              </a:rPr>
              <a:t>Interdependencias y prerrequisitos: </a:t>
            </a:r>
            <a:r>
              <a:rPr lang="es-CO" dirty="0">
                <a:solidFill>
                  <a:schemeClr val="accent1">
                    <a:lumMod val="75000"/>
                  </a:schemeClr>
                </a:solidFill>
              </a:rPr>
              <a:t>Permite identificar cuales son los prerrequisitos y dependencias entre cada una de los </a:t>
            </a:r>
            <a:r>
              <a:rPr lang="es-CO" dirty="0" err="1">
                <a:solidFill>
                  <a:schemeClr val="accent1">
                    <a:lumMod val="75000"/>
                  </a:schemeClr>
                </a:solidFill>
              </a:rPr>
              <a:t>features</a:t>
            </a:r>
            <a:r>
              <a:rPr lang="es-CO" dirty="0">
                <a:solidFill>
                  <a:schemeClr val="accent1">
                    <a:lumMod val="75000"/>
                  </a:schemeClr>
                </a:solidFill>
              </a:rPr>
              <a:t> de desarrollo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806245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C82505A-C741-4787-816A-AD4CE9F18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509" y="645624"/>
            <a:ext cx="10661651" cy="560997"/>
          </a:xfrm>
        </p:spPr>
        <p:txBody>
          <a:bodyPr>
            <a:normAutofit fontScale="90000"/>
          </a:bodyPr>
          <a:lstStyle/>
          <a:p>
            <a:r>
              <a:rPr lang="es-ES" b="1" dirty="0">
                <a:solidFill>
                  <a:srgbClr val="AD198D"/>
                </a:solidFill>
              </a:rPr>
              <a:t>3. </a:t>
            </a:r>
            <a:r>
              <a:rPr lang="es-ES" b="1" dirty="0" err="1">
                <a:solidFill>
                  <a:srgbClr val="AD198D"/>
                </a:solidFill>
              </a:rPr>
              <a:t>Iterations</a:t>
            </a:r>
            <a:r>
              <a:rPr lang="es-ES" b="1" dirty="0">
                <a:solidFill>
                  <a:srgbClr val="AD198D"/>
                </a:solidFill>
              </a:rPr>
              <a:t>/</a:t>
            </a:r>
            <a:r>
              <a:rPr lang="es-ES" b="1" dirty="0" err="1">
                <a:solidFill>
                  <a:srgbClr val="AD198D"/>
                </a:solidFill>
              </a:rPr>
              <a:t>Sprints</a:t>
            </a:r>
            <a:endParaRPr lang="es-CO" b="1" dirty="0">
              <a:solidFill>
                <a:srgbClr val="AD198D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962E8E1-1D89-4A65-8552-22A60A9C2F8B}"/>
              </a:ext>
            </a:extLst>
          </p:cNvPr>
          <p:cNvSpPr txBox="1"/>
          <p:nvPr/>
        </p:nvSpPr>
        <p:spPr>
          <a:xfrm>
            <a:off x="553371" y="1440647"/>
            <a:ext cx="114539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OBJETIVO: 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Permite realizar la programación  de los entregables a través de iteraciones que tienen costo y tiempo fijo, bajo un modelo de Célula Ágil.</a:t>
            </a:r>
          </a:p>
          <a:p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D08EBB5-231C-4FDE-9AF2-4723AACF8F48}"/>
              </a:ext>
            </a:extLst>
          </p:cNvPr>
          <p:cNvSpPr txBox="1"/>
          <p:nvPr/>
        </p:nvSpPr>
        <p:spPr>
          <a:xfrm>
            <a:off x="765174" y="2653146"/>
            <a:ext cx="1066165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es-ES" dirty="0">
              <a:solidFill>
                <a:schemeClr val="accent1">
                  <a:lumMod val="75000"/>
                </a:schemeClr>
              </a:solidFill>
            </a:endParaRPr>
          </a:p>
          <a:p>
            <a:pPr lvl="0"/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Ejecución: 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Garantizar que lo definido en el PI </a:t>
            </a:r>
            <a:r>
              <a:rPr lang="es-ES" dirty="0" err="1">
                <a:solidFill>
                  <a:schemeClr val="accent1">
                    <a:lumMod val="75000"/>
                  </a:schemeClr>
                </a:solidFill>
              </a:rPr>
              <a:t>planning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 se ejecute.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Ciclo de desarrollo: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 se inicia con el ciclo de desarrollo, pruebas, </a:t>
            </a:r>
            <a:r>
              <a:rPr lang="es-ES" dirty="0" err="1">
                <a:solidFill>
                  <a:schemeClr val="accent1">
                    <a:lumMod val="75000"/>
                  </a:schemeClr>
                </a:solidFill>
              </a:rPr>
              <a:t>testing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s-ES" dirty="0" err="1">
                <a:solidFill>
                  <a:schemeClr val="accent1">
                    <a:lumMod val="75000"/>
                  </a:schemeClr>
                </a:solidFill>
              </a:rPr>
              <a:t>security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S" dirty="0" err="1">
                <a:solidFill>
                  <a:schemeClr val="accent1">
                    <a:lumMod val="75000"/>
                  </a:schemeClr>
                </a:solidFill>
              </a:rPr>
              <a:t>requeriments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Seguimiento Kanban: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Dayly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 Meeting: 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Socialización del </a:t>
            </a:r>
            <a:r>
              <a:rPr lang="es-ES" dirty="0" err="1">
                <a:solidFill>
                  <a:schemeClr val="accent1">
                    <a:lumMod val="75000"/>
                  </a:schemeClr>
                </a:solidFill>
              </a:rPr>
              <a:t>rendiemiento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. Permite identificar y eliminar los </a:t>
            </a:r>
            <a:r>
              <a:rPr lang="es-ES" dirty="0" err="1">
                <a:solidFill>
                  <a:schemeClr val="accent1">
                    <a:lumMod val="75000"/>
                  </a:schemeClr>
                </a:solidFill>
              </a:rPr>
              <a:t>stopper</a:t>
            </a:r>
            <a:endParaRPr lang="es-E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System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 Demo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:  socializar el entregable en un ambiente productivo de acuerdo a los compromisos del PI </a:t>
            </a:r>
            <a:r>
              <a:rPr lang="es-ES" dirty="0" err="1">
                <a:solidFill>
                  <a:schemeClr val="accent1">
                    <a:lumMod val="75000"/>
                  </a:schemeClr>
                </a:solidFill>
              </a:rPr>
              <a:t>planning</a:t>
            </a:r>
            <a:endParaRPr lang="es-E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Retrospectiva: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s-CO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109804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C82505A-C741-4787-816A-AD4CE9F18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576" y="336135"/>
            <a:ext cx="10661651" cy="560997"/>
          </a:xfrm>
        </p:spPr>
        <p:txBody>
          <a:bodyPr>
            <a:normAutofit fontScale="90000"/>
          </a:bodyPr>
          <a:lstStyle/>
          <a:p>
            <a:pPr algn="ctr"/>
            <a:r>
              <a:rPr lang="es-ES" b="1" dirty="0">
                <a:solidFill>
                  <a:srgbClr val="AD198D"/>
                </a:solidFill>
              </a:rPr>
              <a:t>Marco de metodología Ágil:  Estructura</a:t>
            </a:r>
            <a:endParaRPr lang="es-CO" b="1" dirty="0">
              <a:solidFill>
                <a:srgbClr val="AD198D"/>
              </a:solidFill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5AC51C7E-A9A9-46EC-B97A-C3ADF8957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303" y="986315"/>
            <a:ext cx="9560480" cy="5714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8513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2300</TotalTime>
  <Words>901</Words>
  <Application>Microsoft Office PowerPoint</Application>
  <PresentationFormat>Panorámica</PresentationFormat>
  <Paragraphs>109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Tema de Office</vt:lpstr>
      <vt:lpstr>PMO</vt:lpstr>
      <vt:lpstr>Presentación de PowerPoint</vt:lpstr>
      <vt:lpstr>1. VISION</vt:lpstr>
      <vt:lpstr>2. RELEASE PLANNING:</vt:lpstr>
      <vt:lpstr>2.1 Release Planning:  Inception</vt:lpstr>
      <vt:lpstr> </vt:lpstr>
      <vt:lpstr>2.2 Release Planning :  Project Increment</vt:lpstr>
      <vt:lpstr>3. Iterations/Sprints</vt:lpstr>
      <vt:lpstr>Marco de metodología Ágil:  Estructura</vt:lpstr>
      <vt:lpstr>Marco de metodología Ágil:  Equipo Ágil</vt:lpstr>
      <vt:lpstr>Marco de metodología Ágil:  Célula Ágil</vt:lpstr>
      <vt:lpstr>Marco de metodología Ágil:  Responsabilidades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PMO</dc:title>
  <dc:creator>Hidalgo, Erica</dc:creator>
  <cp:lastModifiedBy>Hidalgo, Erica</cp:lastModifiedBy>
  <cp:revision>60</cp:revision>
  <dcterms:created xsi:type="dcterms:W3CDTF">2018-07-06T13:00:45Z</dcterms:created>
  <dcterms:modified xsi:type="dcterms:W3CDTF">2018-11-07T19:26:10Z</dcterms:modified>
</cp:coreProperties>
</file>