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409" r:id="rId3"/>
    <p:sldId id="410" r:id="rId4"/>
    <p:sldId id="411" r:id="rId5"/>
    <p:sldId id="413" r:id="rId6"/>
    <p:sldId id="412" r:id="rId7"/>
    <p:sldId id="415" r:id="rId8"/>
    <p:sldId id="414" r:id="rId9"/>
    <p:sldId id="416" r:id="rId10"/>
    <p:sldId id="417" r:id="rId11"/>
    <p:sldId id="418" r:id="rId12"/>
    <p:sldId id="419" r:id="rId13"/>
    <p:sldId id="420" r:id="rId14"/>
    <p:sldId id="379" r:id="rId15"/>
    <p:sldId id="408" r:id="rId16"/>
    <p:sldId id="407" r:id="rId17"/>
    <p:sldId id="406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algo, Erica" initials="HE" lastIdx="2" clrIdx="0">
    <p:extLst>
      <p:ext uri="{19B8F6BF-5375-455C-9EA6-DF929625EA0E}">
        <p15:presenceInfo xmlns:p15="http://schemas.microsoft.com/office/powerpoint/2012/main" userId="S-1-5-21-224688898-426388408-9522986-139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98D"/>
    <a:srgbClr val="0558A8"/>
    <a:srgbClr val="B5B6B8"/>
    <a:srgbClr val="B8B9BB"/>
    <a:srgbClr val="C0C0C4"/>
    <a:srgbClr val="D6D9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6T08:17:40.569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0DBC-1D6C-4EEB-83E2-8F6E38F7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39DA7-60CA-44C9-9082-9A4B9C4C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8E9F0-B3C5-4278-A3B4-84CDBDF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FF0CE-86A5-4986-91A9-7DA4B37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D36A1-3BD0-4A9D-8DAC-9AC8D67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01D8-2CBF-41C0-A6F1-4C806345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6733A-BD61-4DBC-9841-1715CB0E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85DAD-53ED-4D14-826F-C0EBDFCA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30979-410F-4EE9-AA67-9E94D781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F9A9E-2235-49C5-B127-1D61973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3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96316-CF08-4581-9122-5879080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DE856-6CE4-4794-AFC8-6E6D82C2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B24D5-E1A9-4597-A552-226C620C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3297C-7D92-4D9A-9F3F-BA5D7A23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ABB83-0E95-4D72-AA5F-D4A4560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23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0" y="645624"/>
            <a:ext cx="10515600" cy="560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0" y="1578612"/>
            <a:ext cx="4554336" cy="4262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55352" y="6191092"/>
            <a:ext cx="859117" cy="365125"/>
          </a:xfrm>
        </p:spPr>
        <p:txBody>
          <a:bodyPr/>
          <a:lstStyle>
            <a:lvl1pPr algn="l">
              <a:defRPr/>
            </a:lvl1pPr>
          </a:lstStyle>
          <a:p>
            <a:fld id="{A3E892C2-499F-894E-AAD0-AC8456EB37C1}" type="datetime1">
              <a:rPr lang="es-CO" smtClean="0"/>
              <a:t>8/11/2018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469" y="619109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355" y="6191092"/>
            <a:ext cx="550997" cy="365125"/>
          </a:xfrm>
        </p:spPr>
        <p:txBody>
          <a:bodyPr/>
          <a:lstStyle/>
          <a:p>
            <a:fld id="{D0236402-BB93-974D-B16B-607F125EB32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75395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354819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32" y="6120627"/>
            <a:ext cx="1400721" cy="4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317"/>
            <a:ext cx="6103567" cy="1860843"/>
          </a:xfrm>
          <a:prstGeom prst="rect">
            <a:avLst/>
          </a:prstGeom>
        </p:spPr>
      </p:pic>
      <p:sp>
        <p:nvSpPr>
          <p:cNvPr id="9" name="CuadroTexto 5"/>
          <p:cNvSpPr txBox="1"/>
          <p:nvPr userDrawn="1"/>
        </p:nvSpPr>
        <p:spPr>
          <a:xfrm>
            <a:off x="442911" y="2097571"/>
            <a:ext cx="553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>
                <a:solidFill>
                  <a:srgbClr val="26478D"/>
                </a:solidFill>
                <a:latin typeface="Arial"/>
                <a:cs typeface="Arial"/>
              </a:rPr>
              <a:t> Thanks.</a:t>
            </a:r>
            <a:endParaRPr lang="en-US" sz="3200" noProof="0" dirty="0">
              <a:solidFill>
                <a:srgbClr val="26478D"/>
              </a:solidFill>
              <a:latin typeface="Arial"/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0" y="2872950"/>
            <a:ext cx="5573316" cy="76351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Presentado por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, Arial regular, 12 pts.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Día/Mes/Año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39" y="5062514"/>
            <a:ext cx="3037735" cy="9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B8C-7B1E-4E50-8AAF-08942735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D45CC-5248-4D34-AE3A-34CFDA90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FE3EF-771E-4B21-8005-F462152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80F1F-92A5-4974-B30E-4BB51460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69F6B-A21F-45D1-936C-542EC41C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0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C77F-10D6-46B4-8227-2EAB02BB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2DAB3-625C-4176-9535-68764B35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5907D-2A15-4BC7-9EC7-93537F35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A215E-E80C-4609-951A-16E6F50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49D4B-6FB0-4949-AEC4-E01744AE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1B59-F81D-4C3C-B704-7AEA5D9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DD098-844E-4AC3-B0B5-66E886A4B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05CF4-4B66-4854-B705-3437C078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E00D5-3CD6-433F-AE57-6A54A21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00BAF-5C44-4923-8BC0-539C9C51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23FE8-13AD-4B7F-85C0-598DAC5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4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305A5-2EEB-4839-8F71-785E65F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802E2-4BC2-4494-A489-D05DCE16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165F5-36B3-4F4E-8143-15AD4A11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AEA5E-252D-4E1F-ABF3-A5733CB4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3D2983-A350-4B48-824C-407F1EF9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B7FE90-8ED8-4B85-8E39-A17D8ADC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264EF8-FA4C-46CC-B0C1-586E3C26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B705C0-F75A-4CC7-85AE-6FD8D26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0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4E56-AD73-49EA-8668-72319014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30FE3D-816D-4F1C-AE70-256BB934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587096-D44B-47CF-95C5-0D9A9EB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40F6C-7AEA-484B-A6CF-CCCDF1B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58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50A34-710E-4D3F-B48E-331FF3A0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C9036-3497-4707-96A5-7581C4C3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5323F-31D1-4EAE-890E-FCCF912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6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B61F-0B72-4E16-809C-9844CA5A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278C-3FDC-437C-BEF9-697D995B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B4D03-BEE3-4F3F-A2D5-AFC4C14D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124F4-213F-4F65-9EBC-5BE6F8C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C62E4-DA3E-4E9C-9061-2BBE8081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BD755-4F83-41E1-AD97-272ACA99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359E-F42A-49A0-9E64-AE794A95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E5C0B-04BB-4F64-856D-1DC2CB35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B5E6C-2F2B-4068-8110-E9A6DF43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6A2F5-93FF-4933-95EF-226B73A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C54B-1F9F-4F9A-9FA7-AD867FA5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5700-A7E8-414A-A17A-8C3A65D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066011-0604-444D-B2CE-B76B4B96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FEA1E-A5D0-409C-A8FB-FAD8BC11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4FA7E-375A-4932-B0E4-534F4057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855A-BA0E-400D-A28E-AE035F2EE608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A0E6C-DB86-49FC-B4E9-5B08415FD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F5916-9CD6-4B2F-BE2E-CC97DD8E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8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843"/>
            <a:ext cx="6103567" cy="1859792"/>
          </a:xfrm>
          <a:prstGeom prst="rect">
            <a:avLst/>
          </a:prstGeom>
        </p:spPr>
      </p:pic>
      <p:pic>
        <p:nvPicPr>
          <p:cNvPr id="9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13" y="449415"/>
            <a:ext cx="1917756" cy="619435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442911" y="2202446"/>
            <a:ext cx="6570768" cy="1107996"/>
          </a:xfrm>
        </p:spPr>
        <p:txBody>
          <a:bodyPr/>
          <a:lstStyle/>
          <a:p>
            <a:pPr algn="l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PMO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442909" y="3046800"/>
            <a:ext cx="6059491" cy="31440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28 de Mayo de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4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5368760" y="245871"/>
            <a:ext cx="46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39" y="1533574"/>
            <a:ext cx="3142035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La Lista del Si / No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52BD853-0646-4085-93CE-2C63A209639D}"/>
              </a:ext>
            </a:extLst>
          </p:cNvPr>
          <p:cNvGrpSpPr/>
          <p:nvPr/>
        </p:nvGrpSpPr>
        <p:grpSpPr>
          <a:xfrm>
            <a:off x="958215" y="2814411"/>
            <a:ext cx="4242435" cy="3222466"/>
            <a:chOff x="724808" y="466204"/>
            <a:chExt cx="4656819" cy="504169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C832AAF-3A78-49CF-996B-F46BAF60278A}"/>
                </a:ext>
              </a:extLst>
            </p:cNvPr>
            <p:cNvSpPr txBox="1"/>
            <p:nvPr/>
          </p:nvSpPr>
          <p:spPr>
            <a:xfrm>
              <a:off x="1400742" y="493303"/>
              <a:ext cx="531745" cy="81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s-CO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C18E303-535F-49E2-8EB2-B8436E17BB05}"/>
                </a:ext>
              </a:extLst>
            </p:cNvPr>
            <p:cNvSpPr txBox="1"/>
            <p:nvPr/>
          </p:nvSpPr>
          <p:spPr>
            <a:xfrm>
              <a:off x="3599655" y="493302"/>
              <a:ext cx="1132003" cy="81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s-CO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AE4697E-AFD4-4C6E-9A53-A4CA97E09851}"/>
                </a:ext>
              </a:extLst>
            </p:cNvPr>
            <p:cNvSpPr txBox="1"/>
            <p:nvPr/>
          </p:nvSpPr>
          <p:spPr>
            <a:xfrm>
              <a:off x="1538627" y="3570239"/>
              <a:ext cx="2477838" cy="914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Unresolved</a:t>
              </a:r>
              <a:endParaRPr lang="es-CO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4FC7B17-DAC4-4680-8B00-522DEF7E4485}"/>
                </a:ext>
              </a:extLst>
            </p:cNvPr>
            <p:cNvCxnSpPr/>
            <p:nvPr/>
          </p:nvCxnSpPr>
          <p:spPr>
            <a:xfrm flipV="1">
              <a:off x="757919" y="1291772"/>
              <a:ext cx="4601029" cy="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D540594-A91A-4811-AA99-195159B16D7B}"/>
                </a:ext>
              </a:extLst>
            </p:cNvPr>
            <p:cNvCxnSpPr/>
            <p:nvPr/>
          </p:nvCxnSpPr>
          <p:spPr>
            <a:xfrm flipV="1">
              <a:off x="757919" y="3403601"/>
              <a:ext cx="4601029" cy="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B7E49CE-7047-4AAC-943E-0438092A3B17}"/>
                </a:ext>
              </a:extLst>
            </p:cNvPr>
            <p:cNvCxnSpPr/>
            <p:nvPr/>
          </p:nvCxnSpPr>
          <p:spPr>
            <a:xfrm flipV="1">
              <a:off x="757918" y="5507896"/>
              <a:ext cx="4601029" cy="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7EB9699-32C4-4677-BDB3-574E74CAD773}"/>
                </a:ext>
              </a:extLst>
            </p:cNvPr>
            <p:cNvCxnSpPr/>
            <p:nvPr/>
          </p:nvCxnSpPr>
          <p:spPr>
            <a:xfrm>
              <a:off x="724808" y="493303"/>
              <a:ext cx="33111" cy="501459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8C56556-E048-4489-99F6-142CED803C50}"/>
                </a:ext>
              </a:extLst>
            </p:cNvPr>
            <p:cNvCxnSpPr/>
            <p:nvPr/>
          </p:nvCxnSpPr>
          <p:spPr>
            <a:xfrm>
              <a:off x="5381627" y="493303"/>
              <a:ext cx="0" cy="501459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FEB442F-9D9B-42D6-A93C-C7A6325ACD8F}"/>
                </a:ext>
              </a:extLst>
            </p:cNvPr>
            <p:cNvCxnSpPr/>
            <p:nvPr/>
          </p:nvCxnSpPr>
          <p:spPr>
            <a:xfrm>
              <a:off x="724808" y="475021"/>
              <a:ext cx="4623708" cy="376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60F9034-440D-4C93-91F2-3743F5475D5F}"/>
                </a:ext>
              </a:extLst>
            </p:cNvPr>
            <p:cNvCxnSpPr/>
            <p:nvPr/>
          </p:nvCxnSpPr>
          <p:spPr>
            <a:xfrm>
              <a:off x="3003551" y="466204"/>
              <a:ext cx="54881" cy="293739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E6EA053E-01D8-412C-96F8-9476CB67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57" y="4414416"/>
            <a:ext cx="1708999" cy="1708999"/>
          </a:xfrm>
          <a:prstGeom prst="rect">
            <a:avLst/>
          </a:prstGeom>
        </p:spPr>
      </p:pic>
      <p:sp>
        <p:nvSpPr>
          <p:cNvPr id="23" name="Llamada rectangular redondeada 21">
            <a:extLst>
              <a:ext uri="{FF2B5EF4-FFF2-40B4-BE49-F238E27FC236}">
                <a16:creationId xmlns:a16="http://schemas.microsoft.com/office/drawing/2014/main" id="{DC13C5F6-1F3B-4261-82B0-E37AA0440220}"/>
              </a:ext>
            </a:extLst>
          </p:cNvPr>
          <p:cNvSpPr/>
          <p:nvPr/>
        </p:nvSpPr>
        <p:spPr>
          <a:xfrm>
            <a:off x="6295123" y="1619840"/>
            <a:ext cx="3091651" cy="2389141"/>
          </a:xfrm>
          <a:prstGeom prst="wedgeRoundRectCallout">
            <a:avLst>
              <a:gd name="adj1" fmla="val 32961"/>
              <a:gd name="adj2" fmla="val 62465"/>
              <a:gd name="adj3" fmla="val 1666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 visible y comunica las cosas (funcionalidades) que </a:t>
            </a:r>
            <a:r>
              <a:rPr lang="es-CO" sz="1600" b="1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van a hacer.</a:t>
            </a:r>
          </a:p>
          <a:p>
            <a:pPr algn="ctr"/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de las veces asumimos, pero al decirlas genera conocimiento compartido. Además le da foco al equipo sobre lo que debe construir.</a:t>
            </a:r>
          </a:p>
        </p:txBody>
      </p:sp>
      <p:sp>
        <p:nvSpPr>
          <p:cNvPr id="24" name="Llamada rectangular redondeada 24">
            <a:extLst>
              <a:ext uri="{FF2B5EF4-FFF2-40B4-BE49-F238E27FC236}">
                <a16:creationId xmlns:a16="http://schemas.microsoft.com/office/drawing/2014/main" id="{FCA13C22-A0A1-4B01-9253-84F1D94EFB4C}"/>
              </a:ext>
            </a:extLst>
          </p:cNvPr>
          <p:cNvSpPr/>
          <p:nvPr/>
        </p:nvSpPr>
        <p:spPr>
          <a:xfrm>
            <a:off x="9767354" y="1726157"/>
            <a:ext cx="2109159" cy="2156458"/>
          </a:xfrm>
          <a:prstGeom prst="wedgeRoundRectCallout">
            <a:avLst>
              <a:gd name="adj1" fmla="val -37669"/>
              <a:gd name="adj2" fmla="val 68844"/>
              <a:gd name="adj3" fmla="val 16667"/>
            </a:avLst>
          </a:prstGeom>
          <a:solidFill>
            <a:srgbClr val="00B050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 así pueden evitar malos entendidos con los involucrados y </a:t>
            </a:r>
            <a:r>
              <a:rPr lang="es-CO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setear</a:t>
            </a:r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expectativas!</a:t>
            </a:r>
          </a:p>
        </p:txBody>
      </p:sp>
    </p:spTree>
    <p:extLst>
      <p:ext uri="{BB962C8B-B14F-4D97-AF65-F5344CB8AC3E}">
        <p14:creationId xmlns:p14="http://schemas.microsoft.com/office/powerpoint/2010/main" val="120141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CO" kern="0" dirty="0" err="1"/>
                <a:t>Story</a:t>
              </a:r>
              <a:r>
                <a:rPr lang="es-CO" kern="0" dirty="0"/>
                <a:t> </a:t>
              </a:r>
              <a:r>
                <a:rPr lang="es-CO" kern="0" dirty="0" err="1"/>
                <a:t>Mapping</a:t>
              </a:r>
              <a:endParaRPr lang="es-CO" kern="0" dirty="0">
                <a:solidFill>
                  <a:srgbClr val="FFFFFF"/>
                </a:solidFill>
                <a:sym typeface="Snigle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Resultado de imagen para story mapping">
            <a:extLst>
              <a:ext uri="{FF2B5EF4-FFF2-40B4-BE49-F238E27FC236}">
                <a16:creationId xmlns:a16="http://schemas.microsoft.com/office/drawing/2014/main" id="{26694BC7-9E89-45E2-9E7C-ECFDDC43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2"/>
          <a:stretch/>
        </p:blipFill>
        <p:spPr bwMode="auto">
          <a:xfrm>
            <a:off x="645952" y="2531192"/>
            <a:ext cx="6345391" cy="293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lamada rectangular redondeada 4">
            <a:extLst>
              <a:ext uri="{FF2B5EF4-FFF2-40B4-BE49-F238E27FC236}">
                <a16:creationId xmlns:a16="http://schemas.microsoft.com/office/drawing/2014/main" id="{183C6737-4691-46CE-AA86-9DCC831301A5}"/>
              </a:ext>
            </a:extLst>
          </p:cNvPr>
          <p:cNvSpPr/>
          <p:nvPr/>
        </p:nvSpPr>
        <p:spPr>
          <a:xfrm>
            <a:off x="8107939" y="2531192"/>
            <a:ext cx="3091651" cy="2389141"/>
          </a:xfrm>
          <a:prstGeom prst="wedgeRoundRectCallout">
            <a:avLst>
              <a:gd name="adj1" fmla="val -11589"/>
              <a:gd name="adj2" fmla="val 64697"/>
              <a:gd name="adj3" fmla="val 1666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1600" b="1" dirty="0" err="1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s-CO" sz="1600" b="1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herramienta visual que mapea las funcionalidades de un producto contextualizado a un escenario. Su elaboración permite generar de manera mas sencilla el Product </a:t>
            </a:r>
            <a:r>
              <a:rPr lang="es-CO" sz="1600" dirty="0" err="1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es-CO" sz="1600" dirty="0">
              <a:solidFill>
                <a:schemeClr val="accent6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7C7B646-3D8E-43D8-AADD-730EE89E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25" y="5350962"/>
            <a:ext cx="1120943" cy="11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3580185" cy="764655"/>
            <a:chOff x="923706" y="1883352"/>
            <a:chExt cx="3397720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2466792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>
                <a:spcBef>
                  <a:spcPts val="600"/>
                </a:spcBef>
                <a:buClr>
                  <a:srgbClr val="FFFFFF"/>
                </a:buClr>
                <a:buSzPts val="2000"/>
                <a:defRPr/>
              </a:pPr>
              <a:r>
                <a:rPr lang="es-CO" kern="0" dirty="0"/>
                <a:t>Mínimo Producto Viable</a:t>
              </a:r>
              <a:endParaRPr lang="es-CO" kern="0" dirty="0">
                <a:solidFill>
                  <a:srgbClr val="FFFFFF"/>
                </a:solidFill>
                <a:sym typeface="Snigle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60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Impact</a:t>
              </a:r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Mapping</a:t>
              </a:r>
              <a:endParaRPr lang="es-E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61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B89664-36F8-4D8B-A08F-FC77A89C3019}"/>
              </a:ext>
            </a:extLst>
          </p:cNvPr>
          <p:cNvSpPr txBox="1"/>
          <p:nvPr/>
        </p:nvSpPr>
        <p:spPr>
          <a:xfrm>
            <a:off x="478560" y="1524000"/>
            <a:ext cx="1097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El marco de la metodología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consta de 2 macroprocesos, los cuales están basados en Scrum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SAFE y son procesos evolutivos enfocados a garantizar  que los entregables generen valor a la organización.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478560" y="2272145"/>
            <a:ext cx="443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Increment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(PI)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65FC12-36BB-48F8-ABA5-E9AECD7C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05" y="2170331"/>
            <a:ext cx="5457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405533" y="1163649"/>
            <a:ext cx="11453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buscar la sinergia entre las áreas que participan en la construcción y operación de un nuevo producto.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Presentación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Ownner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Conocer la propuesta de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Sincronización de expectativas: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complementar la propuesta de valor desde las áreas de apoyo y crear una lista de lo que incluye o no el producto.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Metodología: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Dar a conocer los pasos de la metodología, definir el proceso de desarrollo y explicar el concepto de MVP.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Arquitectua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Base: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define  la arquitectura sobre la cual debe construirse las el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Creación de historias de usuario: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requerimientos funcionales  y no funcionales que harán parte del MVP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Mapas de Impacto: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pre-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rrequisitos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las interdependencias que pueden afectar el MVP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77D67B79-327A-4DCE-A6AE-FFE2552753AF}"/>
              </a:ext>
            </a:extLst>
          </p:cNvPr>
          <p:cNvSpPr txBox="1">
            <a:spLocks/>
          </p:cNvSpPr>
          <p:nvPr/>
        </p:nvSpPr>
        <p:spPr>
          <a:xfrm>
            <a:off x="332509" y="645624"/>
            <a:ext cx="10661651" cy="56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167D8DE5-1C87-436D-AC76-8BB82D1E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6" y="1291212"/>
            <a:ext cx="10610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669" y="2002974"/>
            <a:ext cx="2656113" cy="75764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733" dirty="0">
                <a:solidFill>
                  <a:srgbClr val="26478D"/>
                </a:solidFill>
              </a:rPr>
              <a:t>Gracias</a:t>
            </a:r>
            <a:r>
              <a:rPr lang="es-CO" sz="4267" dirty="0">
                <a:solidFill>
                  <a:srgbClr val="26478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7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rgbClr val="AD198D"/>
                </a:solidFill>
              </a:rPr>
              <a:t>Indice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1124513" y="1475190"/>
            <a:ext cx="4439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Incepción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Introduccion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Como preparar una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dirty="0"/>
              <a:t>Mapa de </a:t>
            </a:r>
            <a:r>
              <a:rPr lang="es-ES" dirty="0" err="1"/>
              <a:t>stackholdes</a:t>
            </a:r>
            <a:r>
              <a:rPr lang="es-ES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Introducción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1082181" y="2146310"/>
            <a:ext cx="9446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Una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es un conjunto de dinámicas orientadas a enfocar a todas las personas involucradas en un proyecto hacia un mismo objetivo, reduciendo muchas de las incertidumbres, ayudando a explicitar los riesgos más evidentes y poniendo en común las expectativas de todos. </a:t>
            </a: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://www.re-inventa.com/wp-content/uploads/Agile-Inception1.png">
            <a:extLst>
              <a:ext uri="{FF2B5EF4-FFF2-40B4-BE49-F238E27FC236}">
                <a16:creationId xmlns:a16="http://schemas.microsoft.com/office/drawing/2014/main" id="{C1647A06-2991-4F96-B518-04A10FDB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14" y="3785682"/>
            <a:ext cx="3387181" cy="22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re-inventa.com/wp-content/uploads/Agile-Inception.png">
            <a:extLst>
              <a:ext uri="{FF2B5EF4-FFF2-40B4-BE49-F238E27FC236}">
                <a16:creationId xmlns:a16="http://schemas.microsoft.com/office/drawing/2014/main" id="{CC12FE24-0F36-4A57-8ABA-9010FEBD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33" y="4177304"/>
            <a:ext cx="4862943" cy="1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D273B18-4854-4951-B790-9E7D2C6E94F1}"/>
              </a:ext>
            </a:extLst>
          </p:cNvPr>
          <p:cNvSpPr/>
          <p:nvPr/>
        </p:nvSpPr>
        <p:spPr>
          <a:xfrm>
            <a:off x="4929357" y="4857225"/>
            <a:ext cx="531876" cy="3277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84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987C19EC-012D-440F-8FFF-EBC6202B91B9}"/>
              </a:ext>
            </a:extLst>
          </p:cNvPr>
          <p:cNvSpPr/>
          <p:nvPr/>
        </p:nvSpPr>
        <p:spPr>
          <a:xfrm>
            <a:off x="821608" y="2695575"/>
            <a:ext cx="3019899" cy="350519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8" tIns="38093" rIns="76188" bIns="38093" rtlCol="0" anchor="ctr"/>
          <a:lstStyle/>
          <a:p>
            <a:pPr algn="ctr" defTabSz="76194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>
              <a:solidFill>
                <a:prstClr val="white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Cómo preparar una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BFF824D-358D-4BFB-9556-09C4F533BFB0}"/>
              </a:ext>
            </a:extLst>
          </p:cNvPr>
          <p:cNvGrpSpPr/>
          <p:nvPr/>
        </p:nvGrpSpPr>
        <p:grpSpPr>
          <a:xfrm>
            <a:off x="506040" y="1533574"/>
            <a:ext cx="2670151" cy="764655"/>
            <a:chOff x="923706" y="1883352"/>
            <a:chExt cx="2670151" cy="764655"/>
          </a:xfrm>
        </p:grpSpPr>
        <p:sp>
          <p:nvSpPr>
            <p:cNvPr id="13" name="Redondear rectángulo de esquina sencilla 4">
              <a:extLst>
                <a:ext uri="{FF2B5EF4-FFF2-40B4-BE49-F238E27FC236}">
                  <a16:creationId xmlns:a16="http://schemas.microsoft.com/office/drawing/2014/main" id="{3E7FA0CC-0BC3-4078-B232-C5016090C2DC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36ED47B-5DC9-4D40-8276-6262802E6FB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CO" dirty="0">
                  <a:solidFill>
                    <a:schemeClr val="accent1">
                      <a:lumMod val="75000"/>
                    </a:schemeClr>
                  </a:solidFill>
                </a:rPr>
                <a:t>Mapa Stakeholders</a:t>
              </a:r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74F596A-B58E-468C-84D7-A1893803FDC7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31EEC1E-47FF-4028-8578-A72FA5CC0635}"/>
              </a:ext>
            </a:extLst>
          </p:cNvPr>
          <p:cNvSpPr/>
          <p:nvPr/>
        </p:nvSpPr>
        <p:spPr>
          <a:xfrm>
            <a:off x="893602" y="2927058"/>
            <a:ext cx="2947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¿Quiénes son los Stakeholders?</a:t>
            </a:r>
          </a:p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refieren a todas las partes que puedan o no verse afectada por la iniciativa</a:t>
            </a:r>
          </a:p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pueden ser internos (colaboradores, gerentes, inversores, etc.) o externos (clientes, proveedores, distribuidores, gobierno, sociedad, etc.).</a:t>
            </a:r>
            <a:endParaRPr lang="es-CO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72A4A1-392E-4C53-BC25-CAE48EE194FB}"/>
              </a:ext>
            </a:extLst>
          </p:cNvPr>
          <p:cNvSpPr/>
          <p:nvPr/>
        </p:nvSpPr>
        <p:spPr>
          <a:xfrm>
            <a:off x="8682995" y="2036619"/>
            <a:ext cx="2258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marlonmelara.com/wp-content/uploads/2017/11/STAKEHOLDER-MAP-ONION.png">
            <a:extLst>
              <a:ext uri="{FF2B5EF4-FFF2-40B4-BE49-F238E27FC236}">
                <a16:creationId xmlns:a16="http://schemas.microsoft.com/office/drawing/2014/main" id="{577E3CBB-15D0-4CBD-87C4-C7D6C303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44" y="1909503"/>
            <a:ext cx="4766951" cy="39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B0F75D1-A205-4AEE-A3B3-FB4B647413D2}"/>
              </a:ext>
            </a:extLst>
          </p:cNvPr>
          <p:cNvCxnSpPr>
            <a:cxnSpLocks/>
          </p:cNvCxnSpPr>
          <p:nvPr/>
        </p:nvCxnSpPr>
        <p:spPr>
          <a:xfrm flipH="1" flipV="1">
            <a:off x="4344450" y="2376103"/>
            <a:ext cx="24185" cy="41008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88AA880A-5499-452E-A8A4-56048CBD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D198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43" y="5148701"/>
            <a:ext cx="949577" cy="949577"/>
          </a:xfrm>
          <a:prstGeom prst="rect">
            <a:avLst/>
          </a:prstGeom>
        </p:spPr>
      </p:pic>
      <p:sp>
        <p:nvSpPr>
          <p:cNvPr id="37" name="Llamada rectangular redondeada 15">
            <a:extLst>
              <a:ext uri="{FF2B5EF4-FFF2-40B4-BE49-F238E27FC236}">
                <a16:creationId xmlns:a16="http://schemas.microsoft.com/office/drawing/2014/main" id="{B09BF985-36F0-46AE-8B7D-54A77ADD661C}"/>
              </a:ext>
            </a:extLst>
          </p:cNvPr>
          <p:cNvSpPr/>
          <p:nvPr/>
        </p:nvSpPr>
        <p:spPr>
          <a:xfrm>
            <a:off x="9374995" y="1909502"/>
            <a:ext cx="2578879" cy="2891096"/>
          </a:xfrm>
          <a:prstGeom prst="wedgeRoundRectCallout">
            <a:avLst>
              <a:gd name="adj1" fmla="val 14399"/>
              <a:gd name="adj2" fmla="val 58425"/>
              <a:gd name="adj3" fmla="val 1666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objetivo es mapear “quién es quién” en nuestro sector, identificando los posibles grupos de interés y de poder, para poder analizar cómo pueden influir en nuestro proyecto, cómo se relacionan (nos relacionamos) entre sí, o determinar el grado influencia entre todos. Pero lo verdaderamente interesante es poder establecer una </a:t>
            </a:r>
            <a:r>
              <a:rPr lang="es-E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o relación estratégica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con cada uno de ellos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965CA7-844C-4D77-A526-28B1EAB7EE95}"/>
              </a:ext>
            </a:extLst>
          </p:cNvPr>
          <p:cNvSpPr txBox="1"/>
          <p:nvPr/>
        </p:nvSpPr>
        <p:spPr>
          <a:xfrm>
            <a:off x="6353176" y="3714752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Interno</a:t>
            </a:r>
            <a:endParaRPr lang="es-CO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29086BA-3E54-4098-9C25-483C483DA224}"/>
              </a:ext>
            </a:extLst>
          </p:cNvPr>
          <p:cNvSpPr/>
          <p:nvPr/>
        </p:nvSpPr>
        <p:spPr>
          <a:xfrm>
            <a:off x="5520110" y="5924082"/>
            <a:ext cx="3276600" cy="679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Marca a los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imprescindibles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80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ED47B-5DC9-4D40-8276-6262802E6FB9}"/>
              </a:ext>
            </a:extLst>
          </p:cNvPr>
          <p:cNvSpPr txBox="1"/>
          <p:nvPr/>
        </p:nvSpPr>
        <p:spPr>
          <a:xfrm>
            <a:off x="1854634" y="1896152"/>
            <a:ext cx="2117291" cy="739058"/>
          </a:xfrm>
          <a:prstGeom prst="rect">
            <a:avLst/>
          </a:prstGeom>
          <a:noFill/>
          <a:ln>
            <a:solidFill>
              <a:srgbClr val="AD198D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Reunir a todas las personas necesarias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Cómo preparar una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dondear rectángulo de esquina sencilla 4">
            <a:extLst>
              <a:ext uri="{FF2B5EF4-FFF2-40B4-BE49-F238E27FC236}">
                <a16:creationId xmlns:a16="http://schemas.microsoft.com/office/drawing/2014/main" id="{3E7FA0CC-0BC3-4078-B232-C5016090C2DC}"/>
              </a:ext>
            </a:extLst>
          </p:cNvPr>
          <p:cNvSpPr/>
          <p:nvPr/>
        </p:nvSpPr>
        <p:spPr>
          <a:xfrm rot="10800000">
            <a:off x="923706" y="1883352"/>
            <a:ext cx="947706" cy="751857"/>
          </a:xfrm>
          <a:custGeom>
            <a:avLst/>
            <a:gdLst>
              <a:gd name="connsiteX0" fmla="*/ 0 w 947706"/>
              <a:gd name="connsiteY0" fmla="*/ 0 h 776366"/>
              <a:gd name="connsiteX1" fmla="*/ 818309 w 947706"/>
              <a:gd name="connsiteY1" fmla="*/ 0 h 776366"/>
              <a:gd name="connsiteX2" fmla="*/ 947706 w 947706"/>
              <a:gd name="connsiteY2" fmla="*/ 129397 h 776366"/>
              <a:gd name="connsiteX3" fmla="*/ 947706 w 947706"/>
              <a:gd name="connsiteY3" fmla="*/ 77636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18309 w 947706"/>
              <a:gd name="connsiteY1" fmla="*/ 0 h 776366"/>
              <a:gd name="connsiteX2" fmla="*/ 947706 w 947706"/>
              <a:gd name="connsiteY2" fmla="*/ 129397 h 776366"/>
              <a:gd name="connsiteX3" fmla="*/ 924846 w 947706"/>
              <a:gd name="connsiteY3" fmla="*/ 77636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18309 w 947706"/>
              <a:gd name="connsiteY1" fmla="*/ 0 h 776366"/>
              <a:gd name="connsiteX2" fmla="*/ 947706 w 947706"/>
              <a:gd name="connsiteY2" fmla="*/ 129397 h 776366"/>
              <a:gd name="connsiteX3" fmla="*/ 901986 w 947706"/>
              <a:gd name="connsiteY3" fmla="*/ 7687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43709 w 947706"/>
              <a:gd name="connsiteY1" fmla="*/ 0 h 776366"/>
              <a:gd name="connsiteX2" fmla="*/ 947706 w 947706"/>
              <a:gd name="connsiteY2" fmla="*/ 129397 h 776366"/>
              <a:gd name="connsiteX3" fmla="*/ 901986 w 947706"/>
              <a:gd name="connsiteY3" fmla="*/ 7687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43709 w 947706"/>
              <a:gd name="connsiteY1" fmla="*/ 0 h 776366"/>
              <a:gd name="connsiteX2" fmla="*/ 947706 w 947706"/>
              <a:gd name="connsiteY2" fmla="*/ 116697 h 776366"/>
              <a:gd name="connsiteX3" fmla="*/ 901986 w 947706"/>
              <a:gd name="connsiteY3" fmla="*/ 7687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43709 w 947706"/>
              <a:gd name="connsiteY1" fmla="*/ 0 h 776366"/>
              <a:gd name="connsiteX2" fmla="*/ 947706 w 947706"/>
              <a:gd name="connsiteY2" fmla="*/ 116697 h 776366"/>
              <a:gd name="connsiteX3" fmla="*/ 940086 w 947706"/>
              <a:gd name="connsiteY3" fmla="*/ 7433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90909"/>
              <a:gd name="connsiteX1" fmla="*/ 843709 w 947706"/>
              <a:gd name="connsiteY1" fmla="*/ 0 h 790909"/>
              <a:gd name="connsiteX2" fmla="*/ 947706 w 947706"/>
              <a:gd name="connsiteY2" fmla="*/ 116697 h 790909"/>
              <a:gd name="connsiteX3" fmla="*/ 921036 w 947706"/>
              <a:gd name="connsiteY3" fmla="*/ 790909 h 790909"/>
              <a:gd name="connsiteX4" fmla="*/ 0 w 947706"/>
              <a:gd name="connsiteY4" fmla="*/ 776366 h 790909"/>
              <a:gd name="connsiteX5" fmla="*/ 0 w 947706"/>
              <a:gd name="connsiteY5" fmla="*/ 0 h 790909"/>
              <a:gd name="connsiteX0" fmla="*/ 0 w 947706"/>
              <a:gd name="connsiteY0" fmla="*/ 0 h 804498"/>
              <a:gd name="connsiteX1" fmla="*/ 843709 w 947706"/>
              <a:gd name="connsiteY1" fmla="*/ 0 h 804498"/>
              <a:gd name="connsiteX2" fmla="*/ 947706 w 947706"/>
              <a:gd name="connsiteY2" fmla="*/ 116697 h 804498"/>
              <a:gd name="connsiteX3" fmla="*/ 946436 w 947706"/>
              <a:gd name="connsiteY3" fmla="*/ 804498 h 804498"/>
              <a:gd name="connsiteX4" fmla="*/ 0 w 947706"/>
              <a:gd name="connsiteY4" fmla="*/ 776366 h 804498"/>
              <a:gd name="connsiteX5" fmla="*/ 0 w 947706"/>
              <a:gd name="connsiteY5" fmla="*/ 0 h 804498"/>
              <a:gd name="connsiteX0" fmla="*/ 0 w 947706"/>
              <a:gd name="connsiteY0" fmla="*/ 0 h 804498"/>
              <a:gd name="connsiteX1" fmla="*/ 843709 w 947706"/>
              <a:gd name="connsiteY1" fmla="*/ 0 h 804498"/>
              <a:gd name="connsiteX2" fmla="*/ 947706 w 947706"/>
              <a:gd name="connsiteY2" fmla="*/ 116697 h 804498"/>
              <a:gd name="connsiteX3" fmla="*/ 946436 w 947706"/>
              <a:gd name="connsiteY3" fmla="*/ 804498 h 804498"/>
              <a:gd name="connsiteX4" fmla="*/ 0 w 947706"/>
              <a:gd name="connsiteY4" fmla="*/ 803545 h 804498"/>
              <a:gd name="connsiteX5" fmla="*/ 0 w 947706"/>
              <a:gd name="connsiteY5" fmla="*/ 0 h 80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7706" h="804498">
                <a:moveTo>
                  <a:pt x="0" y="0"/>
                </a:moveTo>
                <a:lnTo>
                  <a:pt x="843709" y="0"/>
                </a:lnTo>
                <a:cubicBezTo>
                  <a:pt x="915173" y="0"/>
                  <a:pt x="947706" y="45233"/>
                  <a:pt x="947706" y="116697"/>
                </a:cubicBezTo>
                <a:cubicBezTo>
                  <a:pt x="947283" y="345964"/>
                  <a:pt x="946859" y="575231"/>
                  <a:pt x="946436" y="804498"/>
                </a:cubicBezTo>
                <a:lnTo>
                  <a:pt x="0" y="80354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4F596A-B58E-468C-84D7-A1893803FDC7}"/>
              </a:ext>
            </a:extLst>
          </p:cNvPr>
          <p:cNvSpPr txBox="1"/>
          <p:nvPr/>
        </p:nvSpPr>
        <p:spPr>
          <a:xfrm>
            <a:off x="923706" y="1896151"/>
            <a:ext cx="947705" cy="7518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CO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D5C4E5-A275-480D-8D2A-9651D3C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93" y="2876550"/>
            <a:ext cx="2656839" cy="265683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00850EE-866C-4A3B-82DB-30C2F42DE755}"/>
              </a:ext>
            </a:extLst>
          </p:cNvPr>
          <p:cNvSpPr/>
          <p:nvPr/>
        </p:nvSpPr>
        <p:spPr>
          <a:xfrm>
            <a:off x="1871411" y="2876550"/>
            <a:ext cx="3019899" cy="350519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8" tIns="38093" rIns="76188" bIns="38093" rtlCol="0" anchor="ctr"/>
          <a:lstStyle/>
          <a:p>
            <a:pPr algn="ctr" defTabSz="76194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>
              <a:solidFill>
                <a:prstClr val="white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EBC1B6-3DF1-4D37-B509-B948ECCF8925}"/>
              </a:ext>
            </a:extLst>
          </p:cNvPr>
          <p:cNvSpPr/>
          <p:nvPr/>
        </p:nvSpPr>
        <p:spPr>
          <a:xfrm>
            <a:off x="1943405" y="3108033"/>
            <a:ext cx="2947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la reunión.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Agéndala con un tiempo considerable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espacio adecuado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un cuórum mínimo de asistencia, priorizando primero a los </a:t>
            </a:r>
            <a:r>
              <a:rPr lang="es-E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imprescindible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(100% Imprescindibles, 20 % los internos , 10%  Externos)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1672731" y="2917836"/>
            <a:ext cx="502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Por qué estamos haciendo este proyecto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F5708-8777-4218-8BF3-70061701ADF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9" name="Redondear rectángulo de esquina sencilla 4">
              <a:extLst>
                <a:ext uri="{FF2B5EF4-FFF2-40B4-BE49-F238E27FC236}">
                  <a16:creationId xmlns:a16="http://schemas.microsoft.com/office/drawing/2014/main" id="{1D678711-7D1D-4DC8-99C7-6E3692010273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DF6407C-7BC4-44E6-A698-F4FD3425265A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Contextualización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B7C342-58D9-458A-9EA6-F6F89CDA2B27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07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8124621" y="622971"/>
            <a:ext cx="281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XXXXXXXX</a:t>
            </a: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F5708-8777-4218-8BF3-70061701ADF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9" name="Redondear rectángulo de esquina sencilla 4">
              <a:extLst>
                <a:ext uri="{FF2B5EF4-FFF2-40B4-BE49-F238E27FC236}">
                  <a16:creationId xmlns:a16="http://schemas.microsoft.com/office/drawing/2014/main" id="{1D678711-7D1D-4DC8-99C7-6E3692010273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DF6407C-7BC4-44E6-A698-F4FD3425265A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Vision</a:t>
              </a:r>
              <a:endParaRPr lang="es-E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B7C342-58D9-458A-9EA6-F6F89CDA2B27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BA7184A5-CA69-4BB6-BC86-83201485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D198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3" y="3044523"/>
            <a:ext cx="2605197" cy="260519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4CCB79-F201-4CC4-8182-CEFB015C13E1}"/>
              </a:ext>
            </a:extLst>
          </p:cNvPr>
          <p:cNvSpPr txBox="1"/>
          <p:nvPr/>
        </p:nvSpPr>
        <p:spPr>
          <a:xfrm>
            <a:off x="776256" y="2569071"/>
            <a:ext cx="325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/>
              <a:t>The</a:t>
            </a:r>
            <a:r>
              <a:rPr lang="es-CO" sz="3200" b="1" dirty="0"/>
              <a:t> </a:t>
            </a:r>
            <a:r>
              <a:rPr lang="es-CO" sz="3200" b="1" dirty="0" err="1"/>
              <a:t>elevator</a:t>
            </a:r>
            <a:r>
              <a:rPr lang="es-CO" sz="3200" b="1" dirty="0"/>
              <a:t> pitch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9C24A27-1B5C-4A40-A849-6BD80EA59C8C}"/>
              </a:ext>
            </a:extLst>
          </p:cNvPr>
          <p:cNvGrpSpPr/>
          <p:nvPr/>
        </p:nvGrpSpPr>
        <p:grpSpPr>
          <a:xfrm>
            <a:off x="5132292" y="2770277"/>
            <a:ext cx="6378386" cy="3502283"/>
            <a:chOff x="194134" y="131259"/>
            <a:chExt cx="11533407" cy="5863141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DCBEA0E-C12D-41CF-BEA8-19C18CA966C6}"/>
                </a:ext>
              </a:extLst>
            </p:cNvPr>
            <p:cNvSpPr txBox="1"/>
            <p:nvPr/>
          </p:nvSpPr>
          <p:spPr>
            <a:xfrm>
              <a:off x="194134" y="131259"/>
              <a:ext cx="4383424" cy="669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b="1" dirty="0">
                  <a:solidFill>
                    <a:schemeClr val="accent6"/>
                  </a:solidFill>
                </a:rPr>
                <a:t>Product </a:t>
              </a:r>
              <a:r>
                <a:rPr lang="es-CO" sz="2000" b="1" dirty="0" err="1">
                  <a:solidFill>
                    <a:schemeClr val="accent6"/>
                  </a:solidFill>
                </a:rPr>
                <a:t>Vision</a:t>
              </a:r>
              <a:r>
                <a:rPr lang="es-CO" sz="2000" b="1" dirty="0">
                  <a:solidFill>
                    <a:schemeClr val="accent6"/>
                  </a:solidFill>
                </a:rPr>
                <a:t> </a:t>
              </a:r>
              <a:r>
                <a:rPr lang="es-CO" sz="2000" b="1" dirty="0" err="1">
                  <a:solidFill>
                    <a:schemeClr val="accent6"/>
                  </a:solidFill>
                </a:rPr>
                <a:t>Board</a:t>
              </a:r>
              <a:endParaRPr lang="es-CO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2CC985AE-42D4-48C5-9574-AF8E05EB7203}"/>
                </a:ext>
              </a:extLst>
            </p:cNvPr>
            <p:cNvSpPr txBox="1"/>
            <p:nvPr/>
          </p:nvSpPr>
          <p:spPr>
            <a:xfrm>
              <a:off x="304801" y="2692913"/>
              <a:ext cx="2090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>
                  <a:solidFill>
                    <a:schemeClr val="accent6"/>
                  </a:solidFill>
                </a:rPr>
                <a:t>¿Para quién es el producto?</a:t>
              </a:r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A8FD4E41-3161-4B41-BC5C-50A707DE54EC}"/>
                </a:ext>
              </a:extLst>
            </p:cNvPr>
            <p:cNvSpPr txBox="1"/>
            <p:nvPr/>
          </p:nvSpPr>
          <p:spPr>
            <a:xfrm>
              <a:off x="2823032" y="2677917"/>
              <a:ext cx="2278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>
                  <a:solidFill>
                    <a:schemeClr val="accent6"/>
                  </a:solidFill>
                </a:rPr>
                <a:t>¿Qué necesidades tiene el cliente?</a:t>
              </a:r>
            </a:p>
            <a:p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621F40E-E6BF-4EDC-9C8D-5C7C527B16A3}"/>
                </a:ext>
              </a:extLst>
            </p:cNvPr>
            <p:cNvSpPr txBox="1"/>
            <p:nvPr/>
          </p:nvSpPr>
          <p:spPr>
            <a:xfrm>
              <a:off x="5816333" y="2692913"/>
              <a:ext cx="2278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>
                  <a:solidFill>
                    <a:schemeClr val="accent6"/>
                  </a:solidFill>
                </a:rPr>
                <a:t>Producto</a:t>
              </a:r>
            </a:p>
            <a:p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27E862CE-122E-4E99-8652-E0BE66ABD975}"/>
                </a:ext>
              </a:extLst>
            </p:cNvPr>
            <p:cNvSpPr txBox="1"/>
            <p:nvPr/>
          </p:nvSpPr>
          <p:spPr>
            <a:xfrm>
              <a:off x="8157029" y="2619821"/>
              <a:ext cx="357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Valor</a:t>
              </a:r>
            </a:p>
          </p:txBody>
        </p:sp>
        <p:cxnSp>
          <p:nvCxnSpPr>
            <p:cNvPr id="20" name="Conector recto 11">
              <a:extLst>
                <a:ext uri="{FF2B5EF4-FFF2-40B4-BE49-F238E27FC236}">
                  <a16:creationId xmlns:a16="http://schemas.microsoft.com/office/drawing/2014/main" id="{136CA387-DEED-483C-8ADD-5C9F0C9EC9E4}"/>
                </a:ext>
              </a:extLst>
            </p:cNvPr>
            <p:cNvCxnSpPr/>
            <p:nvPr/>
          </p:nvCxnSpPr>
          <p:spPr>
            <a:xfrm>
              <a:off x="2540734" y="1755715"/>
              <a:ext cx="5843" cy="423868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A64EA4A9-BACF-4BDE-BC97-1E5CE312E802}"/>
                </a:ext>
              </a:extLst>
            </p:cNvPr>
            <p:cNvCxnSpPr/>
            <p:nvPr/>
          </p:nvCxnSpPr>
          <p:spPr>
            <a:xfrm flipH="1">
              <a:off x="5502471" y="1762975"/>
              <a:ext cx="6382" cy="423142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11">
              <a:extLst>
                <a:ext uri="{FF2B5EF4-FFF2-40B4-BE49-F238E27FC236}">
                  <a16:creationId xmlns:a16="http://schemas.microsoft.com/office/drawing/2014/main" id="{CB307566-496B-45A8-ADBD-41D98E447C75}"/>
                </a:ext>
              </a:extLst>
            </p:cNvPr>
            <p:cNvCxnSpPr/>
            <p:nvPr/>
          </p:nvCxnSpPr>
          <p:spPr>
            <a:xfrm flipH="1">
              <a:off x="8304414" y="1762975"/>
              <a:ext cx="18652" cy="423142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13" descr="group-icon.png">
              <a:extLst>
                <a:ext uri="{FF2B5EF4-FFF2-40B4-BE49-F238E27FC236}">
                  <a16:creationId xmlns:a16="http://schemas.microsoft.com/office/drawing/2014/main" id="{F3433790-74A7-4EAE-A030-8A58C8FD8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72459" y="1836578"/>
              <a:ext cx="638625" cy="638625"/>
            </a:xfrm>
            <a:prstGeom prst="rect">
              <a:avLst/>
            </a:prstGeom>
          </p:spPr>
        </p:pic>
        <p:pic>
          <p:nvPicPr>
            <p:cNvPr id="24" name="Picture 14" descr="tasks-icon-14.png">
              <a:extLst>
                <a:ext uri="{FF2B5EF4-FFF2-40B4-BE49-F238E27FC236}">
                  <a16:creationId xmlns:a16="http://schemas.microsoft.com/office/drawing/2014/main" id="{2FC78F30-7560-49F9-A1B2-DD7B9B371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3628567" y="1851093"/>
              <a:ext cx="580574" cy="580574"/>
            </a:xfrm>
            <a:prstGeom prst="rect">
              <a:avLst/>
            </a:prstGeom>
          </p:spPr>
        </p:pic>
        <p:pic>
          <p:nvPicPr>
            <p:cNvPr id="25" name="Picture 15" descr="gift-icon_21990.png">
              <a:extLst>
                <a:ext uri="{FF2B5EF4-FFF2-40B4-BE49-F238E27FC236}">
                  <a16:creationId xmlns:a16="http://schemas.microsoft.com/office/drawing/2014/main" id="{25B2A23C-459D-4348-BBFA-A20135A06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81527" y="1844354"/>
              <a:ext cx="725715" cy="725715"/>
            </a:xfrm>
            <a:prstGeom prst="rect">
              <a:avLst/>
            </a:prstGeom>
          </p:spPr>
        </p:pic>
        <p:pic>
          <p:nvPicPr>
            <p:cNvPr id="26" name="Picture 16" descr="145319-200.png">
              <a:extLst>
                <a:ext uri="{FF2B5EF4-FFF2-40B4-BE49-F238E27FC236}">
                  <a16:creationId xmlns:a16="http://schemas.microsoft.com/office/drawing/2014/main" id="{AEF9390C-D723-4CA8-8221-95A7F507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492341" y="1851092"/>
              <a:ext cx="696688" cy="696688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2CA11CE-A609-40D7-B589-D4F61F7BBA59}"/>
                </a:ext>
              </a:extLst>
            </p:cNvPr>
            <p:cNvSpPr txBox="1"/>
            <p:nvPr/>
          </p:nvSpPr>
          <p:spPr>
            <a:xfrm>
              <a:off x="194134" y="872188"/>
              <a:ext cx="5257796" cy="56677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600" b="1" dirty="0">
                  <a:solidFill>
                    <a:schemeClr val="accent6"/>
                  </a:solidFill>
                </a:rPr>
                <a:t>Nombre</a:t>
              </a:r>
              <a:r>
                <a:rPr lang="en-US" sz="1600" b="1" dirty="0">
                  <a:solidFill>
                    <a:schemeClr val="accent6"/>
                  </a:solidFill>
                </a:rPr>
                <a:t> del Proyecto</a:t>
              </a:r>
              <a:r>
                <a:rPr lang="en-US" sz="1600" dirty="0">
                  <a:solidFill>
                    <a:schemeClr val="accent6"/>
                  </a:solidFill>
                </a:rPr>
                <a:t>:</a:t>
              </a:r>
            </a:p>
          </p:txBody>
        </p:sp>
        <p:sp>
          <p:nvSpPr>
            <p:cNvPr id="28" name="CuadroTexto 26">
              <a:extLst>
                <a:ext uri="{FF2B5EF4-FFF2-40B4-BE49-F238E27FC236}">
                  <a16:creationId xmlns:a16="http://schemas.microsoft.com/office/drawing/2014/main" id="{AD642162-4745-4DD7-99DA-C9703399DEF6}"/>
                </a:ext>
              </a:extLst>
            </p:cNvPr>
            <p:cNvSpPr txBox="1"/>
            <p:nvPr/>
          </p:nvSpPr>
          <p:spPr>
            <a:xfrm>
              <a:off x="5493448" y="872188"/>
              <a:ext cx="6234093" cy="56677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6"/>
                  </a:solidFill>
                </a:defRPr>
              </a:lvl1pPr>
            </a:lstStyle>
            <a:p>
              <a:r>
                <a:rPr lang="es-CO" sz="1600" dirty="0"/>
                <a:t>Frase Representativa: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29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Impact</a:t>
              </a:r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Mapping</a:t>
              </a:r>
              <a:endParaRPr lang="es-E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 descr="Resultado de imagen para impact mapping ejemplo">
            <a:extLst>
              <a:ext uri="{FF2B5EF4-FFF2-40B4-BE49-F238E27FC236}">
                <a16:creationId xmlns:a16="http://schemas.microsoft.com/office/drawing/2014/main" id="{F88C7584-5039-4F89-AE81-806E89E7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40742"/>
            <a:ext cx="8682959" cy="30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7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La comunidad del proyecto 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https://marlonmelara.com/wp-content/uploads/2017/11/STAKEHOLDER-MAP-ONION.png">
            <a:extLst>
              <a:ext uri="{FF2B5EF4-FFF2-40B4-BE49-F238E27FC236}">
                <a16:creationId xmlns:a16="http://schemas.microsoft.com/office/drawing/2014/main" id="{BFA2384F-14DF-48AD-8FFF-F0594FCB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84" y="1931604"/>
            <a:ext cx="4766951" cy="39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DBB6234-2D21-4367-85EF-F8914337D9A5}"/>
              </a:ext>
            </a:extLst>
          </p:cNvPr>
          <p:cNvSpPr txBox="1"/>
          <p:nvPr/>
        </p:nvSpPr>
        <p:spPr>
          <a:xfrm>
            <a:off x="5102816" y="3736853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810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556</Words>
  <Application>Microsoft Office PowerPoint</Application>
  <PresentationFormat>Panorámica</PresentationFormat>
  <Paragraphs>93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Sniglet</vt:lpstr>
      <vt:lpstr>Tema de Office</vt:lpstr>
      <vt:lpstr>PMO</vt:lpstr>
      <vt:lpstr>Indice</vt:lpstr>
      <vt:lpstr>Introducción</vt:lpstr>
      <vt:lpstr>Cómo preparar una Inception</vt:lpstr>
      <vt:lpstr>Cómo preparar una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Marco de metodología Ágil:  Inception</vt:lpstr>
      <vt:lpstr>Marco de metodología Ágil:  Inception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</dc:title>
  <dc:creator>Hidalgo, Erica</dc:creator>
  <cp:lastModifiedBy>Ome, Erwin</cp:lastModifiedBy>
  <cp:revision>53</cp:revision>
  <dcterms:created xsi:type="dcterms:W3CDTF">2018-07-06T13:00:45Z</dcterms:created>
  <dcterms:modified xsi:type="dcterms:W3CDTF">2018-11-09T00:40:52Z</dcterms:modified>
</cp:coreProperties>
</file>