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8" r:id="rId4"/>
    <p:sldId id="259" r:id="rId5"/>
    <p:sldId id="264" r:id="rId6"/>
    <p:sldId id="263" r:id="rId7"/>
    <p:sldId id="257" r:id="rId8"/>
    <p:sldId id="265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42E7-71CF-44FB-910E-E3433406FFBC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49CE-4EE4-4EC3-8AB3-92D6F9259A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159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42E7-71CF-44FB-910E-E3433406FFBC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49CE-4EE4-4EC3-8AB3-92D6F9259A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00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42E7-71CF-44FB-910E-E3433406FFBC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49CE-4EE4-4EC3-8AB3-92D6F9259A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523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42E7-71CF-44FB-910E-E3433406FFBC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49CE-4EE4-4EC3-8AB3-92D6F9259A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401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42E7-71CF-44FB-910E-E3433406FFBC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49CE-4EE4-4EC3-8AB3-92D6F9259A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806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42E7-71CF-44FB-910E-E3433406FFBC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49CE-4EE4-4EC3-8AB3-92D6F9259A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81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42E7-71CF-44FB-910E-E3433406FFBC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49CE-4EE4-4EC3-8AB3-92D6F9259A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0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42E7-71CF-44FB-910E-E3433406FFBC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49CE-4EE4-4EC3-8AB3-92D6F9259A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758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42E7-71CF-44FB-910E-E3433406FFBC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49CE-4EE4-4EC3-8AB3-92D6F9259A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003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42E7-71CF-44FB-910E-E3433406FFBC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49CE-4EE4-4EC3-8AB3-92D6F9259A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914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42E7-71CF-44FB-910E-E3433406FFBC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49CE-4EE4-4EC3-8AB3-92D6F9259A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60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42E7-71CF-44FB-910E-E3433406FFBC}" type="datetimeFigureOut">
              <a:rPr lang="es-CO" smtClean="0"/>
              <a:t>29/08/2018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49CE-4EE4-4EC3-8AB3-92D6F9259A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99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emf"/><Relationship Id="rId3" Type="http://schemas.openxmlformats.org/officeDocument/2006/relationships/image" Target="../media/image9.emf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emf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emf"/><Relationship Id="rId9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157401" y="0"/>
            <a:ext cx="3518029" cy="6863391"/>
          </a:xfrm>
          <a:prstGeom prst="rect">
            <a:avLst/>
          </a:prstGeom>
          <a:solidFill>
            <a:srgbClr val="2D32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2D323A"/>
                </a:solidFill>
              </a:rPr>
              <a:t>v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7543" y="1588693"/>
            <a:ext cx="282853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600" b="0" i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Asumiendo el siguiente caso hipotético de un requerimiento  favor explicar detalladamente el cálculo y la metodología utilizada para la estimación a alto nivel y estimación detallada teniendo en cuenta los siguientes criterios. Tener en cuenta que no se está evaluando la velocidad del equipo, si no la metodología empleada para estimación y por ello se requiere conocer el método utilizado para calcular las horas a facturar partiendo del hecho que es un servicio que se presta por entregables y en ningún caso por tiempo y materiales.  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637578" y="1422567"/>
            <a:ext cx="841943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/>
            </a:r>
            <a:br>
              <a:rPr lang="es-CO" dirty="0" smtClean="0"/>
            </a:br>
            <a:r>
              <a:rPr lang="es-CO" sz="1600" b="0" i="0" dirty="0" smtClean="0">
                <a:effectLst/>
                <a:latin typeface="Calibri" panose="020F0502020204030204" pitchFamily="34" charset="0"/>
              </a:rPr>
              <a:t>Se planea la ejecución de 2 sprint, con un equipo de 3 desarrolladores. Las siguientes son las actividades para la construcción y puesta en producción de los entregables:</a:t>
            </a:r>
            <a:endParaRPr lang="es-CO" sz="1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18" y="2903083"/>
            <a:ext cx="2876550" cy="320992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514128" y="2445943"/>
            <a:ext cx="528610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-228600">
              <a:spcAft>
                <a:spcPts val="1200"/>
              </a:spcAft>
            </a:pPr>
            <a:r>
              <a:rPr lang="es-CO" sz="1200" dirty="0">
                <a:latin typeface="Calibri" panose="020F0502020204030204" pitchFamily="34" charset="0"/>
              </a:rPr>
              <a:t>Puntos a tener en cuenta:</a:t>
            </a:r>
          </a:p>
          <a:p>
            <a:pPr marL="220980"/>
            <a:r>
              <a:rPr lang="es-CO" sz="1200" dirty="0">
                <a:latin typeface="Calibri" panose="020F0502020204030204" pitchFamily="34" charset="0"/>
              </a:rPr>
              <a:t>Entregable 1</a:t>
            </a:r>
          </a:p>
          <a:p>
            <a:pPr marL="678180" indent="-228600"/>
            <a:r>
              <a:rPr lang="es-CO" sz="1200" dirty="0">
                <a:latin typeface="Symbol" panose="05050102010706020507" pitchFamily="18" charset="2"/>
              </a:rPr>
              <a:t>·</a:t>
            </a:r>
            <a:r>
              <a:rPr lang="es-CO" sz="500" b="0" i="0" dirty="0" smtClean="0">
                <a:effectLst/>
                <a:latin typeface="Times New Roman" panose="02020603050405020304" pitchFamily="18" charset="0"/>
              </a:rPr>
              <a:t>         </a:t>
            </a:r>
            <a:r>
              <a:rPr lang="es-CO" sz="1200" dirty="0">
                <a:latin typeface="Calibri" panose="020F0502020204030204" pitchFamily="34" charset="0"/>
              </a:rPr>
              <a:t>Es un proceso nuevo y no tiene dependencias</a:t>
            </a:r>
          </a:p>
          <a:p>
            <a:pPr marL="678180" indent="-228600"/>
            <a:r>
              <a:rPr lang="es-CO" sz="1200" dirty="0">
                <a:latin typeface="Symbol" panose="05050102010706020507" pitchFamily="18" charset="2"/>
              </a:rPr>
              <a:t>·</a:t>
            </a:r>
            <a:r>
              <a:rPr lang="es-CO" sz="500" b="0" i="0" dirty="0" smtClean="0">
                <a:effectLst/>
                <a:latin typeface="Times New Roman" panose="02020603050405020304" pitchFamily="18" charset="0"/>
              </a:rPr>
              <a:t>         </a:t>
            </a:r>
            <a:r>
              <a:rPr lang="es-CO" sz="1200" dirty="0">
                <a:latin typeface="Calibri" panose="020F0502020204030204" pitchFamily="34" charset="0"/>
              </a:rPr>
              <a:t>Esta historia tiene prioridad alta</a:t>
            </a:r>
          </a:p>
          <a:p>
            <a:pPr marL="449580"/>
            <a:r>
              <a:rPr lang="es-CO" sz="1200" dirty="0">
                <a:latin typeface="Calibri" panose="020F0502020204030204" pitchFamily="34" charset="0"/>
              </a:rPr>
              <a:t> </a:t>
            </a:r>
          </a:p>
          <a:p>
            <a:pPr marL="220980"/>
            <a:r>
              <a:rPr lang="es-CO" sz="1200" dirty="0">
                <a:latin typeface="Calibri" panose="020F0502020204030204" pitchFamily="34" charset="0"/>
              </a:rPr>
              <a:t>Entregable 2</a:t>
            </a:r>
          </a:p>
          <a:p>
            <a:pPr marL="678180" indent="-228600"/>
            <a:r>
              <a:rPr lang="es-CO" sz="1200" dirty="0">
                <a:latin typeface="Symbol" panose="05050102010706020507" pitchFamily="18" charset="2"/>
              </a:rPr>
              <a:t>·</a:t>
            </a:r>
            <a:r>
              <a:rPr lang="es-CO" sz="500" b="0" i="0" dirty="0" smtClean="0">
                <a:effectLst/>
                <a:latin typeface="Times New Roman" panose="02020603050405020304" pitchFamily="18" charset="0"/>
              </a:rPr>
              <a:t>         </a:t>
            </a:r>
            <a:r>
              <a:rPr lang="es-CO" sz="1200" dirty="0">
                <a:latin typeface="Calibri" panose="020F0502020204030204" pitchFamily="34" charset="0"/>
              </a:rPr>
              <a:t>Se desconocen las fuentes para la actividad  1 (serán definidas en los próximos días), las actividades 2 y 3 no dependen de esta.</a:t>
            </a:r>
          </a:p>
          <a:p>
            <a:pPr marL="678180" indent="-228600"/>
            <a:r>
              <a:rPr lang="es-CO" sz="1200" dirty="0">
                <a:latin typeface="Symbol" panose="05050102010706020507" pitchFamily="18" charset="2"/>
              </a:rPr>
              <a:t>·</a:t>
            </a:r>
            <a:r>
              <a:rPr lang="es-CO" sz="500" b="0" i="0" dirty="0" smtClean="0">
                <a:effectLst/>
                <a:latin typeface="Times New Roman" panose="02020603050405020304" pitchFamily="18" charset="0"/>
              </a:rPr>
              <a:t>         </a:t>
            </a:r>
            <a:r>
              <a:rPr lang="es-CO" sz="1200" dirty="0">
                <a:latin typeface="Calibri" panose="020F0502020204030204" pitchFamily="34" charset="0"/>
              </a:rPr>
              <a:t>Esta historia tiene prioridad media</a:t>
            </a:r>
          </a:p>
          <a:p>
            <a:pPr marL="220980"/>
            <a:r>
              <a:rPr lang="es-CO" sz="1200" dirty="0">
                <a:latin typeface="Calibri" panose="020F0502020204030204" pitchFamily="34" charset="0"/>
              </a:rPr>
              <a:t> </a:t>
            </a:r>
          </a:p>
          <a:p>
            <a:pPr marL="220980"/>
            <a:r>
              <a:rPr lang="es-CO" sz="1200" dirty="0">
                <a:latin typeface="Calibri" panose="020F0502020204030204" pitchFamily="34" charset="0"/>
              </a:rPr>
              <a:t>Entregable 3</a:t>
            </a:r>
          </a:p>
          <a:p>
            <a:pPr marL="678180" indent="-228600"/>
            <a:r>
              <a:rPr lang="es-CO" sz="1200" dirty="0">
                <a:latin typeface="Symbol" panose="05050102010706020507" pitchFamily="18" charset="2"/>
              </a:rPr>
              <a:t>·</a:t>
            </a:r>
            <a:r>
              <a:rPr lang="es-CO" sz="500" b="0" i="0" dirty="0" smtClean="0">
                <a:effectLst/>
                <a:latin typeface="Times New Roman" panose="02020603050405020304" pitchFamily="18" charset="0"/>
              </a:rPr>
              <a:t>         </a:t>
            </a:r>
            <a:r>
              <a:rPr lang="es-CO" sz="1200" dirty="0">
                <a:latin typeface="Calibri" panose="020F0502020204030204" pitchFamily="34" charset="0"/>
              </a:rPr>
              <a:t>Es la modificación a un proceso existente, la línea base se encuentra disponible.</a:t>
            </a:r>
          </a:p>
          <a:p>
            <a:pPr marL="678180" indent="-228600"/>
            <a:r>
              <a:rPr lang="es-CO" sz="1200" dirty="0">
                <a:latin typeface="Symbol" panose="05050102010706020507" pitchFamily="18" charset="2"/>
              </a:rPr>
              <a:t>·</a:t>
            </a:r>
            <a:r>
              <a:rPr lang="es-CO" sz="500" b="0" i="0" dirty="0" smtClean="0">
                <a:effectLst/>
                <a:latin typeface="Times New Roman" panose="02020603050405020304" pitchFamily="18" charset="0"/>
              </a:rPr>
              <a:t>         </a:t>
            </a:r>
            <a:r>
              <a:rPr lang="es-CO" sz="1200" dirty="0">
                <a:latin typeface="Calibri" panose="020F0502020204030204" pitchFamily="34" charset="0"/>
              </a:rPr>
              <a:t>Esta historia tiene prioridad media</a:t>
            </a:r>
          </a:p>
          <a:p>
            <a:pPr marL="678180" indent="-228600"/>
            <a:r>
              <a:rPr lang="es-CO" sz="1200" dirty="0">
                <a:latin typeface="Symbol" panose="05050102010706020507" pitchFamily="18" charset="2"/>
              </a:rPr>
              <a:t>·</a:t>
            </a:r>
            <a:r>
              <a:rPr lang="es-CO" sz="500" b="0" i="0" dirty="0" smtClean="0">
                <a:effectLst/>
                <a:latin typeface="Times New Roman" panose="02020603050405020304" pitchFamily="18" charset="0"/>
              </a:rPr>
              <a:t>         </a:t>
            </a:r>
            <a:r>
              <a:rPr lang="es-CO" sz="1200" dirty="0">
                <a:latin typeface="Calibri" panose="020F0502020204030204" pitchFamily="34" charset="0"/>
              </a:rPr>
              <a:t>En el momento no se conoce la ruta a donde se debe entregar el archivo (entregable) en producción, será definido en los próximos días.</a:t>
            </a:r>
          </a:p>
          <a:p>
            <a:pPr marL="449580"/>
            <a:r>
              <a:rPr lang="es-CO" sz="1200" dirty="0">
                <a:latin typeface="Calibri" panose="020F0502020204030204" pitchFamily="34" charset="0"/>
              </a:rPr>
              <a:t> </a:t>
            </a:r>
          </a:p>
          <a:p>
            <a:pPr marL="220980"/>
            <a:r>
              <a:rPr lang="es-CO" sz="1200" dirty="0">
                <a:latin typeface="Calibri" panose="020F0502020204030204" pitchFamily="34" charset="0"/>
              </a:rPr>
              <a:t>Entregable 4</a:t>
            </a:r>
          </a:p>
          <a:p>
            <a:pPr marL="678180" indent="-228600"/>
            <a:r>
              <a:rPr lang="es-CO" sz="1200" dirty="0">
                <a:latin typeface="Symbol" panose="05050102010706020507" pitchFamily="18" charset="2"/>
              </a:rPr>
              <a:t>·</a:t>
            </a:r>
            <a:r>
              <a:rPr lang="es-CO" sz="500" b="0" i="0" dirty="0" smtClean="0">
                <a:effectLst/>
                <a:latin typeface="Times New Roman" panose="02020603050405020304" pitchFamily="18" charset="0"/>
              </a:rPr>
              <a:t>         </a:t>
            </a:r>
            <a:r>
              <a:rPr lang="es-CO" sz="1200" dirty="0">
                <a:latin typeface="Calibri" panose="020F0502020204030204" pitchFamily="34" charset="0"/>
              </a:rPr>
              <a:t>Esta historia es un proceso nuevo, nadie en el área lo ha trabajado</a:t>
            </a:r>
          </a:p>
          <a:p>
            <a:pPr marL="678180" indent="-228600"/>
            <a:r>
              <a:rPr lang="es-CO" sz="1200" dirty="0">
                <a:latin typeface="Symbol" panose="05050102010706020507" pitchFamily="18" charset="2"/>
              </a:rPr>
              <a:t>·</a:t>
            </a:r>
            <a:r>
              <a:rPr lang="es-CO" sz="500" b="0" i="0" dirty="0" smtClean="0">
                <a:effectLst/>
                <a:latin typeface="Times New Roman" panose="02020603050405020304" pitchFamily="18" charset="0"/>
              </a:rPr>
              <a:t>         </a:t>
            </a:r>
            <a:r>
              <a:rPr lang="es-CO" sz="1200" dirty="0">
                <a:latin typeface="Calibri" panose="020F0502020204030204" pitchFamily="34" charset="0"/>
              </a:rPr>
              <a:t>Depende de un archivo fuente que entregará otra área</a:t>
            </a:r>
          </a:p>
          <a:p>
            <a:pPr marL="678180" indent="-228600"/>
            <a:r>
              <a:rPr lang="es-CO" sz="1200" dirty="0">
                <a:latin typeface="Symbol" panose="05050102010706020507" pitchFamily="18" charset="2"/>
              </a:rPr>
              <a:t>·</a:t>
            </a:r>
            <a:r>
              <a:rPr lang="es-CO" sz="500" b="0" i="0" dirty="0" smtClean="0">
                <a:effectLst/>
                <a:latin typeface="Times New Roman" panose="02020603050405020304" pitchFamily="18" charset="0"/>
              </a:rPr>
              <a:t>         </a:t>
            </a:r>
            <a:r>
              <a:rPr lang="es-CO" sz="1200" dirty="0">
                <a:latin typeface="Calibri" panose="020F0502020204030204" pitchFamily="34" charset="0"/>
              </a:rPr>
              <a:t>Esta historia tiene prioridad media</a:t>
            </a:r>
          </a:p>
        </p:txBody>
      </p:sp>
      <p:pic>
        <p:nvPicPr>
          <p:cNvPr id="10" name="Picture 4" descr="Resultado de imagen para claro multiplay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3" y="570982"/>
            <a:ext cx="903870" cy="90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9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/>
          <p:cNvSpPr/>
          <p:nvPr/>
        </p:nvSpPr>
        <p:spPr>
          <a:xfrm>
            <a:off x="0" y="2565"/>
            <a:ext cx="10085696" cy="993175"/>
          </a:xfrm>
          <a:prstGeom prst="rect">
            <a:avLst/>
          </a:prstGeom>
          <a:solidFill>
            <a:srgbClr val="1F2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AutoShape 76"/>
          <p:cNvSpPr>
            <a:spLocks/>
          </p:cNvSpPr>
          <p:nvPr/>
        </p:nvSpPr>
        <p:spPr bwMode="auto">
          <a:xfrm>
            <a:off x="134760" y="192886"/>
            <a:ext cx="11820526" cy="5847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extLst/>
        </p:spPr>
        <p:txBody>
          <a:bodyPr wrap="square" rtlCol="0">
            <a:spAutoFit/>
          </a:bodyPr>
          <a:lstStyle/>
          <a:p>
            <a:pPr defTabSz="822960"/>
            <a:r>
              <a:rPr lang="es-PE" altLang="pt-BR" sz="3200" b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urce Sans Pro Black" panose="020B0803030403020204" pitchFamily="34" charset="0"/>
                <a:ea typeface="Dax" charset="0"/>
                <a:cs typeface="Segoe UI Light" panose="020B0502040204020203" pitchFamily="34" charset="0"/>
                <a:sym typeface="Tahoma" charset="0"/>
              </a:rPr>
              <a:t>Proceso </a:t>
            </a:r>
            <a:r>
              <a:rPr lang="es-PE" altLang="pt-BR" sz="3200" b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urce Sans Pro Black" panose="020B0803030403020204" pitchFamily="34" charset="0"/>
                <a:ea typeface="Dax" charset="0"/>
                <a:cs typeface="Segoe UI Light" panose="020B0502040204020203" pitchFamily="34" charset="0"/>
                <a:sym typeface="Tahoma" charset="0"/>
              </a:rPr>
              <a:t>de desarrollo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0" y="982635"/>
            <a:ext cx="9007522" cy="101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928043"/>
            <a:ext cx="8993875" cy="101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4"/>
          <p:cNvSpPr txBox="1"/>
          <p:nvPr/>
        </p:nvSpPr>
        <p:spPr>
          <a:xfrm>
            <a:off x="1683558" y="2169989"/>
            <a:ext cx="81216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200" spc="170" dirty="0">
                <a:solidFill>
                  <a:srgbClr val="FFFFFF"/>
                </a:solidFill>
                <a:latin typeface="Calibri"/>
                <a:cs typeface="Calibri"/>
              </a:rPr>
              <a:t>PRODUCT  </a:t>
            </a:r>
            <a:r>
              <a:rPr sz="1200" spc="2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260" dirty="0">
                <a:solidFill>
                  <a:srgbClr val="FFFFFF"/>
                </a:solidFill>
                <a:latin typeface="Calibri"/>
                <a:cs typeface="Calibri"/>
              </a:rPr>
              <a:t>CK</a:t>
            </a:r>
            <a:r>
              <a:rPr sz="1200" spc="15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spc="200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875432" y="2751894"/>
            <a:ext cx="81216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200" spc="170" dirty="0">
                <a:solidFill>
                  <a:srgbClr val="FFFFFF"/>
                </a:solidFill>
                <a:latin typeface="Calibri"/>
                <a:cs typeface="Calibri"/>
              </a:rPr>
              <a:t>PRODUCT  </a:t>
            </a:r>
            <a:r>
              <a:rPr sz="1200" spc="2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260" dirty="0">
                <a:solidFill>
                  <a:srgbClr val="FFFFFF"/>
                </a:solidFill>
                <a:latin typeface="Calibri"/>
                <a:cs typeface="Calibri"/>
              </a:rPr>
              <a:t>CK</a:t>
            </a:r>
            <a:r>
              <a:rPr sz="1200" spc="15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spc="200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848258" y="3583147"/>
            <a:ext cx="81216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200" spc="170" dirty="0">
                <a:solidFill>
                  <a:srgbClr val="FFFFFF"/>
                </a:solidFill>
                <a:latin typeface="Calibri"/>
                <a:cs typeface="Calibri"/>
              </a:rPr>
              <a:t>PRODUCT  </a:t>
            </a:r>
            <a:r>
              <a:rPr sz="1200" spc="2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260" dirty="0">
                <a:solidFill>
                  <a:srgbClr val="FFFFFF"/>
                </a:solidFill>
                <a:latin typeface="Calibri"/>
                <a:cs typeface="Calibri"/>
              </a:rPr>
              <a:t>CK</a:t>
            </a:r>
            <a:r>
              <a:rPr sz="1200" spc="15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spc="200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1197350" y="3686258"/>
            <a:ext cx="81216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200" spc="170" dirty="0">
                <a:solidFill>
                  <a:srgbClr val="FFFFFF"/>
                </a:solidFill>
                <a:latin typeface="Calibri"/>
                <a:cs typeface="Calibri"/>
              </a:rPr>
              <a:t>PRODUCT  </a:t>
            </a:r>
            <a:r>
              <a:rPr sz="1200" spc="2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260" dirty="0">
                <a:solidFill>
                  <a:srgbClr val="FFFFFF"/>
                </a:solidFill>
                <a:latin typeface="Calibri"/>
                <a:cs typeface="Calibri"/>
              </a:rPr>
              <a:t>CK</a:t>
            </a:r>
            <a:r>
              <a:rPr sz="1200" spc="15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spc="200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3565877" y="3852607"/>
            <a:ext cx="80899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200" spc="175" dirty="0">
                <a:solidFill>
                  <a:srgbClr val="FFFFFF"/>
                </a:solidFill>
                <a:latin typeface="Calibri"/>
                <a:cs typeface="Calibri"/>
              </a:rPr>
              <a:t>SPRINT  </a:t>
            </a:r>
            <a:r>
              <a:rPr sz="1200" spc="2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260" dirty="0">
                <a:solidFill>
                  <a:srgbClr val="FFFFFF"/>
                </a:solidFill>
                <a:latin typeface="Calibri"/>
                <a:cs typeface="Calibri"/>
              </a:rPr>
              <a:t>CK</a:t>
            </a:r>
            <a:r>
              <a:rPr sz="1200" spc="15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spc="200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9573269" y="2965512"/>
            <a:ext cx="97155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200" spc="195" dirty="0">
                <a:solidFill>
                  <a:srgbClr val="FFFFFF"/>
                </a:solidFill>
                <a:latin typeface="Calibri"/>
                <a:cs typeface="Calibri"/>
              </a:rPr>
              <a:t>PRODUCT  </a:t>
            </a:r>
            <a:r>
              <a:rPr sz="1200" spc="165" dirty="0">
                <a:solidFill>
                  <a:srgbClr val="FFFFFF"/>
                </a:solidFill>
                <a:latin typeface="Calibri"/>
                <a:cs typeface="Calibri"/>
              </a:rPr>
              <a:t>INCREMENT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9558906" y="2092755"/>
            <a:ext cx="97155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200" spc="195" dirty="0">
                <a:solidFill>
                  <a:srgbClr val="FFFFFF"/>
                </a:solidFill>
                <a:latin typeface="Calibri"/>
                <a:cs typeface="Calibri"/>
              </a:rPr>
              <a:t>PRODUCT  </a:t>
            </a:r>
            <a:r>
              <a:rPr sz="1200" spc="165" dirty="0">
                <a:solidFill>
                  <a:srgbClr val="FFFFFF"/>
                </a:solidFill>
                <a:latin typeface="Calibri"/>
                <a:cs typeface="Calibri"/>
              </a:rPr>
              <a:t>INCREMENT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3"/>
          <p:cNvSpPr txBox="1"/>
          <p:nvPr/>
        </p:nvSpPr>
        <p:spPr>
          <a:xfrm>
            <a:off x="9557369" y="3833671"/>
            <a:ext cx="97155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200" spc="195" dirty="0">
                <a:solidFill>
                  <a:srgbClr val="FFFFFF"/>
                </a:solidFill>
                <a:latin typeface="Calibri"/>
                <a:cs typeface="Calibri"/>
              </a:rPr>
              <a:t>PRODUCT  </a:t>
            </a:r>
            <a:r>
              <a:rPr sz="1200" spc="165" dirty="0">
                <a:solidFill>
                  <a:srgbClr val="FFFFFF"/>
                </a:solidFill>
                <a:latin typeface="Calibri"/>
                <a:cs typeface="Calibri"/>
              </a:rPr>
              <a:t>INCREMENT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7325928" y="3844961"/>
            <a:ext cx="97155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200" spc="195" dirty="0">
                <a:solidFill>
                  <a:srgbClr val="FFFFFF"/>
                </a:solidFill>
                <a:latin typeface="Calibri"/>
                <a:cs typeface="Calibri"/>
              </a:rPr>
              <a:t>PRODUCT  </a:t>
            </a:r>
            <a:r>
              <a:rPr sz="1200" spc="165" dirty="0">
                <a:solidFill>
                  <a:srgbClr val="FFFFFF"/>
                </a:solidFill>
                <a:latin typeface="Calibri"/>
                <a:cs typeface="Calibri"/>
              </a:rPr>
              <a:t>INCREMENT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6" name="Picture 2" descr="Resultado de imagen para 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273" y="1922086"/>
            <a:ext cx="4426060" cy="145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4794755" y="3761202"/>
            <a:ext cx="17285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Desarrollo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Daily Meeting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Kanban Board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Pruebas Unitarias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Documentación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Pruebas Integrales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Definition of Done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6535302" y="3773488"/>
            <a:ext cx="2052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Sprint Review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Sprint Retrospective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Despliegue de producto</a:t>
            </a:r>
          </a:p>
          <a:p>
            <a:r>
              <a:rPr lang="es-CO" sz="1200" dirty="0"/>
              <a:t>(Ambiente aceptación)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3127137" y="3473842"/>
            <a:ext cx="165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Sprint Planning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549694" y="3278101"/>
            <a:ext cx="165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Sprint 0 (Warm Up)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3662652" y="1186061"/>
            <a:ext cx="5427799" cy="30777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Ejecución Sprints (Duración de Sprint: 2 semanas)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8672710" y="3440582"/>
            <a:ext cx="1666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Sprint Release</a:t>
            </a:r>
          </a:p>
          <a:p>
            <a:endParaRPr lang="es-CO" sz="14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707260" y="5856014"/>
            <a:ext cx="5427799" cy="30777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Refinamiento Product Backlog </a:t>
            </a:r>
          </a:p>
        </p:txBody>
      </p:sp>
      <p:pic>
        <p:nvPicPr>
          <p:cNvPr id="24" name="Picture 1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017" y="2403017"/>
            <a:ext cx="996778" cy="996778"/>
          </a:xfrm>
          <a:prstGeom prst="rect">
            <a:avLst/>
          </a:prstGeom>
        </p:spPr>
      </p:pic>
      <p:pic>
        <p:nvPicPr>
          <p:cNvPr id="25" name="Picture 1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3" y="2330433"/>
            <a:ext cx="805013" cy="805013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502111" y="3570876"/>
            <a:ext cx="16571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Instalación entorno desarrollo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Capacitación y empalme con squad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Lineamientos desarrollo y arquitectura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2858011" y="3724361"/>
            <a:ext cx="19182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Entendimiento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Sprint Goal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Sprint Backlog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Definición actividades desarrollo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Estimación de historias</a:t>
            </a:r>
          </a:p>
          <a:p>
            <a:r>
              <a:rPr lang="es-CO" sz="1200" dirty="0"/>
              <a:t>(Revisión de cambios en backlog).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Distribución de actividades  squad</a:t>
            </a:r>
          </a:p>
          <a:p>
            <a:endParaRPr lang="es-CO" sz="12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742467" y="3471603"/>
            <a:ext cx="165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Desarrollo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6558011" y="3459039"/>
            <a:ext cx="165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Cierre de Sprint</a:t>
            </a:r>
          </a:p>
        </p:txBody>
      </p:sp>
      <p:pic>
        <p:nvPicPr>
          <p:cNvPr id="30" name="Picture 1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28" y="1637234"/>
            <a:ext cx="450851" cy="450851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4914573" y="2481593"/>
            <a:ext cx="91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2 Semanas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5585999" y="1928685"/>
            <a:ext cx="91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24 </a:t>
            </a:r>
          </a:p>
          <a:p>
            <a:pPr algn="ctr"/>
            <a:r>
              <a:rPr lang="es-CO" sz="1400" b="1" dirty="0"/>
              <a:t>horas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10408635" y="3460964"/>
            <a:ext cx="165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Cierre Proyecto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10486640" y="3783932"/>
            <a:ext cx="1422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Garantía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Nuevos proyectos Fábrica continua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8635650" y="3724361"/>
            <a:ext cx="190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sz="1200" dirty="0"/>
              <a:t>Despliegues según Release Plan </a:t>
            </a:r>
          </a:p>
          <a:p>
            <a:r>
              <a:rPr lang="es-CO" sz="1200" dirty="0"/>
              <a:t>(Ambiente producción).</a:t>
            </a:r>
          </a:p>
          <a:p>
            <a:endParaRPr lang="es-CO" sz="1200" dirty="0"/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2724" y="2438666"/>
            <a:ext cx="872365" cy="932164"/>
          </a:xfrm>
          <a:prstGeom prst="rect">
            <a:avLst/>
          </a:prstGeom>
        </p:spPr>
      </p:pic>
      <p:pic>
        <p:nvPicPr>
          <p:cNvPr id="37" name="Picture 1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02" y="2229292"/>
            <a:ext cx="648733" cy="651317"/>
          </a:xfrm>
          <a:prstGeom prst="rect">
            <a:avLst/>
          </a:prstGeom>
        </p:spPr>
      </p:pic>
      <p:cxnSp>
        <p:nvCxnSpPr>
          <p:cNvPr id="39" name="Conector recto 38"/>
          <p:cNvCxnSpPr/>
          <p:nvPr/>
        </p:nvCxnSpPr>
        <p:spPr>
          <a:xfrm flipH="1">
            <a:off x="2432754" y="1581547"/>
            <a:ext cx="6382" cy="4539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 flipH="1">
            <a:off x="10313966" y="1470870"/>
            <a:ext cx="6382" cy="4539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n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5795" y="6234970"/>
            <a:ext cx="1926000" cy="41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/>
          <p:cNvSpPr/>
          <p:nvPr/>
        </p:nvSpPr>
        <p:spPr>
          <a:xfrm>
            <a:off x="13582" y="0"/>
            <a:ext cx="3518029" cy="6863391"/>
          </a:xfrm>
          <a:prstGeom prst="rect">
            <a:avLst/>
          </a:prstGeom>
          <a:solidFill>
            <a:srgbClr val="2D32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2D323A"/>
                </a:solidFill>
              </a:rPr>
              <a:t>v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6492721" y="3153931"/>
            <a:ext cx="2697309" cy="3140637"/>
            <a:chOff x="581468" y="2763774"/>
            <a:chExt cx="2697309" cy="3140637"/>
          </a:xfrm>
        </p:grpSpPr>
        <p:sp>
          <p:nvSpPr>
            <p:cNvPr id="9" name="Llamada rectangular 8"/>
            <p:cNvSpPr/>
            <p:nvPr/>
          </p:nvSpPr>
          <p:spPr>
            <a:xfrm>
              <a:off x="581468" y="2763774"/>
              <a:ext cx="2697309" cy="3140637"/>
            </a:xfrm>
            <a:prstGeom prst="wedgeRectCallout">
              <a:avLst>
                <a:gd name="adj1" fmla="val 9061"/>
                <a:gd name="adj2" fmla="val -627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ts val="1900"/>
                </a:lnSpc>
                <a:spcAft>
                  <a:spcPts val="1200"/>
                </a:spcAft>
              </a:pPr>
              <a:endParaRPr lang="es-CO" sz="12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705762" y="3011318"/>
              <a:ext cx="1590091" cy="31502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s-CO" sz="1400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PUNTOS HISTORIA</a:t>
              </a:r>
              <a:endParaRPr lang="es-CO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613430" y="3426878"/>
              <a:ext cx="266534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smtClean="0"/>
                <a:t>Estimación Relativa. Esto significa asignar uno de los números de la serie de Fibonacci a cada una de las Historias de Usuario. De esta manera, aquellas historias que tengan el número 2 requerirán aproximadamente el doble de esfuerzo que las que lleven el número 1, aquellas que lleven el número 3 requerirán aproximadamente el triple de esfuerzo de las que lleven el número 1, una vez y media el esfuerzo de las que lleven el número 2, </a:t>
              </a:r>
              <a:r>
                <a:rPr lang="es-CO" sz="1200" dirty="0" err="1" smtClean="0"/>
                <a:t>etc</a:t>
              </a:r>
              <a:r>
                <a:rPr lang="es-ES" sz="1200" dirty="0" smtClean="0"/>
                <a:t> </a:t>
              </a:r>
              <a:endParaRPr lang="es-CO" sz="1200" dirty="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4293767" y="289180"/>
            <a:ext cx="7319113" cy="588661"/>
            <a:chOff x="485502" y="1396893"/>
            <a:chExt cx="8434350" cy="588661"/>
          </a:xfrm>
        </p:grpSpPr>
        <p:sp>
          <p:nvSpPr>
            <p:cNvPr id="12" name="Rectángulo 11"/>
            <p:cNvSpPr/>
            <p:nvPr/>
          </p:nvSpPr>
          <p:spPr>
            <a:xfrm>
              <a:off x="485502" y="1396893"/>
              <a:ext cx="8434350" cy="5886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4357" y="1456330"/>
              <a:ext cx="26834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2400" b="1" dirty="0" smtClean="0">
                  <a:solidFill>
                    <a:schemeClr val="bg1"/>
                  </a:solidFill>
                </a:rPr>
                <a:t>Estimaciones Ágiles</a:t>
              </a:r>
              <a:endParaRPr lang="es-CO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412622" y="1181395"/>
            <a:ext cx="1975116" cy="1446393"/>
            <a:chOff x="581468" y="2763775"/>
            <a:chExt cx="2091228" cy="1446392"/>
          </a:xfrm>
        </p:grpSpPr>
        <p:sp>
          <p:nvSpPr>
            <p:cNvPr id="15" name="Llamada rectangular 14"/>
            <p:cNvSpPr/>
            <p:nvPr/>
          </p:nvSpPr>
          <p:spPr>
            <a:xfrm>
              <a:off x="581468" y="2763775"/>
              <a:ext cx="2091228" cy="1446392"/>
            </a:xfrm>
            <a:prstGeom prst="wedgeRectCallout">
              <a:avLst>
                <a:gd name="adj1" fmla="val 9061"/>
                <a:gd name="adj2" fmla="val -627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ts val="1900"/>
                </a:lnSpc>
                <a:spcAft>
                  <a:spcPts val="1200"/>
                </a:spcAft>
              </a:pPr>
              <a:endParaRPr lang="es-CO" sz="12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705762" y="3011318"/>
              <a:ext cx="1590091" cy="31502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s-ES" sz="1400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ALTO NIVEL</a:t>
              </a:r>
              <a:endParaRPr lang="es-CO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13430" y="3426878"/>
              <a:ext cx="20592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b="1" dirty="0" smtClean="0"/>
                <a:t>EPIC</a:t>
              </a:r>
              <a:r>
                <a:rPr lang="es-CO" sz="1200" dirty="0" smtClean="0"/>
                <a:t> (bloque funcional) estimada en Tamaño </a:t>
              </a:r>
              <a:r>
                <a:rPr lang="es-CO" sz="1200" b="1" dirty="0" smtClean="0"/>
                <a:t>(XS, S, M, L, XL) 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656318" y="1181394"/>
            <a:ext cx="2466084" cy="1446393"/>
            <a:chOff x="581468" y="2763775"/>
            <a:chExt cx="2466084" cy="1446392"/>
          </a:xfrm>
        </p:grpSpPr>
        <p:sp>
          <p:nvSpPr>
            <p:cNvPr id="19" name="Llamada rectangular 18"/>
            <p:cNvSpPr/>
            <p:nvPr/>
          </p:nvSpPr>
          <p:spPr>
            <a:xfrm>
              <a:off x="581468" y="2763775"/>
              <a:ext cx="2370116" cy="1446392"/>
            </a:xfrm>
            <a:prstGeom prst="wedgeRectCallout">
              <a:avLst>
                <a:gd name="adj1" fmla="val 9061"/>
                <a:gd name="adj2" fmla="val -627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ts val="1900"/>
                </a:lnSpc>
                <a:spcAft>
                  <a:spcPts val="1200"/>
                </a:spcAft>
              </a:pPr>
              <a:endParaRPr lang="es-CO" sz="12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705762" y="3011318"/>
              <a:ext cx="1590091" cy="31502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s-ES" sz="1400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ALTO MEDIO</a:t>
              </a:r>
              <a:endParaRPr lang="es-CO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613431" y="3426878"/>
              <a:ext cx="24341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smtClean="0"/>
                <a:t>Historia de Usuario (funcionalidad) estimada en Puntos de Historia </a:t>
              </a:r>
              <a:r>
                <a:rPr lang="es-CO" sz="1200" b="1" dirty="0" smtClean="0"/>
                <a:t>(Sucesión de Fibonacci13)</a:t>
              </a:r>
              <a:endParaRPr lang="es-CO" sz="1200" b="1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295015" y="1181394"/>
            <a:ext cx="2226425" cy="1494100"/>
            <a:chOff x="581469" y="2763775"/>
            <a:chExt cx="2226425" cy="1494099"/>
          </a:xfrm>
        </p:grpSpPr>
        <p:sp>
          <p:nvSpPr>
            <p:cNvPr id="28" name="Llamada rectangular 27"/>
            <p:cNvSpPr/>
            <p:nvPr/>
          </p:nvSpPr>
          <p:spPr>
            <a:xfrm>
              <a:off x="581469" y="2763775"/>
              <a:ext cx="2226425" cy="1446392"/>
            </a:xfrm>
            <a:prstGeom prst="wedgeRectCallout">
              <a:avLst>
                <a:gd name="adj1" fmla="val 9061"/>
                <a:gd name="adj2" fmla="val -627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ts val="1900"/>
                </a:lnSpc>
                <a:spcAft>
                  <a:spcPts val="1200"/>
                </a:spcAft>
              </a:pPr>
              <a:endParaRPr lang="es-CO" sz="12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705762" y="3011318"/>
              <a:ext cx="1590091" cy="31502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s-ES" sz="1400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ALTO BAJO</a:t>
              </a:r>
              <a:endParaRPr lang="es-CO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613431" y="3426878"/>
              <a:ext cx="2194463" cy="830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/>
                <a:t>T</a:t>
              </a:r>
              <a:r>
                <a:rPr lang="es-CO" sz="1200" dirty="0" smtClean="0"/>
                <a:t>areas o actividades estimadas en </a:t>
              </a:r>
              <a:r>
                <a:rPr lang="es-CO" sz="1200" b="1" dirty="0" smtClean="0"/>
                <a:t>horas</a:t>
              </a:r>
              <a:r>
                <a:rPr lang="es-CO" sz="1200" dirty="0" smtClean="0"/>
                <a:t>, </a:t>
              </a:r>
              <a:r>
                <a:rPr lang="es-CO" sz="1200" b="1" dirty="0" smtClean="0"/>
                <a:t>preferiblemente menos de un día.</a:t>
              </a:r>
            </a:p>
            <a:p>
              <a:endParaRPr lang="es-CO" sz="1200" dirty="0"/>
            </a:p>
          </p:txBody>
        </p:sp>
      </p:grpSp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222" y="5919291"/>
            <a:ext cx="1926000" cy="412135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3299" y="983294"/>
            <a:ext cx="9707222" cy="7148913"/>
          </a:xfrm>
          <a:prstGeom prst="rect">
            <a:avLst/>
          </a:prstGeom>
        </p:spPr>
      </p:pic>
      <p:sp>
        <p:nvSpPr>
          <p:cNvPr id="39" name="Título 3"/>
          <p:cNvSpPr>
            <a:spLocks noGrp="1"/>
          </p:cNvSpPr>
          <p:nvPr>
            <p:ph type="title"/>
          </p:nvPr>
        </p:nvSpPr>
        <p:spPr>
          <a:xfrm>
            <a:off x="259505" y="1308966"/>
            <a:ext cx="3241920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CO" sz="1600" b="1" i="0" dirty="0" smtClean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La principal premisa en que se basa la estimación ágil es el conocimiento, la experiencia del propio equipo </a:t>
            </a:r>
            <a:r>
              <a:rPr lang="es-CO" sz="16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(frente a otros métodos de estimación que se basan en la experiencia de otros equipos, es decir, en la estadística)</a:t>
            </a:r>
            <a:r>
              <a:rPr lang="es-CO" sz="1600" dirty="0" smtClean="0">
                <a:solidFill>
                  <a:schemeClr val="bg1"/>
                </a:solidFill>
              </a:rPr>
              <a:t/>
            </a:r>
            <a:br>
              <a:rPr lang="es-CO" sz="1600" dirty="0" smtClean="0">
                <a:solidFill>
                  <a:schemeClr val="bg1"/>
                </a:solidFill>
              </a:rPr>
            </a:br>
            <a:endParaRPr lang="es-CO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1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541" y="-5391"/>
            <a:ext cx="3518029" cy="6863391"/>
          </a:xfrm>
          <a:prstGeom prst="rect">
            <a:avLst/>
          </a:prstGeom>
          <a:solidFill>
            <a:srgbClr val="2D32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2D323A"/>
                </a:solidFill>
              </a:rPr>
              <a:t>v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2083"/>
              </p:ext>
            </p:extLst>
          </p:nvPr>
        </p:nvGraphicFramePr>
        <p:xfrm>
          <a:off x="4339298" y="1127816"/>
          <a:ext cx="3652630" cy="16323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29108">
                  <a:extLst>
                    <a:ext uri="{9D8B030D-6E8A-4147-A177-3AD203B41FA5}">
                      <a16:colId xmlns:a16="http://schemas.microsoft.com/office/drawing/2014/main" val="2432809431"/>
                    </a:ext>
                  </a:extLst>
                </a:gridCol>
                <a:gridCol w="448726">
                  <a:extLst>
                    <a:ext uri="{9D8B030D-6E8A-4147-A177-3AD203B41FA5}">
                      <a16:colId xmlns:a16="http://schemas.microsoft.com/office/drawing/2014/main" val="2226964388"/>
                    </a:ext>
                  </a:extLst>
                </a:gridCol>
                <a:gridCol w="299151">
                  <a:extLst>
                    <a:ext uri="{9D8B030D-6E8A-4147-A177-3AD203B41FA5}">
                      <a16:colId xmlns:a16="http://schemas.microsoft.com/office/drawing/2014/main" val="2986024004"/>
                    </a:ext>
                  </a:extLst>
                </a:gridCol>
                <a:gridCol w="609775">
                  <a:extLst>
                    <a:ext uri="{9D8B030D-6E8A-4147-A177-3AD203B41FA5}">
                      <a16:colId xmlns:a16="http://schemas.microsoft.com/office/drawing/2014/main" val="2548762629"/>
                    </a:ext>
                  </a:extLst>
                </a:gridCol>
                <a:gridCol w="325544">
                  <a:extLst>
                    <a:ext uri="{9D8B030D-6E8A-4147-A177-3AD203B41FA5}">
                      <a16:colId xmlns:a16="http://schemas.microsoft.com/office/drawing/2014/main" val="1530865024"/>
                    </a:ext>
                  </a:extLst>
                </a:gridCol>
                <a:gridCol w="1240326">
                  <a:extLst>
                    <a:ext uri="{9D8B030D-6E8A-4147-A177-3AD203B41FA5}">
                      <a16:colId xmlns:a16="http://schemas.microsoft.com/office/drawing/2014/main" val="3535018831"/>
                    </a:ext>
                  </a:extLst>
                </a:gridCol>
              </a:tblGrid>
              <a:tr h="41466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Entregable</a:t>
                      </a:r>
                      <a:endParaRPr lang="es-CO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 smtClean="0">
                          <a:effectLst/>
                        </a:rPr>
                        <a:t>Puntos</a:t>
                      </a:r>
                      <a:endParaRPr lang="es-CO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 smtClean="0">
                          <a:effectLst/>
                        </a:rPr>
                        <a:t>Días</a:t>
                      </a:r>
                      <a:endParaRPr lang="es-CO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 smtClean="0">
                          <a:effectLst/>
                        </a:rPr>
                        <a:t>Prioridad</a:t>
                      </a:r>
                      <a:endParaRPr lang="es-CO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DOR</a:t>
                      </a:r>
                      <a:endParaRPr lang="es-CO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 smtClean="0">
                          <a:effectLst/>
                        </a:rPr>
                        <a:t>Impedimento</a:t>
                      </a:r>
                      <a:endParaRPr lang="es-CO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4403118"/>
                  </a:ext>
                </a:extLst>
              </a:tr>
              <a:tr h="22909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HU-1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6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ALTA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OK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8149512"/>
                  </a:ext>
                </a:extLst>
              </a:tr>
              <a:tr h="22909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HU-2</a:t>
                      </a:r>
                      <a:endParaRPr lang="es-CO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6</a:t>
                      </a:r>
                      <a:endParaRPr lang="es-CO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MEDIA</a:t>
                      </a:r>
                      <a:endParaRPr lang="es-CO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smtClean="0">
                          <a:effectLst/>
                        </a:rPr>
                        <a:t>Definición </a:t>
                      </a:r>
                      <a:r>
                        <a:rPr lang="es-CO" sz="1100" u="none" strike="noStrike" dirty="0">
                          <a:effectLst/>
                        </a:rPr>
                        <a:t>actividad 1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0803768"/>
                  </a:ext>
                </a:extLst>
              </a:tr>
              <a:tr h="27890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HU-3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22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MEDIA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OK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 smtClean="0">
                          <a:effectLst/>
                        </a:rPr>
                        <a:t>Definición </a:t>
                      </a:r>
                      <a:r>
                        <a:rPr lang="es-CO" sz="1100" u="none" strike="noStrike" dirty="0">
                          <a:effectLst/>
                        </a:rPr>
                        <a:t>ruta </a:t>
                      </a:r>
                      <a:r>
                        <a:rPr lang="es-CO" sz="1100" u="none" strike="noStrike" dirty="0" smtClean="0">
                          <a:effectLst/>
                        </a:rPr>
                        <a:t>producción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9791407"/>
                  </a:ext>
                </a:extLst>
              </a:tr>
              <a:tr h="41466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HU-4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26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MEDIA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NO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Depende de un archivo fuente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6813619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417933"/>
              </p:ext>
            </p:extLst>
          </p:nvPr>
        </p:nvGraphicFramePr>
        <p:xfrm>
          <a:off x="4390329" y="3833415"/>
          <a:ext cx="3308491" cy="74866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73088">
                  <a:extLst>
                    <a:ext uri="{9D8B030D-6E8A-4147-A177-3AD203B41FA5}">
                      <a16:colId xmlns:a16="http://schemas.microsoft.com/office/drawing/2014/main" val="2935070266"/>
                    </a:ext>
                  </a:extLst>
                </a:gridCol>
                <a:gridCol w="550505">
                  <a:extLst>
                    <a:ext uri="{9D8B030D-6E8A-4147-A177-3AD203B41FA5}">
                      <a16:colId xmlns:a16="http://schemas.microsoft.com/office/drawing/2014/main" val="3418662308"/>
                    </a:ext>
                  </a:extLst>
                </a:gridCol>
                <a:gridCol w="2184898">
                  <a:extLst>
                    <a:ext uri="{9D8B030D-6E8A-4147-A177-3AD203B41FA5}">
                      <a16:colId xmlns:a16="http://schemas.microsoft.com/office/drawing/2014/main" val="2071705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SPRINT 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9315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HU-1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9884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HU-3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8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Despliegue a </a:t>
                      </a:r>
                      <a:r>
                        <a:rPr lang="es-CO" sz="1100" u="none" strike="noStrike" dirty="0" smtClean="0">
                          <a:effectLst/>
                        </a:rPr>
                        <a:t>producción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4818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HU-4.1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Las actividades q no </a:t>
                      </a:r>
                      <a:r>
                        <a:rPr lang="es-CO" sz="1100" u="none" strike="noStrike" dirty="0" smtClean="0">
                          <a:effectLst/>
                        </a:rPr>
                        <a:t>están </a:t>
                      </a:r>
                      <a:r>
                        <a:rPr lang="es-CO" sz="1100" u="none" strike="noStrike" dirty="0">
                          <a:effectLst/>
                        </a:rPr>
                        <a:t>bloqueadas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2418902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97765"/>
              </p:ext>
            </p:extLst>
          </p:nvPr>
        </p:nvGraphicFramePr>
        <p:xfrm>
          <a:off x="4390329" y="4990710"/>
          <a:ext cx="3308491" cy="72580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00307">
                  <a:extLst>
                    <a:ext uri="{9D8B030D-6E8A-4147-A177-3AD203B41FA5}">
                      <a16:colId xmlns:a16="http://schemas.microsoft.com/office/drawing/2014/main" val="1886095362"/>
                    </a:ext>
                  </a:extLst>
                </a:gridCol>
                <a:gridCol w="536275">
                  <a:extLst>
                    <a:ext uri="{9D8B030D-6E8A-4147-A177-3AD203B41FA5}">
                      <a16:colId xmlns:a16="http://schemas.microsoft.com/office/drawing/2014/main" val="3241993851"/>
                    </a:ext>
                  </a:extLst>
                </a:gridCol>
                <a:gridCol w="2171909">
                  <a:extLst>
                    <a:ext uri="{9D8B030D-6E8A-4147-A177-3AD203B41FA5}">
                      <a16:colId xmlns:a16="http://schemas.microsoft.com/office/drawing/2014/main" val="12948690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SPRINT 2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3387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HU-2</a:t>
                      </a:r>
                      <a:endParaRPr lang="es-CO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Depende de refinamiento desbloquear este sprint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5071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HU-4.2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Se completa funcionalidad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2497057"/>
                  </a:ext>
                </a:extLst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4339298" y="611171"/>
            <a:ext cx="1501804" cy="315023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s-ES" sz="1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BACKLOG</a:t>
            </a:r>
            <a:endParaRPr lang="es-CO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390329" y="3371371"/>
            <a:ext cx="1501804" cy="315023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s-ES" sz="1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SPRINT BACKLOG</a:t>
            </a:r>
            <a:endParaRPr lang="es-CO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339298" y="5829187"/>
            <a:ext cx="2774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* La HU 4 se distribuyo en los dos sprint  </a:t>
            </a:r>
            <a:endParaRPr lang="es-CO" sz="12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8614032" y="680000"/>
            <a:ext cx="2697309" cy="2074453"/>
            <a:chOff x="581468" y="2763774"/>
            <a:chExt cx="2697309" cy="2074453"/>
          </a:xfrm>
        </p:grpSpPr>
        <p:sp>
          <p:nvSpPr>
            <p:cNvPr id="20" name="Llamada rectangular 19"/>
            <p:cNvSpPr/>
            <p:nvPr/>
          </p:nvSpPr>
          <p:spPr>
            <a:xfrm>
              <a:off x="581468" y="2763774"/>
              <a:ext cx="2697309" cy="2074453"/>
            </a:xfrm>
            <a:prstGeom prst="wedgeRectCallout">
              <a:avLst>
                <a:gd name="adj1" fmla="val -68157"/>
                <a:gd name="adj2" fmla="val -1302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ts val="1900"/>
                </a:lnSpc>
                <a:spcAft>
                  <a:spcPts val="1200"/>
                </a:spcAft>
              </a:pPr>
              <a:endParaRPr lang="es-CO" sz="12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701174" y="2832565"/>
              <a:ext cx="1590091" cy="57964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s-CO" sz="1400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ESTIMACION X PUNTOS HISTORIA</a:t>
              </a:r>
              <a:endParaRPr lang="es-CO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613430" y="3426878"/>
              <a:ext cx="266534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1200" dirty="0" smtClean="0"/>
                <a:t>La estimación se realizará sobre los ítems del backlog utilizando </a:t>
              </a:r>
            </a:p>
            <a:p>
              <a:r>
                <a:rPr lang="es-CO" sz="1200" dirty="0" smtClean="0"/>
                <a:t>la técnica de puntos de complejidad relativa. Para cada ítem de definirán </a:t>
              </a:r>
            </a:p>
            <a:p>
              <a:r>
                <a:rPr lang="es-CO" sz="1200" dirty="0" smtClean="0"/>
                <a:t>las actividades de desarrollo que se requieran para completarlo.</a:t>
              </a:r>
              <a:endParaRPr lang="es-CO" sz="1200" dirty="0"/>
            </a:p>
          </p:txBody>
        </p:sp>
      </p:grpSp>
      <p:sp>
        <p:nvSpPr>
          <p:cNvPr id="23" name="Rectángulo 22"/>
          <p:cNvSpPr/>
          <p:nvPr/>
        </p:nvSpPr>
        <p:spPr>
          <a:xfrm>
            <a:off x="315481" y="1779358"/>
            <a:ext cx="31243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Asumiendo que previamente se realizo una fase de arquitectura y de entendimiento y basándonos en el contexto plateado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82268" y="4339296"/>
            <a:ext cx="30575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 smtClean="0">
                <a:solidFill>
                  <a:srgbClr val="FFFF00"/>
                </a:solidFill>
              </a:rPr>
              <a:t>* Asumiendo que la estimación en día esta estimada de manera lineal</a:t>
            </a:r>
            <a:r>
              <a:rPr lang="es-CO" sz="1400" dirty="0" smtClean="0"/>
              <a:t>. </a:t>
            </a:r>
            <a:endParaRPr lang="es-CO" sz="1400" dirty="0"/>
          </a:p>
        </p:txBody>
      </p:sp>
      <p:pic>
        <p:nvPicPr>
          <p:cNvPr id="27" name="Picture 4" descr="Resultado de imagen para claro multipla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71" y="469986"/>
            <a:ext cx="903870" cy="90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ángulo 27"/>
          <p:cNvSpPr/>
          <p:nvPr/>
        </p:nvSpPr>
        <p:spPr>
          <a:xfrm>
            <a:off x="382268" y="4963808"/>
            <a:ext cx="30575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 smtClean="0">
                <a:solidFill>
                  <a:srgbClr val="FFFF00"/>
                </a:solidFill>
              </a:rPr>
              <a:t>* Asumimos que un entregable es una historia de usuario</a:t>
            </a:r>
            <a:r>
              <a:rPr lang="es-CO" sz="1400" dirty="0" smtClean="0"/>
              <a:t>. </a:t>
            </a:r>
            <a:endParaRPr lang="es-CO" sz="1400" dirty="0"/>
          </a:p>
        </p:txBody>
      </p:sp>
      <p:grpSp>
        <p:nvGrpSpPr>
          <p:cNvPr id="29" name="Grupo 28"/>
          <p:cNvGrpSpPr/>
          <p:nvPr/>
        </p:nvGrpSpPr>
        <p:grpSpPr>
          <a:xfrm>
            <a:off x="8363082" y="3528882"/>
            <a:ext cx="1602484" cy="1200219"/>
            <a:chOff x="581468" y="2763775"/>
            <a:chExt cx="1966949" cy="1200219"/>
          </a:xfrm>
        </p:grpSpPr>
        <p:sp>
          <p:nvSpPr>
            <p:cNvPr id="30" name="Llamada rectangular 29"/>
            <p:cNvSpPr/>
            <p:nvPr/>
          </p:nvSpPr>
          <p:spPr>
            <a:xfrm>
              <a:off x="581468" y="2763775"/>
              <a:ext cx="1966949" cy="1200219"/>
            </a:xfrm>
            <a:prstGeom prst="wedgeRectCallout">
              <a:avLst>
                <a:gd name="adj1" fmla="val -75822"/>
                <a:gd name="adj2" fmla="val -1580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ts val="1900"/>
                </a:lnSpc>
                <a:spcAft>
                  <a:spcPts val="1200"/>
                </a:spcAft>
              </a:pPr>
              <a:endParaRPr lang="es-CO" sz="12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705762" y="3011318"/>
              <a:ext cx="1590091" cy="31502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s-ES" sz="1400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SPRINT 1</a:t>
              </a:r>
              <a:endParaRPr lang="es-CO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613430" y="3426878"/>
              <a:ext cx="16824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200" b="1" dirty="0" smtClean="0"/>
                <a:t>Total Puntos: 14</a:t>
              </a:r>
            </a:p>
            <a:p>
              <a:r>
                <a:rPr lang="es-ES" sz="1200" b="1" dirty="0" smtClean="0"/>
                <a:t>Total HU: 3</a:t>
              </a:r>
              <a:endParaRPr lang="es-CO" sz="1200" b="1" dirty="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8368945" y="4905967"/>
            <a:ext cx="1596621" cy="1200219"/>
            <a:chOff x="581468" y="2763775"/>
            <a:chExt cx="1959753" cy="1200219"/>
          </a:xfrm>
        </p:grpSpPr>
        <p:sp>
          <p:nvSpPr>
            <p:cNvPr id="34" name="Llamada rectangular 33"/>
            <p:cNvSpPr/>
            <p:nvPr/>
          </p:nvSpPr>
          <p:spPr>
            <a:xfrm>
              <a:off x="581468" y="2763775"/>
              <a:ext cx="1959753" cy="1200219"/>
            </a:xfrm>
            <a:prstGeom prst="wedgeRectCallout">
              <a:avLst>
                <a:gd name="adj1" fmla="val -77458"/>
                <a:gd name="adj2" fmla="val -2233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ts val="1900"/>
                </a:lnSpc>
                <a:spcAft>
                  <a:spcPts val="1200"/>
                </a:spcAft>
              </a:pPr>
              <a:endParaRPr lang="es-CO" sz="12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705762" y="3011318"/>
              <a:ext cx="1590091" cy="31502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s-ES" sz="1400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SPRINT 2</a:t>
              </a:r>
              <a:endParaRPr lang="es-CO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613430" y="3426878"/>
              <a:ext cx="16824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200" b="1" dirty="0" smtClean="0"/>
                <a:t>Total Puntos: 13</a:t>
              </a:r>
            </a:p>
            <a:p>
              <a:r>
                <a:rPr lang="es-ES" sz="1200" b="1" dirty="0" smtClean="0"/>
                <a:t>Total HU: 2</a:t>
              </a:r>
              <a:endParaRPr lang="es-CO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074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4395688" y="3255661"/>
            <a:ext cx="6226594" cy="4527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541" y="-5391"/>
            <a:ext cx="3518029" cy="6863391"/>
          </a:xfrm>
          <a:prstGeom prst="rect">
            <a:avLst/>
          </a:prstGeom>
          <a:solidFill>
            <a:srgbClr val="2D32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rgbClr val="2D323A"/>
                </a:solidFill>
              </a:rPr>
              <a:t>v</a:t>
            </a:r>
            <a:endParaRPr lang="es-CL" dirty="0">
              <a:solidFill>
                <a:srgbClr val="2D323A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58021" y="475008"/>
            <a:ext cx="329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0" i="0" dirty="0" smtClean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Costo de Equipo </a:t>
            </a:r>
            <a:r>
              <a:rPr lang="es-CO" dirty="0"/>
              <a:t>Big Data</a:t>
            </a:r>
            <a:r>
              <a:rPr lang="es-CO" b="0" i="0" dirty="0" smtClean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x Sprint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305502" y="1518862"/>
            <a:ext cx="2555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O" b="0" i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Cantidad de horas a facturar al final de cada sprint.</a:t>
            </a:r>
            <a:endParaRPr lang="es-CO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258021" y="780198"/>
            <a:ext cx="2950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CO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$ 23.073.600 </a:t>
            </a:r>
            <a:endParaRPr lang="es-CO" b="1" dirty="0"/>
          </a:p>
        </p:txBody>
      </p:sp>
      <p:sp>
        <p:nvSpPr>
          <p:cNvPr id="9" name="Rectángulo 8"/>
          <p:cNvSpPr/>
          <p:nvPr/>
        </p:nvSpPr>
        <p:spPr>
          <a:xfrm>
            <a:off x="4395689" y="1454720"/>
            <a:ext cx="2427262" cy="315023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s-ES" sz="1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SPRINT 1  - ESCENARIO 1</a:t>
            </a:r>
            <a:endParaRPr lang="es-CO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27419"/>
              </p:ext>
            </p:extLst>
          </p:nvPr>
        </p:nvGraphicFramePr>
        <p:xfrm>
          <a:off x="4395688" y="1882195"/>
          <a:ext cx="2427263" cy="815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1842">
                  <a:extLst>
                    <a:ext uri="{9D8B030D-6E8A-4147-A177-3AD203B41FA5}">
                      <a16:colId xmlns:a16="http://schemas.microsoft.com/office/drawing/2014/main" val="3853612256"/>
                    </a:ext>
                  </a:extLst>
                </a:gridCol>
                <a:gridCol w="1065421">
                  <a:extLst>
                    <a:ext uri="{9D8B030D-6E8A-4147-A177-3AD203B41FA5}">
                      <a16:colId xmlns:a16="http://schemas.microsoft.com/office/drawing/2014/main" val="19676397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Puntos planeados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u="none" strike="noStrike" dirty="0">
                          <a:effectLst/>
                        </a:rPr>
                        <a:t>14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7259606"/>
                  </a:ext>
                </a:extLst>
              </a:tr>
              <a:tr h="23870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Puntos ejecutados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u="none" strike="noStrike" dirty="0">
                          <a:effectLst/>
                        </a:rPr>
                        <a:t>12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91333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% Cumplimiento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u="none" strike="noStrike" dirty="0">
                          <a:effectLst/>
                        </a:rPr>
                        <a:t>86%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0046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Valor Facturar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u="none" strike="noStrike" dirty="0">
                          <a:effectLst/>
                        </a:rPr>
                        <a:t> $  19.777.371 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1639652"/>
                  </a:ext>
                </a:extLst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8195020" y="1421173"/>
            <a:ext cx="2427262" cy="335989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s-ES" sz="1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SPRINT 1  - ESCENARIO 1</a:t>
            </a:r>
            <a:endParaRPr lang="es-CO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6511"/>
              </p:ext>
            </p:extLst>
          </p:nvPr>
        </p:nvGraphicFramePr>
        <p:xfrm>
          <a:off x="8195020" y="1848649"/>
          <a:ext cx="2427262" cy="828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5676">
                  <a:extLst>
                    <a:ext uri="{9D8B030D-6E8A-4147-A177-3AD203B41FA5}">
                      <a16:colId xmlns:a16="http://schemas.microsoft.com/office/drawing/2014/main" val="1695267404"/>
                    </a:ext>
                  </a:extLst>
                </a:gridCol>
                <a:gridCol w="1031586">
                  <a:extLst>
                    <a:ext uri="{9D8B030D-6E8A-4147-A177-3AD203B41FA5}">
                      <a16:colId xmlns:a16="http://schemas.microsoft.com/office/drawing/2014/main" val="3711936932"/>
                    </a:ext>
                  </a:extLst>
                </a:gridCol>
              </a:tblGrid>
              <a:tr h="207126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Puntos planeados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u="none" strike="noStrike">
                          <a:effectLst/>
                        </a:rPr>
                        <a:t>14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814117"/>
                  </a:ext>
                </a:extLst>
              </a:tr>
              <a:tr h="207126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Puntos ejecutados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u="none" strike="noStrike">
                          <a:effectLst/>
                        </a:rPr>
                        <a:t>12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1091101"/>
                  </a:ext>
                </a:extLst>
              </a:tr>
              <a:tr h="207126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% Cumplimiento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u="none" strike="noStrike">
                          <a:effectLst/>
                        </a:rPr>
                        <a:t>86%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9932272"/>
                  </a:ext>
                </a:extLst>
              </a:tr>
              <a:tr h="207126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</a:rPr>
                        <a:t>Valor Facturar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u="none" strike="noStrike" dirty="0">
                          <a:effectLst/>
                        </a:rPr>
                        <a:t> $  15.113.143 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0260655"/>
                  </a:ext>
                </a:extLst>
              </a:tr>
            </a:tbl>
          </a:graphicData>
        </a:graphic>
      </p:graphicFrame>
      <p:sp>
        <p:nvSpPr>
          <p:cNvPr id="17" name="Rectángulo 16"/>
          <p:cNvSpPr/>
          <p:nvPr/>
        </p:nvSpPr>
        <p:spPr>
          <a:xfrm>
            <a:off x="8195021" y="475008"/>
            <a:ext cx="2703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0" i="0" dirty="0" smtClean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Costo de Equipo </a:t>
            </a:r>
            <a:r>
              <a:rPr lang="es-CO" dirty="0" smtClean="0"/>
              <a:t>BI </a:t>
            </a:r>
            <a:r>
              <a:rPr lang="es-CO" b="0" i="0" dirty="0" smtClean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x Sprint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195021" y="823622"/>
            <a:ext cx="2950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 $ </a:t>
            </a:r>
            <a:r>
              <a:rPr lang="es-CO" b="1" dirty="0" smtClean="0"/>
              <a:t>17.632.000 </a:t>
            </a:r>
            <a:endParaRPr lang="es-CO" b="1" dirty="0"/>
          </a:p>
        </p:txBody>
      </p:sp>
      <p:cxnSp>
        <p:nvCxnSpPr>
          <p:cNvPr id="19" name="Conector recto 18"/>
          <p:cNvCxnSpPr/>
          <p:nvPr/>
        </p:nvCxnSpPr>
        <p:spPr>
          <a:xfrm flipH="1">
            <a:off x="7608855" y="469986"/>
            <a:ext cx="23362" cy="5689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4395688" y="4131662"/>
            <a:ext cx="2427262" cy="335989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s-ES" sz="1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SPRINT 1  - ESCENARIO 2</a:t>
            </a:r>
            <a:endParaRPr lang="es-CO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195020" y="4175652"/>
            <a:ext cx="2427262" cy="31470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s-ES" sz="1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SPRINT 1  - ESCENARIO 2</a:t>
            </a: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83297"/>
              </p:ext>
            </p:extLst>
          </p:nvPr>
        </p:nvGraphicFramePr>
        <p:xfrm>
          <a:off x="4395688" y="4657333"/>
          <a:ext cx="2427262" cy="768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5676">
                  <a:extLst>
                    <a:ext uri="{9D8B030D-6E8A-4147-A177-3AD203B41FA5}">
                      <a16:colId xmlns:a16="http://schemas.microsoft.com/office/drawing/2014/main" val="497423191"/>
                    </a:ext>
                  </a:extLst>
                </a:gridCol>
                <a:gridCol w="1031586">
                  <a:extLst>
                    <a:ext uri="{9D8B030D-6E8A-4147-A177-3AD203B41FA5}">
                      <a16:colId xmlns:a16="http://schemas.microsoft.com/office/drawing/2014/main" val="1378378873"/>
                    </a:ext>
                  </a:extLst>
                </a:gridCol>
              </a:tblGrid>
              <a:tr h="192003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Puntos planeados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4698372"/>
                  </a:ext>
                </a:extLst>
              </a:tr>
              <a:tr h="192003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Puntos ejecutados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482119"/>
                  </a:ext>
                </a:extLst>
              </a:tr>
              <a:tr h="192003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% Cumplimiento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100%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677053"/>
                  </a:ext>
                </a:extLst>
              </a:tr>
              <a:tr h="192003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Valor Facturar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$  23.073.600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2283877"/>
                  </a:ext>
                </a:extLst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601475"/>
              </p:ext>
            </p:extLst>
          </p:nvPr>
        </p:nvGraphicFramePr>
        <p:xfrm>
          <a:off x="8195020" y="4657333"/>
          <a:ext cx="2427262" cy="920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5676">
                  <a:extLst>
                    <a:ext uri="{9D8B030D-6E8A-4147-A177-3AD203B41FA5}">
                      <a16:colId xmlns:a16="http://schemas.microsoft.com/office/drawing/2014/main" val="292504128"/>
                    </a:ext>
                  </a:extLst>
                </a:gridCol>
                <a:gridCol w="1031586">
                  <a:extLst>
                    <a:ext uri="{9D8B030D-6E8A-4147-A177-3AD203B41FA5}">
                      <a16:colId xmlns:a16="http://schemas.microsoft.com/office/drawing/2014/main" val="98073560"/>
                    </a:ext>
                  </a:extLst>
                </a:gridCol>
              </a:tblGrid>
              <a:tr h="230103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Puntos planeados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965170"/>
                  </a:ext>
                </a:extLst>
              </a:tr>
              <a:tr h="230103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Puntos ejecutados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9810461"/>
                  </a:ext>
                </a:extLst>
              </a:tr>
              <a:tr h="230103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% Cumplimiento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100%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21781"/>
                  </a:ext>
                </a:extLst>
              </a:tr>
              <a:tr h="230103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Valor Facturar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 $  17.632.000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0610235"/>
                  </a:ext>
                </a:extLst>
              </a:tr>
            </a:tbl>
          </a:graphicData>
        </a:graphic>
      </p:graphicFrame>
      <p:pic>
        <p:nvPicPr>
          <p:cNvPr id="24" name="Picture 4" descr="Resultado de imagen para claro multipla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71" y="469986"/>
            <a:ext cx="903870" cy="90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4469963" y="3312022"/>
            <a:ext cx="3035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Impedimento equipo </a:t>
            </a:r>
            <a:r>
              <a:rPr lang="es-CO" dirty="0" err="1" smtClean="0">
                <a:solidFill>
                  <a:schemeClr val="bg1"/>
                </a:solidFill>
              </a:rPr>
              <a:t>Stefanini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8195020" y="3255661"/>
            <a:ext cx="2312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10% se pasa el sprint 2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41" y="-5391"/>
            <a:ext cx="3518029" cy="6863391"/>
          </a:xfrm>
          <a:prstGeom prst="rect">
            <a:avLst/>
          </a:prstGeom>
          <a:solidFill>
            <a:srgbClr val="2D32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mtClean="0">
                <a:solidFill>
                  <a:srgbClr val="2D323A"/>
                </a:solidFill>
              </a:rPr>
              <a:t>v</a:t>
            </a:r>
            <a:endParaRPr lang="es-CL" dirty="0">
              <a:solidFill>
                <a:srgbClr val="2D323A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46743" y="1856685"/>
            <a:ext cx="30334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</a:rPr>
              <a:t> Establecer si el proveedor dispone de una herramienta para Agilísimo, si su respuesta es afirmativa indicar cuál y si está incluida dentro del servicio de fabrica?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6" name="Picture 4" descr="Resultado de imagen para claro multipla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3" y="469986"/>
            <a:ext cx="903870" cy="90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4267200" y="3701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smtClean="0"/>
              <a:t>Stefanini</a:t>
            </a:r>
            <a:r>
              <a:rPr lang="es-ES" dirty="0" smtClean="0"/>
              <a:t> cuenta con una herramienta de gestión de proyectos Agiles: </a:t>
            </a:r>
            <a:r>
              <a:rPr lang="es-ES" b="1" dirty="0" smtClean="0"/>
              <a:t> </a:t>
            </a:r>
            <a:r>
              <a:rPr lang="es-CO" b="1" dirty="0" err="1"/>
              <a:t>Team</a:t>
            </a:r>
            <a:r>
              <a:rPr lang="es-CO" b="1" dirty="0"/>
              <a:t> </a:t>
            </a:r>
            <a:r>
              <a:rPr lang="es-CO" b="1" dirty="0" err="1"/>
              <a:t>Foundation</a:t>
            </a:r>
            <a:endParaRPr lang="es-CO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898" y="5990267"/>
            <a:ext cx="1926000" cy="412135"/>
          </a:xfrm>
          <a:prstGeom prst="rect">
            <a:avLst/>
          </a:prstGeom>
        </p:spPr>
      </p:pic>
      <p:pic>
        <p:nvPicPr>
          <p:cNvPr id="7170" name="Picture 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898" y="1225234"/>
            <a:ext cx="5156603" cy="28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4736898" y="43496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Que nos permite llevar seguimiento, avance del proyecto, gestionar el backlog de historias de usuarios, registrar de incidentes entre otras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4736898" y="52730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Esta herramienta esta Incluida para el uso interno de la Fabrica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57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" name="Grupo 4096"/>
          <p:cNvGrpSpPr/>
          <p:nvPr/>
        </p:nvGrpSpPr>
        <p:grpSpPr>
          <a:xfrm>
            <a:off x="3511955" y="774295"/>
            <a:ext cx="8451669" cy="5027656"/>
            <a:chOff x="1449977" y="1712638"/>
            <a:chExt cx="8451669" cy="5027656"/>
          </a:xfrm>
        </p:grpSpPr>
        <p:sp>
          <p:nvSpPr>
            <p:cNvPr id="38" name="Rectángulo 37"/>
            <p:cNvSpPr/>
            <p:nvPr/>
          </p:nvSpPr>
          <p:spPr>
            <a:xfrm>
              <a:off x="1820020" y="1712638"/>
              <a:ext cx="3510663" cy="4605152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20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902760" y="2114038"/>
              <a:ext cx="3381939" cy="40130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43" name="Imagem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148" y="2610545"/>
              <a:ext cx="938628" cy="1212607"/>
            </a:xfrm>
            <a:prstGeom prst="rect">
              <a:avLst/>
            </a:prstGeom>
          </p:spPr>
        </p:pic>
        <p:grpSp>
          <p:nvGrpSpPr>
            <p:cNvPr id="55" name="Grupo 54"/>
            <p:cNvGrpSpPr/>
            <p:nvPr/>
          </p:nvGrpSpPr>
          <p:grpSpPr>
            <a:xfrm>
              <a:off x="6004597" y="2103586"/>
              <a:ext cx="3538228" cy="4636708"/>
              <a:chOff x="7315144" y="1712638"/>
              <a:chExt cx="3538228" cy="4636708"/>
            </a:xfrm>
          </p:grpSpPr>
          <p:grpSp>
            <p:nvGrpSpPr>
              <p:cNvPr id="41" name="Grupo 40"/>
              <p:cNvGrpSpPr/>
              <p:nvPr/>
            </p:nvGrpSpPr>
            <p:grpSpPr>
              <a:xfrm>
                <a:off x="7315144" y="1712638"/>
                <a:ext cx="3538228" cy="4636708"/>
                <a:chOff x="7150044" y="2271438"/>
                <a:chExt cx="3538228" cy="4636708"/>
              </a:xfrm>
            </p:grpSpPr>
            <p:grpSp>
              <p:nvGrpSpPr>
                <p:cNvPr id="37" name="Grupo 36"/>
                <p:cNvGrpSpPr/>
                <p:nvPr/>
              </p:nvGrpSpPr>
              <p:grpSpPr>
                <a:xfrm>
                  <a:off x="7177609" y="2302994"/>
                  <a:ext cx="3510663" cy="4605152"/>
                  <a:chOff x="6040074" y="2105264"/>
                  <a:chExt cx="3510663" cy="4605152"/>
                </a:xfrm>
              </p:grpSpPr>
              <p:sp>
                <p:nvSpPr>
                  <p:cNvPr id="10" name="Rectángulo 9"/>
                  <p:cNvSpPr/>
                  <p:nvPr/>
                </p:nvSpPr>
                <p:spPr>
                  <a:xfrm>
                    <a:off x="6040074" y="2105264"/>
                    <a:ext cx="3510663" cy="4605152"/>
                  </a:xfrm>
                  <a:prstGeom prst="rect">
                    <a:avLst/>
                  </a:prstGeom>
                  <a:gradFill flip="none" rotWithShape="1">
                    <a:gsLst>
                      <a:gs pos="100000">
                        <a:schemeClr val="bg1">
                          <a:alpha val="20000"/>
                        </a:schemeClr>
                      </a:gs>
                      <a:gs pos="50000">
                        <a:schemeClr val="bg1">
                          <a:lumMod val="95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  <p:pic>
                <p:nvPicPr>
                  <p:cNvPr id="11" name="Imagen 10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71958" y="2226427"/>
                    <a:ext cx="1926000" cy="412135"/>
                  </a:xfrm>
                  <a:prstGeom prst="rect">
                    <a:avLst/>
                  </a:prstGeom>
                </p:spPr>
              </p:pic>
              <p:grpSp>
                <p:nvGrpSpPr>
                  <p:cNvPr id="36" name="Grupo 35"/>
                  <p:cNvGrpSpPr/>
                  <p:nvPr/>
                </p:nvGrpSpPr>
                <p:grpSpPr>
                  <a:xfrm>
                    <a:off x="6081925" y="3806102"/>
                    <a:ext cx="3104371" cy="1953925"/>
                    <a:chOff x="6081925" y="3806102"/>
                    <a:chExt cx="3104371" cy="1953925"/>
                  </a:xfrm>
                </p:grpSpPr>
                <p:sp>
                  <p:nvSpPr>
                    <p:cNvPr id="7" name="CuadroTexto 6"/>
                    <p:cNvSpPr txBox="1"/>
                    <p:nvPr/>
                  </p:nvSpPr>
                  <p:spPr>
                    <a:xfrm>
                      <a:off x="6081925" y="3899247"/>
                      <a:ext cx="1167307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PE" sz="1300" dirty="0" smtClean="0">
                          <a:latin typeface="Arial Narrow" panose="020B0606020202030204" pitchFamily="34" charset="0"/>
                        </a:rPr>
                        <a:t>Gerente Fabrica</a:t>
                      </a:r>
                      <a:endParaRPr lang="es-PE" sz="1300" dirty="0">
                        <a:latin typeface="Arial Narrow" panose="020B0606020202030204" pitchFamily="34" charset="0"/>
                      </a:endParaRPr>
                    </a:p>
                  </p:txBody>
                </p:sp>
                <p:sp>
                  <p:nvSpPr>
                    <p:cNvPr id="18" name="CuadroTexto 17"/>
                    <p:cNvSpPr txBox="1"/>
                    <p:nvPr/>
                  </p:nvSpPr>
                  <p:spPr>
                    <a:xfrm>
                      <a:off x="7208808" y="4375032"/>
                      <a:ext cx="1977488" cy="13849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PE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Gerente de fabrica 30%</a:t>
                      </a:r>
                    </a:p>
                    <a:p>
                      <a:r>
                        <a:rPr lang="es-PE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Scrum Master 50%</a:t>
                      </a:r>
                    </a:p>
                    <a:p>
                      <a:r>
                        <a:rPr lang="es-PE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Líder técnico 50%</a:t>
                      </a:r>
                    </a:p>
                    <a:p>
                      <a:r>
                        <a:rPr lang="es-PE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3 Desarrolladores 100%</a:t>
                      </a:r>
                    </a:p>
                    <a:p>
                      <a:r>
                        <a:rPr lang="es-PE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1 A</a:t>
                      </a:r>
                      <a:r>
                        <a:rPr lang="es-PE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nalista QA </a:t>
                      </a:r>
                    </a:p>
                    <a:p>
                      <a:r>
                        <a:rPr lang="es-PE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1 funcional 50%</a:t>
                      </a:r>
                    </a:p>
                  </p:txBody>
                </p:sp>
                <p:sp>
                  <p:nvSpPr>
                    <p:cNvPr id="35" name="CuadroTexto 34"/>
                    <p:cNvSpPr txBox="1"/>
                    <p:nvPr/>
                  </p:nvSpPr>
                  <p:spPr>
                    <a:xfrm>
                      <a:off x="8613703" y="3806102"/>
                      <a:ext cx="572593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PE" sz="1300" b="1" dirty="0" smtClean="0">
                          <a:latin typeface="Arial Narrow" panose="020B0606020202030204" pitchFamily="34" charset="0"/>
                        </a:rPr>
                        <a:t>TEAM</a:t>
                      </a:r>
                      <a:endParaRPr lang="es-PE" sz="1300" b="1" dirty="0">
                        <a:latin typeface="Arial Narrow" panose="020B0606020202030204" pitchFamily="34" charset="0"/>
                      </a:endParaRPr>
                    </a:p>
                  </p:txBody>
                </p:sp>
              </p:grpSp>
            </p:grpSp>
            <p:sp>
              <p:nvSpPr>
                <p:cNvPr id="39" name="Rectángulo redondeado 38"/>
                <p:cNvSpPr/>
                <p:nvPr/>
              </p:nvSpPr>
              <p:spPr>
                <a:xfrm>
                  <a:off x="7150044" y="2271438"/>
                  <a:ext cx="3381939" cy="401302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pic>
            <p:nvPicPr>
              <p:cNvPr id="44" name="Imagen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1404" y="3896202"/>
                <a:ext cx="774376" cy="1209116"/>
              </a:xfrm>
              <a:prstGeom prst="rect">
                <a:avLst/>
              </a:prstGeom>
            </p:spPr>
          </p:pic>
        </p:grpSp>
        <p:pic>
          <p:nvPicPr>
            <p:cNvPr id="47" name="Imagem 20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866" y="4204382"/>
              <a:ext cx="844664" cy="844664"/>
            </a:xfrm>
            <a:prstGeom prst="rect">
              <a:avLst/>
            </a:prstGeom>
          </p:spPr>
        </p:pic>
        <p:grpSp>
          <p:nvGrpSpPr>
            <p:cNvPr id="52" name="Grupo 51"/>
            <p:cNvGrpSpPr/>
            <p:nvPr/>
          </p:nvGrpSpPr>
          <p:grpSpPr>
            <a:xfrm>
              <a:off x="2289429" y="3721809"/>
              <a:ext cx="1347182" cy="928567"/>
              <a:chOff x="-65478" y="5056331"/>
              <a:chExt cx="957114" cy="637596"/>
            </a:xfrm>
          </p:grpSpPr>
          <p:pic>
            <p:nvPicPr>
              <p:cNvPr id="48" name="Imagem 14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5478" y="5062472"/>
                <a:ext cx="456379" cy="452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Imagem 17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349" y="5056331"/>
                <a:ext cx="452374" cy="452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" name="Imagem 14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871" y="5204162"/>
                <a:ext cx="456379" cy="456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Imagem 14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257" y="5241555"/>
                <a:ext cx="456379" cy="452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100" name="Picture 4" descr="Resultado de imagen para claro multiplay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6523" y="2347309"/>
              <a:ext cx="903870" cy="903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CuadroTexto 53"/>
            <p:cNvSpPr txBox="1"/>
            <p:nvPr/>
          </p:nvSpPr>
          <p:spPr>
            <a:xfrm>
              <a:off x="3550220" y="3734605"/>
              <a:ext cx="1464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Gerente Proyecto</a:t>
              </a:r>
              <a:endParaRPr lang="es-CO" sz="1400" dirty="0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3812982" y="5093468"/>
              <a:ext cx="1130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Líder Técnico</a:t>
              </a:r>
              <a:endParaRPr lang="es-CO" sz="1400" dirty="0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2105030" y="4570248"/>
              <a:ext cx="16435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Equipo Extendido</a:t>
              </a:r>
            </a:p>
            <a:p>
              <a:r>
                <a:rPr lang="es-ES" sz="1200" dirty="0"/>
                <a:t>(</a:t>
              </a:r>
              <a:r>
                <a:rPr lang="es-ES" sz="1200" dirty="0" smtClean="0"/>
                <a:t>Infraestructura TI, </a:t>
              </a:r>
              <a:r>
                <a:rPr lang="es-ES" sz="1200" dirty="0" err="1" smtClean="0"/>
                <a:t>Etc</a:t>
              </a:r>
              <a:r>
                <a:rPr lang="es-ES" sz="1200" dirty="0" smtClean="0"/>
                <a:t>)</a:t>
              </a:r>
              <a:endParaRPr lang="es-CO" sz="1600" dirty="0"/>
            </a:p>
          </p:txBody>
        </p:sp>
        <p:sp>
          <p:nvSpPr>
            <p:cNvPr id="59" name="Rectángulo redondeado 58"/>
            <p:cNvSpPr/>
            <p:nvPr/>
          </p:nvSpPr>
          <p:spPr>
            <a:xfrm>
              <a:off x="1449977" y="1712638"/>
              <a:ext cx="8451669" cy="5027656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</p:grpSp>
      <p:sp>
        <p:nvSpPr>
          <p:cNvPr id="61" name="Rectángulo 60"/>
          <p:cNvSpPr/>
          <p:nvPr/>
        </p:nvSpPr>
        <p:spPr>
          <a:xfrm>
            <a:off x="-157401" y="0"/>
            <a:ext cx="3518029" cy="6863391"/>
          </a:xfrm>
          <a:prstGeom prst="rect">
            <a:avLst/>
          </a:prstGeom>
          <a:solidFill>
            <a:srgbClr val="2D32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2D323A"/>
                </a:solidFill>
              </a:rPr>
              <a:t>v</a:t>
            </a:r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3299" y="983294"/>
            <a:ext cx="9707222" cy="7148913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6008" y="1259252"/>
            <a:ext cx="2988068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00" b="0" i="0" dirty="0" smtClean="0">
                <a:solidFill>
                  <a:schemeClr val="bg1"/>
                </a:solidFill>
                <a:effectLst/>
                <a:latin typeface="+mn-lt"/>
              </a:rPr>
              <a:t> </a:t>
            </a:r>
            <a:r>
              <a:rPr lang="es-CO" sz="2000" b="0" i="0" dirty="0" smtClean="0">
                <a:solidFill>
                  <a:schemeClr val="bg1"/>
                </a:solidFill>
                <a:effectLst/>
                <a:latin typeface="+mn-lt"/>
              </a:rPr>
              <a:t>Cuál es la conformación y número de personas y tiempo dedicado que intervienen por rol de cada equipo ágil</a:t>
            </a:r>
            <a:r>
              <a:rPr lang="es-CO" sz="3200" b="0" i="0" dirty="0" smtClean="0">
                <a:solidFill>
                  <a:schemeClr val="bg1"/>
                </a:solidFill>
                <a:effectLst/>
                <a:latin typeface="+mn-lt"/>
              </a:rPr>
              <a:t>.</a:t>
            </a:r>
            <a:endParaRPr lang="es-CO" sz="3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6554" y="1961373"/>
            <a:ext cx="758939" cy="1029409"/>
          </a:xfrm>
          <a:prstGeom prst="rect">
            <a:avLst/>
          </a:prstGeom>
        </p:spPr>
      </p:pic>
      <p:grpSp>
        <p:nvGrpSpPr>
          <p:cNvPr id="4098" name="Grupo 4097"/>
          <p:cNvGrpSpPr/>
          <p:nvPr/>
        </p:nvGrpSpPr>
        <p:grpSpPr>
          <a:xfrm>
            <a:off x="9552952" y="2736076"/>
            <a:ext cx="1152418" cy="637596"/>
            <a:chOff x="4785941" y="5788213"/>
            <a:chExt cx="1152418" cy="637596"/>
          </a:xfrm>
        </p:grpSpPr>
        <p:pic>
          <p:nvPicPr>
            <p:cNvPr id="69" name="Imagem 1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941" y="5794354"/>
              <a:ext cx="456379" cy="452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Imagem 14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980" y="5825267"/>
              <a:ext cx="456379" cy="456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Imagem 1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0768" y="5788213"/>
              <a:ext cx="452374" cy="45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Imagem 14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290" y="5936044"/>
              <a:ext cx="456379" cy="456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Imagem 1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6676" y="5973437"/>
              <a:ext cx="456379" cy="452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5" name="CuadroTexto 74"/>
          <p:cNvSpPr txBox="1"/>
          <p:nvPr/>
        </p:nvSpPr>
        <p:spPr>
          <a:xfrm>
            <a:off x="8476052" y="4460436"/>
            <a:ext cx="3898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300" dirty="0" smtClean="0">
                <a:latin typeface="Arial Narrow" panose="020B0606020202030204" pitchFamily="34" charset="0"/>
              </a:rPr>
              <a:t>SM</a:t>
            </a:r>
            <a:endParaRPr lang="es-PE" sz="1300" dirty="0">
              <a:latin typeface="Arial Narrow" panose="020B0606020202030204" pitchFamily="34" charset="0"/>
            </a:endParaRPr>
          </a:p>
        </p:txBody>
      </p:sp>
      <p:pic>
        <p:nvPicPr>
          <p:cNvPr id="77" name="Imagen 7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0105" y="1638149"/>
            <a:ext cx="787553" cy="1068221"/>
          </a:xfrm>
          <a:prstGeom prst="rect">
            <a:avLst/>
          </a:prstGeom>
        </p:spPr>
      </p:pic>
      <p:sp>
        <p:nvSpPr>
          <p:cNvPr id="78" name="CuadroTexto 77"/>
          <p:cNvSpPr txBox="1"/>
          <p:nvPr/>
        </p:nvSpPr>
        <p:spPr>
          <a:xfrm>
            <a:off x="10290670" y="1981519"/>
            <a:ext cx="1130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Líder Técnico</a:t>
            </a:r>
            <a:endParaRPr lang="es-CO" sz="14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327657" y="5224187"/>
            <a:ext cx="28443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* El Scrum master soporta 2 equipos</a:t>
            </a:r>
          </a:p>
          <a:p>
            <a:r>
              <a:rPr lang="es-ES" sz="1400" dirty="0" smtClean="0"/>
              <a:t>* E</a:t>
            </a:r>
            <a:r>
              <a:rPr lang="es-ES" sz="1400" dirty="0" smtClean="0"/>
              <a:t>l Scrum master soporta 2 equipos</a:t>
            </a:r>
            <a:endParaRPr lang="es-CO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4731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157401" y="0"/>
            <a:ext cx="3518029" cy="6863391"/>
          </a:xfrm>
          <a:prstGeom prst="rect">
            <a:avLst/>
          </a:prstGeom>
          <a:solidFill>
            <a:srgbClr val="2D32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2D323A"/>
                </a:solidFill>
              </a:rPr>
              <a:t>v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1843842"/>
            <a:ext cx="32435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0" i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Aclarar si la fábrica tiene flexibilidad para el crecimiento del servicio de fábrica. Si la respuesta es afirmativa describir detalladamente las condiciones y características en que se prestaría el servicio y el tiempo en que puede comprometer su crecimiento.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6" name="Picture 4" descr="Resultado de imagen para claro multipla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3" y="469986"/>
            <a:ext cx="903870" cy="90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3647645" y="348526"/>
            <a:ext cx="7947455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5750" algn="just">
              <a:lnSpc>
                <a:spcPct val="150000"/>
              </a:lnSpc>
              <a:spcAft>
                <a:spcPts val="0"/>
              </a:spcAft>
            </a:pP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la etapa de iniciación del servicio y de forma mensual, se realiza la planeación de la capacidad del equipo, de acuerdo con los planes y proyectos que hayan sido informados por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CLARO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s-CO" sz="1600" dirty="0">
              <a:solidFill>
                <a:srgbClr val="999999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85750" algn="just">
              <a:lnSpc>
                <a:spcPct val="150000"/>
              </a:lnSpc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CO" sz="1400" dirty="0">
              <a:solidFill>
                <a:srgbClr val="999999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85750" algn="just">
              <a:lnSpc>
                <a:spcPct val="150000"/>
              </a:lnSpc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 revisión periódica nos permite brindar un servicio con la calidad ofrecida. Para determinar la capacidad requerida por parte de la fábrica, se deben considerar aspectos como:</a:t>
            </a:r>
            <a:endParaRPr lang="es-CO" sz="1400" dirty="0">
              <a:solidFill>
                <a:srgbClr val="999999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85750" algn="just">
              <a:lnSpc>
                <a:spcPct val="150000"/>
              </a:lnSpc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CO" sz="1400" dirty="0">
              <a:solidFill>
                <a:srgbClr val="999999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Prioridades de atención a nivel de aplicaciones o áreas de negocio.</a:t>
            </a:r>
            <a:endParaRPr lang="es-CO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Puntos críticos de la operación que deben ser atendidos con urgencia.</a:t>
            </a:r>
            <a:endParaRPr lang="es-CO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Reservas de capacidad para garantizar un nivel de atención mínimo a para algún tipo de requerimiento.</a:t>
            </a:r>
            <a:endParaRPr lang="es-CO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Identificación de periodos con picos de trabajo. </a:t>
            </a:r>
            <a:endParaRPr lang="es-CO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31115" algn="just">
              <a:lnSpc>
                <a:spcPct val="150000"/>
              </a:lnSpc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CO" sz="1400" dirty="0">
              <a:solidFill>
                <a:srgbClr val="999999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31115" algn="just">
              <a:lnSpc>
                <a:spcPct val="150000"/>
              </a:lnSpc>
              <a:spcAft>
                <a:spcPts val="1200"/>
              </a:spcAft>
            </a:pP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acuerdo con lo anterior, </a:t>
            </a:r>
            <a:r>
              <a:rPr lang="es-ES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CLARO</a:t>
            </a: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puede contar con la flexibilidad de nuestra fábrica de software, en la que esperamos que los profesionales adicionales que sean vinculados, tengan un </a:t>
            </a:r>
            <a:r>
              <a:rPr lang="es-ES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mínimo de 3 meses. </a:t>
            </a:r>
            <a:endParaRPr lang="es-CO" sz="1400" dirty="0">
              <a:solidFill>
                <a:srgbClr val="999999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100" y="6345867"/>
            <a:ext cx="1926000" cy="41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843</Words>
  <Application>Microsoft Office PowerPoint</Application>
  <PresentationFormat>Panorámica</PresentationFormat>
  <Paragraphs>218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Dax</vt:lpstr>
      <vt:lpstr>Segoe UI Light</vt:lpstr>
      <vt:lpstr>Source Sans Pro Black</vt:lpstr>
      <vt:lpstr>Symbol</vt:lpstr>
      <vt:lpstr>Tahoma</vt:lpstr>
      <vt:lpstr>Times New Roman</vt:lpstr>
      <vt:lpstr>Wingdings</vt:lpstr>
      <vt:lpstr>Tema de Office</vt:lpstr>
      <vt:lpstr>Presentación de PowerPoint</vt:lpstr>
      <vt:lpstr>Presentación de PowerPoint</vt:lpstr>
      <vt:lpstr>La principal premisa en que se basa la estimación ágil es el conocimiento, la experiencia del propio equipo (frente a otros métodos de estimación que se basan en la experiencia de otros equipos, es decir, en la estadística) </vt:lpstr>
      <vt:lpstr>Presentación de PowerPoint</vt:lpstr>
      <vt:lpstr>Presentación de PowerPoint</vt:lpstr>
      <vt:lpstr>Presentación de PowerPoint</vt:lpstr>
      <vt:lpstr> Cuál es la conformación y número de personas y tiempo dedicado que intervienen por rol de cada equipo ágil.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Rene</dc:creator>
  <cp:lastModifiedBy>Rene</cp:lastModifiedBy>
  <cp:revision>33</cp:revision>
  <dcterms:created xsi:type="dcterms:W3CDTF">2018-08-29T16:30:25Z</dcterms:created>
  <dcterms:modified xsi:type="dcterms:W3CDTF">2018-08-30T18:42:02Z</dcterms:modified>
</cp:coreProperties>
</file>