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7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montenegro\Dropbox\MejoramientoContinuo\Colpensiones\ColpensionesSIF\Sprint3\InformeDiario_Colpensiones_Conciliacion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'[InformeDiario_Colpensiones_Conciliacion.xlsm]Burndown Chart Ejemplo'!$G$3</c:f>
              <c:strCache>
                <c:ptCount val="1"/>
                <c:pt idx="0">
                  <c:v>Done Today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'[InformeDiario_Colpensiones_Conciliacion.xlsm]Burndown Chart Ejemplo'!$B$5:$B$15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'[InformeDiario_Colpensiones_Conciliacion.xlsm]Burndown Chart Ejemplo'!$G$5:$G$15</c:f>
              <c:numCache>
                <c:formatCode>General</c:formatCode>
                <c:ptCount val="11"/>
                <c:pt idx="0">
                  <c:v>0</c:v>
                </c:pt>
                <c:pt idx="1">
                  <c:v>3.3</c:v>
                </c:pt>
                <c:pt idx="2">
                  <c:v>6.6</c:v>
                </c:pt>
                <c:pt idx="3">
                  <c:v>8.6</c:v>
                </c:pt>
                <c:pt idx="4">
                  <c:v>5.95</c:v>
                </c:pt>
                <c:pt idx="5">
                  <c:v>2.19</c:v>
                </c:pt>
                <c:pt idx="6">
                  <c:v>7.68</c:v>
                </c:pt>
                <c:pt idx="7">
                  <c:v>3.19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157603312"/>
        <c:axId val="157603872"/>
      </c:barChart>
      <c:lineChart>
        <c:grouping val="standard"/>
        <c:varyColors val="0"/>
        <c:ser>
          <c:idx val="0"/>
          <c:order val="0"/>
          <c:tx>
            <c:strRef>
              <c:f>'[InformeDiario_Colpensiones_Conciliacion.xlsm]Burndown Chart Ejemplo'!$E$4</c:f>
              <c:strCache>
                <c:ptCount val="1"/>
                <c:pt idx="0">
                  <c:v>Planned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'[InformeDiario_Colpensiones_Conciliacion.xlsm]Burndown Chart Ejemplo'!$B$5:$B$17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'[InformeDiario_Colpensiones_Conciliacion.xlsm]Burndown Chart Ejemplo'!$E$5:$E$17</c:f>
              <c:numCache>
                <c:formatCode>General</c:formatCode>
                <c:ptCount val="13"/>
                <c:pt idx="0">
                  <c:v>50</c:v>
                </c:pt>
                <c:pt idx="1">
                  <c:v>44.4444444444444</c:v>
                </c:pt>
                <c:pt idx="2">
                  <c:v>38.8888888888889</c:v>
                </c:pt>
                <c:pt idx="3">
                  <c:v>33.3333333333333</c:v>
                </c:pt>
                <c:pt idx="4">
                  <c:v>27.7777777777778</c:v>
                </c:pt>
                <c:pt idx="5">
                  <c:v>22.2222222222222</c:v>
                </c:pt>
                <c:pt idx="6">
                  <c:v>16.6666666666667</c:v>
                </c:pt>
                <c:pt idx="7">
                  <c:v>11.1111111111111</c:v>
                </c:pt>
                <c:pt idx="8">
                  <c:v>5.55555555555555</c:v>
                </c:pt>
                <c:pt idx="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'[InformeDiario_Colpensiones_Conciliacion.xlsm]Burndown Chart Ejemplo'!$F$4</c:f>
              <c:strCache>
                <c:ptCount val="1"/>
                <c:pt idx="0">
                  <c:v>Actual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'[InformeDiario_Colpensiones_Conciliacion.xlsm]Burndown Chart Ejemplo'!$B$5:$B$17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'[InformeDiario_Colpensiones_Conciliacion.xlsm]Burndown Chart Ejemplo'!$F$5:$F$17</c:f>
              <c:numCache>
                <c:formatCode>General</c:formatCode>
                <c:ptCount val="13"/>
                <c:pt idx="0">
                  <c:v>50</c:v>
                </c:pt>
                <c:pt idx="1">
                  <c:v>46.7</c:v>
                </c:pt>
                <c:pt idx="2">
                  <c:v>40.1</c:v>
                </c:pt>
                <c:pt idx="3">
                  <c:v>31.5</c:v>
                </c:pt>
                <c:pt idx="4">
                  <c:v>25.55</c:v>
                </c:pt>
                <c:pt idx="5">
                  <c:v>23.36</c:v>
                </c:pt>
                <c:pt idx="6">
                  <c:v>15.68</c:v>
                </c:pt>
                <c:pt idx="7">
                  <c:v>12.49</c:v>
                </c:pt>
                <c:pt idx="8">
                  <c:v>5.49</c:v>
                </c:pt>
                <c:pt idx="9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03312"/>
        <c:axId val="157603872"/>
      </c:lineChart>
      <c:catAx>
        <c:axId val="15760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es-ES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603872"/>
        <c:crosses val="autoZero"/>
        <c:auto val="1"/>
        <c:lblAlgn val="ctr"/>
        <c:lblOffset val="50"/>
        <c:noMultiLvlLbl val="0"/>
      </c:catAx>
      <c:valAx>
        <c:axId val="15760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60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E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D1DD-283D-4722-B713-AA19078C3E1D}" type="datetimeFigureOut">
              <a:rPr lang="es-CO" smtClean="0"/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8C07-8053-4799-B7EB-F387E69F5C9B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6914" y="4055346"/>
            <a:ext cx="6147759" cy="23876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D257A6-5643-3B46-ADF1-1270F96EC7A3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7F9A-6D3E-E045-902B-5E7799A874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13"/>
          <a:srcRect r="13134"/>
          <a:stretch>
            <a:fillRect/>
          </a:stretch>
        </p:blipFill>
        <p:spPr>
          <a:xfrm>
            <a:off x="-1" y="5715001"/>
            <a:ext cx="10896601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317" y="157895"/>
            <a:ext cx="10515600" cy="791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445"/>
            <a:ext cx="10515600" cy="498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04" y="64556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fld id="{82B0E2D2-9B62-A84B-BCE8-1BF0FA70AEDD}" type="slidenum">
              <a:rPr lang="pt-BR" smtClean="0"/>
            </a:fld>
            <a:endParaRPr lang="pt-BR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118" y="5828487"/>
            <a:ext cx="1407080" cy="1407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" y="-29067"/>
            <a:ext cx="12213506" cy="6925104"/>
          </a:xfrm>
          <a:prstGeom prst="rect">
            <a:avLst/>
          </a:prstGeom>
        </p:spPr>
      </p:pic>
      <p:sp>
        <p:nvSpPr>
          <p:cNvPr id="14" name="object 4"/>
          <p:cNvSpPr/>
          <p:nvPr/>
        </p:nvSpPr>
        <p:spPr>
          <a:xfrm>
            <a:off x="334783" y="4498607"/>
            <a:ext cx="2704465" cy="2395855"/>
          </a:xfrm>
          <a:custGeom>
            <a:avLst/>
            <a:gdLst/>
            <a:ahLst/>
            <a:cxnLst/>
            <a:rect l="l" t="t" r="r" b="b"/>
            <a:pathLst>
              <a:path w="2704465" h="2395854">
                <a:moveTo>
                  <a:pt x="2704425" y="0"/>
                </a:moveTo>
                <a:lnTo>
                  <a:pt x="2384004" y="20548"/>
                </a:lnTo>
                <a:lnTo>
                  <a:pt x="0" y="2395664"/>
                </a:lnTo>
                <a:lnTo>
                  <a:pt x="599588" y="2395664"/>
                </a:lnTo>
                <a:lnTo>
                  <a:pt x="2682683" y="320332"/>
                </a:lnTo>
                <a:lnTo>
                  <a:pt x="2704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5"/>
          <p:cNvSpPr/>
          <p:nvPr/>
        </p:nvSpPr>
        <p:spPr>
          <a:xfrm>
            <a:off x="5573" y="1672971"/>
            <a:ext cx="4390390" cy="5221605"/>
          </a:xfrm>
          <a:custGeom>
            <a:avLst/>
            <a:gdLst/>
            <a:ahLst/>
            <a:cxnLst/>
            <a:rect l="l" t="t" r="r" b="b"/>
            <a:pathLst>
              <a:path w="4390390" h="5221605">
                <a:moveTo>
                  <a:pt x="4390174" y="0"/>
                </a:moveTo>
                <a:lnTo>
                  <a:pt x="3383940" y="64515"/>
                </a:lnTo>
                <a:lnTo>
                  <a:pt x="0" y="3435853"/>
                </a:lnTo>
                <a:lnTo>
                  <a:pt x="0" y="5221300"/>
                </a:lnTo>
                <a:lnTo>
                  <a:pt x="90829" y="5221300"/>
                </a:lnTo>
                <a:lnTo>
                  <a:pt x="4321898" y="1005992"/>
                </a:lnTo>
                <a:lnTo>
                  <a:pt x="4390174" y="0"/>
                </a:lnTo>
                <a:close/>
              </a:path>
            </a:pathLst>
          </a:custGeom>
          <a:solidFill>
            <a:srgbClr val="D9D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6"/>
          <p:cNvSpPr/>
          <p:nvPr/>
        </p:nvSpPr>
        <p:spPr>
          <a:xfrm>
            <a:off x="5573" y="2186229"/>
            <a:ext cx="1915160" cy="2423160"/>
          </a:xfrm>
          <a:custGeom>
            <a:avLst/>
            <a:gdLst/>
            <a:ahLst/>
            <a:cxnLst/>
            <a:rect l="l" t="t" r="r" b="b"/>
            <a:pathLst>
              <a:path w="1915160" h="2423160">
                <a:moveTo>
                  <a:pt x="1915147" y="0"/>
                </a:moveTo>
                <a:lnTo>
                  <a:pt x="1263815" y="27927"/>
                </a:lnTo>
                <a:lnTo>
                  <a:pt x="0" y="1234772"/>
                </a:lnTo>
                <a:lnTo>
                  <a:pt x="0" y="2422868"/>
                </a:lnTo>
                <a:lnTo>
                  <a:pt x="1857235" y="649363"/>
                </a:lnTo>
                <a:lnTo>
                  <a:pt x="1915147" y="0"/>
                </a:lnTo>
                <a:close/>
              </a:path>
            </a:pathLst>
          </a:custGeom>
          <a:solidFill>
            <a:srgbClr val="30BF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7"/>
          <p:cNvSpPr/>
          <p:nvPr/>
        </p:nvSpPr>
        <p:spPr>
          <a:xfrm>
            <a:off x="5573" y="3905847"/>
            <a:ext cx="1200150" cy="1494790"/>
          </a:xfrm>
          <a:custGeom>
            <a:avLst/>
            <a:gdLst/>
            <a:ahLst/>
            <a:cxnLst/>
            <a:rect l="l" t="t" r="r" b="b"/>
            <a:pathLst>
              <a:path w="1200150" h="1494789">
                <a:moveTo>
                  <a:pt x="1200110" y="0"/>
                </a:moveTo>
                <a:lnTo>
                  <a:pt x="879690" y="20548"/>
                </a:lnTo>
                <a:lnTo>
                  <a:pt x="0" y="896963"/>
                </a:lnTo>
                <a:lnTo>
                  <a:pt x="0" y="1494322"/>
                </a:lnTo>
                <a:lnTo>
                  <a:pt x="1178366" y="320344"/>
                </a:lnTo>
                <a:lnTo>
                  <a:pt x="1200110" y="0"/>
                </a:lnTo>
                <a:close/>
              </a:path>
            </a:pathLst>
          </a:custGeom>
          <a:solidFill>
            <a:srgbClr val="0159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Rectángulo 18"/>
          <p:cNvSpPr/>
          <p:nvPr/>
        </p:nvSpPr>
        <p:spPr>
          <a:xfrm>
            <a:off x="7019502" y="-29067"/>
            <a:ext cx="4568087" cy="69251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8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20" y="-29067"/>
            <a:ext cx="4077381" cy="2885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563231" y="6359203"/>
            <a:ext cx="4703570" cy="46037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s-MX" sz="2400" b="1" dirty="0">
                <a:solidFill>
                  <a:schemeClr val="bg1"/>
                </a:solidFill>
              </a:rPr>
              <a:t>Transformamos su Negocio</a:t>
            </a:r>
            <a:endParaRPr lang="es-CO" sz="2400" b="1" dirty="0">
              <a:solidFill>
                <a:schemeClr val="bg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90281" y="2581509"/>
            <a:ext cx="7798278" cy="1753235"/>
            <a:chOff x="2721678" y="2720611"/>
            <a:chExt cx="7798278" cy="1753235"/>
          </a:xfrm>
        </p:grpSpPr>
        <p:sp>
          <p:nvSpPr>
            <p:cNvPr id="40" name="1 CuadroTexto"/>
            <p:cNvSpPr txBox="1"/>
            <p:nvPr/>
          </p:nvSpPr>
          <p:spPr>
            <a:xfrm>
              <a:off x="2721678" y="2720611"/>
              <a:ext cx="7798278" cy="17532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CO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axCondensed-Light" panose="020B0604020202020204"/>
                </a:rPr>
                <a:t> </a:t>
              </a:r>
              <a:endParaRPr lang="es-CO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xCondensed-Light" panose="020B0604020202020204"/>
              </a:endParaRPr>
            </a:p>
            <a:p>
              <a:pPr algn="r"/>
              <a:r>
                <a:rPr lang="es-CO" sz="5400" b="1" dirty="0" smtClean="0">
                  <a:solidFill>
                    <a:srgbClr val="CC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ea"/>
                </a:rPr>
                <a:t>Conciliación</a:t>
              </a:r>
              <a:endParaRPr lang="es-CO" sz="54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409355" y="2811853"/>
              <a:ext cx="4606290" cy="922020"/>
            </a:xfrm>
            <a:prstGeom prst="rect">
              <a:avLst/>
            </a:prstGeo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CO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Review Sprint 3</a:t>
              </a:r>
              <a:endParaRPr lang="es-CO" sz="5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681629-7BDC-5E48-8567-1098642794C1}" type="slidenum"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3004" y="1095735"/>
            <a:ext cx="10840068" cy="0"/>
          </a:xfrm>
          <a:prstGeom prst="line">
            <a:avLst/>
          </a:prstGeom>
          <a:ln w="22225">
            <a:solidFill>
              <a:srgbClr val="CCDF15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7944" y="120144"/>
            <a:ext cx="21297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Sprint Review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7926" y="464706"/>
            <a:ext cx="127444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3A622"/>
                </a:solidFill>
                <a:effectLst/>
                <a:uLnTx/>
                <a:uFillTx/>
                <a:latin typeface="+mj-lt"/>
              </a:rPr>
              <a:t>Team</a:t>
            </a:r>
            <a:endParaRPr kumimoji="0" lang="es-CO" sz="4000" b="0" i="0" u="none" strike="noStrike" kern="1200" cap="none" spc="0" normalizeH="0" baseline="0" noProof="0" dirty="0">
              <a:ln>
                <a:noFill/>
              </a:ln>
              <a:solidFill>
                <a:srgbClr val="93A62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Cuadro de texto 1"/>
          <p:cNvSpPr txBox="1"/>
          <p:nvPr/>
        </p:nvSpPr>
        <p:spPr>
          <a:xfrm>
            <a:off x="1838960" y="1812925"/>
            <a:ext cx="29959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s-CO" altLang="es-ES" sz="2400"/>
              <a:t>Product Owner </a:t>
            </a: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/>
              <a:t>John (Stefanini)</a:t>
            </a:r>
            <a:endParaRPr lang="es-CO" altLang="es-ES" sz="2400"/>
          </a:p>
          <a:p>
            <a:pPr indent="0">
              <a:buFont typeface="Arial" panose="020B0604020202020204" pitchFamily="34" charset="0"/>
              <a:buNone/>
            </a:pPr>
            <a:endParaRPr lang="es-CO" altLang="es-ES" sz="2400"/>
          </a:p>
          <a:p>
            <a:pPr indent="0">
              <a:buFont typeface="Arial" panose="020B0604020202020204" pitchFamily="34" charset="0"/>
              <a:buNone/>
            </a:pPr>
            <a:r>
              <a:rPr lang="es-CO" altLang="es-ES" sz="2400"/>
              <a:t>Scrum Master</a:t>
            </a: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>
                <a:sym typeface="+mn-ea"/>
              </a:rPr>
              <a:t>René Ome</a:t>
            </a:r>
            <a:endParaRPr lang="es-CO" altLang="es-ES" sz="2400">
              <a:sym typeface="+mn-ea"/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5900420" y="1640205"/>
            <a:ext cx="29959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s-CO" altLang="es-ES" sz="2400"/>
              <a:t>Equipo</a:t>
            </a: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/>
              <a:t>Ismael</a:t>
            </a: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>
                <a:sym typeface="+mn-ea"/>
              </a:rPr>
              <a:t>Sebastian</a:t>
            </a:r>
            <a:endParaRPr lang="es-CO" altLang="es-E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>
                <a:sym typeface="+mn-ea"/>
              </a:rPr>
              <a:t>Pedro</a:t>
            </a:r>
            <a:endParaRPr lang="es-CO" altLang="es-E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>
                <a:sym typeface="+mn-ea"/>
              </a:rPr>
              <a:t>Danilo</a:t>
            </a:r>
            <a:endParaRPr lang="es-CO" altLang="es-E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>
                <a:sym typeface="+mn-ea"/>
              </a:rPr>
              <a:t>Santiago</a:t>
            </a:r>
            <a:endParaRPr lang="es-CO" altLang="es-E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>
                <a:sym typeface="+mn-ea"/>
              </a:rPr>
              <a:t>Rafael</a:t>
            </a:r>
            <a:endParaRPr lang="es-CO" altLang="es-E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>
                <a:sym typeface="+mn-ea"/>
              </a:rPr>
              <a:t>Luis</a:t>
            </a:r>
            <a:endParaRPr lang="es-CO" altLang="es-E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681629-7BDC-5E48-8567-1098642794C1}" type="slidenum"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3004" y="1095735"/>
            <a:ext cx="10840068" cy="0"/>
          </a:xfrm>
          <a:prstGeom prst="line">
            <a:avLst/>
          </a:prstGeom>
          <a:ln w="22225">
            <a:solidFill>
              <a:srgbClr val="CCDF15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7944" y="120144"/>
            <a:ext cx="21297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Sprint Review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7926" y="464706"/>
            <a:ext cx="24409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3A622"/>
                </a:solidFill>
                <a:effectLst/>
                <a:uLnTx/>
                <a:uFillTx/>
                <a:latin typeface="+mj-lt"/>
              </a:rPr>
              <a:t>Sprint Goal</a:t>
            </a:r>
            <a:endParaRPr kumimoji="0" lang="es-CO" sz="4000" b="0" i="0" u="none" strike="noStrike" kern="1200" cap="none" spc="0" normalizeH="0" baseline="0" noProof="0" dirty="0">
              <a:ln>
                <a:noFill/>
              </a:ln>
              <a:solidFill>
                <a:srgbClr val="93A62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Cuadro de texto 1"/>
          <p:cNvSpPr txBox="1"/>
          <p:nvPr/>
        </p:nvSpPr>
        <p:spPr>
          <a:xfrm>
            <a:off x="393065" y="1362075"/>
            <a:ext cx="1068133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s-CO" altLang="es-ES" sz="2800"/>
              <a:t>Tramite: Conciliación</a:t>
            </a:r>
            <a:endParaRPr lang="es-CO" altLang="es-ES" sz="2800"/>
          </a:p>
          <a:p>
            <a:pPr indent="0">
              <a:buFont typeface="Arial" panose="020B0604020202020204" pitchFamily="34" charset="0"/>
              <a:buNone/>
            </a:pPr>
            <a:r>
              <a:rPr lang="es-CO" altLang="es-ES" sz="2800">
                <a:sym typeface="+mn-ea"/>
              </a:rPr>
              <a:t>Sprint 3</a:t>
            </a:r>
            <a:endParaRPr lang="es-CO" altLang="es-ES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s-CO" altLang="es-ES" sz="2800">
                <a:sym typeface="+mn-ea"/>
              </a:rPr>
              <a:t> </a:t>
            </a:r>
            <a:endParaRPr lang="es-CO" altLang="es-ES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s-CO" altLang="es-ES" sz="2000">
                <a:sym typeface="+mn-ea"/>
              </a:rPr>
              <a:t>Inicio: 06 diciembre</a:t>
            </a:r>
            <a:endParaRPr lang="es-CO" altLang="es-E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s-CO" altLang="es-ES" sz="2000">
                <a:sym typeface="+mn-ea"/>
              </a:rPr>
              <a:t>Fin:     19 diciembre</a:t>
            </a:r>
            <a:endParaRPr lang="es-CO" altLang="es-ES" sz="2000">
              <a:sym typeface="+mn-ea"/>
            </a:endParaRPr>
          </a:p>
        </p:txBody>
      </p:sp>
      <p:graphicFrame>
        <p:nvGraphicFramePr>
          <p:cNvPr id="0" name="Tabla -1"/>
          <p:cNvGraphicFramePr/>
          <p:nvPr/>
        </p:nvGraphicFramePr>
        <p:xfrm>
          <a:off x="4221480" y="1127760"/>
          <a:ext cx="4836160" cy="526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  <a:gridCol w="2618105"/>
              </a:tblGrid>
              <a:tr h="222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highlight>
                            <a:srgbClr val="EEECE1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Historia</a:t>
                      </a:r>
                      <a:endParaRPr lang="es-ES" altLang="en-US" sz="1600" b="1">
                        <a:solidFill>
                          <a:srgbClr val="000000"/>
                        </a:solidFill>
                        <a:highlight>
                          <a:srgbClr val="EEECE1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highlight>
                            <a:srgbClr val="EEECE1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Puntos </a:t>
                      </a:r>
                      <a:r>
                        <a:rPr lang="es-CO" sz="1600" b="1">
                          <a:solidFill>
                            <a:srgbClr val="000000"/>
                          </a:solidFill>
                          <a:highlight>
                            <a:srgbClr val="EEECE1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planeados</a:t>
                      </a:r>
                      <a:endParaRPr lang="es-CO" sz="1600" b="1">
                        <a:solidFill>
                          <a:srgbClr val="000000"/>
                        </a:solidFill>
                        <a:highlight>
                          <a:srgbClr val="EEECE1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F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A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B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D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C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UH-08.3 M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E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I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J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D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M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UH-08.4K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 I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UH-08.3 C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E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F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UH-08.3 F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 F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A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50</a:t>
                      </a:r>
                      <a:endParaRPr lang="es-ES" alt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681629-7BDC-5E48-8567-1098642794C1}" type="slidenum"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3004" y="1095735"/>
            <a:ext cx="10840068" cy="0"/>
          </a:xfrm>
          <a:prstGeom prst="line">
            <a:avLst/>
          </a:prstGeom>
          <a:ln w="22225">
            <a:solidFill>
              <a:srgbClr val="CCDF15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7944" y="120144"/>
            <a:ext cx="21297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CO" sz="28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sym typeface="+mn-ea"/>
              </a:rPr>
              <a:t>Sprint Review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7926" y="464706"/>
            <a:ext cx="474662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3A622"/>
                </a:solidFill>
                <a:effectLst/>
                <a:uLnTx/>
                <a:uFillTx/>
                <a:latin typeface="+mj-lt"/>
              </a:rPr>
              <a:t>Planeado vs Ejecutado</a:t>
            </a:r>
            <a:endParaRPr kumimoji="0" lang="es-CO" sz="4000" b="0" i="0" u="none" strike="noStrike" kern="1200" cap="none" spc="0" normalizeH="0" baseline="0" noProof="0" dirty="0">
              <a:ln>
                <a:noFill/>
              </a:ln>
              <a:solidFill>
                <a:srgbClr val="93A62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0" name="Marcador de posición de contenido -1"/>
          <p:cNvGraphicFramePr/>
          <p:nvPr>
            <p:ph idx="1"/>
          </p:nvPr>
        </p:nvGraphicFramePr>
        <p:xfrm>
          <a:off x="2517775" y="1146810"/>
          <a:ext cx="6558915" cy="524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90"/>
                <a:gridCol w="2303145"/>
                <a:gridCol w="2303780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highlight>
                            <a:srgbClr val="EEECE1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Historia</a:t>
                      </a:r>
                      <a:endParaRPr lang="es-ES" altLang="en-US" sz="1600" b="1">
                        <a:solidFill>
                          <a:srgbClr val="000000"/>
                        </a:solidFill>
                        <a:highlight>
                          <a:srgbClr val="EEECE1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highlight>
                            <a:srgbClr val="EEECE1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Puntos </a:t>
                      </a:r>
                      <a:r>
                        <a:rPr lang="es-CO" sz="1600" b="1">
                          <a:solidFill>
                            <a:srgbClr val="000000"/>
                          </a:solidFill>
                          <a:highlight>
                            <a:srgbClr val="EEECE1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planeados</a:t>
                      </a:r>
                      <a:endParaRPr lang="es-CO" sz="1600" b="1">
                        <a:solidFill>
                          <a:srgbClr val="000000"/>
                        </a:solidFill>
                        <a:highlight>
                          <a:srgbClr val="EEECE1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>
                          <a:solidFill>
                            <a:srgbClr val="000000"/>
                          </a:solidFill>
                          <a:highlight>
                            <a:srgbClr val="EEECE1"/>
                          </a:highlight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Puntos </a:t>
                      </a:r>
                      <a:r>
                        <a:rPr lang="es-CO" sz="1600">
                          <a:solidFill>
                            <a:srgbClr val="000000"/>
                          </a:solidFill>
                          <a:highlight>
                            <a:srgbClr val="EEECE1"/>
                          </a:highlight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ejecutados</a:t>
                      </a:r>
                      <a:endParaRPr lang="es-CO" altLang="en-US" sz="1600" b="1">
                        <a:solidFill>
                          <a:srgbClr val="000000"/>
                        </a:solidFill>
                        <a:highlight>
                          <a:srgbClr val="EEECE1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F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A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B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D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C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0,86</a:t>
                      </a:r>
                      <a:endParaRPr sz="16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UH-08.3 M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E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I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J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D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M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UH-08.4K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 I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UH-08.3 C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2,50</a:t>
                      </a:r>
                      <a:endParaRPr sz="16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E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UH-08.1 F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0,17</a:t>
                      </a:r>
                      <a:endParaRPr sz="16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UH-08.3 F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 F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UH-08.4 A</a:t>
                      </a: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s-ES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p>
                      <a:pPr algn="ctr">
                        <a:buNone/>
                      </a:pPr>
                      <a:endParaRPr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50</a:t>
                      </a:r>
                      <a:endParaRPr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44,52</a:t>
                      </a:r>
                      <a:endParaRPr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681629-7BDC-5E48-8567-1098642794C1}" type="slidenum"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3004" y="1095735"/>
            <a:ext cx="10840068" cy="0"/>
          </a:xfrm>
          <a:prstGeom prst="line">
            <a:avLst/>
          </a:prstGeom>
          <a:ln w="22225">
            <a:solidFill>
              <a:srgbClr val="CCDF15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7944" y="120144"/>
            <a:ext cx="21297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Sprint Review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7926" y="464706"/>
            <a:ext cx="272923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3A622"/>
                </a:solidFill>
                <a:effectLst/>
                <a:uLnTx/>
                <a:uFillTx/>
                <a:latin typeface="+mj-lt"/>
              </a:rPr>
              <a:t>Seguimiento</a:t>
            </a:r>
            <a:endParaRPr kumimoji="0" lang="es-CO" sz="4000" b="0" i="0" u="none" strike="noStrike" kern="1200" cap="none" spc="0" normalizeH="0" baseline="0" noProof="0" dirty="0">
              <a:ln>
                <a:noFill/>
              </a:ln>
              <a:solidFill>
                <a:srgbClr val="93A62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Cuadro de texto 1"/>
          <p:cNvSpPr txBox="1"/>
          <p:nvPr/>
        </p:nvSpPr>
        <p:spPr>
          <a:xfrm>
            <a:off x="393065" y="1443990"/>
            <a:ext cx="106813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/>
              <a:t>Seguimos a la espera de las credenciales y rutas FTP de pruebas de Banco de Bogotá (Se entregó el impedimento a Uriel).</a:t>
            </a: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/>
              <a:t>Solicitud de llave privada para decifrar los archivos cifrados del Log bancario y MultiCash (Se entregó el impedimiento a Uriel).</a:t>
            </a:r>
            <a:endParaRPr lang="es-CO" altLang="es-ES" sz="2400"/>
          </a:p>
          <a:p>
            <a:pPr indent="0">
              <a:buFont typeface="Arial" panose="020B0604020202020204" pitchFamily="34" charset="0"/>
              <a:buNone/>
            </a:pP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altLang="es-E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altLang="es-E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altLang="es-E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681629-7BDC-5E48-8567-1098642794C1}" type="slidenum"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3004" y="1095735"/>
            <a:ext cx="10840068" cy="0"/>
          </a:xfrm>
          <a:prstGeom prst="line">
            <a:avLst/>
          </a:prstGeom>
          <a:ln w="22225">
            <a:solidFill>
              <a:srgbClr val="CCDF15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7944" y="120144"/>
            <a:ext cx="21297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Sprint Review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7926" y="464706"/>
            <a:ext cx="547687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3A622"/>
                </a:solidFill>
                <a:effectLst/>
                <a:uLnTx/>
                <a:uFillTx/>
                <a:latin typeface="+mj-lt"/>
              </a:rPr>
              <a:t>Avance - Sprint Burndown</a:t>
            </a:r>
            <a:endParaRPr kumimoji="0" lang="es-CO" sz="4000" b="0" i="0" u="none" strike="noStrike" kern="1200" cap="none" spc="0" normalizeH="0" baseline="0" noProof="0" dirty="0">
              <a:ln>
                <a:noFill/>
              </a:ln>
              <a:solidFill>
                <a:srgbClr val="93A62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3" name="Chart 1"/>
          <p:cNvGraphicFramePr/>
          <p:nvPr>
            <p:ph idx="1"/>
          </p:nvPr>
        </p:nvGraphicFramePr>
        <p:xfrm>
          <a:off x="1744345" y="1171575"/>
          <a:ext cx="8703310" cy="45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681629-7BDC-5E48-8567-1098642794C1}" type="slidenum"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3004" y="1095735"/>
            <a:ext cx="10840068" cy="0"/>
          </a:xfrm>
          <a:prstGeom prst="line">
            <a:avLst/>
          </a:prstGeom>
          <a:ln w="22225">
            <a:solidFill>
              <a:srgbClr val="CCDF15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7944" y="120144"/>
            <a:ext cx="21297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Sprint Review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7926" y="464706"/>
            <a:ext cx="272923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3A622"/>
                </a:solidFill>
                <a:effectLst/>
                <a:uLnTx/>
                <a:uFillTx/>
                <a:latin typeface="+mj-lt"/>
              </a:rPr>
              <a:t>Seguimiento</a:t>
            </a:r>
            <a:endParaRPr kumimoji="0" lang="es-CO" sz="4000" b="0" i="0" u="none" strike="noStrike" kern="1200" cap="none" spc="0" normalizeH="0" baseline="0" noProof="0" dirty="0">
              <a:ln>
                <a:noFill/>
              </a:ln>
              <a:solidFill>
                <a:srgbClr val="93A62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Cuadro de texto 1"/>
          <p:cNvSpPr txBox="1"/>
          <p:nvPr/>
        </p:nvSpPr>
        <p:spPr>
          <a:xfrm>
            <a:off x="393065" y="1443990"/>
            <a:ext cx="106813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s-CO" altLang="es-ES" sz="2800"/>
              <a:t>DEMO</a:t>
            </a:r>
            <a:endParaRPr lang="es-CO" altLang="es-E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altLang="es-ES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Presentation</Application>
  <PresentationFormat>Panorámica</PresentationFormat>
  <Paragraphs>282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DaxCondensed-Light</vt:lpstr>
      <vt:lpstr>Calibri</vt:lpstr>
      <vt:lpstr>Calibri</vt:lpstr>
      <vt:lpstr>Segoe Print</vt:lpstr>
      <vt:lpstr>Microsoft YaHei</vt:lpstr>
      <vt:lpstr/>
      <vt:lpstr>Arial Unicode MS</vt:lpstr>
      <vt:lpstr>Calibri Light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Fredy Camilo Vasquez</dc:creator>
  <cp:lastModifiedBy>mmontenegro</cp:lastModifiedBy>
  <cp:revision>73</cp:revision>
  <dcterms:created xsi:type="dcterms:W3CDTF">2017-07-12T22:22:00Z</dcterms:created>
  <dcterms:modified xsi:type="dcterms:W3CDTF">2017-12-29T19:50:44Z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3082-10.2.0.5965</vt:lpwstr>
  </property>
</Properties>
</file>