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D78"/>
    <a:srgbClr val="870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9" d="100"/>
          <a:sy n="19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41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03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25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8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51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18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92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27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12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41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73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BA60E5-EECA-4CA1-A3B4-FBAD83FC216D}"/>
              </a:ext>
            </a:extLst>
          </p:cNvPr>
          <p:cNvSpPr/>
          <p:nvPr/>
        </p:nvSpPr>
        <p:spPr>
          <a:xfrm>
            <a:off x="819401" y="3176337"/>
            <a:ext cx="34360936" cy="21547386"/>
          </a:xfrm>
          <a:prstGeom prst="ellipse">
            <a:avLst/>
          </a:prstGeom>
          <a:ln w="76200">
            <a:solidFill>
              <a:srgbClr val="00206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2060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463293D-14B2-4DC4-BB56-C84B649851B3}"/>
              </a:ext>
            </a:extLst>
          </p:cNvPr>
          <p:cNvSpPr/>
          <p:nvPr/>
        </p:nvSpPr>
        <p:spPr>
          <a:xfrm>
            <a:off x="6815138" y="5779541"/>
            <a:ext cx="22369462" cy="15873663"/>
          </a:xfrm>
          <a:prstGeom prst="ellipse">
            <a:avLst/>
          </a:prstGeom>
          <a:ln w="76200"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38D49FB-8EA2-4E47-AE8C-6385876F0340}"/>
              </a:ext>
            </a:extLst>
          </p:cNvPr>
          <p:cNvSpPr/>
          <p:nvPr/>
        </p:nvSpPr>
        <p:spPr>
          <a:xfrm>
            <a:off x="12102014" y="8382747"/>
            <a:ext cx="11795709" cy="10667249"/>
          </a:xfrm>
          <a:prstGeom prst="ellipse">
            <a:avLst/>
          </a:prstGeom>
          <a:ln w="76200">
            <a:solidFill>
              <a:srgbClr val="A30D78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505762-4B70-4871-9EDC-9CDFBD7ADE10}"/>
              </a:ext>
            </a:extLst>
          </p:cNvPr>
          <p:cNvSpPr txBox="1"/>
          <p:nvPr/>
        </p:nvSpPr>
        <p:spPr>
          <a:xfrm>
            <a:off x="15098734" y="11302918"/>
            <a:ext cx="610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A30D78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Internos</a:t>
            </a:r>
            <a:endParaRPr lang="es-CO" sz="6000" b="1" dirty="0">
              <a:solidFill>
                <a:srgbClr val="A30D78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3B0435-82F7-4D2D-8526-1AC6A7062BD5}"/>
              </a:ext>
            </a:extLst>
          </p:cNvPr>
          <p:cNvSpPr txBox="1"/>
          <p:nvPr/>
        </p:nvSpPr>
        <p:spPr>
          <a:xfrm>
            <a:off x="10423981" y="7763242"/>
            <a:ext cx="610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accent5">
                    <a:lumMod val="50000"/>
                  </a:schemeClr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Conectados</a:t>
            </a:r>
            <a:endParaRPr lang="es-CO" sz="6000" b="1" dirty="0">
              <a:solidFill>
                <a:schemeClr val="accent5">
                  <a:lumMod val="50000"/>
                </a:schemeClr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0E9E87-BF39-40D6-9A5B-A0E968BA86F6}"/>
              </a:ext>
            </a:extLst>
          </p:cNvPr>
          <p:cNvSpPr txBox="1"/>
          <p:nvPr/>
        </p:nvSpPr>
        <p:spPr>
          <a:xfrm>
            <a:off x="6690179" y="5707370"/>
            <a:ext cx="610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002060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Externos</a:t>
            </a:r>
            <a:endParaRPr lang="es-CO" sz="6000" b="1" dirty="0">
              <a:solidFill>
                <a:srgbClr val="002060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42AFC-FA0E-4959-ADA2-68EC47C2A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663" y="9032353"/>
            <a:ext cx="2359824" cy="23598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4D5015-886A-4F70-94DB-588904673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66" y="6492671"/>
            <a:ext cx="2541141" cy="25411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15E05B-8D24-493B-892A-8D6A7BC1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337" y="12375962"/>
            <a:ext cx="2680817" cy="2680817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Mapa de </a:t>
            </a:r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Stakeholders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24" name="Imagen 23" descr="cid:image001.png@01D40749.BEB72E30">
            <a:extLst>
              <a:ext uri="{FF2B5EF4-FFF2-40B4-BE49-F238E27FC236}">
                <a16:creationId xmlns:a16="http://schemas.microsoft.com/office/drawing/2014/main" id="{1544DD13-BD14-45F4-A328-D4C4077C1C9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0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D6A6EE9D-3C9C-4EFF-A74A-C6C705D074A6}"/>
              </a:ext>
            </a:extLst>
          </p:cNvPr>
          <p:cNvSpPr/>
          <p:nvPr/>
        </p:nvSpPr>
        <p:spPr>
          <a:xfrm>
            <a:off x="28387671" y="7092068"/>
            <a:ext cx="7102877" cy="21236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1A4895B-8C44-4DCE-817B-0E90C71C733D}"/>
              </a:ext>
            </a:extLst>
          </p:cNvPr>
          <p:cNvSpPr/>
          <p:nvPr/>
        </p:nvSpPr>
        <p:spPr>
          <a:xfrm>
            <a:off x="19472687" y="7143538"/>
            <a:ext cx="7644614" cy="21236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770925A-9164-4087-B052-0DE97F6A5B26}"/>
              </a:ext>
            </a:extLst>
          </p:cNvPr>
          <p:cNvSpPr/>
          <p:nvPr/>
        </p:nvSpPr>
        <p:spPr>
          <a:xfrm>
            <a:off x="10322462" y="7153169"/>
            <a:ext cx="8206170" cy="21236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E48D599-D5F4-454B-B125-4CCEADF1EB80}"/>
              </a:ext>
            </a:extLst>
          </p:cNvPr>
          <p:cNvSpPr/>
          <p:nvPr/>
        </p:nvSpPr>
        <p:spPr>
          <a:xfrm>
            <a:off x="1403137" y="7153170"/>
            <a:ext cx="7644614" cy="21236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Product</a:t>
            </a:r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 </a:t>
            </a:r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Vision</a:t>
            </a:r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 </a:t>
            </a:r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Board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B320122C-31F0-41F0-9663-F348974653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3EE2BA4-D3D0-4CA4-B822-B4DE006AC8C1}"/>
              </a:ext>
            </a:extLst>
          </p:cNvPr>
          <p:cNvSpPr txBox="1"/>
          <p:nvPr/>
        </p:nvSpPr>
        <p:spPr>
          <a:xfrm>
            <a:off x="1812838" y="7153169"/>
            <a:ext cx="687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chemeClr val="accent1"/>
                </a:solidFill>
              </a:rPr>
              <a:t>¿Para quién es el producto?</a:t>
            </a:r>
            <a:endParaRPr lang="es-CO" sz="6600" dirty="0">
              <a:solidFill>
                <a:schemeClr val="accent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300D81-AD66-4422-84C0-6408E84ED5EC}"/>
              </a:ext>
            </a:extLst>
          </p:cNvPr>
          <p:cNvSpPr txBox="1"/>
          <p:nvPr/>
        </p:nvSpPr>
        <p:spPr>
          <a:xfrm>
            <a:off x="10883392" y="7153169"/>
            <a:ext cx="71164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002060"/>
                </a:solidFill>
              </a:rPr>
              <a:t>¿Qué necesidades tiene el cliente?</a:t>
            </a:r>
            <a:endParaRPr lang="es-CO" sz="6600" dirty="0">
              <a:solidFill>
                <a:srgbClr val="00206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782526-F040-4400-A193-027441FE36F8}"/>
              </a:ext>
            </a:extLst>
          </p:cNvPr>
          <p:cNvSpPr txBox="1"/>
          <p:nvPr/>
        </p:nvSpPr>
        <p:spPr>
          <a:xfrm>
            <a:off x="19828045" y="7617767"/>
            <a:ext cx="6561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870B64"/>
                </a:solidFill>
              </a:rPr>
              <a:t>Producto</a:t>
            </a:r>
            <a:endParaRPr lang="es-CO" sz="6600" dirty="0">
              <a:solidFill>
                <a:srgbClr val="870B64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1F3946-3790-4D9C-9D34-7CCCF33F771C}"/>
              </a:ext>
            </a:extLst>
          </p:cNvPr>
          <p:cNvSpPr txBox="1"/>
          <p:nvPr/>
        </p:nvSpPr>
        <p:spPr>
          <a:xfrm>
            <a:off x="28424805" y="7617767"/>
            <a:ext cx="6561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870B64"/>
                </a:solidFill>
              </a:rPr>
              <a:t>Valor</a:t>
            </a:r>
            <a:endParaRPr lang="es-CO" sz="6600" dirty="0">
              <a:solidFill>
                <a:srgbClr val="870B64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D09850-5D8F-453B-994E-595B2EC57E1A}"/>
              </a:ext>
            </a:extLst>
          </p:cNvPr>
          <p:cNvSpPr/>
          <p:nvPr/>
        </p:nvSpPr>
        <p:spPr>
          <a:xfrm>
            <a:off x="1403137" y="3946358"/>
            <a:ext cx="17504279" cy="1862048"/>
          </a:xfrm>
          <a:prstGeom prst="rect">
            <a:avLst/>
          </a:prstGeom>
          <a:ln>
            <a:solidFill>
              <a:srgbClr val="A30D7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715B75-C579-4F4C-9056-ED926A4F82B7}"/>
              </a:ext>
            </a:extLst>
          </p:cNvPr>
          <p:cNvSpPr/>
          <p:nvPr/>
        </p:nvSpPr>
        <p:spPr>
          <a:xfrm>
            <a:off x="19212216" y="3888240"/>
            <a:ext cx="15736597" cy="1862048"/>
          </a:xfrm>
          <a:prstGeom prst="rect">
            <a:avLst/>
          </a:prstGeom>
          <a:ln>
            <a:solidFill>
              <a:srgbClr val="A30D7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solidFill>
                <a:schemeClr val="dk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9BEFB2-04B2-4681-9D68-5587884A8FEA}"/>
              </a:ext>
            </a:extLst>
          </p:cNvPr>
          <p:cNvSpPr txBox="1"/>
          <p:nvPr/>
        </p:nvSpPr>
        <p:spPr>
          <a:xfrm>
            <a:off x="1688882" y="4369550"/>
            <a:ext cx="783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002060"/>
                </a:solidFill>
              </a:rPr>
              <a:t>Proyecto:</a:t>
            </a:r>
            <a:endParaRPr lang="es-CO" sz="6600" dirty="0">
              <a:solidFill>
                <a:srgbClr val="00206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7F9C0E-4022-40B2-A755-3BE2D964DBDA}"/>
              </a:ext>
            </a:extLst>
          </p:cNvPr>
          <p:cNvSpPr txBox="1"/>
          <p:nvPr/>
        </p:nvSpPr>
        <p:spPr>
          <a:xfrm>
            <a:off x="19212216" y="4265266"/>
            <a:ext cx="783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002060"/>
                </a:solidFill>
              </a:rPr>
              <a:t>Frase representativa:</a:t>
            </a:r>
            <a:endParaRPr lang="es-CO" sz="6600" dirty="0">
              <a:solidFill>
                <a:srgbClr val="00206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BBCE1E-ADC5-44B0-B26C-10EFEF2C32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28" y="13582961"/>
            <a:ext cx="2731424" cy="273142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FA7761B-DBCE-4F96-941B-B297B6983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86" y="13606985"/>
            <a:ext cx="2731424" cy="27314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834FC93-0CA3-419B-A848-CD95DBDAF0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299" y="13441252"/>
            <a:ext cx="2731424" cy="273142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24EC95C-1FCA-47E6-9250-D8FCB35BF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584" y="13219226"/>
            <a:ext cx="2731425" cy="2731425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4BEBFA7-2E94-434E-8627-38B5DE127DAC}"/>
              </a:ext>
            </a:extLst>
          </p:cNvPr>
          <p:cNvCxnSpPr>
            <a:cxnSpLocks/>
          </p:cNvCxnSpPr>
          <p:nvPr/>
        </p:nvCxnSpPr>
        <p:spPr>
          <a:xfrm>
            <a:off x="9673389" y="9865895"/>
            <a:ext cx="0" cy="12994105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E60EB67-EABC-4370-ACDF-80F4D6371676}"/>
              </a:ext>
            </a:extLst>
          </p:cNvPr>
          <p:cNvCxnSpPr>
            <a:cxnSpLocks/>
          </p:cNvCxnSpPr>
          <p:nvPr/>
        </p:nvCxnSpPr>
        <p:spPr>
          <a:xfrm>
            <a:off x="19172110" y="9675623"/>
            <a:ext cx="0" cy="12994105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E192ADC-E76A-4C83-B5EF-F4F3D36E815E}"/>
              </a:ext>
            </a:extLst>
          </p:cNvPr>
          <p:cNvCxnSpPr>
            <a:cxnSpLocks/>
          </p:cNvCxnSpPr>
          <p:nvPr/>
        </p:nvCxnSpPr>
        <p:spPr>
          <a:xfrm>
            <a:off x="27873158" y="9453598"/>
            <a:ext cx="0" cy="12994105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Lista SI / NO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B1827FEC-69D9-4C51-BF15-E5639752E3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F1D97F-BD69-42D5-8CEB-EFB3A9137F42}"/>
              </a:ext>
            </a:extLst>
          </p:cNvPr>
          <p:cNvCxnSpPr>
            <a:cxnSpLocks/>
          </p:cNvCxnSpPr>
          <p:nvPr/>
        </p:nvCxnSpPr>
        <p:spPr>
          <a:xfrm>
            <a:off x="16699831" y="5245768"/>
            <a:ext cx="0" cy="18480506"/>
          </a:xfrm>
          <a:prstGeom prst="line">
            <a:avLst/>
          </a:prstGeom>
          <a:ln w="76200">
            <a:solidFill>
              <a:srgbClr val="A30D7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59BEEE-7BF0-4D7F-8EF1-4C38AAB6EBFC}"/>
              </a:ext>
            </a:extLst>
          </p:cNvPr>
          <p:cNvSpPr txBox="1"/>
          <p:nvPr/>
        </p:nvSpPr>
        <p:spPr>
          <a:xfrm>
            <a:off x="5037301" y="4472695"/>
            <a:ext cx="68795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A30D78"/>
                </a:solidFill>
              </a:rPr>
              <a:t>SI</a:t>
            </a:r>
            <a:endParaRPr lang="es-CO" sz="13800" b="1" dirty="0">
              <a:solidFill>
                <a:srgbClr val="A30D78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5A87ED-6E8E-410B-B6CE-82C007DC0D64}"/>
              </a:ext>
            </a:extLst>
          </p:cNvPr>
          <p:cNvSpPr txBox="1"/>
          <p:nvPr/>
        </p:nvSpPr>
        <p:spPr>
          <a:xfrm>
            <a:off x="22873013" y="4607275"/>
            <a:ext cx="68795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500" b="1" dirty="0">
                <a:solidFill>
                  <a:srgbClr val="A30D78"/>
                </a:solidFill>
              </a:rPr>
              <a:t> NO</a:t>
            </a:r>
            <a:endParaRPr lang="es-CO" sz="11500" b="1" dirty="0">
              <a:solidFill>
                <a:srgbClr val="A30D78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4002F0-930E-46B2-B628-FFD3B7D45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95" y="11163113"/>
            <a:ext cx="3226655" cy="32266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EF40F2-4C9D-430C-B6A5-ABAE4CE85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462" y="11774277"/>
            <a:ext cx="3226655" cy="32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Story</a:t>
            </a:r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 </a:t>
            </a:r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Map</a:t>
            </a:r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 / MVP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EA5EC50D-8811-4ECD-90E2-51075D7F23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DAE9573-17C3-4B24-83F0-B81ADAA6D9C7}"/>
              </a:ext>
            </a:extLst>
          </p:cNvPr>
          <p:cNvSpPr/>
          <p:nvPr/>
        </p:nvSpPr>
        <p:spPr>
          <a:xfrm>
            <a:off x="2823484" y="6057499"/>
            <a:ext cx="12817562" cy="818148"/>
          </a:xfrm>
          <a:prstGeom prst="rightArrow">
            <a:avLst/>
          </a:prstGeom>
          <a:noFill/>
          <a:ln>
            <a:solidFill>
              <a:srgbClr val="870B6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1842234A-A767-4047-9484-D98A4417DB71}"/>
              </a:ext>
            </a:extLst>
          </p:cNvPr>
          <p:cNvSpPr/>
          <p:nvPr/>
        </p:nvSpPr>
        <p:spPr>
          <a:xfrm>
            <a:off x="20985576" y="6105625"/>
            <a:ext cx="13570365" cy="721896"/>
          </a:xfrm>
          <a:prstGeom prst="rightArrow">
            <a:avLst/>
          </a:prstGeom>
          <a:noFill/>
          <a:ln>
            <a:solidFill>
              <a:srgbClr val="870B6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BF876DF-24C9-4BD6-9BF1-58DED1CA9E5A}"/>
              </a:ext>
            </a:extLst>
          </p:cNvPr>
          <p:cNvSpPr txBox="1"/>
          <p:nvPr/>
        </p:nvSpPr>
        <p:spPr>
          <a:xfrm>
            <a:off x="14873534" y="5866408"/>
            <a:ext cx="687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>
                <a:solidFill>
                  <a:srgbClr val="002060"/>
                </a:solidFill>
              </a:rPr>
              <a:t>Features</a:t>
            </a:r>
            <a:endParaRPr lang="es-CO" sz="6000" dirty="0">
              <a:solidFill>
                <a:srgbClr val="002060"/>
              </a:solidFill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E761C09F-58C7-4FEF-A73B-69ABE190B781}"/>
              </a:ext>
            </a:extLst>
          </p:cNvPr>
          <p:cNvSpPr/>
          <p:nvPr/>
        </p:nvSpPr>
        <p:spPr>
          <a:xfrm rot="5400000">
            <a:off x="-2418007" y="10479850"/>
            <a:ext cx="7572447" cy="824914"/>
          </a:xfrm>
          <a:prstGeom prst="rightArrow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874E20-12F0-4917-8C32-7C8C4771D23C}"/>
              </a:ext>
            </a:extLst>
          </p:cNvPr>
          <p:cNvSpPr txBox="1"/>
          <p:nvPr/>
        </p:nvSpPr>
        <p:spPr>
          <a:xfrm rot="16200000">
            <a:off x="-2392810" y="15906102"/>
            <a:ext cx="687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A30D78"/>
                </a:solidFill>
              </a:rPr>
              <a:t>HU</a:t>
            </a:r>
            <a:endParaRPr lang="es-CO" sz="6000" dirty="0">
              <a:solidFill>
                <a:srgbClr val="A30D78"/>
              </a:solidFill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3F4EE2BB-2379-4B01-8468-711C551DD546}"/>
              </a:ext>
            </a:extLst>
          </p:cNvPr>
          <p:cNvSpPr/>
          <p:nvPr/>
        </p:nvSpPr>
        <p:spPr>
          <a:xfrm rot="5400000">
            <a:off x="-1594208" y="20693794"/>
            <a:ext cx="5913825" cy="824914"/>
          </a:xfrm>
          <a:prstGeom prst="rightArrow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3D4102D-D927-4FA2-92B1-F64FCD2C19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194" y="9744938"/>
            <a:ext cx="10618942" cy="106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48451403-A0B2-4C53-9084-C167A733CE95}"/>
              </a:ext>
            </a:extLst>
          </p:cNvPr>
          <p:cNvSpPr/>
          <p:nvPr/>
        </p:nvSpPr>
        <p:spPr>
          <a:xfrm>
            <a:off x="18375059" y="4186989"/>
            <a:ext cx="17006432" cy="20421634"/>
          </a:xfrm>
          <a:prstGeom prst="rect">
            <a:avLst/>
          </a:prstGeom>
          <a:ln w="76200">
            <a:solidFill>
              <a:srgbClr val="0070C0"/>
            </a:solidFill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EBBB868-6BBE-4F24-9657-921FCD9DE895}"/>
              </a:ext>
            </a:extLst>
          </p:cNvPr>
          <p:cNvSpPr/>
          <p:nvPr/>
        </p:nvSpPr>
        <p:spPr>
          <a:xfrm>
            <a:off x="618248" y="4385750"/>
            <a:ext cx="17006432" cy="20421634"/>
          </a:xfrm>
          <a:prstGeom prst="rect">
            <a:avLst/>
          </a:prstGeom>
          <a:ln w="76200">
            <a:solidFill>
              <a:srgbClr val="0070C0"/>
            </a:solidFill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Riesgos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C46BAADD-6EA0-4C64-858C-ED752FFEDD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FDD043-8979-4141-ACBE-2640D402052B}"/>
              </a:ext>
            </a:extLst>
          </p:cNvPr>
          <p:cNvSpPr txBox="1"/>
          <p:nvPr/>
        </p:nvSpPr>
        <p:spPr>
          <a:xfrm>
            <a:off x="4427622" y="4987485"/>
            <a:ext cx="8133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rgbClr val="002060"/>
                </a:solidFill>
              </a:rPr>
              <a:t>¿Qué nos mantiene despiertos?</a:t>
            </a:r>
            <a:endParaRPr lang="es-CO" sz="7200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DD40FB-C038-41AB-88F0-B1CF23BC4F3E}"/>
              </a:ext>
            </a:extLst>
          </p:cNvPr>
          <p:cNvSpPr txBox="1"/>
          <p:nvPr/>
        </p:nvSpPr>
        <p:spPr>
          <a:xfrm>
            <a:off x="23438497" y="4987485"/>
            <a:ext cx="7651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rgbClr val="A30D78"/>
                </a:solidFill>
              </a:rPr>
              <a:t>¿Cómo podemos dormir tranquilos?</a:t>
            </a:r>
            <a:endParaRPr lang="es-CO" sz="7200" dirty="0">
              <a:solidFill>
                <a:srgbClr val="A30D78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012AF5-FBA1-4045-A092-59900CF10C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05" y="10594513"/>
            <a:ext cx="4877223" cy="487722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BFA0014-DCED-4FC1-9BEC-058D25B7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30D7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141" y="9719344"/>
            <a:ext cx="487722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Feedback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249CB8B5-2BB1-48BE-8105-108AB14888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8B1B290-4645-42C2-B731-13D8ED246C47}"/>
              </a:ext>
            </a:extLst>
          </p:cNvPr>
          <p:cNvCxnSpPr>
            <a:cxnSpLocks/>
          </p:cNvCxnSpPr>
          <p:nvPr/>
        </p:nvCxnSpPr>
        <p:spPr>
          <a:xfrm flipH="1">
            <a:off x="1986876" y="12224084"/>
            <a:ext cx="15097966" cy="12384539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D525170-4515-4362-9951-BA7FF20D0E45}"/>
              </a:ext>
            </a:extLst>
          </p:cNvPr>
          <p:cNvCxnSpPr>
            <a:cxnSpLocks/>
          </p:cNvCxnSpPr>
          <p:nvPr/>
        </p:nvCxnSpPr>
        <p:spPr>
          <a:xfrm>
            <a:off x="17084842" y="12224084"/>
            <a:ext cx="16266695" cy="12384539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B127890-6E05-40ED-A506-55F5E74A0680}"/>
              </a:ext>
            </a:extLst>
          </p:cNvPr>
          <p:cNvCxnSpPr>
            <a:cxnSpLocks/>
          </p:cNvCxnSpPr>
          <p:nvPr/>
        </p:nvCxnSpPr>
        <p:spPr>
          <a:xfrm>
            <a:off x="17084842" y="3031958"/>
            <a:ext cx="0" cy="9192126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6AF019C3-508F-4B01-A757-1D554446E1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69" y="7347894"/>
            <a:ext cx="4876190" cy="487619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0146E32C-4DA0-4BF8-A021-FF51479EC9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180" y="7347894"/>
            <a:ext cx="4876190" cy="4876190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20C319C3-D2BD-46A0-A216-C773D39C19C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30D7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75" y="17043040"/>
            <a:ext cx="487722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57</Words>
  <Application>Microsoft Office PowerPoint</Application>
  <PresentationFormat>Personalizado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Kartika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Serrato, Sindy</dc:creator>
  <cp:lastModifiedBy>Rene</cp:lastModifiedBy>
  <cp:revision>29</cp:revision>
  <dcterms:created xsi:type="dcterms:W3CDTF">2019-02-14T22:14:11Z</dcterms:created>
  <dcterms:modified xsi:type="dcterms:W3CDTF">2019-02-18T22:57:59Z</dcterms:modified>
</cp:coreProperties>
</file>