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34"/>
  </p:notesMasterIdLst>
  <p:sldIdLst>
    <p:sldId id="357" r:id="rId3"/>
    <p:sldId id="409" r:id="rId4"/>
    <p:sldId id="670" r:id="rId5"/>
    <p:sldId id="410" r:id="rId6"/>
    <p:sldId id="640" r:id="rId7"/>
    <p:sldId id="507" r:id="rId8"/>
    <p:sldId id="475" r:id="rId9"/>
    <p:sldId id="411" r:id="rId10"/>
    <p:sldId id="508" r:id="rId11"/>
    <p:sldId id="509" r:id="rId12"/>
    <p:sldId id="510" r:id="rId13"/>
    <p:sldId id="476" r:id="rId14"/>
    <p:sldId id="421" r:id="rId15"/>
    <p:sldId id="514" r:id="rId16"/>
    <p:sldId id="431" r:id="rId17"/>
    <p:sldId id="515" r:id="rId18"/>
    <p:sldId id="518" r:id="rId19"/>
    <p:sldId id="516" r:id="rId20"/>
    <p:sldId id="519" r:id="rId21"/>
    <p:sldId id="667" r:id="rId22"/>
    <p:sldId id="673" r:id="rId23"/>
    <p:sldId id="674" r:id="rId24"/>
    <p:sldId id="672" r:id="rId25"/>
    <p:sldId id="671" r:id="rId26"/>
    <p:sldId id="668" r:id="rId27"/>
    <p:sldId id="523" r:id="rId28"/>
    <p:sldId id="520" r:id="rId29"/>
    <p:sldId id="524" r:id="rId30"/>
    <p:sldId id="525" r:id="rId31"/>
    <p:sldId id="488" r:id="rId32"/>
    <p:sldId id="406" r:id="rId3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dalgo, Erica" initials="HE" lastIdx="2" clrIdx="0"/>
  <p:cmAuthor id="2" name="Hernandez, Sandra" initials="H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6"/>
    <a:srgbClr val="E3ACCB"/>
    <a:srgbClr val="BA2F7D"/>
    <a:srgbClr val="26478D"/>
    <a:srgbClr val="632678"/>
    <a:srgbClr val="C0A8C9"/>
    <a:srgbClr val="B3C5E1"/>
    <a:srgbClr val="A8B6D1"/>
    <a:srgbClr val="668BC2"/>
    <a:srgbClr val="E2A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6" autoAdjust="0"/>
    <p:restoredTop sz="94660"/>
  </p:normalViewPr>
  <p:slideViewPr>
    <p:cSldViewPr snapToGrid="0">
      <p:cViewPr varScale="1">
        <p:scale>
          <a:sx n="125" d="100"/>
          <a:sy n="125"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27706-2857-42B1-AE80-FC6212975B99}" type="doc">
      <dgm:prSet loTypeId="urn:microsoft.com/office/officeart/2008/layout/VerticalCurvedList#1" loCatId="list" qsTypeId="urn:microsoft.com/office/officeart/2005/8/quickstyle/simple1#2" qsCatId="simple" csTypeId="urn:microsoft.com/office/officeart/2005/8/colors/colorful1#1" csCatId="colorful" phldr="1"/>
      <dgm:spPr/>
      <dgm:t>
        <a:bodyPr/>
        <a:lstStyle/>
        <a:p>
          <a:endParaRPr lang="en-US"/>
        </a:p>
      </dgm:t>
    </dgm:pt>
    <dgm:pt modelId="{60B57311-48C0-4F06-B6D9-90EF9D6C3AC6}">
      <dgm:prSet phldrT="[Texto]" custT="1"/>
      <dgm:spPr/>
      <dgm:t>
        <a:bodyPr/>
        <a:lstStyle/>
        <a:p>
          <a:pPr marL="0" lvl="0" indent="0" algn="l" defTabSz="577850">
            <a:lnSpc>
              <a:spcPct val="90000"/>
            </a:lnSpc>
            <a:spcBef>
              <a:spcPct val="0"/>
            </a:spcBef>
            <a:spcAft>
              <a:spcPct val="35000"/>
            </a:spcAft>
            <a:buNone/>
          </a:pPr>
          <a:r>
            <a:rPr lang="en-US" sz="1100" kern="1200" dirty="0">
              <a:latin typeface="Arial" panose="020B0604020202020204" pitchFamily="34" charset="0"/>
              <a:ea typeface="+mn-ea"/>
              <a:cs typeface="Arial" panose="020B0604020202020204" pitchFamily="34" charset="0"/>
            </a:rPr>
            <a:t>Pliegos de papel, aprox. 10</a:t>
          </a:r>
        </a:p>
      </dgm:t>
    </dgm:pt>
    <dgm:pt modelId="{38B2087D-5E5F-4C2F-83BF-8CFA0C5D6508}" type="parTrans" cxnId="{15CC730B-6CA6-43F3-8C58-E1A1AE757F75}">
      <dgm:prSet/>
      <dgm:spPr/>
      <dgm:t>
        <a:bodyPr/>
        <a:lstStyle/>
        <a:p>
          <a:endParaRPr lang="en-US" sz="1100">
            <a:latin typeface="Candara" panose="020E0502030303020204" pitchFamily="34" charset="0"/>
            <a:cs typeface="Arial" panose="020B0604020202020204" pitchFamily="34" charset="0"/>
          </a:endParaRPr>
        </a:p>
      </dgm:t>
    </dgm:pt>
    <dgm:pt modelId="{43B21478-9A13-4ED9-88E9-2A73D768A51F}" type="sibTrans" cxnId="{15CC730B-6CA6-43F3-8C58-E1A1AE757F75}">
      <dgm:prSet/>
      <dgm:spPr/>
      <dgm:t>
        <a:bodyPr/>
        <a:lstStyle/>
        <a:p>
          <a:endParaRPr lang="en-US" sz="1100">
            <a:latin typeface="Candara" panose="020E0502030303020204" pitchFamily="34" charset="0"/>
            <a:cs typeface="Arial" panose="020B0604020202020204" pitchFamily="34" charset="0"/>
          </a:endParaRPr>
        </a:p>
      </dgm:t>
    </dgm:pt>
    <dgm:pt modelId="{2CA53DF4-E1D5-4DFC-818E-A06C0E29E732}">
      <dgm:prSet phldrT="[Texto]" custT="1"/>
      <dgm:spPr/>
      <dgm: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Post-it/</a:t>
          </a:r>
          <a:r>
            <a:rPr lang="en-US" sz="1100" kern="1200" dirty="0">
              <a:latin typeface="Candara" panose="020E0502030303020204" pitchFamily="34" charset="0"/>
              <a:ea typeface="+mn-ea"/>
              <a:cs typeface="Arial" panose="020B0604020202020204" pitchFamily="34" charset="0"/>
            </a:rPr>
            <a:t>sticky </a:t>
          </a:r>
          <a:r>
            <a:rPr lang="en-US" sz="1100" kern="1200" dirty="0">
              <a:latin typeface="Arial" panose="020B0604020202020204" pitchFamily="34" charset="0"/>
              <a:ea typeface="+mn-ea"/>
              <a:cs typeface="Arial" panose="020B0604020202020204" pitchFamily="34" charset="0"/>
            </a:rPr>
            <a:t>notes</a:t>
          </a:r>
          <a:r>
            <a:rPr lang="es-CO" sz="1100" kern="1200" dirty="0">
              <a:latin typeface="Candara" panose="020E0502030303020204" pitchFamily="34" charset="0"/>
              <a:ea typeface="+mn-ea"/>
              <a:cs typeface="Arial" panose="020B0604020202020204" pitchFamily="34" charset="0"/>
            </a:rPr>
            <a:t> de 3” x 3” (75 mm x 75 mm) y de 4” x 3” (100 mm x 75 mm) de diferentes colores. En total debe haber por lo menos 100 </a:t>
          </a:r>
          <a:r>
            <a:rPr lang="es-CO" sz="1100" kern="1200" dirty="0">
              <a:solidFill>
                <a:prstClr val="white"/>
              </a:solidFill>
              <a:latin typeface="Candara" panose="020E0502030303020204" pitchFamily="34" charset="0"/>
              <a:ea typeface="+mn-ea"/>
              <a:cs typeface="Arial" panose="020B0604020202020204" pitchFamily="34" charset="0"/>
            </a:rPr>
            <a:t>post-its de cada </a:t>
          </a:r>
          <a:r>
            <a:rPr lang="es-CO" sz="1100" kern="1200" dirty="0">
              <a:latin typeface="Candara" panose="020E0502030303020204" pitchFamily="34" charset="0"/>
              <a:ea typeface="+mn-ea"/>
              <a:cs typeface="Arial" panose="020B0604020202020204" pitchFamily="34" charset="0"/>
            </a:rPr>
            <a:t>tamaño</a:t>
          </a:r>
          <a:endParaRPr lang="en-US" sz="1100" kern="1200" dirty="0">
            <a:latin typeface="Candara" panose="020E0502030303020204" pitchFamily="34" charset="0"/>
            <a:ea typeface="+mn-ea"/>
            <a:cs typeface="Arial" panose="020B0604020202020204" pitchFamily="34" charset="0"/>
          </a:endParaRPr>
        </a:p>
      </dgm:t>
    </dgm:pt>
    <dgm:pt modelId="{8C9C7B32-A76A-45B6-9B17-5E862689208C}" type="parTrans" cxnId="{0B54C35F-2198-4A3E-8AF4-66707D63CCC9}">
      <dgm:prSet/>
      <dgm:spPr/>
      <dgm:t>
        <a:bodyPr/>
        <a:lstStyle/>
        <a:p>
          <a:endParaRPr lang="en-US" sz="1100">
            <a:latin typeface="Candara" panose="020E0502030303020204" pitchFamily="34" charset="0"/>
            <a:cs typeface="Arial" panose="020B0604020202020204" pitchFamily="34" charset="0"/>
          </a:endParaRPr>
        </a:p>
      </dgm:t>
    </dgm:pt>
    <dgm:pt modelId="{728F8A61-2187-495A-B757-5919E44903BD}" type="sibTrans" cxnId="{0B54C35F-2198-4A3E-8AF4-66707D63CCC9}">
      <dgm:prSet/>
      <dgm:spPr/>
      <dgm:t>
        <a:bodyPr/>
        <a:lstStyle/>
        <a:p>
          <a:endParaRPr lang="en-US" sz="1100">
            <a:latin typeface="Candara" panose="020E0502030303020204" pitchFamily="34" charset="0"/>
            <a:cs typeface="Arial" panose="020B0604020202020204" pitchFamily="34" charset="0"/>
          </a:endParaRPr>
        </a:p>
      </dgm:t>
    </dgm:pt>
    <dgm:pt modelId="{A61605AB-ABE3-4C7D-AC0A-EC2CCD994455}">
      <dgm:prSet custT="1"/>
      <dgm:spPr/>
      <dgm: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Marcadores tipo plumón o Sharpie de color oscuro (negro, azul oscuro, café), por lo menos uno por cada participante</a:t>
          </a:r>
          <a:endParaRPr lang="en-US" sz="1100" kern="1200" dirty="0">
            <a:latin typeface="Candara" panose="020E0502030303020204" pitchFamily="34" charset="0"/>
            <a:ea typeface="+mn-ea"/>
            <a:cs typeface="Arial" panose="020B0604020202020204" pitchFamily="34" charset="0"/>
          </a:endParaRPr>
        </a:p>
      </dgm:t>
    </dgm:pt>
    <dgm:pt modelId="{5F9AC2F5-76D2-408D-928D-E6DC5437F2D9}" type="parTrans" cxnId="{021B5D14-140E-4F32-9FEB-C41A97E54C03}">
      <dgm:prSet/>
      <dgm:spPr/>
      <dgm:t>
        <a:bodyPr/>
        <a:lstStyle/>
        <a:p>
          <a:endParaRPr lang="en-US" sz="1100">
            <a:latin typeface="Candara" panose="020E0502030303020204" pitchFamily="34" charset="0"/>
            <a:cs typeface="Arial" panose="020B0604020202020204" pitchFamily="34" charset="0"/>
          </a:endParaRPr>
        </a:p>
      </dgm:t>
    </dgm:pt>
    <dgm:pt modelId="{21473C03-439D-4552-ABE5-5ED146BE6C83}" type="sibTrans" cxnId="{021B5D14-140E-4F32-9FEB-C41A97E54C03}">
      <dgm:prSet/>
      <dgm:spPr/>
      <dgm:t>
        <a:bodyPr/>
        <a:lstStyle/>
        <a:p>
          <a:endParaRPr lang="en-US" sz="1100">
            <a:latin typeface="Candara" panose="020E0502030303020204" pitchFamily="34" charset="0"/>
            <a:cs typeface="Arial" panose="020B0604020202020204" pitchFamily="34" charset="0"/>
          </a:endParaRPr>
        </a:p>
      </dgm:t>
    </dgm:pt>
    <dgm:pt modelId="{3E3EC1D9-E8F9-47C6-8342-6C331B5E949E}">
      <dgm:prSet phldrT="[Texto]" custT="1"/>
      <dgm:spPr/>
      <dgm:t>
        <a:bodyPr spcFirstLastPara="0" vert="horz" wrap="square" lIns="390881" tIns="35560" rIns="35560" bIns="35560" numCol="1" spcCol="1270" anchor="ctr" anchorCtr="0"/>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Tijeras y cinta de enmascarar de color</a:t>
          </a:r>
          <a:endParaRPr lang="en-US" sz="1100" kern="1200" dirty="0">
            <a:latin typeface="Arial" panose="020B0604020202020204" pitchFamily="34" charset="0"/>
            <a:ea typeface="+mn-ea"/>
            <a:cs typeface="Arial" panose="020B0604020202020204" pitchFamily="34" charset="0"/>
          </a:endParaRPr>
        </a:p>
      </dgm:t>
    </dgm:pt>
    <dgm:pt modelId="{E9010119-8CC6-4F13-8526-68BB4778D6FC}" type="parTrans" cxnId="{35F1BA46-408B-42F7-B0B1-6745E9E054C3}">
      <dgm:prSet/>
      <dgm:spPr/>
      <dgm:t>
        <a:bodyPr/>
        <a:lstStyle/>
        <a:p>
          <a:endParaRPr lang="en-US" sz="1100">
            <a:latin typeface="Candara" panose="020E0502030303020204" pitchFamily="34" charset="0"/>
            <a:cs typeface="Arial" panose="020B0604020202020204" pitchFamily="34" charset="0"/>
          </a:endParaRPr>
        </a:p>
      </dgm:t>
    </dgm:pt>
    <dgm:pt modelId="{00839793-44C5-4679-BD84-CC17C036B09C}" type="sibTrans" cxnId="{35F1BA46-408B-42F7-B0B1-6745E9E054C3}">
      <dgm:prSet/>
      <dgm:spPr/>
      <dgm:t>
        <a:bodyPr/>
        <a:lstStyle/>
        <a:p>
          <a:endParaRPr lang="en-US" sz="1100">
            <a:latin typeface="Candara" panose="020E0502030303020204" pitchFamily="34" charset="0"/>
            <a:cs typeface="Arial" panose="020B0604020202020204" pitchFamily="34" charset="0"/>
          </a:endParaRPr>
        </a:p>
      </dgm:t>
    </dgm:pt>
    <dgm:pt modelId="{E285A896-3064-4EF9-9038-7FC8B1CFF82C}">
      <dgm:prSet phldrT="[Texto]" custT="1"/>
      <dgm:spPr/>
      <dgm:t>
        <a:bodyPr/>
        <a:lstStyle/>
        <a:p>
          <a:pPr>
            <a:buNone/>
          </a:pPr>
          <a:r>
            <a:rPr lang="es-CO" sz="1100" kern="1200" dirty="0">
              <a:latin typeface="Candara" panose="020E0502030303020204" pitchFamily="34" charset="0"/>
              <a:ea typeface="+mn-ea"/>
              <a:cs typeface="Arial" panose="020B0604020202020204" pitchFamily="34" charset="0"/>
            </a:rPr>
            <a:t>Cámara fotográfica (resolución mínima: 8M, resolución </a:t>
          </a:r>
          <a:r>
            <a:rPr lang="es-CO" sz="1100" kern="1200" dirty="0">
              <a:latin typeface="Arial" panose="020B0604020202020204" pitchFamily="34" charset="0"/>
              <a:ea typeface="+mn-ea"/>
              <a:cs typeface="Arial" panose="020B0604020202020204" pitchFamily="34" charset="0"/>
            </a:rPr>
            <a:t>recomendada</a:t>
          </a:r>
          <a:r>
            <a:rPr lang="es-CO" sz="1100" kern="1200" dirty="0">
              <a:latin typeface="Candara" panose="020E0502030303020204" pitchFamily="34" charset="0"/>
              <a:ea typeface="+mn-ea"/>
              <a:cs typeface="Arial" panose="020B0604020202020204" pitchFamily="34" charset="0"/>
            </a:rPr>
            <a:t> 16M) </a:t>
          </a:r>
          <a:endParaRPr lang="en-US" sz="1100" kern="1200" dirty="0">
            <a:latin typeface="Candara" panose="020E0502030303020204" pitchFamily="34" charset="0"/>
            <a:ea typeface="+mn-ea"/>
            <a:cs typeface="Arial" panose="020B0604020202020204" pitchFamily="34" charset="0"/>
          </a:endParaRPr>
        </a:p>
      </dgm:t>
    </dgm:pt>
    <dgm:pt modelId="{1D45623F-43CF-4EF6-B064-7EE694D5B16B}" type="parTrans" cxnId="{7C06489C-12AB-4A8C-BDBA-6C17E969E75B}">
      <dgm:prSet/>
      <dgm:spPr/>
      <dgm:t>
        <a:bodyPr/>
        <a:lstStyle/>
        <a:p>
          <a:endParaRPr lang="en-US" sz="1100">
            <a:latin typeface="Candara" panose="020E0502030303020204" pitchFamily="34" charset="0"/>
            <a:cs typeface="Arial" panose="020B0604020202020204" pitchFamily="34" charset="0"/>
          </a:endParaRPr>
        </a:p>
      </dgm:t>
    </dgm:pt>
    <dgm:pt modelId="{012CB07E-6200-4BE5-BD09-335E752BE2BF}" type="sibTrans" cxnId="{7C06489C-12AB-4A8C-BDBA-6C17E969E75B}">
      <dgm:prSet/>
      <dgm:spPr/>
      <dgm:t>
        <a:bodyPr/>
        <a:lstStyle/>
        <a:p>
          <a:endParaRPr lang="en-US" sz="1100">
            <a:latin typeface="Candara" panose="020E0502030303020204" pitchFamily="34" charset="0"/>
            <a:cs typeface="Arial" panose="020B0604020202020204" pitchFamily="34" charset="0"/>
          </a:endParaRPr>
        </a:p>
      </dgm:t>
    </dgm:pt>
    <dgm:pt modelId="{D958A89A-4B5D-4A7C-9192-56BF25A4D058}" type="pres">
      <dgm:prSet presAssocID="{4B027706-2857-42B1-AE80-FC6212975B99}" presName="Name0" presStyleCnt="0">
        <dgm:presLayoutVars>
          <dgm:chMax val="7"/>
          <dgm:chPref val="7"/>
          <dgm:dir/>
        </dgm:presLayoutVars>
      </dgm:prSet>
      <dgm:spPr/>
    </dgm:pt>
    <dgm:pt modelId="{33DCFBF3-152A-4341-A7D3-6AFBC075B991}" type="pres">
      <dgm:prSet presAssocID="{4B027706-2857-42B1-AE80-FC6212975B99}" presName="Name1" presStyleCnt="0"/>
      <dgm:spPr/>
    </dgm:pt>
    <dgm:pt modelId="{1AA1DD95-7DAB-4A34-83E0-7E949D1F3063}" type="pres">
      <dgm:prSet presAssocID="{4B027706-2857-42B1-AE80-FC6212975B99}" presName="cycle" presStyleCnt="0"/>
      <dgm:spPr/>
    </dgm:pt>
    <dgm:pt modelId="{9DDD3D8F-5EDF-4862-893A-AF1735F89F49}" type="pres">
      <dgm:prSet presAssocID="{4B027706-2857-42B1-AE80-FC6212975B99}" presName="srcNode" presStyleLbl="node1" presStyleIdx="0" presStyleCnt="5"/>
      <dgm:spPr/>
    </dgm:pt>
    <dgm:pt modelId="{78F8470A-3277-4265-B0FA-F7D3E8A4DCFF}" type="pres">
      <dgm:prSet presAssocID="{4B027706-2857-42B1-AE80-FC6212975B99}" presName="conn" presStyleLbl="parChTrans1D2" presStyleIdx="0" presStyleCnt="1"/>
      <dgm:spPr/>
    </dgm:pt>
    <dgm:pt modelId="{7BA759F9-1EBD-4353-BF12-208AC4E94486}" type="pres">
      <dgm:prSet presAssocID="{4B027706-2857-42B1-AE80-FC6212975B99}" presName="extraNode" presStyleLbl="node1" presStyleIdx="0" presStyleCnt="5"/>
      <dgm:spPr/>
    </dgm:pt>
    <dgm:pt modelId="{B281737E-2728-4339-B817-0249F5563C69}" type="pres">
      <dgm:prSet presAssocID="{4B027706-2857-42B1-AE80-FC6212975B99}" presName="dstNode" presStyleLbl="node1" presStyleIdx="0" presStyleCnt="5"/>
      <dgm:spPr/>
    </dgm:pt>
    <dgm:pt modelId="{2F17E5A9-6EFC-4EB9-A3A3-7D8ED9F574C5}" type="pres">
      <dgm:prSet presAssocID="{60B57311-48C0-4F06-B6D9-90EF9D6C3AC6}" presName="text_1" presStyleLbl="node1" presStyleIdx="0" presStyleCnt="5">
        <dgm:presLayoutVars>
          <dgm:bulletEnabled val="1"/>
        </dgm:presLayoutVars>
      </dgm:prSet>
      <dgm:spPr/>
    </dgm:pt>
    <dgm:pt modelId="{5F31B232-54DC-47D4-8B5C-6AF3791707A1}" type="pres">
      <dgm:prSet presAssocID="{60B57311-48C0-4F06-B6D9-90EF9D6C3AC6}" presName="accent_1" presStyleCnt="0"/>
      <dgm:spPr/>
    </dgm:pt>
    <dgm:pt modelId="{0153992A-2C51-49F9-81B1-A5D64362165E}" type="pres">
      <dgm:prSet presAssocID="{60B57311-48C0-4F06-B6D9-90EF9D6C3AC6}" presName="accentRepeatNode" presStyleLbl="solidFgAcc1" presStyleIdx="0" presStyleCnt="5"/>
      <dgm:spPr/>
    </dgm:pt>
    <dgm:pt modelId="{D6525006-518E-45BA-9FFF-BC02EF4F8ACD}" type="pres">
      <dgm:prSet presAssocID="{A61605AB-ABE3-4C7D-AC0A-EC2CCD994455}" presName="text_2" presStyleLbl="node1" presStyleIdx="1" presStyleCnt="5">
        <dgm:presLayoutVars>
          <dgm:bulletEnabled val="1"/>
        </dgm:presLayoutVars>
      </dgm:prSet>
      <dgm:spPr/>
    </dgm:pt>
    <dgm:pt modelId="{9C91CEDC-3833-42B3-833D-3298CDD0D604}" type="pres">
      <dgm:prSet presAssocID="{A61605AB-ABE3-4C7D-AC0A-EC2CCD994455}" presName="accent_2" presStyleCnt="0"/>
      <dgm:spPr/>
    </dgm:pt>
    <dgm:pt modelId="{957296D0-72CD-41E9-B25B-556096C0FA03}" type="pres">
      <dgm:prSet presAssocID="{A61605AB-ABE3-4C7D-AC0A-EC2CCD994455}" presName="accentRepeatNode" presStyleLbl="solidFgAcc1" presStyleIdx="1" presStyleCnt="5"/>
      <dgm:spPr/>
    </dgm:pt>
    <dgm:pt modelId="{EC257BCB-27B2-461F-9C86-B346D1F4419D}" type="pres">
      <dgm:prSet presAssocID="{2CA53DF4-E1D5-4DFC-818E-A06C0E29E732}" presName="text_3" presStyleLbl="node1" presStyleIdx="2" presStyleCnt="5">
        <dgm:presLayoutVars>
          <dgm:bulletEnabled val="1"/>
        </dgm:presLayoutVars>
      </dgm:prSet>
      <dgm:spPr/>
    </dgm:pt>
    <dgm:pt modelId="{956B9BEC-1ACC-444A-97DB-DBCDFC9D7976}" type="pres">
      <dgm:prSet presAssocID="{2CA53DF4-E1D5-4DFC-818E-A06C0E29E732}" presName="accent_3" presStyleCnt="0"/>
      <dgm:spPr/>
    </dgm:pt>
    <dgm:pt modelId="{4C88473A-A536-4362-84AA-D8C7FBF1A620}" type="pres">
      <dgm:prSet presAssocID="{2CA53DF4-E1D5-4DFC-818E-A06C0E29E732}" presName="accentRepeatNode" presStyleLbl="solidFgAcc1" presStyleIdx="2" presStyleCnt="5"/>
      <dgm:spPr/>
    </dgm:pt>
    <dgm:pt modelId="{38C32480-2EB8-4A08-ACA5-16257BF493B3}" type="pres">
      <dgm:prSet presAssocID="{3E3EC1D9-E8F9-47C6-8342-6C331B5E949E}" presName="text_4" presStyleLbl="node1" presStyleIdx="3" presStyleCnt="5">
        <dgm:presLayoutVars>
          <dgm:bulletEnabled val="1"/>
        </dgm:presLayoutVars>
      </dgm:prSet>
      <dgm:spPr/>
    </dgm:pt>
    <dgm:pt modelId="{C0FD8467-54AA-48E8-8496-2D19D58DF287}" type="pres">
      <dgm:prSet presAssocID="{3E3EC1D9-E8F9-47C6-8342-6C331B5E949E}" presName="accent_4" presStyleCnt="0"/>
      <dgm:spPr/>
    </dgm:pt>
    <dgm:pt modelId="{6FA1646E-AE61-4E2A-A2CE-D60A87753BF7}" type="pres">
      <dgm:prSet presAssocID="{3E3EC1D9-E8F9-47C6-8342-6C331B5E949E}" presName="accentRepeatNode" presStyleLbl="solidFgAcc1" presStyleIdx="3" presStyleCnt="5"/>
      <dgm:spPr/>
    </dgm:pt>
    <dgm:pt modelId="{5ED6A97B-7296-42D6-8625-81217995CC15}" type="pres">
      <dgm:prSet presAssocID="{E285A896-3064-4EF9-9038-7FC8B1CFF82C}" presName="text_5" presStyleLbl="node1" presStyleIdx="4" presStyleCnt="5">
        <dgm:presLayoutVars>
          <dgm:bulletEnabled val="1"/>
        </dgm:presLayoutVars>
      </dgm:prSet>
      <dgm:spPr/>
    </dgm:pt>
    <dgm:pt modelId="{F30424D2-8724-4842-BCC4-7A53D04F9FCF}" type="pres">
      <dgm:prSet presAssocID="{E285A896-3064-4EF9-9038-7FC8B1CFF82C}" presName="accent_5" presStyleCnt="0"/>
      <dgm:spPr/>
    </dgm:pt>
    <dgm:pt modelId="{114632FD-EB39-4961-9DB3-F5D54172F046}" type="pres">
      <dgm:prSet presAssocID="{E285A896-3064-4EF9-9038-7FC8B1CFF82C}" presName="accentRepeatNode" presStyleLbl="solidFgAcc1" presStyleIdx="4" presStyleCnt="5"/>
      <dgm:spPr/>
    </dgm:pt>
  </dgm:ptLst>
  <dgm:cxnLst>
    <dgm:cxn modelId="{15CC730B-6CA6-43F3-8C58-E1A1AE757F75}" srcId="{4B027706-2857-42B1-AE80-FC6212975B99}" destId="{60B57311-48C0-4F06-B6D9-90EF9D6C3AC6}" srcOrd="0" destOrd="0" parTransId="{38B2087D-5E5F-4C2F-83BF-8CFA0C5D6508}" sibTransId="{43B21478-9A13-4ED9-88E9-2A73D768A51F}"/>
    <dgm:cxn modelId="{021B5D14-140E-4F32-9FEB-C41A97E54C03}" srcId="{4B027706-2857-42B1-AE80-FC6212975B99}" destId="{A61605AB-ABE3-4C7D-AC0A-EC2CCD994455}" srcOrd="1" destOrd="0" parTransId="{5F9AC2F5-76D2-408D-928D-E6DC5437F2D9}" sibTransId="{21473C03-439D-4552-ABE5-5ED146BE6C83}"/>
    <dgm:cxn modelId="{2172641C-16EE-431B-B798-338BB7115CB4}" type="presOf" srcId="{E285A896-3064-4EF9-9038-7FC8B1CFF82C}" destId="{5ED6A97B-7296-42D6-8625-81217995CC15}" srcOrd="0" destOrd="0" presId="urn:microsoft.com/office/officeart/2008/layout/VerticalCurvedList#1"/>
    <dgm:cxn modelId="{83DA773E-EEB0-4BC4-A703-B040BEAB7DE2}" type="presOf" srcId="{43B21478-9A13-4ED9-88E9-2A73D768A51F}" destId="{78F8470A-3277-4265-B0FA-F7D3E8A4DCFF}" srcOrd="0" destOrd="0" presId="urn:microsoft.com/office/officeart/2008/layout/VerticalCurvedList#1"/>
    <dgm:cxn modelId="{01B1525E-27FB-44FB-A99F-25E5E94221FB}" type="presOf" srcId="{4B027706-2857-42B1-AE80-FC6212975B99}" destId="{D958A89A-4B5D-4A7C-9192-56BF25A4D058}" srcOrd="0" destOrd="0" presId="urn:microsoft.com/office/officeart/2008/layout/VerticalCurvedList#1"/>
    <dgm:cxn modelId="{0B54C35F-2198-4A3E-8AF4-66707D63CCC9}" srcId="{4B027706-2857-42B1-AE80-FC6212975B99}" destId="{2CA53DF4-E1D5-4DFC-818E-A06C0E29E732}" srcOrd="2" destOrd="0" parTransId="{8C9C7B32-A76A-45B6-9B17-5E862689208C}" sibTransId="{728F8A61-2187-495A-B757-5919E44903BD}"/>
    <dgm:cxn modelId="{79FBCE65-4B2C-41B2-8DE0-4D2D771F1BE7}" type="presOf" srcId="{60B57311-48C0-4F06-B6D9-90EF9D6C3AC6}" destId="{2F17E5A9-6EFC-4EB9-A3A3-7D8ED9F574C5}" srcOrd="0" destOrd="0" presId="urn:microsoft.com/office/officeart/2008/layout/VerticalCurvedList#1"/>
    <dgm:cxn modelId="{35F1BA46-408B-42F7-B0B1-6745E9E054C3}" srcId="{4B027706-2857-42B1-AE80-FC6212975B99}" destId="{3E3EC1D9-E8F9-47C6-8342-6C331B5E949E}" srcOrd="3" destOrd="0" parTransId="{E9010119-8CC6-4F13-8526-68BB4778D6FC}" sibTransId="{00839793-44C5-4679-BD84-CC17C036B09C}"/>
    <dgm:cxn modelId="{EC3FBF48-36DE-4676-BF78-1BE152DE81A9}" type="presOf" srcId="{3E3EC1D9-E8F9-47C6-8342-6C331B5E949E}" destId="{38C32480-2EB8-4A08-ACA5-16257BF493B3}" srcOrd="0" destOrd="0" presId="urn:microsoft.com/office/officeart/2008/layout/VerticalCurvedList#1"/>
    <dgm:cxn modelId="{5A0D3C95-3A86-4DD0-8BEF-F82FFAA2A2F7}" type="presOf" srcId="{A61605AB-ABE3-4C7D-AC0A-EC2CCD994455}" destId="{D6525006-518E-45BA-9FFF-BC02EF4F8ACD}" srcOrd="0" destOrd="0" presId="urn:microsoft.com/office/officeart/2008/layout/VerticalCurvedList#1"/>
    <dgm:cxn modelId="{7C06489C-12AB-4A8C-BDBA-6C17E969E75B}" srcId="{4B027706-2857-42B1-AE80-FC6212975B99}" destId="{E285A896-3064-4EF9-9038-7FC8B1CFF82C}" srcOrd="4" destOrd="0" parTransId="{1D45623F-43CF-4EF6-B064-7EE694D5B16B}" sibTransId="{012CB07E-6200-4BE5-BD09-335E752BE2BF}"/>
    <dgm:cxn modelId="{E324B4AB-DBB0-4652-A701-B1E55A4601A4}" type="presOf" srcId="{2CA53DF4-E1D5-4DFC-818E-A06C0E29E732}" destId="{EC257BCB-27B2-461F-9C86-B346D1F4419D}" srcOrd="0" destOrd="0" presId="urn:microsoft.com/office/officeart/2008/layout/VerticalCurvedList#1"/>
    <dgm:cxn modelId="{194F444D-2EDB-4DEF-B36D-D890563A80C3}" type="presParOf" srcId="{D958A89A-4B5D-4A7C-9192-56BF25A4D058}" destId="{33DCFBF3-152A-4341-A7D3-6AFBC075B991}" srcOrd="0" destOrd="0" presId="urn:microsoft.com/office/officeart/2008/layout/VerticalCurvedList#1"/>
    <dgm:cxn modelId="{B59E035C-075C-411F-A31E-9726D959521C}" type="presParOf" srcId="{33DCFBF3-152A-4341-A7D3-6AFBC075B991}" destId="{1AA1DD95-7DAB-4A34-83E0-7E949D1F3063}" srcOrd="0" destOrd="0" presId="urn:microsoft.com/office/officeart/2008/layout/VerticalCurvedList#1"/>
    <dgm:cxn modelId="{555DBC7C-E863-4CCA-A12F-9257A858A7BB}" type="presParOf" srcId="{1AA1DD95-7DAB-4A34-83E0-7E949D1F3063}" destId="{9DDD3D8F-5EDF-4862-893A-AF1735F89F49}" srcOrd="0" destOrd="0" presId="urn:microsoft.com/office/officeart/2008/layout/VerticalCurvedList#1"/>
    <dgm:cxn modelId="{6F4D5084-2208-4626-9913-F457BEFB43DC}" type="presParOf" srcId="{1AA1DD95-7DAB-4A34-83E0-7E949D1F3063}" destId="{78F8470A-3277-4265-B0FA-F7D3E8A4DCFF}" srcOrd="1" destOrd="0" presId="urn:microsoft.com/office/officeart/2008/layout/VerticalCurvedList#1"/>
    <dgm:cxn modelId="{74BB00F2-4A83-4371-90DD-3637F7BBFDA4}" type="presParOf" srcId="{1AA1DD95-7DAB-4A34-83E0-7E949D1F3063}" destId="{7BA759F9-1EBD-4353-BF12-208AC4E94486}" srcOrd="2" destOrd="0" presId="urn:microsoft.com/office/officeart/2008/layout/VerticalCurvedList#1"/>
    <dgm:cxn modelId="{3AC6807E-3856-44A5-9FBD-215CD20C6475}" type="presParOf" srcId="{1AA1DD95-7DAB-4A34-83E0-7E949D1F3063}" destId="{B281737E-2728-4339-B817-0249F5563C69}" srcOrd="3" destOrd="0" presId="urn:microsoft.com/office/officeart/2008/layout/VerticalCurvedList#1"/>
    <dgm:cxn modelId="{37051D4B-233C-4C37-B8EF-0F336C065E8C}" type="presParOf" srcId="{33DCFBF3-152A-4341-A7D3-6AFBC075B991}" destId="{2F17E5A9-6EFC-4EB9-A3A3-7D8ED9F574C5}" srcOrd="1" destOrd="0" presId="urn:microsoft.com/office/officeart/2008/layout/VerticalCurvedList#1"/>
    <dgm:cxn modelId="{303CA301-A648-432E-9579-E2D21357F9C8}" type="presParOf" srcId="{33DCFBF3-152A-4341-A7D3-6AFBC075B991}" destId="{5F31B232-54DC-47D4-8B5C-6AF3791707A1}" srcOrd="2" destOrd="0" presId="urn:microsoft.com/office/officeart/2008/layout/VerticalCurvedList#1"/>
    <dgm:cxn modelId="{E21DF345-0D33-423B-A687-6D2803D458AD}" type="presParOf" srcId="{5F31B232-54DC-47D4-8B5C-6AF3791707A1}" destId="{0153992A-2C51-49F9-81B1-A5D64362165E}" srcOrd="0" destOrd="0" presId="urn:microsoft.com/office/officeart/2008/layout/VerticalCurvedList#1"/>
    <dgm:cxn modelId="{4BB3F11E-C5D8-4FC1-85AF-5611AD81742D}" type="presParOf" srcId="{33DCFBF3-152A-4341-A7D3-6AFBC075B991}" destId="{D6525006-518E-45BA-9FFF-BC02EF4F8ACD}" srcOrd="3" destOrd="0" presId="urn:microsoft.com/office/officeart/2008/layout/VerticalCurvedList#1"/>
    <dgm:cxn modelId="{E4D8557A-5EF9-4297-BF1C-6C3868E0CD30}" type="presParOf" srcId="{33DCFBF3-152A-4341-A7D3-6AFBC075B991}" destId="{9C91CEDC-3833-42B3-833D-3298CDD0D604}" srcOrd="4" destOrd="0" presId="urn:microsoft.com/office/officeart/2008/layout/VerticalCurvedList#1"/>
    <dgm:cxn modelId="{58CF6C4B-7595-40C0-AF16-2CE63A43B1CB}" type="presParOf" srcId="{9C91CEDC-3833-42B3-833D-3298CDD0D604}" destId="{957296D0-72CD-41E9-B25B-556096C0FA03}" srcOrd="0" destOrd="0" presId="urn:microsoft.com/office/officeart/2008/layout/VerticalCurvedList#1"/>
    <dgm:cxn modelId="{8090FA9A-0755-440D-97EE-8BDE7E9969FE}" type="presParOf" srcId="{33DCFBF3-152A-4341-A7D3-6AFBC075B991}" destId="{EC257BCB-27B2-461F-9C86-B346D1F4419D}" srcOrd="5" destOrd="0" presId="urn:microsoft.com/office/officeart/2008/layout/VerticalCurvedList#1"/>
    <dgm:cxn modelId="{3239EE6C-8E40-4FCB-811A-B1D100855BDA}" type="presParOf" srcId="{33DCFBF3-152A-4341-A7D3-6AFBC075B991}" destId="{956B9BEC-1ACC-444A-97DB-DBCDFC9D7976}" srcOrd="6" destOrd="0" presId="urn:microsoft.com/office/officeart/2008/layout/VerticalCurvedList#1"/>
    <dgm:cxn modelId="{C3F20E2B-6931-4980-AAE2-AEF25C0B291F}" type="presParOf" srcId="{956B9BEC-1ACC-444A-97DB-DBCDFC9D7976}" destId="{4C88473A-A536-4362-84AA-D8C7FBF1A620}" srcOrd="0" destOrd="0" presId="urn:microsoft.com/office/officeart/2008/layout/VerticalCurvedList#1"/>
    <dgm:cxn modelId="{60833885-6633-48A1-B1D5-97685CC3935C}" type="presParOf" srcId="{33DCFBF3-152A-4341-A7D3-6AFBC075B991}" destId="{38C32480-2EB8-4A08-ACA5-16257BF493B3}" srcOrd="7" destOrd="0" presId="urn:microsoft.com/office/officeart/2008/layout/VerticalCurvedList#1"/>
    <dgm:cxn modelId="{A6E67C67-DEE9-41E1-9B4A-C1FFFAD9FDF5}" type="presParOf" srcId="{33DCFBF3-152A-4341-A7D3-6AFBC075B991}" destId="{C0FD8467-54AA-48E8-8496-2D19D58DF287}" srcOrd="8" destOrd="0" presId="urn:microsoft.com/office/officeart/2008/layout/VerticalCurvedList#1"/>
    <dgm:cxn modelId="{39808ABA-103E-47B8-A161-EBCC878222C9}" type="presParOf" srcId="{C0FD8467-54AA-48E8-8496-2D19D58DF287}" destId="{6FA1646E-AE61-4E2A-A2CE-D60A87753BF7}" srcOrd="0" destOrd="0" presId="urn:microsoft.com/office/officeart/2008/layout/VerticalCurvedList#1"/>
    <dgm:cxn modelId="{071DC051-6B7F-4A75-B9D7-99E800DD5500}" type="presParOf" srcId="{33DCFBF3-152A-4341-A7D3-6AFBC075B991}" destId="{5ED6A97B-7296-42D6-8625-81217995CC15}" srcOrd="9" destOrd="0" presId="urn:microsoft.com/office/officeart/2008/layout/VerticalCurvedList#1"/>
    <dgm:cxn modelId="{031E9E5E-5108-4BE5-95EE-3AFE33D7A5BA}" type="presParOf" srcId="{33DCFBF3-152A-4341-A7D3-6AFBC075B991}" destId="{F30424D2-8724-4842-BCC4-7A53D04F9FCF}" srcOrd="10" destOrd="0" presId="urn:microsoft.com/office/officeart/2008/layout/VerticalCurvedList#1"/>
    <dgm:cxn modelId="{7E4035FF-F338-4D17-A7DD-AAA6334540F7}" type="presParOf" srcId="{F30424D2-8724-4842-BCC4-7A53D04F9FCF}" destId="{114632FD-EB39-4961-9DB3-F5D54172F046}" srcOrd="0" destOrd="0" presId="urn:microsoft.com/office/officeart/2008/layout/VerticalCurved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BB4CCA-C268-4567-BC40-8ECB7E26BD58}"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s-419"/>
        </a:p>
      </dgm:t>
    </dgm:pt>
    <dgm:pt modelId="{828FD8D1-9A04-48C0-8029-2B89B8BF2875}">
      <dgm:prSet phldrT="[Texto]" custT="1"/>
      <dgm:spPr/>
      <dgm:t>
        <a:bodyPr/>
        <a:lstStyle/>
        <a:p>
          <a:r>
            <a:rPr lang="es-CO" sz="1400" b="1" dirty="0">
              <a:latin typeface="Candara" panose="020E0502030303020204" pitchFamily="34" charset="0"/>
            </a:rPr>
            <a:t>¿Para qué? </a:t>
          </a:r>
          <a:endParaRPr lang="es-419" sz="1400" b="1" dirty="0">
            <a:latin typeface="Candara" panose="020E0502030303020204" pitchFamily="34" charset="0"/>
          </a:endParaRPr>
        </a:p>
      </dgm:t>
    </dgm:pt>
    <dgm:pt modelId="{38AFFEC7-2430-4C9F-9DC9-B22C2DC1EBB7}" type="parTrans" cxnId="{0148DA37-0EDD-4D5A-B773-3EFB9C374F5D}">
      <dgm:prSet/>
      <dgm:spPr/>
      <dgm:t>
        <a:bodyPr/>
        <a:lstStyle/>
        <a:p>
          <a:endParaRPr lang="es-419" sz="1400">
            <a:latin typeface="Candara" panose="020E0502030303020204" pitchFamily="34" charset="0"/>
          </a:endParaRPr>
        </a:p>
      </dgm:t>
    </dgm:pt>
    <dgm:pt modelId="{6D464F5B-0A21-4CC5-89EF-05FC09D05D6C}" type="sibTrans" cxnId="{0148DA37-0EDD-4D5A-B773-3EFB9C374F5D}">
      <dgm:prSet/>
      <dgm:spPr/>
      <dgm:t>
        <a:bodyPr/>
        <a:lstStyle/>
        <a:p>
          <a:endParaRPr lang="es-419" sz="1400">
            <a:latin typeface="Candara" panose="020E0502030303020204" pitchFamily="34" charset="0"/>
          </a:endParaRPr>
        </a:p>
      </dgm:t>
    </dgm:pt>
    <dgm:pt modelId="{1539BCBA-468F-46B0-820B-4D539708CF33}">
      <dgm:prSet phldrT="[Texto]" custT="1">
        <dgm:style>
          <a:lnRef idx="2">
            <a:schemeClr val="accent2"/>
          </a:lnRef>
          <a:fillRef idx="1">
            <a:schemeClr val="lt1"/>
          </a:fillRef>
          <a:effectRef idx="0">
            <a:schemeClr val="accent2"/>
          </a:effectRef>
          <a:fontRef idx="minor">
            <a:schemeClr val="dk1"/>
          </a:fontRef>
        </dgm:style>
      </dgm:prSet>
      <dgm:spPr>
        <a:ln w="28575"/>
      </dgm:spPr>
      <dgm:t>
        <a:bodyPr spcFirstLastPara="0" vert="horz" wrap="square" lIns="99568" tIns="8890" rIns="8890" bIns="8890" numCol="1" spcCol="1270" anchor="ctr" anchorCtr="0"/>
        <a:lstStyle/>
        <a:p>
          <a:pPr marL="114300" lvl="1" indent="-114300" algn="l" defTabSz="622300">
            <a:lnSpc>
              <a:spcPct val="90000"/>
            </a:lnSpc>
            <a:spcBef>
              <a:spcPct val="0"/>
            </a:spcBef>
            <a:spcAft>
              <a:spcPct val="15000"/>
            </a:spcAft>
            <a:buChar char="•"/>
          </a:pPr>
          <a:r>
            <a:rPr lang="es-419" sz="1400" kern="1200" dirty="0">
              <a:solidFill>
                <a:prstClr val="white">
                  <a:lumMod val="50000"/>
                </a:prstClr>
              </a:solidFill>
              <a:latin typeface="Candara" panose="020E0502030303020204" pitchFamily="34" charset="0"/>
              <a:ea typeface="+mn-ea"/>
              <a:cs typeface="+mn-cs"/>
            </a:rPr>
            <a:t>Para definir conjuntamente las reglas a aplicar durante las sesiones y mantener el enfoque en los objetivos</a:t>
          </a:r>
        </a:p>
      </dgm:t>
    </dgm:pt>
    <dgm:pt modelId="{0829AA84-5DF8-40A7-96A4-4EAF45D98BC3}" type="parTrans" cxnId="{BB5898C2-EE05-4B39-98D7-0A9476D0A4FF}">
      <dgm:prSet/>
      <dgm:spPr/>
      <dgm:t>
        <a:bodyPr/>
        <a:lstStyle/>
        <a:p>
          <a:endParaRPr lang="es-419" sz="1400">
            <a:latin typeface="Candara" panose="020E0502030303020204" pitchFamily="34" charset="0"/>
          </a:endParaRPr>
        </a:p>
      </dgm:t>
    </dgm:pt>
    <dgm:pt modelId="{8CE340FA-119D-4318-ACDE-20996E044A79}" type="sibTrans" cxnId="{BB5898C2-EE05-4B39-98D7-0A9476D0A4FF}">
      <dgm:prSet/>
      <dgm:spPr/>
      <dgm:t>
        <a:bodyPr/>
        <a:lstStyle/>
        <a:p>
          <a:endParaRPr lang="es-419" sz="1400">
            <a:latin typeface="Candara" panose="020E0502030303020204" pitchFamily="34" charset="0"/>
          </a:endParaRPr>
        </a:p>
      </dgm:t>
    </dgm:pt>
    <dgm:pt modelId="{0D6C3FEC-6548-4757-A11E-3A766864E27A}">
      <dgm:prSet phldrT="[Texto]" custT="1"/>
      <dgm:spPr/>
      <dgm:t>
        <a:bodyPr/>
        <a:lstStyle/>
        <a:p>
          <a:r>
            <a:rPr lang="es-CO" sz="1400" b="1" kern="1200" dirty="0">
              <a:solidFill>
                <a:prstClr val="white"/>
              </a:solidFill>
              <a:latin typeface="Candara" panose="020E0502030303020204" pitchFamily="34" charset="0"/>
              <a:ea typeface="+mn-ea"/>
              <a:cs typeface="+mn-cs"/>
            </a:rPr>
            <a:t>¿Quién? </a:t>
          </a:r>
          <a:endParaRPr lang="es-419" sz="1400" b="1" kern="1200" dirty="0">
            <a:solidFill>
              <a:prstClr val="white"/>
            </a:solidFill>
            <a:latin typeface="Candara" panose="020E0502030303020204" pitchFamily="34" charset="0"/>
            <a:ea typeface="+mn-ea"/>
            <a:cs typeface="+mn-cs"/>
          </a:endParaRPr>
        </a:p>
      </dgm:t>
    </dgm:pt>
    <dgm:pt modelId="{62726652-F26A-4C3F-B3AA-1A2B3F6049C7}" type="parTrans" cxnId="{1A6A0EAE-2C70-4745-8C82-7973990267E5}">
      <dgm:prSet/>
      <dgm:spPr/>
      <dgm:t>
        <a:bodyPr/>
        <a:lstStyle/>
        <a:p>
          <a:endParaRPr lang="es-419" sz="1400">
            <a:latin typeface="Candara" panose="020E0502030303020204" pitchFamily="34" charset="0"/>
          </a:endParaRPr>
        </a:p>
      </dgm:t>
    </dgm:pt>
    <dgm:pt modelId="{77D7C791-FA3B-4210-B9E6-AE5368964C0C}" type="sibTrans" cxnId="{1A6A0EAE-2C70-4745-8C82-7973990267E5}">
      <dgm:prSet/>
      <dgm:spPr/>
      <dgm:t>
        <a:bodyPr/>
        <a:lstStyle/>
        <a:p>
          <a:endParaRPr lang="es-419" sz="1400">
            <a:latin typeface="Candara" panose="020E0502030303020204" pitchFamily="34" charset="0"/>
          </a:endParaRPr>
        </a:p>
      </dgm:t>
    </dgm:pt>
    <dgm:pt modelId="{440E4C27-C661-4ABD-AA2F-B221AFAD91A7}">
      <dgm:prSet phldrT="[Texto]" custT="1"/>
      <dgm:spPr/>
      <dgm:t>
        <a:bodyPr/>
        <a:lstStyle/>
        <a:p>
          <a:r>
            <a:rPr lang="es-CO" sz="1400" b="1" kern="1200" dirty="0">
              <a:solidFill>
                <a:prstClr val="white"/>
              </a:solidFill>
              <a:latin typeface="Candara" panose="020E0502030303020204" pitchFamily="34" charset="0"/>
              <a:ea typeface="+mn-ea"/>
              <a:cs typeface="+mn-cs"/>
            </a:rPr>
            <a:t>¿Cómo?</a:t>
          </a:r>
          <a:endParaRPr lang="es-419" sz="1400" b="1" kern="1200" dirty="0">
            <a:solidFill>
              <a:prstClr val="white"/>
            </a:solidFill>
            <a:latin typeface="Candara" panose="020E0502030303020204" pitchFamily="34" charset="0"/>
            <a:ea typeface="+mn-ea"/>
            <a:cs typeface="+mn-cs"/>
          </a:endParaRPr>
        </a:p>
      </dgm:t>
    </dgm:pt>
    <dgm:pt modelId="{174C35F7-1400-48A6-B19C-6C76BED777F4}" type="parTrans" cxnId="{61CA9D2B-3B91-4609-9B82-4C8E2F6862AC}">
      <dgm:prSet/>
      <dgm:spPr/>
      <dgm:t>
        <a:bodyPr/>
        <a:lstStyle/>
        <a:p>
          <a:endParaRPr lang="es-419" sz="1400">
            <a:latin typeface="Candara" panose="020E0502030303020204" pitchFamily="34" charset="0"/>
          </a:endParaRPr>
        </a:p>
      </dgm:t>
    </dgm:pt>
    <dgm:pt modelId="{88894BD2-B2AE-4A67-968B-A5A28E674499}" type="sibTrans" cxnId="{61CA9D2B-3B91-4609-9B82-4C8E2F6862AC}">
      <dgm:prSet/>
      <dgm:spPr/>
      <dgm:t>
        <a:bodyPr/>
        <a:lstStyle/>
        <a:p>
          <a:endParaRPr lang="es-419" sz="1400">
            <a:latin typeface="Candara" panose="020E0502030303020204" pitchFamily="34" charset="0"/>
          </a:endParaRPr>
        </a:p>
      </dgm:t>
    </dgm:pt>
    <dgm:pt modelId="{3D022B4B-4E20-4FF9-BF0A-7E4B39CC58E3}">
      <dgm:prSet phldrT="[Texto]" custT="1"/>
      <dgm:spPr/>
      <dgm:t>
        <a:bodyPr/>
        <a:lstStyle/>
        <a:p>
          <a:pPr>
            <a:buFont typeface="Wingdings" panose="05000000000000000000" pitchFamily="2" charset="2"/>
            <a:buChar char=""/>
          </a:pPr>
          <a:r>
            <a:rPr lang="es-CO" sz="1400" b="1" kern="1200" dirty="0">
              <a:solidFill>
                <a:prstClr val="white"/>
              </a:solidFill>
              <a:latin typeface="Candara" panose="020E0502030303020204" pitchFamily="34" charset="0"/>
              <a:ea typeface="+mn-ea"/>
              <a:cs typeface="+mn-cs"/>
            </a:rPr>
            <a:t>¿Con qué?</a:t>
          </a:r>
          <a:endParaRPr lang="es-419" sz="1400" b="1" kern="1200" dirty="0">
            <a:solidFill>
              <a:prstClr val="white"/>
            </a:solidFill>
            <a:latin typeface="Candara" panose="020E0502030303020204" pitchFamily="34" charset="0"/>
            <a:ea typeface="+mn-ea"/>
            <a:cs typeface="+mn-cs"/>
          </a:endParaRPr>
        </a:p>
      </dgm:t>
    </dgm:pt>
    <dgm:pt modelId="{02B114F8-1333-4D55-8852-AD155B0D022B}" type="parTrans" cxnId="{3B1F6933-4315-40AD-9E20-0538E8B0CE3F}">
      <dgm:prSet/>
      <dgm:spPr/>
      <dgm:t>
        <a:bodyPr/>
        <a:lstStyle/>
        <a:p>
          <a:endParaRPr lang="es-419" sz="1400">
            <a:latin typeface="Candara" panose="020E0502030303020204" pitchFamily="34" charset="0"/>
          </a:endParaRPr>
        </a:p>
      </dgm:t>
    </dgm:pt>
    <dgm:pt modelId="{CC566F11-ADDF-456E-BC51-C8BD6B6CD0F6}" type="sibTrans" cxnId="{3B1F6933-4315-40AD-9E20-0538E8B0CE3F}">
      <dgm:prSet/>
      <dgm:spPr/>
      <dgm:t>
        <a:bodyPr/>
        <a:lstStyle/>
        <a:p>
          <a:endParaRPr lang="es-419" sz="1400">
            <a:latin typeface="Candara" panose="020E0502030303020204" pitchFamily="34" charset="0"/>
          </a:endParaRPr>
        </a:p>
      </dgm:t>
    </dgm:pt>
    <dgm:pt modelId="{F6C1FB29-7647-436E-9D79-B8C1F58C779F}">
      <dgm:prSet custT="1">
        <dgm:style>
          <a:lnRef idx="2">
            <a:schemeClr val="accent3"/>
          </a:lnRef>
          <a:fillRef idx="1">
            <a:schemeClr val="lt1"/>
          </a:fillRef>
          <a:effectRef idx="0">
            <a:schemeClr val="accent3"/>
          </a:effectRef>
          <a:fontRef idx="minor">
            <a:schemeClr val="dk1"/>
          </a:fontRef>
        </dgm:style>
      </dgm:prSet>
      <dgm:spPr>
        <a:ln w="28575"/>
      </dgm:spPr>
      <dgm:t>
        <a:bodyPr spcFirstLastPara="0" vert="horz" wrap="square" lIns="99568" tIns="8890" rIns="8890" bIns="8890" numCol="1" spcCol="1270" anchor="ctr" anchorCtr="0"/>
        <a:lstStyle/>
        <a:p>
          <a:pPr marL="114300" lvl="1" indent="-114300" algn="l" defTabSz="622300">
            <a:lnSpc>
              <a:spcPct val="90000"/>
            </a:lnSpc>
            <a:spcBef>
              <a:spcPct val="0"/>
            </a:spcBef>
            <a:spcAft>
              <a:spcPct val="15000"/>
            </a:spcAft>
            <a:buChar char="•"/>
          </a:pPr>
          <a:r>
            <a:rPr lang="es-419" sz="1400" kern="1200" dirty="0">
              <a:solidFill>
                <a:prstClr val="white">
                  <a:lumMod val="50000"/>
                </a:prstClr>
              </a:solidFill>
              <a:latin typeface="Candara" panose="020E0502030303020204" pitchFamily="34" charset="0"/>
              <a:ea typeface="+mn-ea"/>
              <a:cs typeface="+mn-cs"/>
            </a:rPr>
            <a:t>Todos los participantes</a:t>
          </a:r>
        </a:p>
      </dgm:t>
    </dgm:pt>
    <dgm:pt modelId="{800D2FAD-7B5B-48FB-A91A-351CA8B718A8}" type="parTrans" cxnId="{12343688-A0A2-4538-91A6-1333B0749A2F}">
      <dgm:prSet/>
      <dgm:spPr/>
      <dgm:t>
        <a:bodyPr/>
        <a:lstStyle/>
        <a:p>
          <a:endParaRPr lang="es-419" sz="1400">
            <a:latin typeface="Candara" panose="020E0502030303020204" pitchFamily="34" charset="0"/>
          </a:endParaRPr>
        </a:p>
      </dgm:t>
    </dgm:pt>
    <dgm:pt modelId="{67AD75F3-7DDC-4A9B-8A1D-BD2F7DB3AC9D}" type="sibTrans" cxnId="{12343688-A0A2-4538-91A6-1333B0749A2F}">
      <dgm:prSet/>
      <dgm:spPr/>
      <dgm:t>
        <a:bodyPr/>
        <a:lstStyle/>
        <a:p>
          <a:endParaRPr lang="es-419" sz="1400">
            <a:latin typeface="Candara" panose="020E0502030303020204" pitchFamily="34" charset="0"/>
          </a:endParaRPr>
        </a:p>
      </dgm:t>
    </dgm:pt>
    <dgm:pt modelId="{0BD825FD-36A9-4607-B00D-41CBB3F4AE01}">
      <dgm:prSet custT="1"/>
      <dgm:spPr/>
      <dgm:t>
        <a:bodyPr/>
        <a:lstStyle/>
        <a:p>
          <a:r>
            <a:rPr lang="es-CO" sz="1400" b="1" kern="1200" dirty="0">
              <a:solidFill>
                <a:prstClr val="white"/>
              </a:solidFill>
              <a:latin typeface="Candara" panose="020E0502030303020204" pitchFamily="34" charset="0"/>
              <a:ea typeface="+mn-ea"/>
              <a:cs typeface="+mn-cs"/>
            </a:rPr>
            <a:t>¿Cuánto tiempo?</a:t>
          </a:r>
          <a:endParaRPr lang="es-419" sz="1400" b="1" kern="1200" dirty="0">
            <a:solidFill>
              <a:prstClr val="white"/>
            </a:solidFill>
            <a:latin typeface="Candara" panose="020E0502030303020204" pitchFamily="34" charset="0"/>
            <a:ea typeface="+mn-ea"/>
            <a:cs typeface="+mn-cs"/>
          </a:endParaRPr>
        </a:p>
      </dgm:t>
    </dgm:pt>
    <dgm:pt modelId="{4BEB97C5-77D1-472D-B3CD-1ADC9D1EC659}" type="parTrans" cxnId="{8C47C198-1F5A-40A6-98BE-E4BD9BFA5A47}">
      <dgm:prSet/>
      <dgm:spPr/>
      <dgm:t>
        <a:bodyPr/>
        <a:lstStyle/>
        <a:p>
          <a:endParaRPr lang="es-419" sz="1400">
            <a:latin typeface="Candara" panose="020E0502030303020204" pitchFamily="34" charset="0"/>
          </a:endParaRPr>
        </a:p>
      </dgm:t>
    </dgm:pt>
    <dgm:pt modelId="{B538D04E-D476-494F-96F2-C9972C057380}" type="sibTrans" cxnId="{8C47C198-1F5A-40A6-98BE-E4BD9BFA5A47}">
      <dgm:prSet/>
      <dgm:spPr/>
      <dgm:t>
        <a:bodyPr/>
        <a:lstStyle/>
        <a:p>
          <a:endParaRPr lang="es-419" sz="1400">
            <a:latin typeface="Candara" panose="020E0502030303020204" pitchFamily="34" charset="0"/>
          </a:endParaRPr>
        </a:p>
      </dgm:t>
    </dgm:pt>
    <dgm:pt modelId="{1BC7328C-49D2-4BE9-8B07-1E0620847002}">
      <dgm:prSet custT="1">
        <dgm:style>
          <a:lnRef idx="2">
            <a:schemeClr val="accent4"/>
          </a:lnRef>
          <a:fillRef idx="1">
            <a:schemeClr val="lt1"/>
          </a:fillRef>
          <a:effectRef idx="0">
            <a:schemeClr val="accent4"/>
          </a:effectRef>
          <a:fontRef idx="minor">
            <a:schemeClr val="dk1"/>
          </a:fontRef>
        </dgm:style>
      </dgm:prSet>
      <dgm:spPr>
        <a:ln w="28575"/>
      </dgm:spPr>
      <dgm:t>
        <a:bodyPr/>
        <a:lstStyle/>
        <a:p>
          <a:r>
            <a:rPr lang="es-419" sz="1400" dirty="0">
              <a:solidFill>
                <a:schemeClr val="bg1">
                  <a:lumMod val="50000"/>
                </a:schemeClr>
              </a:solidFill>
              <a:latin typeface="Candara" panose="020E0502030303020204" pitchFamily="34" charset="0"/>
            </a:rPr>
            <a:t>Entre 10 minutos.</a:t>
          </a:r>
          <a:endParaRPr lang="es-419" sz="1400" dirty="0">
            <a:solidFill>
              <a:srgbClr val="92D050"/>
            </a:solidFill>
            <a:latin typeface="Candara" panose="020E0502030303020204" pitchFamily="34" charset="0"/>
          </a:endParaRPr>
        </a:p>
      </dgm:t>
    </dgm:pt>
    <dgm:pt modelId="{BB112C5F-ADF3-4F59-B6AF-13CDFDB8EAFA}" type="parTrans" cxnId="{FFC7F8F1-3D89-4653-9775-AA5480E8D128}">
      <dgm:prSet/>
      <dgm:spPr/>
      <dgm:t>
        <a:bodyPr/>
        <a:lstStyle/>
        <a:p>
          <a:endParaRPr lang="es-419" sz="1400">
            <a:latin typeface="Candara" panose="020E0502030303020204" pitchFamily="34" charset="0"/>
          </a:endParaRPr>
        </a:p>
      </dgm:t>
    </dgm:pt>
    <dgm:pt modelId="{1794ED21-AE25-49DE-8074-4FFD5A0C7095}" type="sibTrans" cxnId="{FFC7F8F1-3D89-4653-9775-AA5480E8D128}">
      <dgm:prSet/>
      <dgm:spPr/>
      <dgm:t>
        <a:bodyPr/>
        <a:lstStyle/>
        <a:p>
          <a:endParaRPr lang="es-419" sz="1400">
            <a:latin typeface="Candara" panose="020E0502030303020204" pitchFamily="34" charset="0"/>
          </a:endParaRPr>
        </a:p>
      </dgm:t>
    </dgm:pt>
    <dgm:pt modelId="{281946CF-F1FF-4C84-B878-F7F63796D8FF}">
      <dgm:prSet custT="1">
        <dgm:style>
          <a:lnRef idx="2">
            <a:schemeClr val="accent5"/>
          </a:lnRef>
          <a:fillRef idx="1">
            <a:schemeClr val="lt1"/>
          </a:fillRef>
          <a:effectRef idx="0">
            <a:schemeClr val="accent5"/>
          </a:effectRef>
          <a:fontRef idx="minor">
            <a:schemeClr val="dk1"/>
          </a:fontRef>
        </dgm:style>
      </dgm:prSet>
      <dgm:spPr>
        <a:ln w="28575"/>
      </dgm:spPr>
      <dgm:t>
        <a:bodyPr/>
        <a:lstStyle/>
        <a:p>
          <a:r>
            <a:rPr lang="es-419" sz="1400" dirty="0">
              <a:solidFill>
                <a:schemeClr val="bg1">
                  <a:lumMod val="50000"/>
                </a:schemeClr>
              </a:solidFill>
              <a:latin typeface="Candara" panose="020E0502030303020204" pitchFamily="34" charset="0"/>
            </a:rPr>
            <a:t>Pliego de papel + Post-</a:t>
          </a:r>
          <a:r>
            <a:rPr lang="es-419" sz="1400" dirty="0" err="1">
              <a:solidFill>
                <a:schemeClr val="bg1">
                  <a:lumMod val="50000"/>
                </a:schemeClr>
              </a:solidFill>
              <a:latin typeface="Candara" panose="020E0502030303020204" pitchFamily="34" charset="0"/>
            </a:rPr>
            <a:t>it</a:t>
          </a:r>
          <a:r>
            <a:rPr lang="es-419" sz="1400" dirty="0">
              <a:solidFill>
                <a:schemeClr val="bg1">
                  <a:lumMod val="50000"/>
                </a:schemeClr>
              </a:solidFill>
              <a:latin typeface="Candara" panose="020E0502030303020204" pitchFamily="34" charset="0"/>
            </a:rPr>
            <a:t> notes + Marcadores</a:t>
          </a:r>
        </a:p>
      </dgm:t>
    </dgm:pt>
    <dgm:pt modelId="{BCF0B080-8EA2-4ABE-B711-415AFC1E064F}" type="parTrans" cxnId="{8989AB94-ED57-4A17-8BBD-35388B8135B1}">
      <dgm:prSet/>
      <dgm:spPr/>
      <dgm:t>
        <a:bodyPr/>
        <a:lstStyle/>
        <a:p>
          <a:endParaRPr lang="es-419" sz="1400">
            <a:latin typeface="Candara" panose="020E0502030303020204" pitchFamily="34" charset="0"/>
          </a:endParaRPr>
        </a:p>
      </dgm:t>
    </dgm:pt>
    <dgm:pt modelId="{76BF7262-6FC8-4249-977C-BF3A3E2A7919}" type="sibTrans" cxnId="{8989AB94-ED57-4A17-8BBD-35388B8135B1}">
      <dgm:prSet/>
      <dgm:spPr/>
      <dgm:t>
        <a:bodyPr/>
        <a:lstStyle/>
        <a:p>
          <a:endParaRPr lang="es-419" sz="1400">
            <a:latin typeface="Candara" panose="020E0502030303020204" pitchFamily="34" charset="0"/>
          </a:endParaRPr>
        </a:p>
      </dgm:t>
    </dgm:pt>
    <dgm:pt modelId="{780AC2A9-C4B6-4D4D-BA33-A84B09074881}">
      <dgm:prSet phldrT="[Texto]" custT="1">
        <dgm:style>
          <a:lnRef idx="2">
            <a:schemeClr val="accent6"/>
          </a:lnRef>
          <a:fillRef idx="1">
            <a:schemeClr val="lt1"/>
          </a:fillRef>
          <a:effectRef idx="0">
            <a:schemeClr val="accent6"/>
          </a:effectRef>
          <a:fontRef idx="minor">
            <a:schemeClr val="dk1"/>
          </a:fontRef>
        </dgm:style>
      </dgm:prSet>
      <dgm:spPr>
        <a:ln w="28575"/>
      </dgm:spPr>
      <dgm:t>
        <a:bodyPr/>
        <a:lstStyle/>
        <a:p>
          <a:r>
            <a:rPr lang="es-419" sz="1400" dirty="0">
              <a:solidFill>
                <a:schemeClr val="bg1">
                  <a:lumMod val="50000"/>
                </a:schemeClr>
              </a:solidFill>
              <a:latin typeface="Candara" panose="020E0502030303020204" pitchFamily="34" charset="0"/>
            </a:rPr>
            <a:t>Se muestran unas reglas básicas ya definidas, y se solicita a los participantes que escriba e post-</a:t>
          </a:r>
          <a:r>
            <a:rPr lang="es-419" sz="1400" dirty="0" err="1">
              <a:solidFill>
                <a:schemeClr val="bg1">
                  <a:lumMod val="50000"/>
                </a:schemeClr>
              </a:solidFill>
              <a:latin typeface="Candara" panose="020E0502030303020204" pitchFamily="34" charset="0"/>
            </a:rPr>
            <a:t>it</a:t>
          </a:r>
          <a:r>
            <a:rPr lang="es-419" sz="1400" dirty="0">
              <a:solidFill>
                <a:schemeClr val="bg1">
                  <a:lumMod val="50000"/>
                </a:schemeClr>
              </a:solidFill>
              <a:latin typeface="Candara" panose="020E0502030303020204" pitchFamily="34" charset="0"/>
            </a:rPr>
            <a:t> las que crean  convenientes y complementen las que ya se definieron.</a:t>
          </a:r>
        </a:p>
      </dgm:t>
    </dgm:pt>
    <dgm:pt modelId="{EC273227-05AB-4C84-BCFB-8268A11B4A5F}" type="parTrans" cxnId="{2D706388-122F-4276-9C68-E193E7075598}">
      <dgm:prSet/>
      <dgm:spPr/>
      <dgm:t>
        <a:bodyPr/>
        <a:lstStyle/>
        <a:p>
          <a:endParaRPr lang="es-419" sz="1400">
            <a:latin typeface="Candara" panose="020E0502030303020204" pitchFamily="34" charset="0"/>
          </a:endParaRPr>
        </a:p>
      </dgm:t>
    </dgm:pt>
    <dgm:pt modelId="{040FF37D-B705-4A6B-9CCC-F24A29A92D6C}" type="sibTrans" cxnId="{2D706388-122F-4276-9C68-E193E7075598}">
      <dgm:prSet/>
      <dgm:spPr/>
      <dgm:t>
        <a:bodyPr/>
        <a:lstStyle/>
        <a:p>
          <a:endParaRPr lang="es-419" sz="1400">
            <a:latin typeface="Candara" panose="020E0502030303020204" pitchFamily="34" charset="0"/>
          </a:endParaRPr>
        </a:p>
      </dgm:t>
    </dgm:pt>
    <dgm:pt modelId="{BA2C225F-87B8-4172-ABAE-01813FBC7DF3}" type="pres">
      <dgm:prSet presAssocID="{3CBB4CCA-C268-4567-BC40-8ECB7E26BD58}" presName="linearFlow" presStyleCnt="0">
        <dgm:presLayoutVars>
          <dgm:dir/>
          <dgm:animLvl val="lvl"/>
          <dgm:resizeHandles val="exact"/>
        </dgm:presLayoutVars>
      </dgm:prSet>
      <dgm:spPr/>
    </dgm:pt>
    <dgm:pt modelId="{FBF9D998-0799-46E5-946F-D353AF5C9DC2}" type="pres">
      <dgm:prSet presAssocID="{828FD8D1-9A04-48C0-8029-2B89B8BF2875}" presName="composite" presStyleCnt="0"/>
      <dgm:spPr/>
    </dgm:pt>
    <dgm:pt modelId="{1DCA19C3-7E1C-402E-B9C9-A71EE1D51380}" type="pres">
      <dgm:prSet presAssocID="{828FD8D1-9A04-48C0-8029-2B89B8BF2875}" presName="parentText" presStyleLbl="alignNode1" presStyleIdx="0" presStyleCnt="5">
        <dgm:presLayoutVars>
          <dgm:chMax val="1"/>
          <dgm:bulletEnabled val="1"/>
        </dgm:presLayoutVars>
      </dgm:prSet>
      <dgm:spPr/>
    </dgm:pt>
    <dgm:pt modelId="{8213111A-FD20-4A0B-B983-DEE227E3D32F}" type="pres">
      <dgm:prSet presAssocID="{828FD8D1-9A04-48C0-8029-2B89B8BF2875}" presName="descendantText" presStyleLbl="alignAcc1" presStyleIdx="0" presStyleCnt="5">
        <dgm:presLayoutVars>
          <dgm:bulletEnabled val="1"/>
        </dgm:presLayoutVars>
      </dgm:prSet>
      <dgm:spPr>
        <a:xfrm rot="5400000">
          <a:off x="3943325" y="-3270848"/>
          <a:ext cx="621370" cy="7170388"/>
        </a:xfrm>
        <a:prstGeom prst="round2SameRect">
          <a:avLst/>
        </a:prstGeom>
      </dgm:spPr>
    </dgm:pt>
    <dgm:pt modelId="{16CC19E2-85DA-48B7-ADD0-C2910F6FB75B}" type="pres">
      <dgm:prSet presAssocID="{6D464F5B-0A21-4CC5-89EF-05FC09D05D6C}" presName="sp" presStyleCnt="0"/>
      <dgm:spPr/>
    </dgm:pt>
    <dgm:pt modelId="{046B4762-F46B-4387-A69D-C44A9604B052}" type="pres">
      <dgm:prSet presAssocID="{0D6C3FEC-6548-4757-A11E-3A766864E27A}" presName="composite" presStyleCnt="0"/>
      <dgm:spPr/>
    </dgm:pt>
    <dgm:pt modelId="{B1C7D5D1-85C3-4185-8980-62A9B9E853F5}" type="pres">
      <dgm:prSet presAssocID="{0D6C3FEC-6548-4757-A11E-3A766864E27A}" presName="parentText" presStyleLbl="alignNode1" presStyleIdx="1" presStyleCnt="5">
        <dgm:presLayoutVars>
          <dgm:chMax val="1"/>
          <dgm:bulletEnabled val="1"/>
        </dgm:presLayoutVars>
      </dgm:prSet>
      <dgm:spPr/>
    </dgm:pt>
    <dgm:pt modelId="{47190DAA-E1A1-4391-892B-36D4173EF83D}" type="pres">
      <dgm:prSet presAssocID="{0D6C3FEC-6548-4757-A11E-3A766864E27A}" presName="descendantText" presStyleLbl="alignAcc1" presStyleIdx="1" presStyleCnt="5">
        <dgm:presLayoutVars>
          <dgm:bulletEnabled val="1"/>
        </dgm:presLayoutVars>
      </dgm:prSet>
      <dgm:spPr>
        <a:xfrm rot="5400000">
          <a:off x="3943488" y="-2434323"/>
          <a:ext cx="621044" cy="7170388"/>
        </a:xfrm>
        <a:prstGeom prst="round2SameRect">
          <a:avLst/>
        </a:prstGeom>
      </dgm:spPr>
    </dgm:pt>
    <dgm:pt modelId="{B29282E4-B4CF-4E5B-A4EA-99FFD3D557D3}" type="pres">
      <dgm:prSet presAssocID="{77D7C791-FA3B-4210-B9E6-AE5368964C0C}" presName="sp" presStyleCnt="0"/>
      <dgm:spPr/>
    </dgm:pt>
    <dgm:pt modelId="{2D9F27F8-2D05-4553-976A-68E736512375}" type="pres">
      <dgm:prSet presAssocID="{0BD825FD-36A9-4607-B00D-41CBB3F4AE01}" presName="composite" presStyleCnt="0"/>
      <dgm:spPr/>
    </dgm:pt>
    <dgm:pt modelId="{3507FDE4-39E5-404D-9634-7C1386B35CC1}" type="pres">
      <dgm:prSet presAssocID="{0BD825FD-36A9-4607-B00D-41CBB3F4AE01}" presName="parentText" presStyleLbl="alignNode1" presStyleIdx="2" presStyleCnt="5">
        <dgm:presLayoutVars>
          <dgm:chMax val="1"/>
          <dgm:bulletEnabled val="1"/>
        </dgm:presLayoutVars>
      </dgm:prSet>
      <dgm:spPr/>
    </dgm:pt>
    <dgm:pt modelId="{AEC90008-F794-4634-AB5C-9D00C4AE48A2}" type="pres">
      <dgm:prSet presAssocID="{0BD825FD-36A9-4607-B00D-41CBB3F4AE01}" presName="descendantText" presStyleLbl="alignAcc1" presStyleIdx="2" presStyleCnt="5">
        <dgm:presLayoutVars>
          <dgm:bulletEnabled val="1"/>
        </dgm:presLayoutVars>
      </dgm:prSet>
      <dgm:spPr/>
    </dgm:pt>
    <dgm:pt modelId="{B60DA5C0-B3A3-4B01-B69C-0A0DB09ECBFF}" type="pres">
      <dgm:prSet presAssocID="{B538D04E-D476-494F-96F2-C9972C057380}" presName="sp" presStyleCnt="0"/>
      <dgm:spPr/>
    </dgm:pt>
    <dgm:pt modelId="{EAF2105E-DB0E-4806-8A18-B256CA37378D}" type="pres">
      <dgm:prSet presAssocID="{3D022B4B-4E20-4FF9-BF0A-7E4B39CC58E3}" presName="composite" presStyleCnt="0"/>
      <dgm:spPr/>
    </dgm:pt>
    <dgm:pt modelId="{BFCA333E-897C-4C25-A8CF-5A119ABE5A35}" type="pres">
      <dgm:prSet presAssocID="{3D022B4B-4E20-4FF9-BF0A-7E4B39CC58E3}" presName="parentText" presStyleLbl="alignNode1" presStyleIdx="3" presStyleCnt="5">
        <dgm:presLayoutVars>
          <dgm:chMax val="1"/>
          <dgm:bulletEnabled val="1"/>
        </dgm:presLayoutVars>
      </dgm:prSet>
      <dgm:spPr/>
    </dgm:pt>
    <dgm:pt modelId="{429BED6C-017D-4D4F-B7B1-27238C0767A8}" type="pres">
      <dgm:prSet presAssocID="{3D022B4B-4E20-4FF9-BF0A-7E4B39CC58E3}" presName="descendantText" presStyleLbl="alignAcc1" presStyleIdx="3" presStyleCnt="5">
        <dgm:presLayoutVars>
          <dgm:bulletEnabled val="1"/>
        </dgm:presLayoutVars>
      </dgm:prSet>
      <dgm:spPr/>
    </dgm:pt>
    <dgm:pt modelId="{3A6A5EFA-4139-40C8-856A-403E305DBEF2}" type="pres">
      <dgm:prSet presAssocID="{CC566F11-ADDF-456E-BC51-C8BD6B6CD0F6}" presName="sp" presStyleCnt="0"/>
      <dgm:spPr/>
    </dgm:pt>
    <dgm:pt modelId="{AEACAD63-E369-42CA-B9EC-D3C70C0C8A9E}" type="pres">
      <dgm:prSet presAssocID="{440E4C27-C661-4ABD-AA2F-B221AFAD91A7}" presName="composite" presStyleCnt="0"/>
      <dgm:spPr/>
    </dgm:pt>
    <dgm:pt modelId="{00830E4F-BD98-4820-ADCF-8A51BC02E09C}" type="pres">
      <dgm:prSet presAssocID="{440E4C27-C661-4ABD-AA2F-B221AFAD91A7}" presName="parentText" presStyleLbl="alignNode1" presStyleIdx="4" presStyleCnt="5">
        <dgm:presLayoutVars>
          <dgm:chMax val="1"/>
          <dgm:bulletEnabled val="1"/>
        </dgm:presLayoutVars>
      </dgm:prSet>
      <dgm:spPr/>
    </dgm:pt>
    <dgm:pt modelId="{733285E3-C9BD-4F92-9960-9F22F00B9F09}" type="pres">
      <dgm:prSet presAssocID="{440E4C27-C661-4ABD-AA2F-B221AFAD91A7}" presName="descendantText" presStyleLbl="alignAcc1" presStyleIdx="4" presStyleCnt="5">
        <dgm:presLayoutVars>
          <dgm:bulletEnabled val="1"/>
        </dgm:presLayoutVars>
      </dgm:prSet>
      <dgm:spPr/>
    </dgm:pt>
  </dgm:ptLst>
  <dgm:cxnLst>
    <dgm:cxn modelId="{BDE0E401-905D-4A8B-8BA3-4966D850F6A5}" type="presOf" srcId="{3D022B4B-4E20-4FF9-BF0A-7E4B39CC58E3}" destId="{BFCA333E-897C-4C25-A8CF-5A119ABE5A35}" srcOrd="0" destOrd="0" presId="urn:microsoft.com/office/officeart/2005/8/layout/chevron2"/>
    <dgm:cxn modelId="{1D2F8F2B-FC4F-4B3B-8CAE-2A35AC7EB2DA}" type="presOf" srcId="{281946CF-F1FF-4C84-B878-F7F63796D8FF}" destId="{429BED6C-017D-4D4F-B7B1-27238C0767A8}" srcOrd="0" destOrd="0" presId="urn:microsoft.com/office/officeart/2005/8/layout/chevron2"/>
    <dgm:cxn modelId="{61CA9D2B-3B91-4609-9B82-4C8E2F6862AC}" srcId="{3CBB4CCA-C268-4567-BC40-8ECB7E26BD58}" destId="{440E4C27-C661-4ABD-AA2F-B221AFAD91A7}" srcOrd="4" destOrd="0" parTransId="{174C35F7-1400-48A6-B19C-6C76BED777F4}" sibTransId="{88894BD2-B2AE-4A67-968B-A5A28E674499}"/>
    <dgm:cxn modelId="{6188902C-4D02-4600-BFB5-0935CB84D281}" type="presOf" srcId="{0BD825FD-36A9-4607-B00D-41CBB3F4AE01}" destId="{3507FDE4-39E5-404D-9634-7C1386B35CC1}" srcOrd="0" destOrd="0" presId="urn:microsoft.com/office/officeart/2005/8/layout/chevron2"/>
    <dgm:cxn modelId="{D472602F-988E-4FEB-8278-E10939090198}" type="presOf" srcId="{3CBB4CCA-C268-4567-BC40-8ECB7E26BD58}" destId="{BA2C225F-87B8-4172-ABAE-01813FBC7DF3}" srcOrd="0" destOrd="0" presId="urn:microsoft.com/office/officeart/2005/8/layout/chevron2"/>
    <dgm:cxn modelId="{3B1F6933-4315-40AD-9E20-0538E8B0CE3F}" srcId="{3CBB4CCA-C268-4567-BC40-8ECB7E26BD58}" destId="{3D022B4B-4E20-4FF9-BF0A-7E4B39CC58E3}" srcOrd="3" destOrd="0" parTransId="{02B114F8-1333-4D55-8852-AD155B0D022B}" sibTransId="{CC566F11-ADDF-456E-BC51-C8BD6B6CD0F6}"/>
    <dgm:cxn modelId="{0148DA37-0EDD-4D5A-B773-3EFB9C374F5D}" srcId="{3CBB4CCA-C268-4567-BC40-8ECB7E26BD58}" destId="{828FD8D1-9A04-48C0-8029-2B89B8BF2875}" srcOrd="0" destOrd="0" parTransId="{38AFFEC7-2430-4C9F-9DC9-B22C2DC1EBB7}" sibTransId="{6D464F5B-0A21-4CC5-89EF-05FC09D05D6C}"/>
    <dgm:cxn modelId="{72EBE037-B631-4A3C-A35B-D805A7DA62DA}" type="presOf" srcId="{780AC2A9-C4B6-4D4D-BA33-A84B09074881}" destId="{733285E3-C9BD-4F92-9960-9F22F00B9F09}" srcOrd="0" destOrd="0" presId="urn:microsoft.com/office/officeart/2005/8/layout/chevron2"/>
    <dgm:cxn modelId="{75D3CB57-5F9B-4E41-B415-EB53BDC70D48}" type="presOf" srcId="{440E4C27-C661-4ABD-AA2F-B221AFAD91A7}" destId="{00830E4F-BD98-4820-ADCF-8A51BC02E09C}" srcOrd="0" destOrd="0" presId="urn:microsoft.com/office/officeart/2005/8/layout/chevron2"/>
    <dgm:cxn modelId="{12343688-A0A2-4538-91A6-1333B0749A2F}" srcId="{0D6C3FEC-6548-4757-A11E-3A766864E27A}" destId="{F6C1FB29-7647-436E-9D79-B8C1F58C779F}" srcOrd="0" destOrd="0" parTransId="{800D2FAD-7B5B-48FB-A91A-351CA8B718A8}" sibTransId="{67AD75F3-7DDC-4A9B-8A1D-BD2F7DB3AC9D}"/>
    <dgm:cxn modelId="{2D706388-122F-4276-9C68-E193E7075598}" srcId="{440E4C27-C661-4ABD-AA2F-B221AFAD91A7}" destId="{780AC2A9-C4B6-4D4D-BA33-A84B09074881}" srcOrd="0" destOrd="0" parTransId="{EC273227-05AB-4C84-BCFB-8268A11B4A5F}" sibTransId="{040FF37D-B705-4A6B-9CCC-F24A29A92D6C}"/>
    <dgm:cxn modelId="{DD5A8E94-E2A9-4A47-B615-D03E6A984673}" type="presOf" srcId="{828FD8D1-9A04-48C0-8029-2B89B8BF2875}" destId="{1DCA19C3-7E1C-402E-B9C9-A71EE1D51380}" srcOrd="0" destOrd="0" presId="urn:microsoft.com/office/officeart/2005/8/layout/chevron2"/>
    <dgm:cxn modelId="{8989AB94-ED57-4A17-8BBD-35388B8135B1}" srcId="{3D022B4B-4E20-4FF9-BF0A-7E4B39CC58E3}" destId="{281946CF-F1FF-4C84-B878-F7F63796D8FF}" srcOrd="0" destOrd="0" parTransId="{BCF0B080-8EA2-4ABE-B711-415AFC1E064F}" sibTransId="{76BF7262-6FC8-4249-977C-BF3A3E2A7919}"/>
    <dgm:cxn modelId="{8C47C198-1F5A-40A6-98BE-E4BD9BFA5A47}" srcId="{3CBB4CCA-C268-4567-BC40-8ECB7E26BD58}" destId="{0BD825FD-36A9-4607-B00D-41CBB3F4AE01}" srcOrd="2" destOrd="0" parTransId="{4BEB97C5-77D1-472D-B3CD-1ADC9D1EC659}" sibTransId="{B538D04E-D476-494F-96F2-C9972C057380}"/>
    <dgm:cxn modelId="{1A6A0EAE-2C70-4745-8C82-7973990267E5}" srcId="{3CBB4CCA-C268-4567-BC40-8ECB7E26BD58}" destId="{0D6C3FEC-6548-4757-A11E-3A766864E27A}" srcOrd="1" destOrd="0" parTransId="{62726652-F26A-4C3F-B3AA-1A2B3F6049C7}" sibTransId="{77D7C791-FA3B-4210-B9E6-AE5368964C0C}"/>
    <dgm:cxn modelId="{3376BAB2-2119-4849-9240-13DE21A51208}" type="presOf" srcId="{1BC7328C-49D2-4BE9-8B07-1E0620847002}" destId="{AEC90008-F794-4634-AB5C-9D00C4AE48A2}" srcOrd="0" destOrd="0" presId="urn:microsoft.com/office/officeart/2005/8/layout/chevron2"/>
    <dgm:cxn modelId="{F96930C2-E069-447C-A673-6B69104D1F4F}" type="presOf" srcId="{0D6C3FEC-6548-4757-A11E-3A766864E27A}" destId="{B1C7D5D1-85C3-4185-8980-62A9B9E853F5}" srcOrd="0" destOrd="0" presId="urn:microsoft.com/office/officeart/2005/8/layout/chevron2"/>
    <dgm:cxn modelId="{BB5898C2-EE05-4B39-98D7-0A9476D0A4FF}" srcId="{828FD8D1-9A04-48C0-8029-2B89B8BF2875}" destId="{1539BCBA-468F-46B0-820B-4D539708CF33}" srcOrd="0" destOrd="0" parTransId="{0829AA84-5DF8-40A7-96A4-4EAF45D98BC3}" sibTransId="{8CE340FA-119D-4318-ACDE-20996E044A79}"/>
    <dgm:cxn modelId="{2011CAE6-631F-468A-B06F-768EE86708EC}" type="presOf" srcId="{F6C1FB29-7647-436E-9D79-B8C1F58C779F}" destId="{47190DAA-E1A1-4391-892B-36D4173EF83D}" srcOrd="0" destOrd="0" presId="urn:microsoft.com/office/officeart/2005/8/layout/chevron2"/>
    <dgm:cxn modelId="{FFC7F8F1-3D89-4653-9775-AA5480E8D128}" srcId="{0BD825FD-36A9-4607-B00D-41CBB3F4AE01}" destId="{1BC7328C-49D2-4BE9-8B07-1E0620847002}" srcOrd="0" destOrd="0" parTransId="{BB112C5F-ADF3-4F59-B6AF-13CDFDB8EAFA}" sibTransId="{1794ED21-AE25-49DE-8074-4FFD5A0C7095}"/>
    <dgm:cxn modelId="{B0072BF6-F3EB-4184-8B9B-856AF33FF6DD}" type="presOf" srcId="{1539BCBA-468F-46B0-820B-4D539708CF33}" destId="{8213111A-FD20-4A0B-B983-DEE227E3D32F}" srcOrd="0" destOrd="0" presId="urn:microsoft.com/office/officeart/2005/8/layout/chevron2"/>
    <dgm:cxn modelId="{E1DE3C52-5583-4AF8-9157-7B57A66A644D}" type="presParOf" srcId="{BA2C225F-87B8-4172-ABAE-01813FBC7DF3}" destId="{FBF9D998-0799-46E5-946F-D353AF5C9DC2}" srcOrd="0" destOrd="0" presId="urn:microsoft.com/office/officeart/2005/8/layout/chevron2"/>
    <dgm:cxn modelId="{942439BB-CAB5-4C69-8EC2-C00AFD256043}" type="presParOf" srcId="{FBF9D998-0799-46E5-946F-D353AF5C9DC2}" destId="{1DCA19C3-7E1C-402E-B9C9-A71EE1D51380}" srcOrd="0" destOrd="0" presId="urn:microsoft.com/office/officeart/2005/8/layout/chevron2"/>
    <dgm:cxn modelId="{428E96B5-FE3C-4150-B5F4-AF90CDBCE954}" type="presParOf" srcId="{FBF9D998-0799-46E5-946F-D353AF5C9DC2}" destId="{8213111A-FD20-4A0B-B983-DEE227E3D32F}" srcOrd="1" destOrd="0" presId="urn:microsoft.com/office/officeart/2005/8/layout/chevron2"/>
    <dgm:cxn modelId="{94151C96-8CE9-48AA-9F63-ECA43F600424}" type="presParOf" srcId="{BA2C225F-87B8-4172-ABAE-01813FBC7DF3}" destId="{16CC19E2-85DA-48B7-ADD0-C2910F6FB75B}" srcOrd="1" destOrd="0" presId="urn:microsoft.com/office/officeart/2005/8/layout/chevron2"/>
    <dgm:cxn modelId="{151C4AC0-B63D-4243-999E-E758DF515457}" type="presParOf" srcId="{BA2C225F-87B8-4172-ABAE-01813FBC7DF3}" destId="{046B4762-F46B-4387-A69D-C44A9604B052}" srcOrd="2" destOrd="0" presId="urn:microsoft.com/office/officeart/2005/8/layout/chevron2"/>
    <dgm:cxn modelId="{E49AD6C6-3051-47E0-BD10-DA3AC5BC150C}" type="presParOf" srcId="{046B4762-F46B-4387-A69D-C44A9604B052}" destId="{B1C7D5D1-85C3-4185-8980-62A9B9E853F5}" srcOrd="0" destOrd="0" presId="urn:microsoft.com/office/officeart/2005/8/layout/chevron2"/>
    <dgm:cxn modelId="{9EC1E417-430F-47A6-8DEB-6EDDF427D47D}" type="presParOf" srcId="{046B4762-F46B-4387-A69D-C44A9604B052}" destId="{47190DAA-E1A1-4391-892B-36D4173EF83D}" srcOrd="1" destOrd="0" presId="urn:microsoft.com/office/officeart/2005/8/layout/chevron2"/>
    <dgm:cxn modelId="{EB064285-A6A3-41B9-AFC0-1DD075B13056}" type="presParOf" srcId="{BA2C225F-87B8-4172-ABAE-01813FBC7DF3}" destId="{B29282E4-B4CF-4E5B-A4EA-99FFD3D557D3}" srcOrd="3" destOrd="0" presId="urn:microsoft.com/office/officeart/2005/8/layout/chevron2"/>
    <dgm:cxn modelId="{7FDAA1AF-EC7B-4B13-9EBD-B875B4701652}" type="presParOf" srcId="{BA2C225F-87B8-4172-ABAE-01813FBC7DF3}" destId="{2D9F27F8-2D05-4553-976A-68E736512375}" srcOrd="4" destOrd="0" presId="urn:microsoft.com/office/officeart/2005/8/layout/chevron2"/>
    <dgm:cxn modelId="{C68B83F2-3575-48CD-920D-6DC59BA7AB2B}" type="presParOf" srcId="{2D9F27F8-2D05-4553-976A-68E736512375}" destId="{3507FDE4-39E5-404D-9634-7C1386B35CC1}" srcOrd="0" destOrd="0" presId="urn:microsoft.com/office/officeart/2005/8/layout/chevron2"/>
    <dgm:cxn modelId="{FCA8CEAE-C00E-4B58-996B-66DF250AFA09}" type="presParOf" srcId="{2D9F27F8-2D05-4553-976A-68E736512375}" destId="{AEC90008-F794-4634-AB5C-9D00C4AE48A2}" srcOrd="1" destOrd="0" presId="urn:microsoft.com/office/officeart/2005/8/layout/chevron2"/>
    <dgm:cxn modelId="{CF43F9AB-37A1-4C2F-844F-6C42DE47C563}" type="presParOf" srcId="{BA2C225F-87B8-4172-ABAE-01813FBC7DF3}" destId="{B60DA5C0-B3A3-4B01-B69C-0A0DB09ECBFF}" srcOrd="5" destOrd="0" presId="urn:microsoft.com/office/officeart/2005/8/layout/chevron2"/>
    <dgm:cxn modelId="{640B823C-C704-4578-AB63-79292BC2903F}" type="presParOf" srcId="{BA2C225F-87B8-4172-ABAE-01813FBC7DF3}" destId="{EAF2105E-DB0E-4806-8A18-B256CA37378D}" srcOrd="6" destOrd="0" presId="urn:microsoft.com/office/officeart/2005/8/layout/chevron2"/>
    <dgm:cxn modelId="{BD2244DE-6773-4E88-996F-BCFCA65777EC}" type="presParOf" srcId="{EAF2105E-DB0E-4806-8A18-B256CA37378D}" destId="{BFCA333E-897C-4C25-A8CF-5A119ABE5A35}" srcOrd="0" destOrd="0" presId="urn:microsoft.com/office/officeart/2005/8/layout/chevron2"/>
    <dgm:cxn modelId="{658E3EB6-904E-44A2-AD61-F348CF787304}" type="presParOf" srcId="{EAF2105E-DB0E-4806-8A18-B256CA37378D}" destId="{429BED6C-017D-4D4F-B7B1-27238C0767A8}" srcOrd="1" destOrd="0" presId="urn:microsoft.com/office/officeart/2005/8/layout/chevron2"/>
    <dgm:cxn modelId="{73FDF8B9-1200-4882-9ACE-EC813C352993}" type="presParOf" srcId="{BA2C225F-87B8-4172-ABAE-01813FBC7DF3}" destId="{3A6A5EFA-4139-40C8-856A-403E305DBEF2}" srcOrd="7" destOrd="0" presId="urn:microsoft.com/office/officeart/2005/8/layout/chevron2"/>
    <dgm:cxn modelId="{ECC4608E-A214-4EA7-B15B-2A2920CB2ED8}" type="presParOf" srcId="{BA2C225F-87B8-4172-ABAE-01813FBC7DF3}" destId="{AEACAD63-E369-42CA-B9EC-D3C70C0C8A9E}" srcOrd="8" destOrd="0" presId="urn:microsoft.com/office/officeart/2005/8/layout/chevron2"/>
    <dgm:cxn modelId="{5E15EAB3-E043-499C-90A4-7E401446A753}" type="presParOf" srcId="{AEACAD63-E369-42CA-B9EC-D3C70C0C8A9E}" destId="{00830E4F-BD98-4820-ADCF-8A51BC02E09C}" srcOrd="0" destOrd="0" presId="urn:microsoft.com/office/officeart/2005/8/layout/chevron2"/>
    <dgm:cxn modelId="{4348D88A-6CDE-4ECD-B304-2DB1902ADF66}" type="presParOf" srcId="{AEACAD63-E369-42CA-B9EC-D3C70C0C8A9E}" destId="{733285E3-C9BD-4F92-9960-9F22F00B9F0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8470A-3277-4265-B0FA-F7D3E8A4DCFF}">
      <dsp:nvSpPr>
        <dsp:cNvPr id="0" name=""/>
        <dsp:cNvSpPr/>
      </dsp:nvSpPr>
      <dsp:spPr>
        <a:xfrm>
          <a:off x="-5859993" y="-896821"/>
          <a:ext cx="6976325" cy="6976325"/>
        </a:xfrm>
        <a:prstGeom prst="blockArc">
          <a:avLst>
            <a:gd name="adj1" fmla="val 18900000"/>
            <a:gd name="adj2" fmla="val 2700000"/>
            <a:gd name="adj3" fmla="val 310"/>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17E5A9-6EFC-4EB9-A3A3-7D8ED9F574C5}">
      <dsp:nvSpPr>
        <dsp:cNvPr id="0" name=""/>
        <dsp:cNvSpPr/>
      </dsp:nvSpPr>
      <dsp:spPr>
        <a:xfrm>
          <a:off x="487911" y="323814"/>
          <a:ext cx="7124269" cy="64804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84" tIns="27940" rIns="27940" bIns="27940" numCol="1" spcCol="1270" anchor="ctr" anchorCtr="0">
          <a:noAutofit/>
        </a:bodyPr>
        <a:lstStyle/>
        <a:p>
          <a:pPr marL="0" lvl="0" indent="0" algn="l" defTabSz="577850">
            <a:lnSpc>
              <a:spcPct val="90000"/>
            </a:lnSpc>
            <a:spcBef>
              <a:spcPct val="0"/>
            </a:spcBef>
            <a:spcAft>
              <a:spcPct val="35000"/>
            </a:spcAft>
            <a:buNone/>
          </a:pPr>
          <a:r>
            <a:rPr lang="en-US" sz="1100" kern="1200" dirty="0">
              <a:latin typeface="Arial" panose="020B0604020202020204" pitchFamily="34" charset="0"/>
              <a:ea typeface="+mn-ea"/>
              <a:cs typeface="Arial" panose="020B0604020202020204" pitchFamily="34" charset="0"/>
            </a:rPr>
            <a:t>Pliegos de papel, aprox. 10</a:t>
          </a:r>
        </a:p>
      </dsp:txBody>
      <dsp:txXfrm>
        <a:off x="487911" y="323814"/>
        <a:ext cx="7124269" cy="648042"/>
      </dsp:txXfrm>
    </dsp:sp>
    <dsp:sp modelId="{0153992A-2C51-49F9-81B1-A5D64362165E}">
      <dsp:nvSpPr>
        <dsp:cNvPr id="0" name=""/>
        <dsp:cNvSpPr/>
      </dsp:nvSpPr>
      <dsp:spPr>
        <a:xfrm>
          <a:off x="82884" y="242808"/>
          <a:ext cx="810053" cy="810053"/>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525006-518E-45BA-9FFF-BC02EF4F8ACD}">
      <dsp:nvSpPr>
        <dsp:cNvPr id="0" name=""/>
        <dsp:cNvSpPr/>
      </dsp:nvSpPr>
      <dsp:spPr>
        <a:xfrm>
          <a:off x="952279" y="1295567"/>
          <a:ext cx="6659901" cy="64804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84"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Marcadores tipo plumón o Sharpie de color oscuro (negro, azul oscuro, café), por lo menos uno por cada participante</a:t>
          </a:r>
          <a:endParaRPr lang="en-US" sz="1100" kern="1200" dirty="0">
            <a:latin typeface="Candara" panose="020E0502030303020204" pitchFamily="34" charset="0"/>
            <a:ea typeface="+mn-ea"/>
            <a:cs typeface="Arial" panose="020B0604020202020204" pitchFamily="34" charset="0"/>
          </a:endParaRPr>
        </a:p>
      </dsp:txBody>
      <dsp:txXfrm>
        <a:off x="952279" y="1295567"/>
        <a:ext cx="6659901" cy="648042"/>
      </dsp:txXfrm>
    </dsp:sp>
    <dsp:sp modelId="{957296D0-72CD-41E9-B25B-556096C0FA03}">
      <dsp:nvSpPr>
        <dsp:cNvPr id="0" name=""/>
        <dsp:cNvSpPr/>
      </dsp:nvSpPr>
      <dsp:spPr>
        <a:xfrm>
          <a:off x="547253" y="1214561"/>
          <a:ext cx="810053" cy="810053"/>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257BCB-27B2-461F-9C86-B346D1F4419D}">
      <dsp:nvSpPr>
        <dsp:cNvPr id="0" name=""/>
        <dsp:cNvSpPr/>
      </dsp:nvSpPr>
      <dsp:spPr>
        <a:xfrm>
          <a:off x="1094803" y="2267320"/>
          <a:ext cx="6517377" cy="64804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84"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Post-it/</a:t>
          </a:r>
          <a:r>
            <a:rPr lang="en-US" sz="1100" kern="1200" dirty="0">
              <a:latin typeface="Candara" panose="020E0502030303020204" pitchFamily="34" charset="0"/>
              <a:ea typeface="+mn-ea"/>
              <a:cs typeface="Arial" panose="020B0604020202020204" pitchFamily="34" charset="0"/>
            </a:rPr>
            <a:t>sticky </a:t>
          </a:r>
          <a:r>
            <a:rPr lang="en-US" sz="1100" kern="1200" dirty="0">
              <a:latin typeface="Arial" panose="020B0604020202020204" pitchFamily="34" charset="0"/>
              <a:ea typeface="+mn-ea"/>
              <a:cs typeface="Arial" panose="020B0604020202020204" pitchFamily="34" charset="0"/>
            </a:rPr>
            <a:t>notes</a:t>
          </a:r>
          <a:r>
            <a:rPr lang="es-CO" sz="1100" kern="1200" dirty="0">
              <a:latin typeface="Candara" panose="020E0502030303020204" pitchFamily="34" charset="0"/>
              <a:ea typeface="+mn-ea"/>
              <a:cs typeface="Arial" panose="020B0604020202020204" pitchFamily="34" charset="0"/>
            </a:rPr>
            <a:t> de 3” x 3” (75 mm x 75 mm) y de 4” x 3” (100 mm x 75 mm) de diferentes colores. En total debe haber por lo menos 100 </a:t>
          </a:r>
          <a:r>
            <a:rPr lang="es-CO" sz="1100" kern="1200" dirty="0">
              <a:solidFill>
                <a:prstClr val="white"/>
              </a:solidFill>
              <a:latin typeface="Candara" panose="020E0502030303020204" pitchFamily="34" charset="0"/>
              <a:ea typeface="+mn-ea"/>
              <a:cs typeface="Arial" panose="020B0604020202020204" pitchFamily="34" charset="0"/>
            </a:rPr>
            <a:t>post-its de cada </a:t>
          </a:r>
          <a:r>
            <a:rPr lang="es-CO" sz="1100" kern="1200" dirty="0">
              <a:latin typeface="Candara" panose="020E0502030303020204" pitchFamily="34" charset="0"/>
              <a:ea typeface="+mn-ea"/>
              <a:cs typeface="Arial" panose="020B0604020202020204" pitchFamily="34" charset="0"/>
            </a:rPr>
            <a:t>tamaño</a:t>
          </a:r>
          <a:endParaRPr lang="en-US" sz="1100" kern="1200" dirty="0">
            <a:latin typeface="Candara" panose="020E0502030303020204" pitchFamily="34" charset="0"/>
            <a:ea typeface="+mn-ea"/>
            <a:cs typeface="Arial" panose="020B0604020202020204" pitchFamily="34" charset="0"/>
          </a:endParaRPr>
        </a:p>
      </dsp:txBody>
      <dsp:txXfrm>
        <a:off x="1094803" y="2267320"/>
        <a:ext cx="6517377" cy="648042"/>
      </dsp:txXfrm>
    </dsp:sp>
    <dsp:sp modelId="{4C88473A-A536-4362-84AA-D8C7FBF1A620}">
      <dsp:nvSpPr>
        <dsp:cNvPr id="0" name=""/>
        <dsp:cNvSpPr/>
      </dsp:nvSpPr>
      <dsp:spPr>
        <a:xfrm>
          <a:off x="689776" y="2186314"/>
          <a:ext cx="810053" cy="81005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C32480-2EB8-4A08-ACA5-16257BF493B3}">
      <dsp:nvSpPr>
        <dsp:cNvPr id="0" name=""/>
        <dsp:cNvSpPr/>
      </dsp:nvSpPr>
      <dsp:spPr>
        <a:xfrm>
          <a:off x="952279" y="3239073"/>
          <a:ext cx="6659901" cy="64804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35560" rIns="35560" bIns="3556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Tijeras y cinta de enmascarar de color</a:t>
          </a:r>
          <a:endParaRPr lang="en-US" sz="1100" kern="1200" dirty="0">
            <a:latin typeface="Arial" panose="020B0604020202020204" pitchFamily="34" charset="0"/>
            <a:ea typeface="+mn-ea"/>
            <a:cs typeface="Arial" panose="020B0604020202020204" pitchFamily="34" charset="0"/>
          </a:endParaRPr>
        </a:p>
      </dsp:txBody>
      <dsp:txXfrm>
        <a:off x="952279" y="3239073"/>
        <a:ext cx="6659901" cy="648042"/>
      </dsp:txXfrm>
    </dsp:sp>
    <dsp:sp modelId="{6FA1646E-AE61-4E2A-A2CE-D60A87753BF7}">
      <dsp:nvSpPr>
        <dsp:cNvPr id="0" name=""/>
        <dsp:cNvSpPr/>
      </dsp:nvSpPr>
      <dsp:spPr>
        <a:xfrm>
          <a:off x="547253" y="3158067"/>
          <a:ext cx="810053" cy="810053"/>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D6A97B-7296-42D6-8625-81217995CC15}">
      <dsp:nvSpPr>
        <dsp:cNvPr id="0" name=""/>
        <dsp:cNvSpPr/>
      </dsp:nvSpPr>
      <dsp:spPr>
        <a:xfrm>
          <a:off x="487911" y="4210826"/>
          <a:ext cx="7124269" cy="64804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84" tIns="27940" rIns="27940" bIns="27940" numCol="1" spcCol="1270" anchor="ctr" anchorCtr="0">
          <a:noAutofit/>
        </a:bodyPr>
        <a:lstStyle/>
        <a:p>
          <a:pPr marL="0" lvl="0" indent="0" algn="l" defTabSz="4889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Cámara fotográfica (resolución mínima: 8M, resolución </a:t>
          </a:r>
          <a:r>
            <a:rPr lang="es-CO" sz="1100" kern="1200" dirty="0">
              <a:latin typeface="Arial" panose="020B0604020202020204" pitchFamily="34" charset="0"/>
              <a:ea typeface="+mn-ea"/>
              <a:cs typeface="Arial" panose="020B0604020202020204" pitchFamily="34" charset="0"/>
            </a:rPr>
            <a:t>recomendada</a:t>
          </a:r>
          <a:r>
            <a:rPr lang="es-CO" sz="1100" kern="1200" dirty="0">
              <a:latin typeface="Candara" panose="020E0502030303020204" pitchFamily="34" charset="0"/>
              <a:ea typeface="+mn-ea"/>
              <a:cs typeface="Arial" panose="020B0604020202020204" pitchFamily="34" charset="0"/>
            </a:rPr>
            <a:t> 16M) </a:t>
          </a:r>
          <a:endParaRPr lang="en-US" sz="1100" kern="1200" dirty="0">
            <a:latin typeface="Candara" panose="020E0502030303020204" pitchFamily="34" charset="0"/>
            <a:ea typeface="+mn-ea"/>
            <a:cs typeface="Arial" panose="020B0604020202020204" pitchFamily="34" charset="0"/>
          </a:endParaRPr>
        </a:p>
      </dsp:txBody>
      <dsp:txXfrm>
        <a:off x="487911" y="4210826"/>
        <a:ext cx="7124269" cy="648042"/>
      </dsp:txXfrm>
    </dsp:sp>
    <dsp:sp modelId="{114632FD-EB39-4961-9DB3-F5D54172F046}">
      <dsp:nvSpPr>
        <dsp:cNvPr id="0" name=""/>
        <dsp:cNvSpPr/>
      </dsp:nvSpPr>
      <dsp:spPr>
        <a:xfrm>
          <a:off x="82884" y="4129820"/>
          <a:ext cx="810053" cy="810053"/>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A19C3-7E1C-402E-B9C9-A71EE1D51380}">
      <dsp:nvSpPr>
        <dsp:cNvPr id="0" name=""/>
        <dsp:cNvSpPr/>
      </dsp:nvSpPr>
      <dsp:spPr>
        <a:xfrm rot="5400000">
          <a:off x="-143317" y="146977"/>
          <a:ext cx="955452" cy="668816"/>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CO" sz="1400" b="1" kern="1200" dirty="0">
              <a:latin typeface="Candara" panose="020E0502030303020204" pitchFamily="34" charset="0"/>
            </a:rPr>
            <a:t>¿Para qué? </a:t>
          </a:r>
          <a:endParaRPr lang="es-419" sz="1400" b="1" kern="1200" dirty="0">
            <a:latin typeface="Candara" panose="020E0502030303020204" pitchFamily="34" charset="0"/>
          </a:endParaRPr>
        </a:p>
      </dsp:txBody>
      <dsp:txXfrm rot="-5400000">
        <a:off x="1" y="338067"/>
        <a:ext cx="668816" cy="286636"/>
      </dsp:txXfrm>
    </dsp:sp>
    <dsp:sp modelId="{8213111A-FD20-4A0B-B983-DEE227E3D32F}">
      <dsp:nvSpPr>
        <dsp:cNvPr id="0" name=""/>
        <dsp:cNvSpPr/>
      </dsp:nvSpPr>
      <dsp:spPr>
        <a:xfrm rot="5400000">
          <a:off x="3943325" y="-3270848"/>
          <a:ext cx="621370" cy="7170388"/>
        </a:xfrm>
        <a:prstGeom prst="round2SameRect">
          <a:avLst/>
        </a:prstGeom>
        <a:solidFill>
          <a:schemeClr val="lt1"/>
        </a:solidFill>
        <a:ln w="28575"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s-419" sz="1400" kern="1200" dirty="0">
              <a:solidFill>
                <a:prstClr val="white">
                  <a:lumMod val="50000"/>
                </a:prstClr>
              </a:solidFill>
              <a:latin typeface="Candara" panose="020E0502030303020204" pitchFamily="34" charset="0"/>
              <a:ea typeface="+mn-ea"/>
              <a:cs typeface="+mn-cs"/>
            </a:rPr>
            <a:t>Para definir conjuntamente las reglas a aplicar durante las sesiones y mantener el enfoque en los objetivos</a:t>
          </a:r>
        </a:p>
      </dsp:txBody>
      <dsp:txXfrm rot="-5400000">
        <a:off x="668817" y="33993"/>
        <a:ext cx="7140055" cy="560704"/>
      </dsp:txXfrm>
    </dsp:sp>
    <dsp:sp modelId="{B1C7D5D1-85C3-4185-8980-62A9B9E853F5}">
      <dsp:nvSpPr>
        <dsp:cNvPr id="0" name=""/>
        <dsp:cNvSpPr/>
      </dsp:nvSpPr>
      <dsp:spPr>
        <a:xfrm rot="5400000">
          <a:off x="-143317" y="983666"/>
          <a:ext cx="955452" cy="668816"/>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CO" sz="1400" b="1" kern="1200" dirty="0">
              <a:solidFill>
                <a:prstClr val="white"/>
              </a:solidFill>
              <a:latin typeface="Candara" panose="020E0502030303020204" pitchFamily="34" charset="0"/>
              <a:ea typeface="+mn-ea"/>
              <a:cs typeface="+mn-cs"/>
            </a:rPr>
            <a:t>¿Quién? </a:t>
          </a:r>
          <a:endParaRPr lang="es-419" sz="1400" b="1" kern="1200" dirty="0">
            <a:solidFill>
              <a:prstClr val="white"/>
            </a:solidFill>
            <a:latin typeface="Candara" panose="020E0502030303020204" pitchFamily="34" charset="0"/>
            <a:ea typeface="+mn-ea"/>
            <a:cs typeface="+mn-cs"/>
          </a:endParaRPr>
        </a:p>
      </dsp:txBody>
      <dsp:txXfrm rot="-5400000">
        <a:off x="1" y="1174756"/>
        <a:ext cx="668816" cy="286636"/>
      </dsp:txXfrm>
    </dsp:sp>
    <dsp:sp modelId="{47190DAA-E1A1-4391-892B-36D4173EF83D}">
      <dsp:nvSpPr>
        <dsp:cNvPr id="0" name=""/>
        <dsp:cNvSpPr/>
      </dsp:nvSpPr>
      <dsp:spPr>
        <a:xfrm rot="5400000">
          <a:off x="3943488" y="-2434323"/>
          <a:ext cx="621044" cy="7170388"/>
        </a:xfrm>
        <a:prstGeom prst="round2SameRect">
          <a:avLst/>
        </a:prstGeom>
        <a:solidFill>
          <a:schemeClr val="lt1"/>
        </a:solidFill>
        <a:ln w="28575"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s-419" sz="1400" kern="1200" dirty="0">
              <a:solidFill>
                <a:prstClr val="white">
                  <a:lumMod val="50000"/>
                </a:prstClr>
              </a:solidFill>
              <a:latin typeface="Candara" panose="020E0502030303020204" pitchFamily="34" charset="0"/>
              <a:ea typeface="+mn-ea"/>
              <a:cs typeface="+mn-cs"/>
            </a:rPr>
            <a:t>Todos los participantes</a:t>
          </a:r>
        </a:p>
      </dsp:txBody>
      <dsp:txXfrm rot="-5400000">
        <a:off x="668817" y="870665"/>
        <a:ext cx="7140071" cy="560410"/>
      </dsp:txXfrm>
    </dsp:sp>
    <dsp:sp modelId="{3507FDE4-39E5-404D-9634-7C1386B35CC1}">
      <dsp:nvSpPr>
        <dsp:cNvPr id="0" name=""/>
        <dsp:cNvSpPr/>
      </dsp:nvSpPr>
      <dsp:spPr>
        <a:xfrm rot="5400000">
          <a:off x="-143317" y="1820354"/>
          <a:ext cx="955452" cy="668816"/>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CO" sz="1400" b="1" kern="1200" dirty="0">
              <a:solidFill>
                <a:prstClr val="white"/>
              </a:solidFill>
              <a:latin typeface="Candara" panose="020E0502030303020204" pitchFamily="34" charset="0"/>
              <a:ea typeface="+mn-ea"/>
              <a:cs typeface="+mn-cs"/>
            </a:rPr>
            <a:t>¿Cuánto tiempo?</a:t>
          </a:r>
          <a:endParaRPr lang="es-419" sz="1400" b="1" kern="1200" dirty="0">
            <a:solidFill>
              <a:prstClr val="white"/>
            </a:solidFill>
            <a:latin typeface="Candara" panose="020E0502030303020204" pitchFamily="34" charset="0"/>
            <a:ea typeface="+mn-ea"/>
            <a:cs typeface="+mn-cs"/>
          </a:endParaRPr>
        </a:p>
      </dsp:txBody>
      <dsp:txXfrm rot="-5400000">
        <a:off x="1" y="2011444"/>
        <a:ext cx="668816" cy="286636"/>
      </dsp:txXfrm>
    </dsp:sp>
    <dsp:sp modelId="{AEC90008-F794-4634-AB5C-9D00C4AE48A2}">
      <dsp:nvSpPr>
        <dsp:cNvPr id="0" name=""/>
        <dsp:cNvSpPr/>
      </dsp:nvSpPr>
      <dsp:spPr>
        <a:xfrm rot="5400000">
          <a:off x="3943488" y="-1597635"/>
          <a:ext cx="621044" cy="7170388"/>
        </a:xfrm>
        <a:prstGeom prst="round2SameRect">
          <a:avLst/>
        </a:prstGeom>
        <a:solidFill>
          <a:schemeClr val="lt1"/>
        </a:solidFill>
        <a:ln w="28575"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s-419" sz="1400" kern="1200" dirty="0">
              <a:solidFill>
                <a:schemeClr val="bg1">
                  <a:lumMod val="50000"/>
                </a:schemeClr>
              </a:solidFill>
              <a:latin typeface="Candara" panose="020E0502030303020204" pitchFamily="34" charset="0"/>
            </a:rPr>
            <a:t>Entre 10 minutos.</a:t>
          </a:r>
          <a:endParaRPr lang="es-419" sz="1400" kern="1200" dirty="0">
            <a:solidFill>
              <a:srgbClr val="92D050"/>
            </a:solidFill>
            <a:latin typeface="Candara" panose="020E0502030303020204" pitchFamily="34" charset="0"/>
          </a:endParaRPr>
        </a:p>
      </dsp:txBody>
      <dsp:txXfrm rot="-5400000">
        <a:off x="668817" y="1707353"/>
        <a:ext cx="7140071" cy="560410"/>
      </dsp:txXfrm>
    </dsp:sp>
    <dsp:sp modelId="{BFCA333E-897C-4C25-A8CF-5A119ABE5A35}">
      <dsp:nvSpPr>
        <dsp:cNvPr id="0" name=""/>
        <dsp:cNvSpPr/>
      </dsp:nvSpPr>
      <dsp:spPr>
        <a:xfrm rot="5400000">
          <a:off x="-143317" y="2657043"/>
          <a:ext cx="955452" cy="668816"/>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Font typeface="Wingdings" panose="05000000000000000000" pitchFamily="2" charset="2"/>
            <a:buNone/>
          </a:pPr>
          <a:r>
            <a:rPr lang="es-CO" sz="1400" b="1" kern="1200" dirty="0">
              <a:solidFill>
                <a:prstClr val="white"/>
              </a:solidFill>
              <a:latin typeface="Candara" panose="020E0502030303020204" pitchFamily="34" charset="0"/>
              <a:ea typeface="+mn-ea"/>
              <a:cs typeface="+mn-cs"/>
            </a:rPr>
            <a:t>¿Con qué?</a:t>
          </a:r>
          <a:endParaRPr lang="es-419" sz="1400" b="1" kern="1200" dirty="0">
            <a:solidFill>
              <a:prstClr val="white"/>
            </a:solidFill>
            <a:latin typeface="Candara" panose="020E0502030303020204" pitchFamily="34" charset="0"/>
            <a:ea typeface="+mn-ea"/>
            <a:cs typeface="+mn-cs"/>
          </a:endParaRPr>
        </a:p>
      </dsp:txBody>
      <dsp:txXfrm rot="-5400000">
        <a:off x="1" y="2848133"/>
        <a:ext cx="668816" cy="286636"/>
      </dsp:txXfrm>
    </dsp:sp>
    <dsp:sp modelId="{429BED6C-017D-4D4F-B7B1-27238C0767A8}">
      <dsp:nvSpPr>
        <dsp:cNvPr id="0" name=""/>
        <dsp:cNvSpPr/>
      </dsp:nvSpPr>
      <dsp:spPr>
        <a:xfrm rot="5400000">
          <a:off x="3943488" y="-760946"/>
          <a:ext cx="621044" cy="7170388"/>
        </a:xfrm>
        <a:prstGeom prst="round2SameRect">
          <a:avLst/>
        </a:prstGeom>
        <a:solidFill>
          <a:schemeClr val="lt1"/>
        </a:solidFill>
        <a:ln w="28575"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s-419" sz="1400" kern="1200" dirty="0">
              <a:solidFill>
                <a:schemeClr val="bg1">
                  <a:lumMod val="50000"/>
                </a:schemeClr>
              </a:solidFill>
              <a:latin typeface="Candara" panose="020E0502030303020204" pitchFamily="34" charset="0"/>
            </a:rPr>
            <a:t>Pliego de papel + Post-</a:t>
          </a:r>
          <a:r>
            <a:rPr lang="es-419" sz="1400" kern="1200" dirty="0" err="1">
              <a:solidFill>
                <a:schemeClr val="bg1">
                  <a:lumMod val="50000"/>
                </a:schemeClr>
              </a:solidFill>
              <a:latin typeface="Candara" panose="020E0502030303020204" pitchFamily="34" charset="0"/>
            </a:rPr>
            <a:t>it</a:t>
          </a:r>
          <a:r>
            <a:rPr lang="es-419" sz="1400" kern="1200" dirty="0">
              <a:solidFill>
                <a:schemeClr val="bg1">
                  <a:lumMod val="50000"/>
                </a:schemeClr>
              </a:solidFill>
              <a:latin typeface="Candara" panose="020E0502030303020204" pitchFamily="34" charset="0"/>
            </a:rPr>
            <a:t> notes + Marcadores</a:t>
          </a:r>
        </a:p>
      </dsp:txBody>
      <dsp:txXfrm rot="-5400000">
        <a:off x="668817" y="2544042"/>
        <a:ext cx="7140071" cy="560410"/>
      </dsp:txXfrm>
    </dsp:sp>
    <dsp:sp modelId="{00830E4F-BD98-4820-ADCF-8A51BC02E09C}">
      <dsp:nvSpPr>
        <dsp:cNvPr id="0" name=""/>
        <dsp:cNvSpPr/>
      </dsp:nvSpPr>
      <dsp:spPr>
        <a:xfrm rot="5400000">
          <a:off x="-143317" y="3493731"/>
          <a:ext cx="955452" cy="668816"/>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CO" sz="1400" b="1" kern="1200" dirty="0">
              <a:solidFill>
                <a:prstClr val="white"/>
              </a:solidFill>
              <a:latin typeface="Candara" panose="020E0502030303020204" pitchFamily="34" charset="0"/>
              <a:ea typeface="+mn-ea"/>
              <a:cs typeface="+mn-cs"/>
            </a:rPr>
            <a:t>¿Cómo?</a:t>
          </a:r>
          <a:endParaRPr lang="es-419" sz="1400" b="1" kern="1200" dirty="0">
            <a:solidFill>
              <a:prstClr val="white"/>
            </a:solidFill>
            <a:latin typeface="Candara" panose="020E0502030303020204" pitchFamily="34" charset="0"/>
            <a:ea typeface="+mn-ea"/>
            <a:cs typeface="+mn-cs"/>
          </a:endParaRPr>
        </a:p>
      </dsp:txBody>
      <dsp:txXfrm rot="-5400000">
        <a:off x="1" y="3684821"/>
        <a:ext cx="668816" cy="286636"/>
      </dsp:txXfrm>
    </dsp:sp>
    <dsp:sp modelId="{733285E3-C9BD-4F92-9960-9F22F00B9F09}">
      <dsp:nvSpPr>
        <dsp:cNvPr id="0" name=""/>
        <dsp:cNvSpPr/>
      </dsp:nvSpPr>
      <dsp:spPr>
        <a:xfrm rot="5400000">
          <a:off x="3943488" y="75741"/>
          <a:ext cx="621044" cy="7170388"/>
        </a:xfrm>
        <a:prstGeom prst="round2SameRect">
          <a:avLst/>
        </a:prstGeom>
        <a:solidFill>
          <a:schemeClr val="lt1"/>
        </a:solidFill>
        <a:ln w="28575"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s-419" sz="1400" kern="1200" dirty="0">
              <a:solidFill>
                <a:schemeClr val="bg1">
                  <a:lumMod val="50000"/>
                </a:schemeClr>
              </a:solidFill>
              <a:latin typeface="Candara" panose="020E0502030303020204" pitchFamily="34" charset="0"/>
            </a:rPr>
            <a:t>Se muestran unas reglas básicas ya definidas, y se solicita a los participantes que escriba e post-</a:t>
          </a:r>
          <a:r>
            <a:rPr lang="es-419" sz="1400" kern="1200" dirty="0" err="1">
              <a:solidFill>
                <a:schemeClr val="bg1">
                  <a:lumMod val="50000"/>
                </a:schemeClr>
              </a:solidFill>
              <a:latin typeface="Candara" panose="020E0502030303020204" pitchFamily="34" charset="0"/>
            </a:rPr>
            <a:t>it</a:t>
          </a:r>
          <a:r>
            <a:rPr lang="es-419" sz="1400" kern="1200" dirty="0">
              <a:solidFill>
                <a:schemeClr val="bg1">
                  <a:lumMod val="50000"/>
                </a:schemeClr>
              </a:solidFill>
              <a:latin typeface="Candara" panose="020E0502030303020204" pitchFamily="34" charset="0"/>
            </a:rPr>
            <a:t> las que crean  convenientes y complementen las que ya se definieron.</a:t>
          </a:r>
        </a:p>
      </dsp:txBody>
      <dsp:txXfrm rot="-5400000">
        <a:off x="668817" y="3380730"/>
        <a:ext cx="7140071" cy="56041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A08A3-3CCC-49E6-964C-E1738A6D992D}" type="datetimeFigureOut">
              <a:rPr lang="es-ES" smtClean="0"/>
              <a:t>28/12/2018</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2CB49-322C-48BB-A333-B208C96D6BAF}" type="slidenum">
              <a:rPr lang="es-ES" smtClean="0"/>
              <a:t>‹Nº›</a:t>
            </a:fld>
            <a:endParaRPr lang="es-E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idx="2"/>
          </p:nvPr>
        </p:nvSpPr>
        <p:spPr/>
      </p:sp>
      <p:sp>
        <p:nvSpPr>
          <p:cNvPr id="3" name="Marcador de posición de texto 2"/>
          <p:cNvSpPr>
            <a:spLocks noGrp="1"/>
          </p:cNvSpPr>
          <p:nvPr>
            <p:ph type="body" idx="3"/>
          </p:nvPr>
        </p:nvSpPr>
        <p:spPr/>
        <p:txBody>
          <a:bodyPr/>
          <a:lstStyle/>
          <a:p>
            <a:endParaRPr lang="es-E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idx="2"/>
          </p:nvPr>
        </p:nvSpPr>
        <p:spPr/>
      </p:sp>
      <p:sp>
        <p:nvSpPr>
          <p:cNvPr id="3" name="Marcador de posición de texto 2"/>
          <p:cNvSpPr>
            <a:spLocks noGrp="1"/>
          </p:cNvSpPr>
          <p:nvPr>
            <p:ph type="body" idx="3"/>
          </p:nvPr>
        </p:nvSpPr>
        <p:spPr/>
        <p:txBody>
          <a:bodyPr/>
          <a:lstStyle/>
          <a:p>
            <a:endParaRPr lang="es-E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idx="2"/>
          </p:nvPr>
        </p:nvSpPr>
        <p:spPr/>
      </p:sp>
      <p:sp>
        <p:nvSpPr>
          <p:cNvPr id="3" name="Marcador de posición de texto 2"/>
          <p:cNvSpPr>
            <a:spLocks noGrp="1"/>
          </p:cNvSpPr>
          <p:nvPr>
            <p:ph type="body" idx="3"/>
          </p:nvPr>
        </p:nvSpPr>
        <p:spPr/>
        <p:txBody>
          <a:bodyPr/>
          <a:lstStyle/>
          <a:p>
            <a:endParaRPr lang="es-E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idx="2"/>
          </p:nvPr>
        </p:nvSpPr>
        <p:spPr/>
      </p:sp>
      <p:sp>
        <p:nvSpPr>
          <p:cNvPr id="3" name="Marcador de posición de texto 2"/>
          <p:cNvSpPr>
            <a:spLocks noGrp="1"/>
          </p:cNvSpPr>
          <p:nvPr>
            <p:ph type="body" idx="3"/>
          </p:nvPr>
        </p:nvSpPr>
        <p:spPr/>
        <p:txBody>
          <a:bodyPr/>
          <a:lstStyle/>
          <a:p>
            <a:endParaRPr lang="es-E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28/12/2018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28/12/2018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28/12/2018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ido 2">
    <p:spTree>
      <p:nvGrpSpPr>
        <p:cNvPr id="1" name=""/>
        <p:cNvGrpSpPr/>
        <p:nvPr/>
      </p:nvGrpSpPr>
      <p:grpSpPr>
        <a:xfrm>
          <a:off x="0" y="0"/>
          <a:ext cx="0" cy="0"/>
          <a:chOff x="0" y="0"/>
          <a:chExt cx="0" cy="0"/>
        </a:xfrm>
      </p:grpSpPr>
      <p:sp>
        <p:nvSpPr>
          <p:cNvPr id="2" name="Title 1"/>
          <p:cNvSpPr>
            <a:spLocks noGrp="1"/>
          </p:cNvSpPr>
          <p:nvPr>
            <p:ph type="title"/>
          </p:nvPr>
        </p:nvSpPr>
        <p:spPr>
          <a:xfrm>
            <a:off x="478560" y="645624"/>
            <a:ext cx="10515600" cy="560997"/>
          </a:xfrm>
        </p:spPr>
        <p:txBody>
          <a:bodyPr/>
          <a:lstStyle/>
          <a:p>
            <a:r>
              <a:rPr lang="en-US"/>
              <a:t>Click to edit Master title style</a:t>
            </a:r>
            <a:endParaRPr lang="en-US" dirty="0"/>
          </a:p>
        </p:txBody>
      </p:sp>
      <p:sp>
        <p:nvSpPr>
          <p:cNvPr id="3" name="Content Placeholder 2"/>
          <p:cNvSpPr>
            <a:spLocks noGrp="1"/>
          </p:cNvSpPr>
          <p:nvPr>
            <p:ph idx="1"/>
          </p:nvPr>
        </p:nvSpPr>
        <p:spPr>
          <a:xfrm>
            <a:off x="478560" y="1578612"/>
            <a:ext cx="4554336" cy="4262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0"/>
          </p:nvPr>
        </p:nvSpPr>
        <p:spPr>
          <a:xfrm>
            <a:off x="1255352" y="6191092"/>
            <a:ext cx="859117" cy="365125"/>
          </a:xfrm>
        </p:spPr>
        <p:txBody>
          <a:bodyPr/>
          <a:lstStyle>
            <a:lvl1pPr algn="l">
              <a:defRPr/>
            </a:lvl1pPr>
          </a:lstStyle>
          <a:p>
            <a:fld id="{A3E892C2-499F-894E-AAD0-AC8456EB37C1}" type="datetime1">
              <a:rPr lang="es-CO" smtClean="0"/>
              <a:t>28/12/2018</a:t>
            </a:fld>
            <a:endParaRPr lang="en-US" dirty="0"/>
          </a:p>
        </p:txBody>
      </p:sp>
      <p:sp>
        <p:nvSpPr>
          <p:cNvPr id="9" name="Footer Placeholder 4"/>
          <p:cNvSpPr>
            <a:spLocks noGrp="1"/>
          </p:cNvSpPr>
          <p:nvPr>
            <p:ph type="ftr" sz="quarter" idx="11"/>
          </p:nvPr>
        </p:nvSpPr>
        <p:spPr>
          <a:xfrm>
            <a:off x="2114469" y="6191092"/>
            <a:ext cx="4114800" cy="365125"/>
          </a:xfrm>
        </p:spPr>
        <p:txBody>
          <a:bodyPr/>
          <a:lstStyle/>
          <a:p>
            <a:endParaRPr lang="en-US" dirty="0"/>
          </a:p>
        </p:txBody>
      </p:sp>
      <p:sp>
        <p:nvSpPr>
          <p:cNvPr id="10" name="Slide Number Placeholder 5"/>
          <p:cNvSpPr>
            <a:spLocks noGrp="1"/>
          </p:cNvSpPr>
          <p:nvPr>
            <p:ph type="sldNum" sz="quarter" idx="12"/>
          </p:nvPr>
        </p:nvSpPr>
        <p:spPr>
          <a:xfrm>
            <a:off x="704355" y="6191092"/>
            <a:ext cx="550997" cy="365125"/>
          </a:xfrm>
        </p:spPr>
        <p:txBody>
          <a:bodyPr/>
          <a:lstStyle/>
          <a:p>
            <a:fld id="{D0236402-BB93-974D-B16B-607F125EB327}" type="slidenum">
              <a:rPr lang="en-US" smtClean="0"/>
              <a:t>‹Nº›</a:t>
            </a:fld>
            <a:endParaRPr lang="en-US" dirty="0"/>
          </a:p>
        </p:txBody>
      </p:sp>
      <p:sp>
        <p:nvSpPr>
          <p:cNvPr id="13" name="Picture Placeholder 9"/>
          <p:cNvSpPr>
            <a:spLocks noGrp="1"/>
          </p:cNvSpPr>
          <p:nvPr>
            <p:ph type="pic" sz="quarter" idx="14" hasCustomPrompt="1"/>
          </p:nvPr>
        </p:nvSpPr>
        <p:spPr>
          <a:xfrm>
            <a:off x="8675395" y="1578614"/>
            <a:ext cx="3009155" cy="3009153"/>
          </a:xfrm>
          <a:prstGeom prst="roundRect">
            <a:avLst>
              <a:gd name="adj" fmla="val 25482"/>
            </a:avLst>
          </a:prstGeom>
        </p:spPr>
        <p:txBody>
          <a:bodyPr/>
          <a:lstStyle/>
          <a:p>
            <a:r>
              <a:rPr lang="en-US" dirty="0"/>
              <a:t>Drag picture to placeholder or click icon to add</a:t>
            </a:r>
            <a:endParaRPr lang="en-GB" dirty="0"/>
          </a:p>
        </p:txBody>
      </p:sp>
      <p:sp>
        <p:nvSpPr>
          <p:cNvPr id="14" name="Picture Placeholder 9"/>
          <p:cNvSpPr>
            <a:spLocks noGrp="1"/>
          </p:cNvSpPr>
          <p:nvPr>
            <p:ph type="pic" sz="quarter" idx="15" hasCustomPrompt="1"/>
          </p:nvPr>
        </p:nvSpPr>
        <p:spPr>
          <a:xfrm>
            <a:off x="5354819" y="1578614"/>
            <a:ext cx="3009155" cy="3009153"/>
          </a:xfrm>
          <a:prstGeom prst="roundRect">
            <a:avLst>
              <a:gd name="adj" fmla="val 25482"/>
            </a:avLst>
          </a:prstGeom>
        </p:spPr>
        <p:txBody>
          <a:bodyPr/>
          <a:lstStyle/>
          <a:p>
            <a:r>
              <a:rPr lang="en-US" dirty="0"/>
              <a:t>Drag picture to placeholder or click icon to add</a:t>
            </a:r>
            <a:endParaRPr lang="en-GB"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4032" y="6120627"/>
            <a:ext cx="1400721" cy="45243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ierre">
    <p:spTree>
      <p:nvGrpSpPr>
        <p:cNvPr id="1" name=""/>
        <p:cNvGrpSpPr/>
        <p:nvPr/>
      </p:nvGrpSpPr>
      <p:grpSpPr>
        <a:xfrm>
          <a:off x="0" y="0"/>
          <a:ext cx="0" cy="0"/>
          <a:chOff x="0" y="0"/>
          <a:chExt cx="0" cy="0"/>
        </a:xfrm>
      </p:grpSpPr>
      <p:pic>
        <p:nvPicPr>
          <p:cNvPr id="8"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472" y="202317"/>
            <a:ext cx="6103567" cy="1860843"/>
          </a:xfrm>
          <a:prstGeom prst="rect">
            <a:avLst/>
          </a:prstGeom>
        </p:spPr>
      </p:pic>
      <p:sp>
        <p:nvSpPr>
          <p:cNvPr id="9" name="CuadroTexto 5"/>
          <p:cNvSpPr txBox="1"/>
          <p:nvPr userDrawn="1"/>
        </p:nvSpPr>
        <p:spPr>
          <a:xfrm>
            <a:off x="442911" y="2097571"/>
            <a:ext cx="5539275" cy="584775"/>
          </a:xfrm>
          <a:prstGeom prst="rect">
            <a:avLst/>
          </a:prstGeom>
          <a:noFill/>
        </p:spPr>
        <p:txBody>
          <a:bodyPr wrap="square" rtlCol="0">
            <a:spAutoFit/>
          </a:bodyPr>
          <a:lstStyle/>
          <a:p>
            <a:r>
              <a:rPr lang="en-US" sz="3200" noProof="0" dirty="0">
                <a:solidFill>
                  <a:srgbClr val="26478D"/>
                </a:solidFill>
                <a:latin typeface="Arial" panose="020B0604020202020204"/>
                <a:cs typeface="Arial" panose="020B0604020202020204"/>
              </a:rPr>
              <a:t> Thanks.</a:t>
            </a:r>
          </a:p>
        </p:txBody>
      </p:sp>
      <p:sp>
        <p:nvSpPr>
          <p:cNvPr id="12" name="Text Placeholder 11"/>
          <p:cNvSpPr>
            <a:spLocks noGrp="1"/>
          </p:cNvSpPr>
          <p:nvPr>
            <p:ph type="body" sz="quarter" idx="10" hasCustomPrompt="1"/>
          </p:nvPr>
        </p:nvSpPr>
        <p:spPr>
          <a:xfrm>
            <a:off x="442910" y="2872950"/>
            <a:ext cx="5573316" cy="763511"/>
          </a:xfrm>
        </p:spPr>
        <p:txBody>
          <a:bodyPr>
            <a:normAutofit/>
          </a:bodyPr>
          <a:lstStyle>
            <a:lvl1pPr marL="0" marR="0" indent="0" algn="l" defTabSz="913765" rtl="0" eaLnBrk="1" fontAlgn="auto" latinLnBrk="0" hangingPunct="1">
              <a:lnSpc>
                <a:spcPct val="100000"/>
              </a:lnSpc>
              <a:spcBef>
                <a:spcPts val="0"/>
              </a:spcBef>
              <a:spcAft>
                <a:spcPts val="0"/>
              </a:spcAft>
              <a:buClrTx/>
              <a:buSzTx/>
              <a:buFontTx/>
              <a:buNone/>
              <a:defRPr sz="1600"/>
            </a:lvl1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a:ln>
                  <a:noFill/>
                </a:ln>
                <a:solidFill>
                  <a:srgbClr val="575756"/>
                </a:solidFill>
                <a:effectLst/>
                <a:uLnTx/>
                <a:uFillTx/>
                <a:latin typeface="Arial" panose="020B0604020202020204"/>
                <a:cs typeface="Arial" panose="020B0604020202020204"/>
              </a:rPr>
              <a:t>Presentado por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Arial regular, 12 pts.</a:t>
            </a:r>
          </a:p>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Día/Mes/Año</a:t>
            </a:r>
            <a:endParaRPr kumimoji="0" lang="es-ES" sz="1600" b="0" i="0" u="none" strike="noStrike" kern="1200" cap="none" spc="0" normalizeH="0" baseline="0" noProof="0" dirty="0">
              <a:ln>
                <a:noFill/>
              </a:ln>
              <a:solidFill>
                <a:srgbClr val="575756"/>
              </a:solidFill>
              <a:effectLst/>
              <a:uLnTx/>
              <a:uFillTx/>
              <a:latin typeface="Arial" panose="020B0604020202020204"/>
              <a:cs typeface="Arial" panose="020B0604020202020204"/>
            </a:endParaRPr>
          </a:p>
        </p:txBody>
      </p:sp>
      <p:pic>
        <p:nvPicPr>
          <p:cNvPr id="6" name="Imagen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1939" y="5062514"/>
            <a:ext cx="3037735" cy="98118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28/12/2018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28/12/2018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p:cNvSpPr>
            <a:spLocks noGrp="1"/>
          </p:cNvSpPr>
          <p:nvPr>
            <p:ph type="dt" sz="half" idx="10"/>
          </p:nvPr>
        </p:nvSpPr>
        <p:spPr/>
        <p:txBody>
          <a:bodyPr/>
          <a:lstStyle/>
          <a:p>
            <a:fld id="{DFF8855A-BA0E-400D-A28E-AE035F2EE608}" type="datetimeFigureOut">
              <a:rPr lang="es-CO" smtClean="0"/>
              <a:t>28/12/2018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FF8855A-BA0E-400D-A28E-AE035F2EE608}" type="datetimeFigureOut">
              <a:rPr lang="es-CO" smtClean="0"/>
              <a:t>28/12/2018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FF8855A-BA0E-400D-A28E-AE035F2EE608}" type="datetimeFigureOut">
              <a:rPr lang="es-CO" smtClean="0"/>
              <a:t>28/12/2018</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FF8855A-BA0E-400D-A28E-AE035F2EE608}" type="datetimeFigureOut">
              <a:rPr lang="es-CO" smtClean="0"/>
              <a:t>28/12/2018</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28/12/2018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FF8855A-BA0E-400D-A28E-AE035F2EE608}" type="datetimeFigureOut">
              <a:rPr lang="es-CO" smtClean="0"/>
              <a:t>28/12/2018</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28/12/2018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28/12/2018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28/12/2018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28/12/2018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ido 2">
    <p:spTree>
      <p:nvGrpSpPr>
        <p:cNvPr id="1" name=""/>
        <p:cNvGrpSpPr/>
        <p:nvPr/>
      </p:nvGrpSpPr>
      <p:grpSpPr>
        <a:xfrm>
          <a:off x="0" y="0"/>
          <a:ext cx="0" cy="0"/>
          <a:chOff x="0" y="0"/>
          <a:chExt cx="0" cy="0"/>
        </a:xfrm>
      </p:grpSpPr>
      <p:sp>
        <p:nvSpPr>
          <p:cNvPr id="2" name="Title 1"/>
          <p:cNvSpPr>
            <a:spLocks noGrp="1"/>
          </p:cNvSpPr>
          <p:nvPr>
            <p:ph type="title"/>
          </p:nvPr>
        </p:nvSpPr>
        <p:spPr>
          <a:xfrm>
            <a:off x="478560" y="645624"/>
            <a:ext cx="10515600" cy="560997"/>
          </a:xfrm>
        </p:spPr>
        <p:txBody>
          <a:bodyPr/>
          <a:lstStyle/>
          <a:p>
            <a:r>
              <a:rPr lang="en-US"/>
              <a:t>Click to edit Master title style</a:t>
            </a:r>
            <a:endParaRPr lang="en-US" dirty="0"/>
          </a:p>
        </p:txBody>
      </p:sp>
      <p:sp>
        <p:nvSpPr>
          <p:cNvPr id="3" name="Content Placeholder 2"/>
          <p:cNvSpPr>
            <a:spLocks noGrp="1"/>
          </p:cNvSpPr>
          <p:nvPr>
            <p:ph idx="1"/>
          </p:nvPr>
        </p:nvSpPr>
        <p:spPr>
          <a:xfrm>
            <a:off x="478560" y="1578612"/>
            <a:ext cx="4554336" cy="4262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0"/>
          </p:nvPr>
        </p:nvSpPr>
        <p:spPr>
          <a:xfrm>
            <a:off x="1255352" y="6191092"/>
            <a:ext cx="859117" cy="365125"/>
          </a:xfrm>
        </p:spPr>
        <p:txBody>
          <a:bodyPr/>
          <a:lstStyle>
            <a:lvl1pPr algn="l">
              <a:defRPr/>
            </a:lvl1pPr>
          </a:lstStyle>
          <a:p>
            <a:fld id="{A3E892C2-499F-894E-AAD0-AC8456EB37C1}" type="datetime1">
              <a:rPr lang="es-CO" smtClean="0"/>
              <a:t>28/12/2018</a:t>
            </a:fld>
            <a:endParaRPr lang="en-US" dirty="0"/>
          </a:p>
        </p:txBody>
      </p:sp>
      <p:sp>
        <p:nvSpPr>
          <p:cNvPr id="9" name="Footer Placeholder 4"/>
          <p:cNvSpPr>
            <a:spLocks noGrp="1"/>
          </p:cNvSpPr>
          <p:nvPr>
            <p:ph type="ftr" sz="quarter" idx="11"/>
          </p:nvPr>
        </p:nvSpPr>
        <p:spPr>
          <a:xfrm>
            <a:off x="2114469" y="6191092"/>
            <a:ext cx="4114800" cy="365125"/>
          </a:xfrm>
        </p:spPr>
        <p:txBody>
          <a:bodyPr/>
          <a:lstStyle/>
          <a:p>
            <a:endParaRPr lang="en-US" dirty="0"/>
          </a:p>
        </p:txBody>
      </p:sp>
      <p:sp>
        <p:nvSpPr>
          <p:cNvPr id="10" name="Slide Number Placeholder 5"/>
          <p:cNvSpPr>
            <a:spLocks noGrp="1"/>
          </p:cNvSpPr>
          <p:nvPr>
            <p:ph type="sldNum" sz="quarter" idx="12"/>
          </p:nvPr>
        </p:nvSpPr>
        <p:spPr>
          <a:xfrm>
            <a:off x="704355" y="6191092"/>
            <a:ext cx="550997" cy="365125"/>
          </a:xfrm>
        </p:spPr>
        <p:txBody>
          <a:bodyPr/>
          <a:lstStyle/>
          <a:p>
            <a:fld id="{D0236402-BB93-974D-B16B-607F125EB327}" type="slidenum">
              <a:rPr lang="en-US" smtClean="0"/>
              <a:t>‹Nº›</a:t>
            </a:fld>
            <a:endParaRPr lang="en-US" dirty="0"/>
          </a:p>
        </p:txBody>
      </p:sp>
      <p:sp>
        <p:nvSpPr>
          <p:cNvPr id="13" name="Picture Placeholder 9"/>
          <p:cNvSpPr>
            <a:spLocks noGrp="1"/>
          </p:cNvSpPr>
          <p:nvPr>
            <p:ph type="pic" sz="quarter" idx="14" hasCustomPrompt="1"/>
          </p:nvPr>
        </p:nvSpPr>
        <p:spPr>
          <a:xfrm>
            <a:off x="8675395" y="1578614"/>
            <a:ext cx="3009155" cy="3009153"/>
          </a:xfrm>
          <a:prstGeom prst="roundRect">
            <a:avLst>
              <a:gd name="adj" fmla="val 25482"/>
            </a:avLst>
          </a:prstGeom>
        </p:spPr>
        <p:txBody>
          <a:bodyPr/>
          <a:lstStyle/>
          <a:p>
            <a:r>
              <a:rPr lang="en-US" dirty="0"/>
              <a:t>Drag picture to placeholder or click icon to add</a:t>
            </a:r>
            <a:endParaRPr lang="en-GB" dirty="0"/>
          </a:p>
        </p:txBody>
      </p:sp>
      <p:sp>
        <p:nvSpPr>
          <p:cNvPr id="14" name="Picture Placeholder 9"/>
          <p:cNvSpPr>
            <a:spLocks noGrp="1"/>
          </p:cNvSpPr>
          <p:nvPr>
            <p:ph type="pic" sz="quarter" idx="15" hasCustomPrompt="1"/>
          </p:nvPr>
        </p:nvSpPr>
        <p:spPr>
          <a:xfrm>
            <a:off x="5354819" y="1578614"/>
            <a:ext cx="3009155" cy="3009153"/>
          </a:xfrm>
          <a:prstGeom prst="roundRect">
            <a:avLst>
              <a:gd name="adj" fmla="val 25482"/>
            </a:avLst>
          </a:prstGeom>
        </p:spPr>
        <p:txBody>
          <a:bodyPr/>
          <a:lstStyle/>
          <a:p>
            <a:r>
              <a:rPr lang="en-US" dirty="0"/>
              <a:t>Drag picture to placeholder or click icon to add</a:t>
            </a:r>
            <a:endParaRPr lang="en-GB"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4032" y="6120627"/>
            <a:ext cx="1400721" cy="452432"/>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ierre">
    <p:spTree>
      <p:nvGrpSpPr>
        <p:cNvPr id="1" name=""/>
        <p:cNvGrpSpPr/>
        <p:nvPr/>
      </p:nvGrpSpPr>
      <p:grpSpPr>
        <a:xfrm>
          <a:off x="0" y="0"/>
          <a:ext cx="0" cy="0"/>
          <a:chOff x="0" y="0"/>
          <a:chExt cx="0" cy="0"/>
        </a:xfrm>
      </p:grpSpPr>
      <p:pic>
        <p:nvPicPr>
          <p:cNvPr id="8"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472" y="202317"/>
            <a:ext cx="6103567" cy="1860843"/>
          </a:xfrm>
          <a:prstGeom prst="rect">
            <a:avLst/>
          </a:prstGeom>
        </p:spPr>
      </p:pic>
      <p:sp>
        <p:nvSpPr>
          <p:cNvPr id="9" name="CuadroTexto 5"/>
          <p:cNvSpPr txBox="1"/>
          <p:nvPr userDrawn="1"/>
        </p:nvSpPr>
        <p:spPr>
          <a:xfrm>
            <a:off x="442911" y="2097571"/>
            <a:ext cx="5539275" cy="584775"/>
          </a:xfrm>
          <a:prstGeom prst="rect">
            <a:avLst/>
          </a:prstGeom>
          <a:noFill/>
        </p:spPr>
        <p:txBody>
          <a:bodyPr wrap="square" rtlCol="0">
            <a:spAutoFit/>
          </a:bodyPr>
          <a:lstStyle/>
          <a:p>
            <a:r>
              <a:rPr lang="en-US" sz="3200" noProof="0" dirty="0">
                <a:solidFill>
                  <a:srgbClr val="26478D"/>
                </a:solidFill>
                <a:latin typeface="Arial" panose="020B0604020202020204"/>
                <a:cs typeface="Arial" panose="020B0604020202020204"/>
              </a:rPr>
              <a:t> Thanks.</a:t>
            </a:r>
          </a:p>
        </p:txBody>
      </p:sp>
      <p:sp>
        <p:nvSpPr>
          <p:cNvPr id="12" name="Text Placeholder 11"/>
          <p:cNvSpPr>
            <a:spLocks noGrp="1"/>
          </p:cNvSpPr>
          <p:nvPr>
            <p:ph type="body" sz="quarter" idx="10" hasCustomPrompt="1"/>
          </p:nvPr>
        </p:nvSpPr>
        <p:spPr>
          <a:xfrm>
            <a:off x="442910" y="2872950"/>
            <a:ext cx="5573316" cy="763511"/>
          </a:xfrm>
        </p:spPr>
        <p:txBody>
          <a:bodyPr>
            <a:normAutofit/>
          </a:bodyPr>
          <a:lstStyle>
            <a:lvl1pPr marL="0" marR="0" indent="0" algn="l" defTabSz="913765" rtl="0" eaLnBrk="1" fontAlgn="auto" latinLnBrk="0" hangingPunct="1">
              <a:lnSpc>
                <a:spcPct val="100000"/>
              </a:lnSpc>
              <a:spcBef>
                <a:spcPts val="0"/>
              </a:spcBef>
              <a:spcAft>
                <a:spcPts val="0"/>
              </a:spcAft>
              <a:buClrTx/>
              <a:buSzTx/>
              <a:buFontTx/>
              <a:buNone/>
              <a:defRPr sz="1600"/>
            </a:lvl1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a:ln>
                  <a:noFill/>
                </a:ln>
                <a:solidFill>
                  <a:srgbClr val="575756"/>
                </a:solidFill>
                <a:effectLst/>
                <a:uLnTx/>
                <a:uFillTx/>
                <a:latin typeface="Arial" panose="020B0604020202020204"/>
                <a:cs typeface="Arial" panose="020B0604020202020204"/>
              </a:rPr>
              <a:t>Presentado por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Arial regular, 12 pts.</a:t>
            </a:r>
          </a:p>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Día/Mes/Año</a:t>
            </a:r>
            <a:endParaRPr kumimoji="0" lang="es-ES" sz="1600" b="0" i="0" u="none" strike="noStrike" kern="1200" cap="none" spc="0" normalizeH="0" baseline="0" noProof="0" dirty="0">
              <a:ln>
                <a:noFill/>
              </a:ln>
              <a:solidFill>
                <a:srgbClr val="575756"/>
              </a:solidFill>
              <a:effectLst/>
              <a:uLnTx/>
              <a:uFillTx/>
              <a:latin typeface="Arial" panose="020B0604020202020204"/>
              <a:cs typeface="Arial" panose="020B0604020202020204"/>
            </a:endParaRPr>
          </a:p>
        </p:txBody>
      </p:sp>
      <p:pic>
        <p:nvPicPr>
          <p:cNvPr id="6" name="Imagen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1939" y="5062514"/>
            <a:ext cx="3037735" cy="9811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p:cNvSpPr>
            <a:spLocks noGrp="1"/>
          </p:cNvSpPr>
          <p:nvPr>
            <p:ph type="dt" sz="half" idx="10"/>
          </p:nvPr>
        </p:nvSpPr>
        <p:spPr/>
        <p:txBody>
          <a:bodyPr/>
          <a:lstStyle/>
          <a:p>
            <a:fld id="{DFF8855A-BA0E-400D-A28E-AE035F2EE608}" type="datetimeFigureOut">
              <a:rPr lang="es-CO" smtClean="0"/>
              <a:t>28/12/2018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FF8855A-BA0E-400D-A28E-AE035F2EE608}" type="datetimeFigureOut">
              <a:rPr lang="es-CO" smtClean="0"/>
              <a:t>28/12/2018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FF8855A-BA0E-400D-A28E-AE035F2EE608}" type="datetimeFigureOut">
              <a:rPr lang="es-CO" smtClean="0"/>
              <a:t>28/12/2018</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FF8855A-BA0E-400D-A28E-AE035F2EE608}" type="datetimeFigureOut">
              <a:rPr lang="es-CO" smtClean="0"/>
              <a:t>28/12/2018</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FF8855A-BA0E-400D-A28E-AE035F2EE608}" type="datetimeFigureOut">
              <a:rPr lang="es-CO" smtClean="0"/>
              <a:t>28/12/2018</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28/12/2018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28/12/2018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8855A-BA0E-400D-A28E-AE035F2EE608}" type="datetimeFigureOut">
              <a:rPr lang="es-CO" smtClean="0"/>
              <a:t>28/12/2018</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BB8F1-F322-4FA6-911B-AE6255F8BFEE}" type="slidenum">
              <a:rPr lang="es-CO" smtClean="0"/>
              <a:t>‹Nº›</a:t>
            </a:fld>
            <a:endParaRPr lang="es-CO"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8855A-BA0E-400D-A28E-AE035F2EE608}" type="datetimeFigureOut">
              <a:rPr lang="es-CO" smtClean="0"/>
              <a:t>28/12/2018</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BB8F1-F322-4FA6-911B-AE6255F8BFEE}" type="slidenum">
              <a:rPr lang="es-CO" smtClean="0"/>
              <a:t>‹Nº›</a:t>
            </a:fld>
            <a:endParaRPr lang="es-CO"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18.jpeg"/><Relationship Id="rId3" Type="http://schemas.openxmlformats.org/officeDocument/2006/relationships/diagramLayout" Target="../diagrams/layout2.xml"/><Relationship Id="rId7" Type="http://schemas.openxmlformats.org/officeDocument/2006/relationships/image" Target="../media/image13.jpeg"/><Relationship Id="rId12" Type="http://schemas.microsoft.com/office/2007/relationships/hdphoto" Target="../media/hdphoto1.wdp"/><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11" Type="http://schemas.openxmlformats.org/officeDocument/2006/relationships/image" Target="../media/image17.png"/><Relationship Id="rId5" Type="http://schemas.openxmlformats.org/officeDocument/2006/relationships/diagramColors" Target="../diagrams/colors2.xml"/><Relationship Id="rId10" Type="http://schemas.openxmlformats.org/officeDocument/2006/relationships/image" Target="../media/image16.jpeg"/><Relationship Id="rId4" Type="http://schemas.openxmlformats.org/officeDocument/2006/relationships/diagramQuickStyle" Target="../diagrams/quickStyle2.xml"/><Relationship Id="rId9"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Portad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2" y="202843"/>
            <a:ext cx="6103567" cy="1859792"/>
          </a:xfrm>
          <a:prstGeom prst="rect">
            <a:avLst/>
          </a:prstGeom>
        </p:spPr>
      </p:pic>
      <p:pic>
        <p:nvPicPr>
          <p:cNvPr id="9"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54013" y="449415"/>
            <a:ext cx="1917756" cy="619435"/>
          </a:xfrm>
          <a:prstGeom prst="rect">
            <a:avLst/>
          </a:prstGeom>
        </p:spPr>
      </p:pic>
      <p:sp>
        <p:nvSpPr>
          <p:cNvPr id="10" name="Título 1"/>
          <p:cNvSpPr>
            <a:spLocks noGrp="1"/>
          </p:cNvSpPr>
          <p:nvPr>
            <p:ph type="ctrTitle"/>
          </p:nvPr>
        </p:nvSpPr>
        <p:spPr>
          <a:xfrm>
            <a:off x="442911" y="2202446"/>
            <a:ext cx="6570768" cy="1107996"/>
          </a:xfrm>
        </p:spPr>
        <p:txBody>
          <a:bodyPr>
            <a:normAutofit/>
          </a:bodyPr>
          <a:lstStyle/>
          <a:p>
            <a:pPr algn="l"/>
            <a:r>
              <a:rPr lang="es-CO" b="1" dirty="0">
                <a:solidFill>
                  <a:schemeClr val="accent1">
                    <a:lumMod val="75000"/>
                  </a:schemeClr>
                </a:solidFill>
              </a:rPr>
              <a:t>Guía </a:t>
            </a:r>
            <a:r>
              <a:rPr lang="es-ES" b="1" dirty="0">
                <a:solidFill>
                  <a:schemeClr val="accent1">
                    <a:lumMod val="75000"/>
                  </a:schemeClr>
                </a:solidFill>
              </a:rPr>
              <a:t>Refinamiento</a:t>
            </a:r>
            <a:endParaRPr lang="es-CO" b="1" dirty="0">
              <a:solidFill>
                <a:schemeClr val="accent1">
                  <a:lumMod val="75000"/>
                </a:schemeClr>
              </a:solidFill>
            </a:endParaRPr>
          </a:p>
        </p:txBody>
      </p:sp>
      <p:sp>
        <p:nvSpPr>
          <p:cNvPr id="11" name="Subtítulo 2"/>
          <p:cNvSpPr>
            <a:spLocks noGrp="1"/>
          </p:cNvSpPr>
          <p:nvPr>
            <p:ph type="subTitle" idx="1"/>
          </p:nvPr>
        </p:nvSpPr>
        <p:spPr>
          <a:xfrm>
            <a:off x="442909" y="3087744"/>
            <a:ext cx="6059491" cy="403453"/>
          </a:xfrm>
        </p:spPr>
        <p:txBody>
          <a:bodyPr>
            <a:normAutofit fontScale="95000" lnSpcReduction="10000"/>
          </a:bodyPr>
          <a:lstStyle/>
          <a:p>
            <a:pPr algn="l"/>
            <a:r>
              <a:rPr lang="en-US" dirty="0">
                <a:solidFill>
                  <a:schemeClr val="accent1">
                    <a:lumMod val="75000"/>
                  </a:schemeClr>
                </a:solidFill>
              </a:rPr>
              <a:t>2</a:t>
            </a:r>
            <a:r>
              <a:rPr lang="es-ES" dirty="0">
                <a:solidFill>
                  <a:schemeClr val="accent1">
                    <a:lumMod val="75000"/>
                  </a:schemeClr>
                </a:solidFill>
              </a:rPr>
              <a:t>7</a:t>
            </a:r>
            <a:r>
              <a:rPr lang="en-US">
                <a:solidFill>
                  <a:schemeClr val="accent1">
                    <a:lumMod val="75000"/>
                  </a:schemeClr>
                </a:solidFill>
              </a:rPr>
              <a:t> </a:t>
            </a:r>
            <a:r>
              <a:rPr lang="en-US" dirty="0">
                <a:solidFill>
                  <a:schemeClr val="accent1">
                    <a:lumMod val="75000"/>
                  </a:schemeClr>
                </a:solidFill>
              </a:rPr>
              <a:t>de </a:t>
            </a:r>
            <a:r>
              <a:rPr lang="en-US" dirty="0" err="1">
                <a:solidFill>
                  <a:schemeClr val="accent1">
                    <a:lumMod val="75000"/>
                  </a:schemeClr>
                </a:solidFill>
              </a:rPr>
              <a:t>Diciembre</a:t>
            </a:r>
            <a:r>
              <a:rPr lang="en-US" dirty="0">
                <a:solidFill>
                  <a:schemeClr val="accent1">
                    <a:lumMod val="75000"/>
                  </a:schemeClr>
                </a:solidFill>
              </a:rPr>
              <a:t> de 2018</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¿Cómo Priorizar basados en el negocio?</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pic>
        <p:nvPicPr>
          <p:cNvPr id="36" name="Imagen 35"/>
          <p:cNvPicPr>
            <a:picLocks noChangeAspect="1"/>
          </p:cNvPicPr>
          <p:nvPr/>
        </p:nvPicPr>
        <p:blipFill>
          <a:blip r:embed="rId3"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677543" y="5148701"/>
            <a:ext cx="949577" cy="949577"/>
          </a:xfrm>
          <a:prstGeom prst="rect">
            <a:avLst/>
          </a:prstGeom>
        </p:spPr>
      </p:pic>
      <p:sp>
        <p:nvSpPr>
          <p:cNvPr id="6" name="Rectángulo 5"/>
          <p:cNvSpPr/>
          <p:nvPr/>
        </p:nvSpPr>
        <p:spPr>
          <a:xfrm>
            <a:off x="645795" y="1775460"/>
            <a:ext cx="2385695" cy="521970"/>
          </a:xfrm>
          <a:prstGeom prst="rect">
            <a:avLst/>
          </a:prstGeom>
          <a:noFill/>
          <a:ln>
            <a:noFill/>
          </a:ln>
        </p:spPr>
        <p:txBody>
          <a:bodyPr wrap="square" rtlCol="0" anchor="t">
            <a:spAutoFit/>
          </a:bodyPr>
          <a:lstStyle/>
          <a:p>
            <a:pPr algn="ctr"/>
            <a:r>
              <a:rPr lang="es-ES" altLang="en-US" sz="2800" b="1" dirty="0">
                <a:ln w="22225">
                  <a:solidFill>
                    <a:schemeClr val="accent2"/>
                  </a:solidFill>
                  <a:prstDash val="solid"/>
                </a:ln>
                <a:solidFill>
                  <a:schemeClr val="accent2">
                    <a:lumMod val="40000"/>
                    <a:lumOff val="60000"/>
                  </a:schemeClr>
                </a:solidFill>
                <a:effectLst/>
              </a:rPr>
              <a:t>WSFJ</a:t>
            </a:r>
          </a:p>
        </p:txBody>
      </p:sp>
      <p:sp>
        <p:nvSpPr>
          <p:cNvPr id="7" name="Rectángulo 6"/>
          <p:cNvSpPr/>
          <p:nvPr/>
        </p:nvSpPr>
        <p:spPr>
          <a:xfrm>
            <a:off x="2295525" y="1775460"/>
            <a:ext cx="8542655" cy="829945"/>
          </a:xfrm>
          <a:prstGeom prst="rect">
            <a:avLst/>
          </a:prstGeom>
          <a:noFill/>
          <a:ln>
            <a:noFill/>
          </a:ln>
        </p:spPr>
        <p:txBody>
          <a:bodyPr wrap="square" rtlCol="0" anchor="t">
            <a:spAutoFit/>
          </a:bodyPr>
          <a:lstStyle/>
          <a:p>
            <a:pPr algn="ctr"/>
            <a:r>
              <a:rPr lang="es-ES" altLang="en-US" sz="2400" b="1" dirty="0">
                <a:gradFill>
                  <a:gsLst>
                    <a:gs pos="21000">
                      <a:srgbClr val="53575C"/>
                    </a:gs>
                    <a:gs pos="88000">
                      <a:srgbClr val="C5C7CA"/>
                    </a:gs>
                  </a:gsLst>
                  <a:lin ang="5400000"/>
                </a:gradFill>
                <a:effectLst/>
              </a:rPr>
              <a:t> = (Valor de Negocio/Usuario + Valor del Tiempo + Reducción de Riesgo &amp; Valor de Oportunidad) / Tamaño del trabajo</a:t>
            </a:r>
          </a:p>
        </p:txBody>
      </p:sp>
      <p:sp>
        <p:nvSpPr>
          <p:cNvPr id="8" name="Cuadro de texto 7"/>
          <p:cNvSpPr txBox="1"/>
          <p:nvPr/>
        </p:nvSpPr>
        <p:spPr>
          <a:xfrm>
            <a:off x="704850" y="2884170"/>
            <a:ext cx="10133330" cy="4369435"/>
          </a:xfrm>
          <a:prstGeom prst="rect">
            <a:avLst/>
          </a:prstGeom>
          <a:noFill/>
        </p:spPr>
        <p:txBody>
          <a:bodyPr wrap="square" rtlCol="0">
            <a:spAutoFit/>
          </a:bodyPr>
          <a:lstStyle/>
          <a:p>
            <a:pPr algn="just"/>
            <a:r>
              <a:rPr lang="es-ES" altLang="en-US" sz="2000" b="1" dirty="0">
                <a:latin typeface="Arial" panose="020B0604020202020204" pitchFamily="34" charset="0"/>
                <a:cs typeface="Arial" panose="020B0604020202020204" pitchFamily="34" charset="0"/>
                <a:sym typeface="+mn-ea"/>
              </a:rPr>
              <a:t>Reducción de Riesgo &amp; Valor de Oportunidad: </a:t>
            </a:r>
          </a:p>
          <a:p>
            <a:pPr algn="just"/>
            <a:r>
              <a:rPr lang="es-ES" altLang="en-US" sz="2000" dirty="0">
                <a:latin typeface="Arial" panose="020B0604020202020204" pitchFamily="34" charset="0"/>
                <a:cs typeface="Arial" panose="020B0604020202020204" pitchFamily="34" charset="0"/>
                <a:sym typeface="+mn-ea"/>
              </a:rPr>
              <a:t>	Para asignar el valor de reducción de riesgos y valor de oportunidad se tiene en cuenta lo siguiente:</a:t>
            </a:r>
            <a:endParaRPr lang="es-ES" altLang="en-US" sz="2000" dirty="0">
              <a:latin typeface="Arial" panose="020B0604020202020204" pitchFamily="34" charset="0"/>
              <a:cs typeface="Arial" panose="020B0604020202020204" pitchFamily="34" charset="0"/>
            </a:endParaRPr>
          </a:p>
          <a:p>
            <a:pPr marL="1657350" lvl="3" indent="-285750" algn="just">
              <a:buFont typeface="Arial" panose="020B0604020202020204" pitchFamily="34" charset="0"/>
              <a:buChar char="•"/>
            </a:pPr>
            <a:r>
              <a:rPr lang="es-ES" altLang="en-US" sz="2000" dirty="0">
                <a:latin typeface="Arial" panose="020B0604020202020204" pitchFamily="34" charset="0"/>
                <a:cs typeface="Arial" panose="020B0604020202020204" pitchFamily="34" charset="0"/>
                <a:sym typeface="+mn-ea"/>
              </a:rPr>
              <a:t>Que oportunidades se pueden generar si se implementa la solución?</a:t>
            </a:r>
            <a:endParaRPr lang="es-ES" altLang="en-US" sz="2000" dirty="0">
              <a:latin typeface="Arial" panose="020B0604020202020204" pitchFamily="34" charset="0"/>
              <a:cs typeface="Arial" panose="020B0604020202020204" pitchFamily="34" charset="0"/>
            </a:endParaRPr>
          </a:p>
          <a:p>
            <a:pPr marL="1657350" lvl="3" indent="-285750" algn="just">
              <a:buFont typeface="Arial" panose="020B0604020202020204" pitchFamily="34" charset="0"/>
              <a:buChar char="•"/>
            </a:pPr>
            <a:r>
              <a:rPr lang="es-ES" altLang="en-US" sz="2000" dirty="0">
                <a:latin typeface="Arial" panose="020B0604020202020204" pitchFamily="34" charset="0"/>
                <a:cs typeface="Arial" panose="020B0604020202020204" pitchFamily="34" charset="0"/>
                <a:sym typeface="+mn-ea"/>
              </a:rPr>
              <a:t>Se reducen riesgos existentes con el desarrollo de este proyecto?</a:t>
            </a:r>
            <a:endParaRPr lang="es-ES" altLang="en-US" sz="2000" dirty="0">
              <a:latin typeface="Arial" panose="020B0604020202020204" pitchFamily="34" charset="0"/>
              <a:cs typeface="Arial" panose="020B0604020202020204" pitchFamily="34" charset="0"/>
            </a:endParaRPr>
          </a:p>
          <a:p>
            <a:pPr marL="1657350" lvl="3" indent="-285750" algn="just">
              <a:buFont typeface="Arial" panose="020B0604020202020204" pitchFamily="34" charset="0"/>
              <a:buChar char="•"/>
            </a:pPr>
            <a:r>
              <a:rPr lang="es-ES" altLang="en-US" sz="2000" dirty="0">
                <a:latin typeface="Arial" panose="020B0604020202020204" pitchFamily="34" charset="0"/>
                <a:cs typeface="Arial" panose="020B0604020202020204" pitchFamily="34" charset="0"/>
                <a:sym typeface="+mn-ea"/>
              </a:rPr>
              <a:t>La información generada es de valor para el negocio?</a:t>
            </a:r>
            <a:endParaRPr lang="es-ES" altLang="en-US" sz="2000" dirty="0">
              <a:latin typeface="Arial" panose="020B0604020202020204" pitchFamily="34" charset="0"/>
              <a:cs typeface="Arial" panose="020B0604020202020204" pitchFamily="34" charset="0"/>
            </a:endParaRPr>
          </a:p>
          <a:p>
            <a:pPr algn="just"/>
            <a:endParaRPr lang="es-ES" altLang="en-US" sz="2000" dirty="0">
              <a:latin typeface="Arial" panose="020B0604020202020204" pitchFamily="34" charset="0"/>
              <a:cs typeface="Arial" panose="020B0604020202020204" pitchFamily="34" charset="0"/>
            </a:endParaRPr>
          </a:p>
          <a:p>
            <a:pPr lvl="2" algn="l"/>
            <a:r>
              <a:rPr lang="es-ES" altLang="en-US" sz="2000" dirty="0">
                <a:latin typeface="Arial" panose="020B0604020202020204" pitchFamily="34" charset="0"/>
                <a:cs typeface="Arial" panose="020B0604020202020204" pitchFamily="34" charset="0"/>
                <a:sym typeface="+mn-ea"/>
              </a:rPr>
              <a:t>Teniendo claro los aspectos anteriormente nombrados, los Business Owners asignan un valor de 1 a 10 siendo 1 el menor valor y 10 el mas alto.</a:t>
            </a:r>
            <a:endParaRPr lang="es-ES" altLang="en-US" sz="2000" dirty="0">
              <a:latin typeface="Arial" panose="020B0604020202020204" pitchFamily="34" charset="0"/>
              <a:cs typeface="Arial" panose="020B0604020202020204" pitchFamily="34" charset="0"/>
            </a:endParaRPr>
          </a:p>
          <a:p>
            <a:pPr algn="just"/>
            <a:endParaRPr lang="es-ES" altLang="en-US" sz="2000" dirty="0">
              <a:latin typeface="Arial" panose="020B0604020202020204" pitchFamily="34" charset="0"/>
              <a:cs typeface="Arial" panose="020B0604020202020204" pitchFamily="34" charset="0"/>
            </a:endParaRPr>
          </a:p>
          <a:p>
            <a:pPr algn="just"/>
            <a:endParaRPr lang="es-ES" altLang="en-US" sz="2000" dirty="0">
              <a:latin typeface="Arial" panose="020B0604020202020204" pitchFamily="34" charset="0"/>
              <a:cs typeface="Arial" panose="020B0604020202020204" pitchFamily="34" charset="0"/>
            </a:endParaRPr>
          </a:p>
          <a:p>
            <a:pPr algn="l"/>
            <a:endParaRPr lang="es-ES" altLang="en-US" sz="2000" dirty="0">
              <a:latin typeface="Arial" panose="020B0604020202020204" pitchFamily="34" charset="0"/>
              <a:cs typeface="Arial" panose="020B0604020202020204" pitchFamily="34" charset="0"/>
            </a:endParaRPr>
          </a:p>
          <a:p>
            <a:pPr algn="just"/>
            <a:endParaRPr lang="es-ES" altLang="en-US" sz="2000" dirty="0">
              <a:latin typeface="Arial" panose="020B0604020202020204" pitchFamily="34" charset="0"/>
              <a:cs typeface="Arial" panose="020B0604020202020204" pitchFamily="34" charset="0"/>
            </a:endParaRPr>
          </a:p>
          <a:p>
            <a:pPr algn="l"/>
            <a:endParaRPr lang="es-ES" altLang="en-US"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¿Cómo Priorizar basados en el negocio?</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pic>
        <p:nvPicPr>
          <p:cNvPr id="36" name="Imagen 35"/>
          <p:cNvPicPr>
            <a:picLocks noChangeAspect="1"/>
          </p:cNvPicPr>
          <p:nvPr/>
        </p:nvPicPr>
        <p:blipFill>
          <a:blip r:embed="rId3"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677543" y="5148701"/>
            <a:ext cx="949577" cy="949577"/>
          </a:xfrm>
          <a:prstGeom prst="rect">
            <a:avLst/>
          </a:prstGeom>
        </p:spPr>
      </p:pic>
      <p:sp>
        <p:nvSpPr>
          <p:cNvPr id="6" name="Rectángulo 5"/>
          <p:cNvSpPr/>
          <p:nvPr/>
        </p:nvSpPr>
        <p:spPr>
          <a:xfrm>
            <a:off x="645952" y="1542734"/>
            <a:ext cx="2385695" cy="521970"/>
          </a:xfrm>
          <a:prstGeom prst="rect">
            <a:avLst/>
          </a:prstGeom>
          <a:noFill/>
          <a:ln>
            <a:noFill/>
          </a:ln>
        </p:spPr>
        <p:txBody>
          <a:bodyPr wrap="square" rtlCol="0" anchor="t">
            <a:spAutoFit/>
          </a:bodyPr>
          <a:lstStyle/>
          <a:p>
            <a:pPr algn="ctr"/>
            <a:r>
              <a:rPr lang="es-ES" altLang="en-US" sz="2800" b="1" dirty="0">
                <a:ln w="22225">
                  <a:solidFill>
                    <a:schemeClr val="accent2"/>
                  </a:solidFill>
                  <a:prstDash val="solid"/>
                </a:ln>
                <a:solidFill>
                  <a:schemeClr val="accent2">
                    <a:lumMod val="40000"/>
                    <a:lumOff val="60000"/>
                  </a:schemeClr>
                </a:solidFill>
                <a:effectLst/>
              </a:rPr>
              <a:t>WSFJ</a:t>
            </a:r>
          </a:p>
        </p:txBody>
      </p:sp>
      <p:sp>
        <p:nvSpPr>
          <p:cNvPr id="7" name="Rectángulo 6"/>
          <p:cNvSpPr/>
          <p:nvPr/>
        </p:nvSpPr>
        <p:spPr>
          <a:xfrm>
            <a:off x="2295921" y="1540624"/>
            <a:ext cx="8542655" cy="829945"/>
          </a:xfrm>
          <a:prstGeom prst="rect">
            <a:avLst/>
          </a:prstGeom>
          <a:noFill/>
          <a:ln>
            <a:noFill/>
          </a:ln>
        </p:spPr>
        <p:txBody>
          <a:bodyPr wrap="square" rtlCol="0" anchor="t">
            <a:spAutoFit/>
          </a:bodyPr>
          <a:lstStyle/>
          <a:p>
            <a:pPr algn="ctr"/>
            <a:r>
              <a:rPr lang="es-ES" altLang="en-US" sz="2400" b="1" dirty="0">
                <a:gradFill>
                  <a:gsLst>
                    <a:gs pos="21000">
                      <a:srgbClr val="53575C"/>
                    </a:gs>
                    <a:gs pos="88000">
                      <a:srgbClr val="C5C7CA"/>
                    </a:gs>
                  </a:gsLst>
                  <a:lin ang="5400000"/>
                </a:gradFill>
                <a:effectLst/>
              </a:rPr>
              <a:t> = (Valor de Negocio/Usuario + Valor del Tiempo + Reducción de Riesgo &amp; Valor de Oportunidad) / Tamaño del trabajo</a:t>
            </a:r>
          </a:p>
        </p:txBody>
      </p:sp>
      <p:sp>
        <p:nvSpPr>
          <p:cNvPr id="8" name="Cuadro de texto 7"/>
          <p:cNvSpPr txBox="1"/>
          <p:nvPr/>
        </p:nvSpPr>
        <p:spPr>
          <a:xfrm>
            <a:off x="544213" y="2370569"/>
            <a:ext cx="10133330" cy="4678204"/>
          </a:xfrm>
          <a:prstGeom prst="rect">
            <a:avLst/>
          </a:prstGeom>
          <a:noFill/>
        </p:spPr>
        <p:txBody>
          <a:bodyPr wrap="square" rtlCol="0">
            <a:spAutoFit/>
          </a:bodyPr>
          <a:lstStyle/>
          <a:p>
            <a:pPr algn="just"/>
            <a:r>
              <a:rPr lang="es-ES" altLang="en-US" sz="2000" b="1" dirty="0">
                <a:latin typeface="Arial" panose="020B0604020202020204" pitchFamily="34" charset="0"/>
                <a:cs typeface="Arial" panose="020B0604020202020204" pitchFamily="34" charset="0"/>
                <a:sym typeface="+mn-ea"/>
              </a:rPr>
              <a:t>Tamaño del trabajo:</a:t>
            </a:r>
          </a:p>
          <a:p>
            <a:pPr algn="just"/>
            <a:r>
              <a:rPr lang="es-ES" altLang="en-US" sz="2000" dirty="0">
                <a:latin typeface="Arial" panose="020B0604020202020204" pitchFamily="34" charset="0"/>
                <a:cs typeface="Arial" panose="020B0604020202020204" pitchFamily="34" charset="0"/>
                <a:sym typeface="+mn-ea"/>
              </a:rPr>
              <a:t>	Para asignar el valor de tamaño del trabajo se tiene en cuenta lo siguiente:</a:t>
            </a:r>
          </a:p>
          <a:p>
            <a:pPr marL="1714500" lvl="3" indent="-342900" algn="just">
              <a:buFont typeface="Arial" panose="020B0604020202020204" pitchFamily="34" charset="0"/>
              <a:buChar char="•"/>
            </a:pPr>
            <a:r>
              <a:rPr lang="es-ES" altLang="en-US" sz="2000" dirty="0">
                <a:latin typeface="Arial" panose="020B0604020202020204" pitchFamily="34" charset="0"/>
                <a:cs typeface="Arial" panose="020B0604020202020204" pitchFamily="34" charset="0"/>
                <a:sym typeface="+mn-ea"/>
              </a:rPr>
              <a:t>La capacidad del equipo que va a realizar el trabajo.</a:t>
            </a:r>
          </a:p>
          <a:p>
            <a:pPr marL="1714500" lvl="3" indent="-342900" algn="just">
              <a:buFont typeface="Arial" panose="020B0604020202020204" pitchFamily="34" charset="0"/>
              <a:buChar char="•"/>
            </a:pPr>
            <a:r>
              <a:rPr lang="es-ES" altLang="en-US" sz="2000" dirty="0">
                <a:latin typeface="Arial" panose="020B0604020202020204" pitchFamily="34" charset="0"/>
                <a:cs typeface="Arial" panose="020B0604020202020204" pitchFamily="34" charset="0"/>
                <a:sym typeface="+mn-ea"/>
              </a:rPr>
              <a:t>El conocimiento de las herramientas que serán usadas para  ejecutar el trabajo.</a:t>
            </a:r>
          </a:p>
          <a:p>
            <a:pPr marL="1714500" lvl="3" indent="-342900" algn="just">
              <a:buFont typeface="Arial" panose="020B0604020202020204" pitchFamily="34" charset="0"/>
              <a:buChar char="•"/>
            </a:pPr>
            <a:r>
              <a:rPr lang="es-ES" altLang="en-US" sz="2000" dirty="0">
                <a:latin typeface="Arial" panose="020B0604020202020204" pitchFamily="34" charset="0"/>
                <a:cs typeface="Arial" panose="020B0604020202020204" pitchFamily="34" charset="0"/>
                <a:sym typeface="+mn-ea"/>
              </a:rPr>
              <a:t>La experiencia del equipo desarrollando trabajo igual o similar.</a:t>
            </a:r>
          </a:p>
          <a:p>
            <a:pPr marL="1714500" lvl="3" indent="-342900" algn="just">
              <a:buFont typeface="Arial" panose="020B0604020202020204" pitchFamily="34" charset="0"/>
              <a:buChar char="•"/>
            </a:pPr>
            <a:r>
              <a:rPr lang="es-ES" altLang="en-US" sz="2000" dirty="0">
                <a:latin typeface="Arial" panose="020B0604020202020204" pitchFamily="34" charset="0"/>
                <a:cs typeface="Arial" panose="020B0604020202020204" pitchFamily="34" charset="0"/>
                <a:sym typeface="+mn-ea"/>
              </a:rPr>
              <a:t>Complejidad del trabajo.</a:t>
            </a:r>
          </a:p>
          <a:p>
            <a:pPr marL="1714500" lvl="3" indent="-342900" algn="just">
              <a:buFont typeface="Arial" panose="020B0604020202020204" pitchFamily="34" charset="0"/>
              <a:buChar char="•"/>
            </a:pPr>
            <a:r>
              <a:rPr lang="es-ES" altLang="en-US" sz="2000" dirty="0">
                <a:latin typeface="Arial" panose="020B0604020202020204" pitchFamily="34" charset="0"/>
                <a:cs typeface="Arial" panose="020B0604020202020204" pitchFamily="34" charset="0"/>
                <a:sym typeface="+mn-ea"/>
              </a:rPr>
              <a:t>Volumen del trabajo.</a:t>
            </a:r>
          </a:p>
          <a:p>
            <a:pPr lvl="3" indent="0" algn="just">
              <a:buFont typeface="Arial" panose="020B0604020202020204" pitchFamily="34" charset="0"/>
              <a:buNone/>
            </a:pPr>
            <a:endParaRPr lang="es-ES" altLang="en-US" sz="2000" dirty="0">
              <a:latin typeface="Arial" panose="020B0604020202020204" pitchFamily="34" charset="0"/>
              <a:cs typeface="Arial" panose="020B0604020202020204" pitchFamily="34" charset="0"/>
              <a:sym typeface="+mn-ea"/>
            </a:endParaRPr>
          </a:p>
          <a:p>
            <a:pPr lvl="3" indent="0" algn="just">
              <a:buFont typeface="Arial" panose="020B0604020202020204" pitchFamily="34" charset="0"/>
              <a:buNone/>
            </a:pPr>
            <a:r>
              <a:rPr lang="es-ES" altLang="en-US" sz="2000" dirty="0">
                <a:latin typeface="Arial" panose="020B0604020202020204" pitchFamily="34" charset="0"/>
                <a:cs typeface="Arial" panose="020B0604020202020204" pitchFamily="34" charset="0"/>
                <a:sym typeface="+mn-ea"/>
              </a:rPr>
              <a:t>Teniendo claro los aspectos anteriormente nombrados, los Business Owners asignan un valor de 1 a 10 siendo 1 el menor valor y 10 el mas alto.</a:t>
            </a:r>
          </a:p>
          <a:p>
            <a:pPr algn="just"/>
            <a:r>
              <a:rPr lang="es-ES" altLang="en-US" sz="2000" dirty="0">
                <a:latin typeface="Arial" panose="020B0604020202020204" pitchFamily="34" charset="0"/>
                <a:cs typeface="Arial" panose="020B0604020202020204" pitchFamily="34" charset="0"/>
                <a:sym typeface="+mn-ea"/>
              </a:rPr>
              <a:t>	</a:t>
            </a:r>
          </a:p>
          <a:p>
            <a:pPr algn="just"/>
            <a:r>
              <a:rPr lang="es-ES" altLang="en-US" sz="2000" dirty="0">
                <a:latin typeface="Arial" panose="020B0604020202020204" pitchFamily="34" charset="0"/>
                <a:cs typeface="Arial" panose="020B0604020202020204" pitchFamily="34" charset="0"/>
              </a:rPr>
              <a:t>Otra escala a utilizar es la serie de Fibonacci 1,2,3,5,8,13,20</a:t>
            </a:r>
          </a:p>
          <a:p>
            <a:pPr algn="just"/>
            <a:r>
              <a:rPr lang="es-ES" altLang="en-US" sz="2000" dirty="0"/>
              <a:t>	</a:t>
            </a:r>
          </a:p>
          <a:p>
            <a:pPr algn="l"/>
            <a:endParaRPr lang="es-E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p:cNvSpPr/>
          <p:nvPr/>
        </p:nvSpPr>
        <p:spPr>
          <a:xfrm>
            <a:off x="645952" y="2695575"/>
            <a:ext cx="3446272" cy="3505199"/>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endParaRPr lang="es-ES" sz="1500" dirty="0">
              <a:solidFill>
                <a:schemeClr val="bg1">
                  <a:lumMod val="85000"/>
                </a:schemeClr>
              </a:solidFill>
              <a:latin typeface="Arial" panose="020B0604020202020204" pitchFamily="34" charset="0"/>
              <a:cs typeface="Arial" panose="020B0604020202020204" pitchFamily="34" charset="0"/>
            </a:endParaRPr>
          </a:p>
        </p:txBody>
      </p:sp>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Arial" panose="020B0604020202020204" pitchFamily="34" charset="0"/>
                <a:cs typeface="Arial" panose="020B0604020202020204" pitchFamily="34" charset="0"/>
              </a:rPr>
              <a:t>Preparación de la sesión</a:t>
            </a:r>
          </a:p>
        </p:txBody>
      </p:sp>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4. ¿Cómo preparar un Refinamiento?</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2865" y="1532939"/>
            <a:ext cx="947706" cy="751955"/>
            <a:chOff x="923706" y="1883352"/>
            <a:chExt cx="947706" cy="751955"/>
          </a:xfrm>
          <a:solidFill>
            <a:srgbClr val="26478D"/>
          </a:solidFill>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cs typeface="Arial" panose="020B0604020202020204" pitchFamily="34" charset="0"/>
              </a:endParaRPr>
            </a:p>
          </p:txBody>
        </p:sp>
        <p:sp>
          <p:nvSpPr>
            <p:cNvPr id="11" name="CuadroTexto 10"/>
            <p:cNvSpPr txBox="1"/>
            <p:nvPr/>
          </p:nvSpPr>
          <p:spPr>
            <a:xfrm>
              <a:off x="923706" y="1883451"/>
              <a:ext cx="947705" cy="751856"/>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CO" sz="2800" dirty="0">
                  <a:latin typeface="Arial" panose="020B0604020202020204" pitchFamily="34" charset="0"/>
                  <a:cs typeface="Arial" panose="020B0604020202020204" pitchFamily="34" charset="0"/>
                </a:rPr>
                <a:t>0</a:t>
              </a:r>
              <a:r>
                <a:rPr lang="es-ES" altLang="es-CO" sz="2800" dirty="0">
                  <a:latin typeface="Arial" panose="020B0604020202020204" pitchFamily="34" charset="0"/>
                  <a:cs typeface="Arial" panose="020B0604020202020204" pitchFamily="34" charset="0"/>
                </a:rPr>
                <a:t>2</a:t>
              </a:r>
            </a:p>
          </p:txBody>
        </p:sp>
      </p:grpSp>
      <p:sp>
        <p:nvSpPr>
          <p:cNvPr id="25" name="Rectángulo 24"/>
          <p:cNvSpPr/>
          <p:nvPr/>
        </p:nvSpPr>
        <p:spPr>
          <a:xfrm>
            <a:off x="821339" y="2708191"/>
            <a:ext cx="3095498" cy="3139321"/>
          </a:xfrm>
          <a:prstGeom prst="rect">
            <a:avLst/>
          </a:prstGeom>
        </p:spPr>
        <p:txBody>
          <a:bodyPr wrap="square">
            <a:spAutoFit/>
          </a:bodyPr>
          <a:lstStyle/>
          <a:p>
            <a:r>
              <a:rPr lang="es-ES" altLang="es-CO" dirty="0">
                <a:solidFill>
                  <a:schemeClr val="tx1">
                    <a:lumMod val="75000"/>
                    <a:lumOff val="25000"/>
                  </a:schemeClr>
                </a:solidFill>
                <a:latin typeface="Arial" panose="020B0604020202020204" pitchFamily="34" charset="0"/>
                <a:cs typeface="Arial" panose="020B0604020202020204" pitchFamily="34" charset="0"/>
              </a:rPr>
              <a:t>Para esta sesión es  importante citar a todas las personas que puedan contribuir a  realizar un buen refinamiento de HU, con el objetivo de minimizar riesgos como la construcción de soluciones que no generen valor al negocio, o que puedan tener falencias técnicas.</a:t>
            </a:r>
          </a:p>
        </p:txBody>
      </p:sp>
      <p:sp>
        <p:nvSpPr>
          <p:cNvPr id="26" name="Rectángulo 25"/>
          <p:cNvSpPr/>
          <p:nvPr/>
        </p:nvSpPr>
        <p:spPr>
          <a:xfrm>
            <a:off x="8682995" y="2555240"/>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p:nvPr/>
        </p:nvCxnSpPr>
        <p:spPr>
          <a:xfrm flipH="1" flipV="1">
            <a:off x="4358098" y="2376103"/>
            <a:ext cx="24185" cy="4100896"/>
          </a:xfrm>
          <a:prstGeom prst="line">
            <a:avLst/>
          </a:prstGeom>
          <a:ln w="28575">
            <a:solidFill>
              <a:srgbClr val="632678"/>
            </a:solidFill>
          </a:ln>
        </p:spPr>
        <p:style>
          <a:lnRef idx="1">
            <a:schemeClr val="accent1"/>
          </a:lnRef>
          <a:fillRef idx="0">
            <a:schemeClr val="accent1"/>
          </a:fillRef>
          <a:effectRef idx="0">
            <a:schemeClr val="accent1"/>
          </a:effectRef>
          <a:fontRef idx="minor">
            <a:schemeClr val="tx1"/>
          </a:fontRef>
        </p:style>
      </p:cxnSp>
      <p:sp>
        <p:nvSpPr>
          <p:cNvPr id="2" name="Pentágono 1"/>
          <p:cNvSpPr/>
          <p:nvPr/>
        </p:nvSpPr>
        <p:spPr>
          <a:xfrm>
            <a:off x="5030470" y="2894791"/>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Citación </a:t>
            </a:r>
          </a:p>
        </p:txBody>
      </p:sp>
      <p:sp>
        <p:nvSpPr>
          <p:cNvPr id="8" name="Pentágono 7"/>
          <p:cNvSpPr/>
          <p:nvPr/>
        </p:nvSpPr>
        <p:spPr>
          <a:xfrm>
            <a:off x="5031105" y="3868881"/>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Backlog</a:t>
            </a:r>
          </a:p>
        </p:txBody>
      </p:sp>
      <p:sp>
        <p:nvSpPr>
          <p:cNvPr id="10" name="Proceso 9"/>
          <p:cNvSpPr/>
          <p:nvPr/>
        </p:nvSpPr>
        <p:spPr>
          <a:xfrm>
            <a:off x="7466330" y="2695575"/>
            <a:ext cx="3475507" cy="984076"/>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rPr>
              <a:t>Citar a todas las personas necesarias involucradas en la construcción del incremento de valor,</a:t>
            </a:r>
          </a:p>
        </p:txBody>
      </p:sp>
      <p:sp>
        <p:nvSpPr>
          <p:cNvPr id="12" name="Proceso 11"/>
          <p:cNvSpPr/>
          <p:nvPr/>
        </p:nvSpPr>
        <p:spPr>
          <a:xfrm>
            <a:off x="7466330" y="3855546"/>
            <a:ext cx="3475507" cy="80391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sym typeface="+mn-ea"/>
              </a:rPr>
              <a:t>El backlog con HU construidas. Las cuales se revisaran y refinaran durante esta sesión,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p:cNvSpPr txBox="1"/>
          <p:nvPr/>
        </p:nvSpPr>
        <p:spPr>
          <a:xfrm>
            <a:off x="8102128" y="636736"/>
            <a:ext cx="2642004" cy="739058"/>
          </a:xfrm>
          <a:prstGeom prst="rect">
            <a:avLst/>
          </a:prstGeom>
          <a:noFill/>
          <a:ln>
            <a:solidFill>
              <a:srgbClr val="AD198D"/>
            </a:solidFill>
          </a:ln>
        </p:spPr>
        <p:txBody>
          <a:bodyPr wrap="square" rtlCol="0" anchor="ctr">
            <a:noAutofit/>
          </a:bodyPr>
          <a:lstStyle/>
          <a:p>
            <a:r>
              <a:rPr lang="en-US" dirty="0">
                <a:solidFill>
                  <a:schemeClr val="accent1">
                    <a:lumMod val="75000"/>
                  </a:schemeClr>
                </a:solidFill>
                <a:latin typeface="Arial" panose="020B0604020202020204" pitchFamily="34" charset="0"/>
                <a:cs typeface="Arial" panose="020B0604020202020204" pitchFamily="34" charset="0"/>
              </a:rPr>
              <a:t>Preparar el kit de </a:t>
            </a:r>
            <a:r>
              <a:rPr lang="en-US" dirty="0" err="1">
                <a:solidFill>
                  <a:schemeClr val="accent1">
                    <a:lumMod val="75000"/>
                  </a:schemeClr>
                </a:solidFill>
                <a:latin typeface="Arial" panose="020B0604020202020204" pitchFamily="34" charset="0"/>
                <a:cs typeface="Arial" panose="020B0604020202020204" pitchFamily="34" charset="0"/>
              </a:rPr>
              <a:t>Refinamiento</a:t>
            </a:r>
            <a:endParaRPr lang="en-US" dirty="0">
              <a:solidFill>
                <a:schemeClr val="accent1">
                  <a:lumMod val="75000"/>
                </a:schemeClr>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dondear rectángulo de esquina sencilla 4"/>
          <p:cNvSpPr/>
          <p:nvPr/>
        </p:nvSpPr>
        <p:spPr>
          <a:xfrm rot="10800000">
            <a:off x="7154422" y="636736"/>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cs typeface="Arial" panose="020B0604020202020204" pitchFamily="34" charset="0"/>
            </a:endParaRPr>
          </a:p>
        </p:txBody>
      </p:sp>
      <p:sp>
        <p:nvSpPr>
          <p:cNvPr id="11" name="CuadroTexto 10"/>
          <p:cNvSpPr txBox="1"/>
          <p:nvPr/>
        </p:nvSpPr>
        <p:spPr>
          <a:xfrm>
            <a:off x="7154423" y="63673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03</a:t>
            </a:r>
            <a:endParaRPr lang="es-CO" b="1" dirty="0">
              <a:solidFill>
                <a:schemeClr val="bg1"/>
              </a:solidFill>
              <a:latin typeface="Arial" panose="020B0604020202020204" pitchFamily="34" charset="0"/>
              <a:cs typeface="Arial" panose="020B0604020202020204" pitchFamily="34" charset="0"/>
            </a:endParaRPr>
          </a:p>
        </p:txBody>
      </p:sp>
      <p:graphicFrame>
        <p:nvGraphicFramePr>
          <p:cNvPr id="5" name="Diagrama 4"/>
          <p:cNvGraphicFramePr/>
          <p:nvPr/>
        </p:nvGraphicFramePr>
        <p:xfrm>
          <a:off x="940349" y="1463776"/>
          <a:ext cx="7685036" cy="518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ítulo 3"/>
          <p:cNvSpPr txBox="1"/>
          <p:nvPr/>
        </p:nvSpPr>
        <p:spPr>
          <a:xfrm>
            <a:off x="645952" y="726816"/>
            <a:ext cx="9445616" cy="56099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s-ES" sz="2700" b="1" dirty="0">
                <a:solidFill>
                  <a:srgbClr val="AD198D"/>
                </a:solidFill>
                <a:latin typeface="Arial" panose="020B0604020202020204" pitchFamily="34" charset="0"/>
                <a:cs typeface="Arial" panose="020B0604020202020204" pitchFamily="34" charset="0"/>
              </a:rPr>
              <a:t>4. ¿Cómo preparar un Refinamiento?</a:t>
            </a:r>
            <a:endParaRPr lang="es-CO" sz="2700" b="1" dirty="0">
              <a:solidFill>
                <a:srgbClr val="AD198D"/>
              </a:solidFill>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39498" y="2784143"/>
            <a:ext cx="2922693" cy="292269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contenido 5" descr="reunion"/>
          <p:cNvPicPr>
            <a:picLocks noGrp="1" noChangeAspect="1"/>
          </p:cNvPicPr>
          <p:nvPr>
            <p:ph idx="1"/>
          </p:nvPr>
        </p:nvPicPr>
        <p:blipFill>
          <a:blip r:embed="rId2"/>
          <a:stretch>
            <a:fillRect/>
          </a:stretch>
        </p:blipFill>
        <p:spPr>
          <a:xfrm>
            <a:off x="2800985" y="1553210"/>
            <a:ext cx="5152390" cy="4351655"/>
          </a:xfrm>
          <a:prstGeom prst="rect">
            <a:avLst/>
          </a:prstGeom>
        </p:spPr>
      </p:pic>
      <p:sp>
        <p:nvSpPr>
          <p:cNvPr id="5" name="Título 3"/>
          <p:cNvSpPr txBox="1"/>
          <p:nvPr/>
        </p:nvSpPr>
        <p:spPr>
          <a:xfrm>
            <a:off x="531652" y="437069"/>
            <a:ext cx="5077578"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el Refinamiento?</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7664782" y="521929"/>
            <a:ext cx="3826634" cy="5382982"/>
          </a:xfrm>
          <a:prstGeom prst="wedgeRoundRectCallout">
            <a:avLst>
              <a:gd name="adj1" fmla="val -48057"/>
              <a:gd name="adj2" fmla="val -23402"/>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s-CO" dirty="0">
                <a:solidFill>
                  <a:schemeClr val="bg1"/>
                </a:solidFill>
              </a:rPr>
              <a:t>El SM informa a todos los participantes el objetivo de la reunión. El cual es realizar la revisón de las HU del backlog para que todos tengan el mismo entendimiento y las Historias de Usuario se encuentren preparadas para ser implementadas en una iteración.</a:t>
            </a:r>
          </a:p>
        </p:txBody>
      </p:sp>
      <p:grpSp>
        <p:nvGrpSpPr>
          <p:cNvPr id="12" name="Grupo 11"/>
          <p:cNvGrpSpPr/>
          <p:nvPr/>
        </p:nvGrpSpPr>
        <p:grpSpPr>
          <a:xfrm>
            <a:off x="1585195" y="3135869"/>
            <a:ext cx="1413164" cy="1010207"/>
            <a:chOff x="6492398" y="4411575"/>
            <a:chExt cx="1413164" cy="1010207"/>
          </a:xfrm>
        </p:grpSpPr>
        <p:sp>
          <p:nvSpPr>
            <p:cNvPr id="10" name="CuadroTexto 9"/>
            <p:cNvSpPr txBox="1"/>
            <p:nvPr/>
          </p:nvSpPr>
          <p:spPr>
            <a:xfrm>
              <a:off x="6492398" y="5052450"/>
              <a:ext cx="1413164" cy="369332"/>
            </a:xfrm>
            <a:prstGeom prst="rect">
              <a:avLst/>
            </a:prstGeom>
            <a:noFill/>
          </p:spPr>
          <p:txBody>
            <a:bodyPr wrap="square" rtlCol="0">
              <a:spAutoFit/>
            </a:bodyPr>
            <a:lstStyle/>
            <a:p>
              <a:r>
                <a:rPr lang="es-ES" b="1" dirty="0">
                  <a:solidFill>
                    <a:srgbClr val="575756"/>
                  </a:solidFill>
                  <a:latin typeface="Arial" panose="020B0604020202020204" pitchFamily="34" charset="0"/>
                  <a:cs typeface="Arial" panose="020B0604020202020204" pitchFamily="34" charset="0"/>
                </a:rPr>
                <a:t>10 Minutos</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191" y="4411575"/>
              <a:ext cx="613579" cy="613579"/>
            </a:xfrm>
            <a:prstGeom prst="rect">
              <a:avLst/>
            </a:prstGeom>
          </p:spPr>
        </p:pic>
      </p:grpSp>
      <p:sp>
        <p:nvSpPr>
          <p:cNvPr id="15" name="CuadroTexto 14"/>
          <p:cNvSpPr txBox="1"/>
          <p:nvPr/>
        </p:nvSpPr>
        <p:spPr>
          <a:xfrm>
            <a:off x="4549729" y="5786903"/>
            <a:ext cx="2213869" cy="368300"/>
          </a:xfrm>
          <a:prstGeom prst="rect">
            <a:avLst/>
          </a:prstGeom>
          <a:noFill/>
        </p:spPr>
        <p:txBody>
          <a:bodyPr wrap="square" rtlCol="0">
            <a:spAutoFit/>
          </a:bodyPr>
          <a:lstStyle/>
          <a:p>
            <a:r>
              <a:rPr lang="es-ES" altLang="es-CO" b="1" dirty="0">
                <a:solidFill>
                  <a:srgbClr val="575756"/>
                </a:solidFill>
                <a:latin typeface="Arial" panose="020B0604020202020204" pitchFamily="34" charset="0"/>
                <a:cs typeface="Arial" panose="020B0604020202020204" pitchFamily="34" charset="0"/>
              </a:rPr>
              <a:t>Scrum Master</a:t>
            </a:r>
          </a:p>
        </p:txBody>
      </p:sp>
      <p:sp>
        <p:nvSpPr>
          <p:cNvPr id="14" name="CuadroTexto 13"/>
          <p:cNvSpPr txBox="1"/>
          <p:nvPr/>
        </p:nvSpPr>
        <p:spPr>
          <a:xfrm>
            <a:off x="8881802" y="6387152"/>
            <a:ext cx="3061031" cy="369332"/>
          </a:xfrm>
          <a:prstGeom prst="rect">
            <a:avLst/>
          </a:prstGeom>
          <a:noFill/>
        </p:spPr>
        <p:txBody>
          <a:bodyPr wrap="none" rtlCol="0">
            <a:spAutoFit/>
          </a:bodyPr>
          <a:lstStyle/>
          <a:p>
            <a:r>
              <a:rPr lang="es-CO" dirty="0">
                <a:solidFill>
                  <a:srgbClr val="575756"/>
                </a:solidFill>
              </a:rPr>
              <a:t>* Tiempo máximos propuesto</a:t>
            </a:r>
          </a:p>
        </p:txBody>
      </p:sp>
      <p:grpSp>
        <p:nvGrpSpPr>
          <p:cNvPr id="2" name="Grupo 1"/>
          <p:cNvGrpSpPr/>
          <p:nvPr/>
        </p:nvGrpSpPr>
        <p:grpSpPr>
          <a:xfrm>
            <a:off x="513652" y="1403281"/>
            <a:ext cx="3116254" cy="1107996"/>
            <a:chOff x="513652" y="1403281"/>
            <a:chExt cx="3116254" cy="1107996"/>
          </a:xfrm>
        </p:grpSpPr>
        <p:sp>
          <p:nvSpPr>
            <p:cNvPr id="16" name="4 Rectángulo"/>
            <p:cNvSpPr/>
            <p:nvPr/>
          </p:nvSpPr>
          <p:spPr>
            <a:xfrm>
              <a:off x="513652" y="1403281"/>
              <a:ext cx="655949"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p>
          </p:txBody>
        </p:sp>
        <p:sp>
          <p:nvSpPr>
            <p:cNvPr id="17" name="5 CuadroTexto"/>
            <p:cNvSpPr txBox="1"/>
            <p:nvPr/>
          </p:nvSpPr>
          <p:spPr>
            <a:xfrm>
              <a:off x="1012143" y="1744563"/>
              <a:ext cx="2617763" cy="430887"/>
            </a:xfrm>
            <a:prstGeom prst="rect">
              <a:avLst/>
            </a:prstGeom>
            <a:noFill/>
          </p:spPr>
          <p:txBody>
            <a:bodyPr wrap="square" rtlCol="0" anchor="ctr" anchorCtr="0">
              <a:noAutofit/>
            </a:bodyPr>
            <a:lstStyle/>
            <a:p>
              <a:r>
                <a:rPr lang="es-CO" sz="2400" dirty="0">
                  <a:solidFill>
                    <a:srgbClr val="632678"/>
                  </a:solidFill>
                  <a:latin typeface="Arial" panose="020B0604020202020204" pitchFamily="34" charset="0"/>
                  <a:cs typeface="Arial" panose="020B0604020202020204" pitchFamily="34" charset="0"/>
                </a:rPr>
                <a:t>Contextualización</a:t>
              </a:r>
            </a:p>
          </p:txBody>
        </p:sp>
      </p:grpSp>
      <p:sp>
        <p:nvSpPr>
          <p:cNvPr id="18" name="Elipse 17"/>
          <p:cNvSpPr/>
          <p:nvPr/>
        </p:nvSpPr>
        <p:spPr>
          <a:xfrm>
            <a:off x="6027982" y="1732826"/>
            <a:ext cx="191069" cy="202807"/>
          </a:xfrm>
          <a:prstGeom prst="ellipse">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Elipse 18"/>
          <p:cNvSpPr/>
          <p:nvPr/>
        </p:nvSpPr>
        <p:spPr>
          <a:xfrm>
            <a:off x="6326174" y="1557560"/>
            <a:ext cx="243386" cy="205158"/>
          </a:xfrm>
          <a:prstGeom prst="ellipse">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Elipse 19"/>
          <p:cNvSpPr/>
          <p:nvPr/>
        </p:nvSpPr>
        <p:spPr>
          <a:xfrm>
            <a:off x="6676682" y="1369157"/>
            <a:ext cx="336774" cy="288886"/>
          </a:xfrm>
          <a:prstGeom prst="ellipse">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Elipse 20"/>
          <p:cNvSpPr/>
          <p:nvPr/>
        </p:nvSpPr>
        <p:spPr>
          <a:xfrm>
            <a:off x="7054400" y="1132764"/>
            <a:ext cx="437081" cy="322913"/>
          </a:xfrm>
          <a:prstGeom prst="ellipse">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3">
            <a:extLst>
              <a:ext uri="{FF2B5EF4-FFF2-40B4-BE49-F238E27FC236}">
                <a16:creationId xmlns:a16="http://schemas.microsoft.com/office/drawing/2014/main" id="{9EFC06C2-CC78-40BE-8B51-D9AE951FD5BD}"/>
              </a:ext>
            </a:extLst>
          </p:cNvPr>
          <p:cNvSpPr txBox="1">
            <a:spLocks/>
          </p:cNvSpPr>
          <p:nvPr/>
        </p:nvSpPr>
        <p:spPr>
          <a:xfrm>
            <a:off x="645952" y="726816"/>
            <a:ext cx="9445616" cy="56099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b="1" dirty="0">
                <a:solidFill>
                  <a:srgbClr val="AD198D"/>
                </a:solidFill>
                <a:latin typeface="Arial" panose="020B0604020202020204" pitchFamily="34" charset="0"/>
                <a:cs typeface="Arial" panose="020B0604020202020204" pitchFamily="34" charset="0"/>
              </a:rPr>
              <a:t>6. ¿Durante el Refinamiento?</a:t>
            </a:r>
            <a:endParaRPr lang="es-CO" b="1" dirty="0">
              <a:solidFill>
                <a:srgbClr val="AD198D"/>
              </a:solidFill>
              <a:latin typeface="Arial" panose="020B0604020202020204" pitchFamily="34" charset="0"/>
              <a:cs typeface="Arial" panose="020B0604020202020204" pitchFamily="34" charset="0"/>
            </a:endParaRPr>
          </a:p>
        </p:txBody>
      </p:sp>
      <p:graphicFrame>
        <p:nvGraphicFramePr>
          <p:cNvPr id="16" name="Diagrama 15">
            <a:extLst>
              <a:ext uri="{FF2B5EF4-FFF2-40B4-BE49-F238E27FC236}">
                <a16:creationId xmlns:a16="http://schemas.microsoft.com/office/drawing/2014/main" id="{D8247C70-891A-4977-8AAF-925C8157F737}"/>
              </a:ext>
            </a:extLst>
          </p:cNvPr>
          <p:cNvGraphicFramePr/>
          <p:nvPr>
            <p:extLst/>
          </p:nvPr>
        </p:nvGraphicFramePr>
        <p:xfrm>
          <a:off x="1145769" y="2439085"/>
          <a:ext cx="7839205" cy="4309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AutoShape 2" descr="Related image">
            <a:extLst>
              <a:ext uri="{FF2B5EF4-FFF2-40B4-BE49-F238E27FC236}">
                <a16:creationId xmlns:a16="http://schemas.microsoft.com/office/drawing/2014/main" id="{3FCC5D09-2FE1-496D-90C9-76B172C470F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419"/>
          </a:p>
        </p:txBody>
      </p:sp>
      <p:pic>
        <p:nvPicPr>
          <p:cNvPr id="6156" name="Picture 12" descr="Image result for magnifying glass icon color">
            <a:extLst>
              <a:ext uri="{FF2B5EF4-FFF2-40B4-BE49-F238E27FC236}">
                <a16:creationId xmlns:a16="http://schemas.microsoft.com/office/drawing/2014/main" id="{28F8441D-C8D8-45F9-8887-6B6489C07E3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33722" t="62995" r="32678" b="8405"/>
          <a:stretch/>
        </p:blipFill>
        <p:spPr bwMode="auto">
          <a:xfrm>
            <a:off x="372579" y="2556623"/>
            <a:ext cx="697746" cy="64140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2" descr="Image result for magnifying glass icon color">
            <a:extLst>
              <a:ext uri="{FF2B5EF4-FFF2-40B4-BE49-F238E27FC236}">
                <a16:creationId xmlns:a16="http://schemas.microsoft.com/office/drawing/2014/main" id="{39927BE9-1126-41EE-ACD6-8862864605A8}"/>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68128" t="33150" r="227" b="39227"/>
          <a:stretch/>
        </p:blipFill>
        <p:spPr bwMode="auto">
          <a:xfrm>
            <a:off x="418338" y="5864413"/>
            <a:ext cx="606229" cy="57151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2" descr="Image result for magnifying glass icon color">
            <a:extLst>
              <a:ext uri="{FF2B5EF4-FFF2-40B4-BE49-F238E27FC236}">
                <a16:creationId xmlns:a16="http://schemas.microsoft.com/office/drawing/2014/main" id="{FA86B506-AAFE-4B8D-B8F0-582D402C17DD}"/>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67243" b="70838"/>
          <a:stretch/>
        </p:blipFill>
        <p:spPr bwMode="auto">
          <a:xfrm>
            <a:off x="408410" y="5041014"/>
            <a:ext cx="606229" cy="58287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descr="Image result for magnifying glass icon color">
            <a:extLst>
              <a:ext uri="{FF2B5EF4-FFF2-40B4-BE49-F238E27FC236}">
                <a16:creationId xmlns:a16="http://schemas.microsoft.com/office/drawing/2014/main" id="{B12F5143-087C-464B-A3B7-954CF2F23D5E}"/>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32970" r="67722" b="39807"/>
          <a:stretch/>
        </p:blipFill>
        <p:spPr bwMode="auto">
          <a:xfrm>
            <a:off x="358204" y="4237660"/>
            <a:ext cx="627419" cy="57151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Image result for magnifying glass icon color">
            <a:extLst>
              <a:ext uri="{FF2B5EF4-FFF2-40B4-BE49-F238E27FC236}">
                <a16:creationId xmlns:a16="http://schemas.microsoft.com/office/drawing/2014/main" id="{65E874B4-2780-46FC-B4D3-F7F2FDC3211C}"/>
              </a:ext>
            </a:extLst>
          </p:cNvPr>
          <p:cNvPicPr>
            <a:picLocks noChangeAspect="1" noChangeArrowheads="1"/>
          </p:cNvPicPr>
          <p:nvPr/>
        </p:nvPicPr>
        <p:blipFill rotWithShape="1">
          <a:blip r:embed="rId11" cstate="print">
            <a:grayscl/>
            <a:extLst>
              <a:ext uri="{BEBA8EAE-BF5A-486C-A8C5-ECC9F3942E4B}">
                <a14:imgProps xmlns:a14="http://schemas.microsoft.com/office/drawing/2010/main">
                  <a14:imgLayer r:embed="rId12">
                    <a14:imgEffect>
                      <a14:saturation sat="33000"/>
                    </a14:imgEffect>
                  </a14:imgLayer>
                </a14:imgProps>
              </a:ext>
              <a:ext uri="{28A0092B-C50C-407E-A947-70E740481C1C}">
                <a14:useLocalDpi xmlns:a14="http://schemas.microsoft.com/office/drawing/2010/main" val="0"/>
              </a:ext>
            </a:extLst>
          </a:blip>
          <a:srcRect r="67538" b="69207"/>
          <a:stretch/>
        </p:blipFill>
        <p:spPr bwMode="auto">
          <a:xfrm>
            <a:off x="398484" y="3397142"/>
            <a:ext cx="626083" cy="641405"/>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Related image">
            <a:extLst>
              <a:ext uri="{FF2B5EF4-FFF2-40B4-BE49-F238E27FC236}">
                <a16:creationId xmlns:a16="http://schemas.microsoft.com/office/drawing/2014/main" id="{91B6BBB4-6F1E-4679-BE22-11FE494D4E33}"/>
              </a:ext>
            </a:extLst>
          </p:cNvPr>
          <p:cNvPicPr>
            <a:picLocks noChangeAspect="1" noChangeArrowheads="1"/>
          </p:cNvPicPr>
          <p:nvPr/>
        </p:nvPicPr>
        <p:blipFill>
          <a:blip r:embed="rId13">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8300208" y="2439085"/>
            <a:ext cx="4528687" cy="301680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upo 17">
            <a:extLst>
              <a:ext uri="{FF2B5EF4-FFF2-40B4-BE49-F238E27FC236}">
                <a16:creationId xmlns:a16="http://schemas.microsoft.com/office/drawing/2014/main" id="{2DF0EE29-382A-41F8-A894-DBE09AEEAAD8}"/>
              </a:ext>
            </a:extLst>
          </p:cNvPr>
          <p:cNvGrpSpPr/>
          <p:nvPr/>
        </p:nvGrpSpPr>
        <p:grpSpPr>
          <a:xfrm>
            <a:off x="645952" y="1250682"/>
            <a:ext cx="3116254" cy="1107996"/>
            <a:chOff x="513652" y="1403281"/>
            <a:chExt cx="3116254" cy="1107996"/>
          </a:xfrm>
        </p:grpSpPr>
        <p:sp>
          <p:nvSpPr>
            <p:cNvPr id="19" name="4 Rectángulo">
              <a:extLst>
                <a:ext uri="{FF2B5EF4-FFF2-40B4-BE49-F238E27FC236}">
                  <a16:creationId xmlns:a16="http://schemas.microsoft.com/office/drawing/2014/main" id="{EB97B732-514C-4ABD-9B86-E764BF41FCC9}"/>
                </a:ext>
              </a:extLst>
            </p:cNvPr>
            <p:cNvSpPr/>
            <p:nvPr/>
          </p:nvSpPr>
          <p:spPr>
            <a:xfrm>
              <a:off x="513652" y="1403281"/>
              <a:ext cx="655949"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p>
          </p:txBody>
        </p:sp>
        <p:sp>
          <p:nvSpPr>
            <p:cNvPr id="20" name="5 CuadroTexto">
              <a:extLst>
                <a:ext uri="{FF2B5EF4-FFF2-40B4-BE49-F238E27FC236}">
                  <a16:creationId xmlns:a16="http://schemas.microsoft.com/office/drawing/2014/main" id="{FF1842A8-10C2-461C-A41E-41409093D2B0}"/>
                </a:ext>
              </a:extLst>
            </p:cNvPr>
            <p:cNvSpPr txBox="1"/>
            <p:nvPr/>
          </p:nvSpPr>
          <p:spPr>
            <a:xfrm>
              <a:off x="1012143" y="1744563"/>
              <a:ext cx="2617763" cy="430887"/>
            </a:xfrm>
            <a:prstGeom prst="rect">
              <a:avLst/>
            </a:prstGeom>
            <a:noFill/>
          </p:spPr>
          <p:txBody>
            <a:bodyPr wrap="square" rtlCol="0" anchor="ctr" anchorCtr="0">
              <a:noAutofit/>
            </a:bodyPr>
            <a:lstStyle/>
            <a:p>
              <a:r>
                <a:rPr lang="es-CO" sz="2400" dirty="0">
                  <a:solidFill>
                    <a:srgbClr val="632678"/>
                  </a:solidFill>
                  <a:latin typeface="Arial" panose="020B0604020202020204" pitchFamily="34" charset="0"/>
                  <a:cs typeface="Arial" panose="020B0604020202020204" pitchFamily="34" charset="0"/>
                </a:rPr>
                <a:t> Reglas </a:t>
              </a:r>
            </a:p>
          </p:txBody>
        </p:sp>
      </p:grpSp>
    </p:spTree>
    <p:extLst>
      <p:ext uri="{BB962C8B-B14F-4D97-AF65-F5344CB8AC3E}">
        <p14:creationId xmlns:p14="http://schemas.microsoft.com/office/powerpoint/2010/main" val="4102106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Marcador de posición de contenido 1" descr="Presentar"/>
          <p:cNvPicPr>
            <a:picLocks noGrp="1" noChangeAspect="1"/>
          </p:cNvPicPr>
          <p:nvPr>
            <p:ph idx="1"/>
          </p:nvPr>
        </p:nvPicPr>
        <p:blipFill>
          <a:blip r:embed="rId2"/>
          <a:stretch>
            <a:fillRect/>
          </a:stretch>
        </p:blipFill>
        <p:spPr>
          <a:xfrm>
            <a:off x="3958590" y="1691005"/>
            <a:ext cx="3886835" cy="4064000"/>
          </a:xfrm>
          <a:prstGeom prst="rect">
            <a:avLst/>
          </a:prstGeom>
        </p:spPr>
      </p:pic>
      <p:sp>
        <p:nvSpPr>
          <p:cNvPr id="3" name="Título 2"/>
          <p:cNvSpPr>
            <a:spLocks noGrp="1"/>
          </p:cNvSpPr>
          <p:nvPr>
            <p:ph type="title"/>
          </p:nvPr>
        </p:nvSpPr>
        <p:spPr/>
        <p:txBody>
          <a:bodyPr/>
          <a:lstStyle/>
          <a:p>
            <a:endParaRPr lang="es-ES" altLang="en-US"/>
          </a:p>
        </p:txBody>
      </p:sp>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el Refinamiento?</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7642225" y="436880"/>
            <a:ext cx="3711575" cy="5781040"/>
          </a:xfrm>
          <a:prstGeom prst="wedgeRoundRectCallout">
            <a:avLst>
              <a:gd name="adj1" fmla="val -74265"/>
              <a:gd name="adj2" fmla="val -5606"/>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tLang="es-CO" sz="1600" dirty="0">
              <a:solidFill>
                <a:schemeClr val="bg1"/>
              </a:solidFill>
              <a:latin typeface="Arial" panose="020B0604020202020204" pitchFamily="34" charset="0"/>
              <a:cs typeface="Arial" panose="020B0604020202020204" pitchFamily="34" charset="0"/>
            </a:endParaRPr>
          </a:p>
          <a:p>
            <a:pPr algn="ctr"/>
            <a:endParaRPr lang="es-ES" altLang="es-CO" sz="1600" dirty="0">
              <a:solidFill>
                <a:schemeClr val="bg1"/>
              </a:solidFill>
              <a:latin typeface="Arial" panose="020B0604020202020204" pitchFamily="34" charset="0"/>
              <a:cs typeface="Arial" panose="020B0604020202020204" pitchFamily="34" charset="0"/>
            </a:endParaRPr>
          </a:p>
          <a:p>
            <a:pPr algn="ctr"/>
            <a:r>
              <a:rPr lang="es-ES" altLang="es-CO" sz="1600" dirty="0">
                <a:solidFill>
                  <a:schemeClr val="bg1"/>
                </a:solidFill>
                <a:latin typeface="Arial" panose="020B0604020202020204" pitchFamily="34" charset="0"/>
                <a:cs typeface="Arial" panose="020B0604020202020204" pitchFamily="34" charset="0"/>
              </a:rPr>
              <a:t>Es importante que los participantes de la reunión se conozcan y entiendan su participación en la misma. Para ello  se recomienda realizar una dinamica inicial de presentación.</a:t>
            </a:r>
          </a:p>
          <a:p>
            <a:pPr algn="ctr"/>
            <a:endParaRPr lang="es-ES" altLang="es-CO" sz="1600" dirty="0">
              <a:solidFill>
                <a:schemeClr val="bg1"/>
              </a:solidFill>
              <a:latin typeface="Arial" panose="020B0604020202020204" pitchFamily="34" charset="0"/>
              <a:cs typeface="Arial" panose="020B0604020202020204" pitchFamily="34" charset="0"/>
            </a:endParaRPr>
          </a:p>
          <a:p>
            <a:pPr algn="ctr"/>
            <a:r>
              <a:rPr lang="es-ES" altLang="es-CO" sz="1600" dirty="0">
                <a:solidFill>
                  <a:schemeClr val="bg1"/>
                </a:solidFill>
                <a:latin typeface="Arial" panose="020B0604020202020204" pitchFamily="34" charset="0"/>
                <a:cs typeface="Arial" panose="020B0604020202020204" pitchFamily="34" charset="0"/>
              </a:rPr>
              <a:t>Por ejemplo la siguiente:</a:t>
            </a:r>
          </a:p>
          <a:p>
            <a:pPr algn="ctr"/>
            <a:r>
              <a:rPr lang="es-ES" altLang="es-CO" sz="1600" dirty="0">
                <a:solidFill>
                  <a:schemeClr val="bg1"/>
                </a:solidFill>
                <a:latin typeface="Arial" panose="020B0604020202020204" pitchFamily="34" charset="0"/>
                <a:cs typeface="Arial" panose="020B0604020202020204" pitchFamily="34" charset="0"/>
              </a:rPr>
              <a:t>se reparten caramelos de colores a cada asistente y se solicita que indique la siguiente información:</a:t>
            </a:r>
          </a:p>
          <a:p>
            <a:pPr algn="ctr"/>
            <a:endParaRPr lang="es-ES" altLang="es-CO" sz="1600" dirty="0">
              <a:solidFill>
                <a:schemeClr val="bg1"/>
              </a:solidFill>
              <a:latin typeface="Arial" panose="020B0604020202020204" pitchFamily="34" charset="0"/>
              <a:cs typeface="Arial" panose="020B0604020202020204" pitchFamily="34" charset="0"/>
            </a:endParaRPr>
          </a:p>
          <a:p>
            <a:pPr algn="ctr"/>
            <a:r>
              <a:rPr lang="es-ES" altLang="es-CO" sz="1600" dirty="0">
                <a:solidFill>
                  <a:schemeClr val="bg1"/>
                </a:solidFill>
                <a:latin typeface="Arial" panose="020B0604020202020204" pitchFamily="34" charset="0"/>
                <a:cs typeface="Arial" panose="020B0604020202020204" pitchFamily="34" charset="0"/>
              </a:rPr>
              <a:t>Su nombre</a:t>
            </a:r>
          </a:p>
          <a:p>
            <a:pPr algn="ctr"/>
            <a:r>
              <a:rPr lang="es-ES" altLang="es-CO" sz="1600" dirty="0">
                <a:solidFill>
                  <a:schemeClr val="bg1"/>
                </a:solidFill>
                <a:latin typeface="Arial" panose="020B0604020202020204" pitchFamily="34" charset="0"/>
                <a:cs typeface="Arial" panose="020B0604020202020204" pitchFamily="34" charset="0"/>
              </a:rPr>
              <a:t>El area al la que pertenece</a:t>
            </a:r>
          </a:p>
          <a:p>
            <a:pPr algn="ctr"/>
            <a:r>
              <a:rPr lang="es-ES" altLang="es-CO" sz="1600" dirty="0">
                <a:solidFill>
                  <a:schemeClr val="bg1"/>
                </a:solidFill>
                <a:latin typeface="Arial" panose="020B0604020202020204" pitchFamily="34" charset="0"/>
                <a:cs typeface="Arial" panose="020B0604020202020204" pitchFamily="34" charset="0"/>
              </a:rPr>
              <a:t>y segun el color del caramelo   responde las siguientes pregunttas:</a:t>
            </a:r>
          </a:p>
          <a:p>
            <a:pPr algn="ctr"/>
            <a:r>
              <a:rPr lang="es-ES" altLang="es-CO" sz="1600" dirty="0">
                <a:solidFill>
                  <a:schemeClr val="bg1"/>
                </a:solidFill>
                <a:latin typeface="Arial" panose="020B0604020202020204" pitchFamily="34" charset="0"/>
                <a:cs typeface="Arial" panose="020B0604020202020204" pitchFamily="34" charset="0"/>
              </a:rPr>
              <a:t>Amarillo: Libro favorito</a:t>
            </a:r>
          </a:p>
          <a:p>
            <a:pPr algn="ctr"/>
            <a:r>
              <a:rPr lang="es-ES" altLang="es-CO" sz="1600" dirty="0">
                <a:solidFill>
                  <a:schemeClr val="bg1"/>
                </a:solidFill>
                <a:latin typeface="Arial" panose="020B0604020202020204" pitchFamily="34" charset="0"/>
                <a:cs typeface="Arial" panose="020B0604020202020204" pitchFamily="34" charset="0"/>
              </a:rPr>
              <a:t>Azul: Pelicula Favorita</a:t>
            </a:r>
          </a:p>
          <a:p>
            <a:pPr algn="ctr"/>
            <a:r>
              <a:rPr lang="es-ES" altLang="es-CO" sz="1600" dirty="0">
                <a:solidFill>
                  <a:schemeClr val="bg1"/>
                </a:solidFill>
                <a:latin typeface="Arial" panose="020B0604020202020204" pitchFamily="34" charset="0"/>
                <a:cs typeface="Arial" panose="020B0604020202020204" pitchFamily="34" charset="0"/>
              </a:rPr>
              <a:t>Verde: Hobbie</a:t>
            </a:r>
          </a:p>
          <a:p>
            <a:pPr algn="ctr"/>
            <a:r>
              <a:rPr lang="es-ES" altLang="es-CO" sz="1600" dirty="0">
                <a:solidFill>
                  <a:schemeClr val="bg1"/>
                </a:solidFill>
                <a:latin typeface="Arial" panose="020B0604020202020204" pitchFamily="34" charset="0"/>
                <a:cs typeface="Arial" panose="020B0604020202020204" pitchFamily="34" charset="0"/>
              </a:rPr>
              <a:t>Rojo: un obejtivo personal.</a:t>
            </a:r>
          </a:p>
          <a:p>
            <a:pPr algn="ctr"/>
            <a:endParaRPr lang="es-ES" altLang="es-CO" dirty="0">
              <a:solidFill>
                <a:schemeClr val="bg1"/>
              </a:solidFill>
              <a:latin typeface="Arial" panose="020B0604020202020204" pitchFamily="34" charset="0"/>
              <a:cs typeface="Arial" panose="020B0604020202020204" pitchFamily="34" charset="0"/>
            </a:endParaRPr>
          </a:p>
          <a:p>
            <a:pPr algn="ctr"/>
            <a:endParaRPr lang="es-ES" altLang="es-CO" dirty="0">
              <a:solidFill>
                <a:schemeClr val="bg1"/>
              </a:solidFill>
              <a:latin typeface="Arial" panose="020B0604020202020204" pitchFamily="34" charset="0"/>
              <a:cs typeface="Arial" panose="020B0604020202020204" pitchFamily="34" charset="0"/>
            </a:endParaRPr>
          </a:p>
          <a:p>
            <a:pPr algn="ctr"/>
            <a:endParaRPr lang="es-ES" altLang="es-CO" dirty="0">
              <a:solidFill>
                <a:schemeClr val="bg1"/>
              </a:solidFill>
              <a:latin typeface="Arial" panose="020B0604020202020204" pitchFamily="34" charset="0"/>
              <a:cs typeface="Arial" panose="020B0604020202020204" pitchFamily="34" charset="0"/>
            </a:endParaRPr>
          </a:p>
        </p:txBody>
      </p:sp>
      <p:grpSp>
        <p:nvGrpSpPr>
          <p:cNvPr id="12" name="Grupo 11"/>
          <p:cNvGrpSpPr/>
          <p:nvPr/>
        </p:nvGrpSpPr>
        <p:grpSpPr>
          <a:xfrm>
            <a:off x="1345936" y="3017483"/>
            <a:ext cx="1413164" cy="981879"/>
            <a:chOff x="6492398" y="4411575"/>
            <a:chExt cx="1413164" cy="981879"/>
          </a:xfrm>
        </p:grpSpPr>
        <p:sp>
          <p:nvSpPr>
            <p:cNvPr id="10" name="CuadroTexto 9"/>
            <p:cNvSpPr txBox="1"/>
            <p:nvPr/>
          </p:nvSpPr>
          <p:spPr>
            <a:xfrm>
              <a:off x="6492398" y="5025154"/>
              <a:ext cx="1413164" cy="368300"/>
            </a:xfrm>
            <a:prstGeom prst="rect">
              <a:avLst/>
            </a:prstGeom>
            <a:noFill/>
          </p:spPr>
          <p:txBody>
            <a:bodyPr wrap="square" rtlCol="0">
              <a:spAutoFit/>
            </a:bodyPr>
            <a:lstStyle/>
            <a:p>
              <a:r>
                <a:rPr lang="es-ES" b="1" dirty="0">
                  <a:solidFill>
                    <a:srgbClr val="575756"/>
                  </a:solidFill>
                  <a:latin typeface="Arial" panose="020B0604020202020204" pitchFamily="34" charset="0"/>
                  <a:cs typeface="Arial" panose="020B0604020202020204" pitchFamily="34" charset="0"/>
                </a:rPr>
                <a:t>15 Minutos</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191" y="4411575"/>
              <a:ext cx="613579" cy="613579"/>
            </a:xfrm>
            <a:prstGeom prst="rect">
              <a:avLst/>
            </a:prstGeom>
          </p:spPr>
        </p:pic>
      </p:grpSp>
      <p:sp>
        <p:nvSpPr>
          <p:cNvPr id="17" name="CuadroTexto 16"/>
          <p:cNvSpPr txBox="1"/>
          <p:nvPr/>
        </p:nvSpPr>
        <p:spPr>
          <a:xfrm>
            <a:off x="8881802" y="6387152"/>
            <a:ext cx="3061031" cy="369332"/>
          </a:xfrm>
          <a:prstGeom prst="rect">
            <a:avLst/>
          </a:prstGeom>
          <a:noFill/>
        </p:spPr>
        <p:txBody>
          <a:bodyPr wrap="none" rtlCol="0">
            <a:spAutoFit/>
          </a:bodyPr>
          <a:lstStyle/>
          <a:p>
            <a:r>
              <a:rPr lang="es-CO" dirty="0">
                <a:solidFill>
                  <a:srgbClr val="575756"/>
                </a:solidFill>
              </a:rPr>
              <a:t>* Tiempo máximos propuesto</a:t>
            </a:r>
          </a:p>
        </p:txBody>
      </p:sp>
      <p:sp>
        <p:nvSpPr>
          <p:cNvPr id="18" name="CuadroTexto 17"/>
          <p:cNvSpPr txBox="1"/>
          <p:nvPr/>
        </p:nvSpPr>
        <p:spPr>
          <a:xfrm>
            <a:off x="4904579" y="6079392"/>
            <a:ext cx="1993938" cy="368300"/>
          </a:xfrm>
          <a:prstGeom prst="rect">
            <a:avLst/>
          </a:prstGeom>
          <a:noFill/>
        </p:spPr>
        <p:txBody>
          <a:bodyPr wrap="square" rtlCol="0">
            <a:spAutoFit/>
          </a:bodyPr>
          <a:lstStyle/>
          <a:p>
            <a:r>
              <a:rPr lang="es-ES" altLang="es-CO" b="1" dirty="0">
                <a:solidFill>
                  <a:srgbClr val="575756"/>
                </a:solidFill>
                <a:latin typeface="Arial" panose="020B0604020202020204" pitchFamily="34" charset="0"/>
                <a:cs typeface="Arial" panose="020B0604020202020204" pitchFamily="34" charset="0"/>
              </a:rPr>
              <a:t>Participantes</a:t>
            </a:r>
          </a:p>
        </p:txBody>
      </p:sp>
      <p:grpSp>
        <p:nvGrpSpPr>
          <p:cNvPr id="13" name="Grupo 12"/>
          <p:cNvGrpSpPr/>
          <p:nvPr/>
        </p:nvGrpSpPr>
        <p:grpSpPr>
          <a:xfrm>
            <a:off x="513652" y="1403281"/>
            <a:ext cx="3116254" cy="1107996"/>
            <a:chOff x="513652" y="1403281"/>
            <a:chExt cx="3116254" cy="1107996"/>
          </a:xfrm>
        </p:grpSpPr>
        <p:sp>
          <p:nvSpPr>
            <p:cNvPr id="14" name="4 Rectángulo"/>
            <p:cNvSpPr/>
            <p:nvPr/>
          </p:nvSpPr>
          <p:spPr>
            <a:xfrm>
              <a:off x="513652" y="1403281"/>
              <a:ext cx="655949"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a:t>
              </a:r>
            </a:p>
          </p:txBody>
        </p:sp>
        <p:sp>
          <p:nvSpPr>
            <p:cNvPr id="15" name="5 CuadroTexto"/>
            <p:cNvSpPr txBox="1"/>
            <p:nvPr/>
          </p:nvSpPr>
          <p:spPr>
            <a:xfrm>
              <a:off x="1169601" y="1744563"/>
              <a:ext cx="2460305" cy="430887"/>
            </a:xfrm>
            <a:prstGeom prst="rect">
              <a:avLst/>
            </a:prstGeom>
            <a:noFill/>
          </p:spPr>
          <p:txBody>
            <a:bodyPr wrap="square" rtlCol="0" anchor="ctr" anchorCtr="0">
              <a:noAutofit/>
            </a:bodyPr>
            <a:lstStyle/>
            <a:p>
              <a:r>
                <a:rPr lang="es-ES" altLang="es-CO" sz="2400" dirty="0">
                  <a:solidFill>
                    <a:srgbClr val="632678"/>
                  </a:solidFill>
                  <a:latin typeface="Arial" panose="020B0604020202020204" pitchFamily="34" charset="0"/>
                  <a:cs typeface="Arial" panose="020B0604020202020204" pitchFamily="34" charset="0"/>
                </a:rPr>
                <a:t>Presentación Participantes</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endParaRPr lang="es-ES" altLang="en-US"/>
          </a:p>
        </p:txBody>
      </p:sp>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el Refinamiento?</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7888580" y="1098940"/>
            <a:ext cx="3711437" cy="4254938"/>
          </a:xfrm>
          <a:prstGeom prst="wedgeRoundRectCallout">
            <a:avLst>
              <a:gd name="adj1" fmla="val -70575"/>
              <a:gd name="adj2" fmla="val -20966"/>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t"/>
            <a:r>
              <a:rPr lang="es-ES" altLang="es-CO" dirty="0">
                <a:solidFill>
                  <a:schemeClr val="bg1"/>
                </a:solidFill>
                <a:latin typeface="Arial" panose="020B0604020202020204" pitchFamily="34" charset="0"/>
                <a:cs typeface="Arial" panose="020B0604020202020204" pitchFamily="34" charset="0"/>
              </a:rPr>
              <a:t>El producto owner realiza la presentación de cada Historia de usuario, dando lectura a cada una de ellas.</a:t>
            </a:r>
            <a:endParaRPr lang="es-ES" altLang="es-CO" dirty="0"/>
          </a:p>
          <a:p>
            <a:pPr fontAlgn="t"/>
            <a:endParaRPr lang="es-CO" dirty="0">
              <a:solidFill>
                <a:schemeClr val="bg1"/>
              </a:solidFill>
              <a:latin typeface="Arial" panose="020B0604020202020204" pitchFamily="34" charset="0"/>
              <a:cs typeface="Arial" panose="020B0604020202020204" pitchFamily="34" charset="0"/>
            </a:endParaRPr>
          </a:p>
          <a:p>
            <a:pPr fontAlgn="t"/>
            <a:r>
              <a:rPr lang="es-ES" altLang="es-CO" dirty="0">
                <a:solidFill>
                  <a:schemeClr val="bg1"/>
                </a:solidFill>
                <a:latin typeface="Arial" panose="020B0604020202020204" pitchFamily="34" charset="0"/>
                <a:cs typeface="Arial" panose="020B0604020202020204" pitchFamily="34" charset="0"/>
              </a:rPr>
              <a:t>El proposito de esta actividad es socializar segun la vision de negocio que se espera que se construya durante la iteración.</a:t>
            </a:r>
          </a:p>
        </p:txBody>
      </p:sp>
      <p:grpSp>
        <p:nvGrpSpPr>
          <p:cNvPr id="12" name="Grupo 11"/>
          <p:cNvGrpSpPr/>
          <p:nvPr/>
        </p:nvGrpSpPr>
        <p:grpSpPr>
          <a:xfrm>
            <a:off x="1403006" y="3115117"/>
            <a:ext cx="1424560" cy="1535599"/>
            <a:chOff x="6492398" y="4411575"/>
            <a:chExt cx="1424560" cy="1535599"/>
          </a:xfrm>
        </p:grpSpPr>
        <p:sp>
          <p:nvSpPr>
            <p:cNvPr id="10" name="CuadroTexto 9"/>
            <p:cNvSpPr txBox="1"/>
            <p:nvPr/>
          </p:nvSpPr>
          <p:spPr>
            <a:xfrm>
              <a:off x="6492398" y="5025154"/>
              <a:ext cx="1424560" cy="922020"/>
            </a:xfrm>
            <a:prstGeom prst="rect">
              <a:avLst/>
            </a:prstGeom>
            <a:noFill/>
          </p:spPr>
          <p:txBody>
            <a:bodyPr wrap="square" rtlCol="0">
              <a:spAutoFit/>
            </a:bodyPr>
            <a:lstStyle/>
            <a:p>
              <a:pPr algn="ctr"/>
              <a:r>
                <a:rPr lang="es-ES" b="1" dirty="0">
                  <a:solidFill>
                    <a:srgbClr val="575756"/>
                  </a:solidFill>
                  <a:latin typeface="Arial" panose="020B0604020202020204" pitchFamily="34" charset="0"/>
                  <a:cs typeface="Arial" panose="020B0604020202020204" pitchFamily="34" charset="0"/>
                </a:rPr>
                <a:t>5 Minutos por cada HU</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191" y="4411575"/>
              <a:ext cx="613579" cy="613579"/>
            </a:xfrm>
            <a:prstGeom prst="rect">
              <a:avLst/>
            </a:prstGeom>
          </p:spPr>
        </p:pic>
      </p:grpSp>
      <p:sp>
        <p:nvSpPr>
          <p:cNvPr id="17" name="CuadroTexto 16"/>
          <p:cNvSpPr txBox="1"/>
          <p:nvPr/>
        </p:nvSpPr>
        <p:spPr>
          <a:xfrm>
            <a:off x="8881802" y="6387152"/>
            <a:ext cx="3061031" cy="369332"/>
          </a:xfrm>
          <a:prstGeom prst="rect">
            <a:avLst/>
          </a:prstGeom>
          <a:noFill/>
        </p:spPr>
        <p:txBody>
          <a:bodyPr wrap="none" rtlCol="0">
            <a:spAutoFit/>
          </a:bodyPr>
          <a:lstStyle/>
          <a:p>
            <a:r>
              <a:rPr lang="es-CO" dirty="0">
                <a:solidFill>
                  <a:srgbClr val="575756"/>
                </a:solidFill>
              </a:rPr>
              <a:t>* Tiempo máximos propuesto</a:t>
            </a:r>
          </a:p>
        </p:txBody>
      </p:sp>
      <p:sp>
        <p:nvSpPr>
          <p:cNvPr id="13" name="CuadroTexto 12"/>
          <p:cNvSpPr txBox="1"/>
          <p:nvPr/>
        </p:nvSpPr>
        <p:spPr>
          <a:xfrm>
            <a:off x="4428917" y="6100149"/>
            <a:ext cx="2019869" cy="369332"/>
          </a:xfrm>
          <a:prstGeom prst="rect">
            <a:avLst/>
          </a:prstGeom>
          <a:noFill/>
        </p:spPr>
        <p:txBody>
          <a:bodyPr wrap="square" rtlCol="0">
            <a:spAutoFit/>
          </a:bodyPr>
          <a:lstStyle/>
          <a:p>
            <a:pPr algn="ctr"/>
            <a:r>
              <a:rPr lang="es-CO" b="1" dirty="0">
                <a:solidFill>
                  <a:srgbClr val="575756"/>
                </a:solidFill>
                <a:latin typeface="Arial" panose="020B0604020202020204" pitchFamily="34" charset="0"/>
                <a:cs typeface="Arial" panose="020B0604020202020204" pitchFamily="34" charset="0"/>
              </a:rPr>
              <a:t>Product Owner</a:t>
            </a:r>
          </a:p>
        </p:txBody>
      </p:sp>
      <p:grpSp>
        <p:nvGrpSpPr>
          <p:cNvPr id="14" name="Grupo 13"/>
          <p:cNvGrpSpPr/>
          <p:nvPr/>
        </p:nvGrpSpPr>
        <p:grpSpPr>
          <a:xfrm>
            <a:off x="513652" y="1403281"/>
            <a:ext cx="3116254" cy="1107996"/>
            <a:chOff x="513652" y="1403281"/>
            <a:chExt cx="3116254" cy="1107996"/>
          </a:xfrm>
        </p:grpSpPr>
        <p:sp>
          <p:nvSpPr>
            <p:cNvPr id="15" name="4 Rectángulo"/>
            <p:cNvSpPr/>
            <p:nvPr/>
          </p:nvSpPr>
          <p:spPr>
            <a:xfrm>
              <a:off x="513652" y="1403281"/>
              <a:ext cx="655949"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a:t>
              </a:r>
            </a:p>
          </p:txBody>
        </p:sp>
        <p:sp>
          <p:nvSpPr>
            <p:cNvPr id="16" name="5 CuadroTexto"/>
            <p:cNvSpPr txBox="1"/>
            <p:nvPr/>
          </p:nvSpPr>
          <p:spPr>
            <a:xfrm>
              <a:off x="1169601" y="1742023"/>
              <a:ext cx="2460305" cy="430887"/>
            </a:xfrm>
            <a:prstGeom prst="rect">
              <a:avLst/>
            </a:prstGeom>
            <a:noFill/>
          </p:spPr>
          <p:txBody>
            <a:bodyPr wrap="square" rtlCol="0" anchor="ctr" anchorCtr="0">
              <a:noAutofit/>
            </a:bodyPr>
            <a:lstStyle/>
            <a:p>
              <a:r>
                <a:rPr lang="es-ES" altLang="es-CO" sz="2400" dirty="0">
                  <a:solidFill>
                    <a:srgbClr val="632678"/>
                  </a:solidFill>
                  <a:latin typeface="Arial" panose="020B0604020202020204" pitchFamily="34" charset="0"/>
                  <a:cs typeface="Arial" panose="020B0604020202020204" pitchFamily="34" charset="0"/>
                </a:rPr>
                <a:t>Presentar HU</a:t>
              </a:r>
            </a:p>
          </p:txBody>
        </p:sp>
      </p:grpSp>
      <p:pic>
        <p:nvPicPr>
          <p:cNvPr id="3" name="Marcador de posición de contenido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429125" y="1691005"/>
            <a:ext cx="2204085" cy="43516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contenido 7" descr="Explicar"/>
          <p:cNvPicPr>
            <a:picLocks noGrp="1" noChangeAspect="1"/>
          </p:cNvPicPr>
          <p:nvPr>
            <p:ph idx="1"/>
          </p:nvPr>
        </p:nvPicPr>
        <p:blipFill>
          <a:blip r:embed="rId2"/>
          <a:stretch>
            <a:fillRect/>
          </a:stretch>
        </p:blipFill>
        <p:spPr>
          <a:xfrm>
            <a:off x="3111500" y="2296160"/>
            <a:ext cx="4906010" cy="4256405"/>
          </a:xfrm>
          <a:prstGeom prst="rect">
            <a:avLst/>
          </a:prstGeom>
        </p:spPr>
      </p:pic>
      <p:sp>
        <p:nvSpPr>
          <p:cNvPr id="6" name="Título 5"/>
          <p:cNvSpPr>
            <a:spLocks noGrp="1"/>
          </p:cNvSpPr>
          <p:nvPr>
            <p:ph type="title"/>
          </p:nvPr>
        </p:nvSpPr>
        <p:spPr/>
        <p:txBody>
          <a:bodyPr/>
          <a:lstStyle/>
          <a:p>
            <a:endParaRPr lang="es-ES" altLang="en-US"/>
          </a:p>
        </p:txBody>
      </p:sp>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el Refinamiento?</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8121549" y="1323833"/>
            <a:ext cx="3711437" cy="4681151"/>
          </a:xfrm>
          <a:prstGeom prst="wedgeRoundRectCallout">
            <a:avLst>
              <a:gd name="adj1" fmla="val -13211"/>
              <a:gd name="adj2" fmla="val 43341"/>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bg1"/>
              </a:solidFill>
              <a:latin typeface="Arial" panose="020B0604020202020204" pitchFamily="34" charset="0"/>
              <a:cs typeface="Arial" panose="020B0604020202020204" pitchFamily="34" charset="0"/>
            </a:endParaRPr>
          </a:p>
          <a:p>
            <a:pPr algn="ctr"/>
            <a:r>
              <a:rPr lang="es-ES" altLang="en-US" dirty="0">
                <a:solidFill>
                  <a:schemeClr val="bg1"/>
                </a:solidFill>
                <a:latin typeface="Arial" panose="020B0604020202020204" pitchFamily="34" charset="0"/>
                <a:cs typeface="Arial" panose="020B0604020202020204" pitchFamily="34" charset="0"/>
              </a:rPr>
              <a:t>El product Owner explica detalladamente lo que necesita y lo que siginifica cada HU y que espera recibir al final de la iteración. </a:t>
            </a:r>
          </a:p>
          <a:p>
            <a:pPr algn="ctr"/>
            <a:r>
              <a:rPr lang="es-ES" altLang="en-US" dirty="0">
                <a:solidFill>
                  <a:schemeClr val="bg1"/>
                </a:solidFill>
                <a:latin typeface="Arial" panose="020B0604020202020204" pitchFamily="34" charset="0"/>
                <a:cs typeface="Arial" panose="020B0604020202020204" pitchFamily="34" charset="0"/>
              </a:rPr>
              <a:t>Esto se realiza con el objetivo que las personas participantes complementen desde su vision y conocimiento la solucion a la necesidad del negocio.</a:t>
            </a:r>
          </a:p>
          <a:p>
            <a:pPr algn="ctr"/>
            <a:endParaRPr lang="es-CO" dirty="0">
              <a:solidFill>
                <a:schemeClr val="bg1"/>
              </a:solidFill>
              <a:latin typeface="Arial" panose="020B0604020202020204" pitchFamily="34" charset="0"/>
              <a:cs typeface="Arial" panose="020B0604020202020204" pitchFamily="34" charset="0"/>
            </a:endParaRPr>
          </a:p>
        </p:txBody>
      </p:sp>
      <p:grpSp>
        <p:nvGrpSpPr>
          <p:cNvPr id="12" name="Grupo 11"/>
          <p:cNvGrpSpPr/>
          <p:nvPr/>
        </p:nvGrpSpPr>
        <p:grpSpPr>
          <a:xfrm>
            <a:off x="1400525" y="3332099"/>
            <a:ext cx="1413164" cy="1535599"/>
            <a:chOff x="6492398" y="4411575"/>
            <a:chExt cx="1413164" cy="1535599"/>
          </a:xfrm>
        </p:grpSpPr>
        <p:sp>
          <p:nvSpPr>
            <p:cNvPr id="10" name="CuadroTexto 9"/>
            <p:cNvSpPr txBox="1"/>
            <p:nvPr/>
          </p:nvSpPr>
          <p:spPr>
            <a:xfrm>
              <a:off x="6492398" y="5025154"/>
              <a:ext cx="1413164" cy="922020"/>
            </a:xfrm>
            <a:prstGeom prst="rect">
              <a:avLst/>
            </a:prstGeom>
            <a:noFill/>
          </p:spPr>
          <p:txBody>
            <a:bodyPr wrap="square" rtlCol="0">
              <a:spAutoFit/>
            </a:bodyPr>
            <a:lstStyle/>
            <a:p>
              <a:r>
                <a:rPr lang="es-ES" b="1" dirty="0">
                  <a:solidFill>
                    <a:srgbClr val="575756"/>
                  </a:solidFill>
                  <a:latin typeface="Arial" panose="020B0604020202020204" pitchFamily="34" charset="0"/>
                  <a:cs typeface="Arial" panose="020B0604020202020204" pitchFamily="34" charset="0"/>
                </a:rPr>
                <a:t>10 Minutos por cada HU</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191" y="4411575"/>
              <a:ext cx="613579" cy="613579"/>
            </a:xfrm>
            <a:prstGeom prst="rect">
              <a:avLst/>
            </a:prstGeom>
          </p:spPr>
        </p:pic>
      </p:grpSp>
      <p:sp>
        <p:nvSpPr>
          <p:cNvPr id="17" name="CuadroTexto 16"/>
          <p:cNvSpPr txBox="1"/>
          <p:nvPr/>
        </p:nvSpPr>
        <p:spPr>
          <a:xfrm>
            <a:off x="8881802" y="6387152"/>
            <a:ext cx="3061031" cy="369332"/>
          </a:xfrm>
          <a:prstGeom prst="rect">
            <a:avLst/>
          </a:prstGeom>
          <a:noFill/>
        </p:spPr>
        <p:txBody>
          <a:bodyPr wrap="none" rtlCol="0">
            <a:spAutoFit/>
          </a:bodyPr>
          <a:lstStyle/>
          <a:p>
            <a:r>
              <a:rPr lang="es-CO" dirty="0">
                <a:solidFill>
                  <a:srgbClr val="575756"/>
                </a:solidFill>
              </a:rPr>
              <a:t>* Tiempo máximos propuesto</a:t>
            </a:r>
          </a:p>
        </p:txBody>
      </p:sp>
      <p:sp>
        <p:nvSpPr>
          <p:cNvPr id="13" name="CuadroTexto 12"/>
          <p:cNvSpPr txBox="1"/>
          <p:nvPr/>
        </p:nvSpPr>
        <p:spPr>
          <a:xfrm>
            <a:off x="4680948" y="5635652"/>
            <a:ext cx="2162949" cy="368300"/>
          </a:xfrm>
          <a:prstGeom prst="rect">
            <a:avLst/>
          </a:prstGeom>
          <a:noFill/>
        </p:spPr>
        <p:txBody>
          <a:bodyPr wrap="square" rtlCol="0">
            <a:spAutoFit/>
          </a:bodyPr>
          <a:lstStyle/>
          <a:p>
            <a:pPr algn="ctr"/>
            <a:r>
              <a:rPr lang="es-ES" altLang="es-CO" b="1" dirty="0">
                <a:solidFill>
                  <a:srgbClr val="575756"/>
                </a:solidFill>
                <a:latin typeface="Arial" panose="020B0604020202020204" pitchFamily="34" charset="0"/>
                <a:cs typeface="Arial" panose="020B0604020202020204" pitchFamily="34" charset="0"/>
              </a:rPr>
              <a:t>Product Owner</a:t>
            </a:r>
          </a:p>
        </p:txBody>
      </p:sp>
      <p:grpSp>
        <p:nvGrpSpPr>
          <p:cNvPr id="14" name="Grupo 13"/>
          <p:cNvGrpSpPr/>
          <p:nvPr/>
        </p:nvGrpSpPr>
        <p:grpSpPr>
          <a:xfrm>
            <a:off x="531652" y="1526111"/>
            <a:ext cx="3273712" cy="1107996"/>
            <a:chOff x="513652" y="1403281"/>
            <a:chExt cx="3273712" cy="1107996"/>
          </a:xfrm>
        </p:grpSpPr>
        <p:sp>
          <p:nvSpPr>
            <p:cNvPr id="15" name="4 Rectángulo"/>
            <p:cNvSpPr/>
            <p:nvPr/>
          </p:nvSpPr>
          <p:spPr>
            <a:xfrm>
              <a:off x="513652" y="1403281"/>
              <a:ext cx="655949"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5</a:t>
              </a:r>
            </a:p>
          </p:txBody>
        </p:sp>
        <p:sp>
          <p:nvSpPr>
            <p:cNvPr id="16" name="5 CuadroTexto"/>
            <p:cNvSpPr txBox="1"/>
            <p:nvPr/>
          </p:nvSpPr>
          <p:spPr>
            <a:xfrm>
              <a:off x="1169601" y="1741835"/>
              <a:ext cx="2617763" cy="430887"/>
            </a:xfrm>
            <a:prstGeom prst="rect">
              <a:avLst/>
            </a:prstGeom>
            <a:noFill/>
          </p:spPr>
          <p:txBody>
            <a:bodyPr wrap="square" rtlCol="0" anchor="ctr" anchorCtr="0">
              <a:noAutofit/>
            </a:bodyPr>
            <a:lstStyle/>
            <a:p>
              <a:r>
                <a:rPr lang="es-ES" altLang="es-CO" sz="2400" dirty="0">
                  <a:solidFill>
                    <a:srgbClr val="632678"/>
                  </a:solidFill>
                  <a:latin typeface="Arial" panose="020B0604020202020204" pitchFamily="34" charset="0"/>
                  <a:cs typeface="Arial" panose="020B0604020202020204" pitchFamily="34" charset="0"/>
                </a:rPr>
                <a:t>Detallar HU</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endParaRPr lang="es-ES" altLang="en-US"/>
          </a:p>
        </p:txBody>
      </p:sp>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el Refinamiento?</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7980109" y="913401"/>
            <a:ext cx="3711437" cy="5114656"/>
          </a:xfrm>
          <a:prstGeom prst="wedgeRoundRectCallout">
            <a:avLst>
              <a:gd name="adj1" fmla="val -13211"/>
              <a:gd name="adj2" fmla="val 43341"/>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solidFill>
                <a:schemeClr val="bg1"/>
              </a:solidFill>
              <a:latin typeface="Arial" panose="020B0604020202020204" pitchFamily="34" charset="0"/>
              <a:cs typeface="Arial" panose="020B0604020202020204" pitchFamily="34" charset="0"/>
            </a:endParaRPr>
          </a:p>
          <a:p>
            <a:pPr algn="ctr"/>
            <a:r>
              <a:rPr lang="es-ES" altLang="es-CO" dirty="0">
                <a:solidFill>
                  <a:schemeClr val="bg1"/>
                </a:solidFill>
                <a:latin typeface="Arial" panose="020B0604020202020204" pitchFamily="34" charset="0"/>
                <a:cs typeface="Arial" panose="020B0604020202020204" pitchFamily="34" charset="0"/>
              </a:rPr>
              <a:t>Despues que el PO realiza  el entendimiento al equipo y participantes del refinamiento, se abre una sesión de preguntas en la cual se resuelven dudas y se hacen aclaraciones sobre la Historia de usuario.</a:t>
            </a:r>
          </a:p>
        </p:txBody>
      </p:sp>
      <p:grpSp>
        <p:nvGrpSpPr>
          <p:cNvPr id="12" name="Grupo 11"/>
          <p:cNvGrpSpPr/>
          <p:nvPr/>
        </p:nvGrpSpPr>
        <p:grpSpPr>
          <a:xfrm>
            <a:off x="1400525" y="3316859"/>
            <a:ext cx="1413164" cy="1258739"/>
            <a:chOff x="6492398" y="4411575"/>
            <a:chExt cx="1413164" cy="1258739"/>
          </a:xfrm>
        </p:grpSpPr>
        <p:sp>
          <p:nvSpPr>
            <p:cNvPr id="10" name="CuadroTexto 9"/>
            <p:cNvSpPr txBox="1"/>
            <p:nvPr/>
          </p:nvSpPr>
          <p:spPr>
            <a:xfrm>
              <a:off x="6492398" y="5025154"/>
              <a:ext cx="1413164" cy="645160"/>
            </a:xfrm>
            <a:prstGeom prst="rect">
              <a:avLst/>
            </a:prstGeom>
            <a:noFill/>
          </p:spPr>
          <p:txBody>
            <a:bodyPr wrap="square" rtlCol="0">
              <a:spAutoFit/>
            </a:bodyPr>
            <a:lstStyle/>
            <a:p>
              <a:r>
                <a:rPr lang="es-ES" b="1" dirty="0">
                  <a:solidFill>
                    <a:srgbClr val="575756"/>
                  </a:solidFill>
                  <a:latin typeface="Arial" panose="020B0604020202020204" pitchFamily="34" charset="0"/>
                  <a:cs typeface="Arial" panose="020B0604020202020204" pitchFamily="34" charset="0"/>
                </a:rPr>
                <a:t>5 Minutos por HU</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191" y="4411575"/>
              <a:ext cx="613579" cy="613579"/>
            </a:xfrm>
            <a:prstGeom prst="rect">
              <a:avLst/>
            </a:prstGeom>
          </p:spPr>
        </p:pic>
      </p:grpSp>
      <p:sp>
        <p:nvSpPr>
          <p:cNvPr id="17" name="CuadroTexto 16"/>
          <p:cNvSpPr txBox="1"/>
          <p:nvPr/>
        </p:nvSpPr>
        <p:spPr>
          <a:xfrm>
            <a:off x="8881802" y="6387152"/>
            <a:ext cx="3061031" cy="369332"/>
          </a:xfrm>
          <a:prstGeom prst="rect">
            <a:avLst/>
          </a:prstGeom>
          <a:noFill/>
        </p:spPr>
        <p:txBody>
          <a:bodyPr wrap="none" rtlCol="0">
            <a:spAutoFit/>
          </a:bodyPr>
          <a:lstStyle/>
          <a:p>
            <a:r>
              <a:rPr lang="es-CO" dirty="0">
                <a:solidFill>
                  <a:srgbClr val="575756"/>
                </a:solidFill>
              </a:rPr>
              <a:t>* Tiempo máximos propuesto</a:t>
            </a:r>
          </a:p>
        </p:txBody>
      </p:sp>
      <p:sp>
        <p:nvSpPr>
          <p:cNvPr id="13" name="CuadroTexto 12"/>
          <p:cNvSpPr txBox="1"/>
          <p:nvPr/>
        </p:nvSpPr>
        <p:spPr>
          <a:xfrm>
            <a:off x="4291250" y="6195239"/>
            <a:ext cx="2162949" cy="645160"/>
          </a:xfrm>
          <a:prstGeom prst="rect">
            <a:avLst/>
          </a:prstGeom>
          <a:noFill/>
        </p:spPr>
        <p:txBody>
          <a:bodyPr wrap="square" rtlCol="0">
            <a:spAutoFit/>
          </a:bodyPr>
          <a:lstStyle/>
          <a:p>
            <a:pPr algn="ctr"/>
            <a:r>
              <a:rPr lang="es-ES" altLang="es-CO" b="1" dirty="0">
                <a:solidFill>
                  <a:srgbClr val="575756"/>
                </a:solidFill>
                <a:latin typeface="Arial" panose="020B0604020202020204" pitchFamily="34" charset="0"/>
                <a:cs typeface="Arial" panose="020B0604020202020204" pitchFamily="34" charset="0"/>
              </a:rPr>
              <a:t>Equipo y participantes</a:t>
            </a:r>
          </a:p>
        </p:txBody>
      </p:sp>
      <p:grpSp>
        <p:nvGrpSpPr>
          <p:cNvPr id="14" name="Grupo 13"/>
          <p:cNvGrpSpPr/>
          <p:nvPr/>
        </p:nvGrpSpPr>
        <p:grpSpPr>
          <a:xfrm>
            <a:off x="531652" y="1526111"/>
            <a:ext cx="3273712" cy="1107996"/>
            <a:chOff x="513652" y="1403281"/>
            <a:chExt cx="3273712" cy="1107996"/>
          </a:xfrm>
        </p:grpSpPr>
        <p:sp>
          <p:nvSpPr>
            <p:cNvPr id="15" name="4 Rectángulo"/>
            <p:cNvSpPr/>
            <p:nvPr/>
          </p:nvSpPr>
          <p:spPr>
            <a:xfrm>
              <a:off x="513652" y="1403281"/>
              <a:ext cx="655949"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6</a:t>
              </a:r>
            </a:p>
          </p:txBody>
        </p:sp>
        <p:sp>
          <p:nvSpPr>
            <p:cNvPr id="16" name="5 CuadroTexto"/>
            <p:cNvSpPr txBox="1"/>
            <p:nvPr/>
          </p:nvSpPr>
          <p:spPr>
            <a:xfrm>
              <a:off x="1169601" y="1741835"/>
              <a:ext cx="2617763" cy="430887"/>
            </a:xfrm>
            <a:prstGeom prst="rect">
              <a:avLst/>
            </a:prstGeom>
            <a:noFill/>
          </p:spPr>
          <p:txBody>
            <a:bodyPr wrap="square" rtlCol="0" anchor="ctr" anchorCtr="0">
              <a:noAutofit/>
            </a:bodyPr>
            <a:lstStyle/>
            <a:p>
              <a:r>
                <a:rPr lang="es-ES" altLang="es-CO" sz="2400" dirty="0">
                  <a:solidFill>
                    <a:srgbClr val="632678"/>
                  </a:solidFill>
                  <a:latin typeface="Arial" panose="020B0604020202020204" pitchFamily="34" charset="0"/>
                  <a:cs typeface="Arial" panose="020B0604020202020204" pitchFamily="34" charset="0"/>
                </a:rPr>
                <a:t>Preguntas</a:t>
              </a:r>
            </a:p>
          </p:txBody>
        </p:sp>
      </p:grpSp>
      <p:pic>
        <p:nvPicPr>
          <p:cNvPr id="3" name="Marcador de posición de contenido 2" descr="pregunta"/>
          <p:cNvPicPr>
            <a:picLocks noGrp="1" noChangeAspect="1"/>
          </p:cNvPicPr>
          <p:nvPr>
            <p:ph idx="1"/>
          </p:nvPr>
        </p:nvPicPr>
        <p:blipFill>
          <a:blip r:embed="rId3"/>
          <a:stretch>
            <a:fillRect/>
          </a:stretch>
        </p:blipFill>
        <p:spPr>
          <a:xfrm>
            <a:off x="3970655" y="1676400"/>
            <a:ext cx="3384550" cy="43516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42083" y="345374"/>
            <a:ext cx="10515600" cy="560997"/>
          </a:xfrm>
        </p:spPr>
        <p:txBody>
          <a:bodyPr>
            <a:normAutofit fontScale="90000"/>
          </a:bodyPr>
          <a:lstStyle/>
          <a:p>
            <a:r>
              <a:rPr lang="es-ES" b="1" dirty="0">
                <a:solidFill>
                  <a:srgbClr val="AD198D"/>
                </a:solidFill>
                <a:latin typeface="Arial" panose="020B0604020202020204" pitchFamily="34" charset="0"/>
                <a:cs typeface="Arial" panose="020B0604020202020204" pitchFamily="34" charset="0"/>
              </a:rPr>
              <a:t>Índice</a:t>
            </a:r>
            <a:endParaRPr lang="es-CO" b="1" dirty="0">
              <a:solidFill>
                <a:schemeClr val="accent1">
                  <a:lumMod val="75000"/>
                </a:schemeClr>
              </a:solidFill>
              <a:latin typeface="Arial" panose="020B0604020202020204" pitchFamily="34" charset="0"/>
              <a:cs typeface="Arial" panose="020B0604020202020204" pitchFamily="34" charset="0"/>
            </a:endParaRPr>
          </a:p>
        </p:txBody>
      </p:sp>
      <p:sp>
        <p:nvSpPr>
          <p:cNvPr id="6" name="CuadroTexto 5"/>
          <p:cNvSpPr txBox="1"/>
          <p:nvPr/>
        </p:nvSpPr>
        <p:spPr>
          <a:xfrm>
            <a:off x="2498189" y="625872"/>
            <a:ext cx="6800588" cy="5755422"/>
          </a:xfrm>
          <a:prstGeom prst="rect">
            <a:avLst/>
          </a:prstGeom>
          <a:noFill/>
        </p:spPr>
        <p:txBody>
          <a:bodyPr wrap="square" rtlCol="0">
            <a:spAutoFit/>
          </a:bodyPr>
          <a:lstStyle/>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Introducción</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Entradas y Salidas del Refinamiento</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Por qué realizar un Refinamiento?.</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Como Preparar un Refinamiento?</a:t>
            </a:r>
          </a:p>
          <a:p>
            <a:pPr marL="1257300" lvl="2" indent="-342900">
              <a:buFont typeface="+mj-lt"/>
              <a:buAutoNum type="arabicPeriod"/>
            </a:pPr>
            <a:r>
              <a:rPr lang="en-US" sz="1600" dirty="0">
                <a:solidFill>
                  <a:schemeClr val="accent1">
                    <a:lumMod val="75000"/>
                  </a:schemeClr>
                </a:solidFill>
                <a:latin typeface="Arial" panose="020B0604020202020204" pitchFamily="34" charset="0"/>
                <a:cs typeface="Arial" panose="020B0604020202020204" pitchFamily="34" charset="0"/>
              </a:rPr>
              <a:t>Preparación </a:t>
            </a:r>
            <a:r>
              <a:rPr lang="es-ES" altLang="en-US" sz="1600" dirty="0">
                <a:solidFill>
                  <a:schemeClr val="accent1">
                    <a:lumMod val="75000"/>
                  </a:schemeClr>
                </a:solidFill>
                <a:latin typeface="Arial" panose="020B0604020202020204" pitchFamily="34" charset="0"/>
                <a:cs typeface="Arial" panose="020B0604020202020204" pitchFamily="34" charset="0"/>
              </a:rPr>
              <a:t>Backlog</a:t>
            </a:r>
            <a:r>
              <a:rPr lang="en-US" sz="1600" dirty="0">
                <a:solidFill>
                  <a:schemeClr val="accent1">
                    <a:lumMod val="75000"/>
                  </a:schemeClr>
                </a:solidFill>
                <a:latin typeface="Arial" panose="020B0604020202020204" pitchFamily="34" charset="0"/>
                <a:cs typeface="Arial" panose="020B0604020202020204" pitchFamily="34" charset="0"/>
              </a:rPr>
              <a:t>.</a:t>
            </a:r>
          </a:p>
          <a:p>
            <a:pPr marL="1257300" lvl="2" indent="-342900">
              <a:buFont typeface="+mj-lt"/>
              <a:buAutoNum type="arabicPeriod"/>
            </a:pPr>
            <a:r>
              <a:rPr lang="en-US" sz="1600" dirty="0">
                <a:solidFill>
                  <a:schemeClr val="accent1">
                    <a:lumMod val="75000"/>
                  </a:schemeClr>
                </a:solidFill>
                <a:latin typeface="Arial" panose="020B0604020202020204" pitchFamily="34" charset="0"/>
                <a:cs typeface="Arial" panose="020B0604020202020204" pitchFamily="34" charset="0"/>
              </a:rPr>
              <a:t>Preparación de</a:t>
            </a:r>
            <a:r>
              <a:rPr lang="es-ES" altLang="en-US" sz="1600" dirty="0">
                <a:solidFill>
                  <a:schemeClr val="accent1">
                    <a:lumMod val="75000"/>
                  </a:schemeClr>
                </a:solidFill>
                <a:latin typeface="Arial" panose="020B0604020202020204" pitchFamily="34" charset="0"/>
                <a:cs typeface="Arial" panose="020B0604020202020204" pitchFamily="34" charset="0"/>
              </a:rPr>
              <a:t> la sesión</a:t>
            </a:r>
            <a:r>
              <a:rPr lang="en-US" sz="1600" dirty="0">
                <a:solidFill>
                  <a:schemeClr val="accent1">
                    <a:lumMod val="75000"/>
                  </a:schemeClr>
                </a:solidFill>
                <a:latin typeface="Arial" panose="020B0604020202020204" pitchFamily="34" charset="0"/>
                <a:cs typeface="Arial" panose="020B0604020202020204" pitchFamily="34" charset="0"/>
              </a:rPr>
              <a:t>.</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Cuál debería ser la agenda.</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Durante el Refinamiento</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Contextualización </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Reglas</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Presentación Participantes</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Socializacion de HU</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Descripcion detallada</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preguntas</a:t>
            </a:r>
          </a:p>
          <a:p>
            <a:pPr marL="1257300" lvl="2" indent="-342900" algn="l">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Actualizar HU</a:t>
            </a:r>
          </a:p>
          <a:p>
            <a:pPr marL="1257300" lvl="2" indent="-342900" algn="l">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Formato de HU</a:t>
            </a:r>
          </a:p>
          <a:p>
            <a:pPr marL="1257300" lvl="2" indent="-342900" algn="l">
              <a:buFont typeface="+mj-lt"/>
              <a:buAutoNum type="arabicPeriod"/>
            </a:pPr>
            <a:r>
              <a:rPr lang="es-ES" sz="1600" dirty="0" err="1">
                <a:solidFill>
                  <a:schemeClr val="accent1">
                    <a:lumMod val="75000"/>
                  </a:schemeClr>
                </a:solidFill>
                <a:latin typeface="Arial" panose="020B0604020202020204" pitchFamily="34" charset="0"/>
                <a:cs typeface="Arial" panose="020B0604020202020204" pitchFamily="34" charset="0"/>
              </a:rPr>
              <a:t>Invest</a:t>
            </a:r>
            <a:endParaRPr lang="es-ES" sz="1600" dirty="0">
              <a:solidFill>
                <a:schemeClr val="accent1">
                  <a:lumMod val="75000"/>
                </a:schemeClr>
              </a:solidFill>
              <a:latin typeface="Arial" panose="020B0604020202020204" pitchFamily="34" charset="0"/>
              <a:cs typeface="Arial" panose="020B0604020202020204" pitchFamily="34" charset="0"/>
            </a:endParaRPr>
          </a:p>
          <a:p>
            <a:pPr marL="1257300" lvl="2" indent="-342900" algn="l">
              <a:buFont typeface="+mj-lt"/>
              <a:buAutoNum type="arabicPeriod"/>
            </a:pPr>
            <a:r>
              <a:rPr lang="es-ES" sz="1600" dirty="0" err="1">
                <a:solidFill>
                  <a:schemeClr val="accent1">
                    <a:lumMod val="75000"/>
                  </a:schemeClr>
                </a:solidFill>
                <a:latin typeface="Arial" panose="020B0604020202020204" pitchFamily="34" charset="0"/>
                <a:cs typeface="Arial" panose="020B0604020202020204" pitchFamily="34" charset="0"/>
              </a:rPr>
              <a:t>Definition</a:t>
            </a:r>
            <a:r>
              <a:rPr lang="es-ES" sz="1600" dirty="0">
                <a:solidFill>
                  <a:schemeClr val="accent1">
                    <a:lumMod val="75000"/>
                  </a:schemeClr>
                </a:solidFill>
                <a:latin typeface="Arial" panose="020B0604020202020204" pitchFamily="34" charset="0"/>
                <a:cs typeface="Arial" panose="020B0604020202020204" pitchFamily="34" charset="0"/>
              </a:rPr>
              <a:t> </a:t>
            </a:r>
            <a:r>
              <a:rPr lang="es-ES" sz="1600" dirty="0" err="1">
                <a:solidFill>
                  <a:schemeClr val="accent1">
                    <a:lumMod val="75000"/>
                  </a:schemeClr>
                </a:solidFill>
                <a:latin typeface="Arial" panose="020B0604020202020204" pitchFamily="34" charset="0"/>
                <a:cs typeface="Arial" panose="020B0604020202020204" pitchFamily="34" charset="0"/>
              </a:rPr>
              <a:t>of</a:t>
            </a:r>
            <a:r>
              <a:rPr lang="es-ES" sz="1600" dirty="0">
                <a:solidFill>
                  <a:schemeClr val="accent1">
                    <a:lumMod val="75000"/>
                  </a:schemeClr>
                </a:solidFill>
                <a:latin typeface="Arial" panose="020B0604020202020204" pitchFamily="34" charset="0"/>
                <a:cs typeface="Arial" panose="020B0604020202020204" pitchFamily="34" charset="0"/>
              </a:rPr>
              <a:t> </a:t>
            </a:r>
            <a:r>
              <a:rPr lang="es-ES" sz="1600" dirty="0" err="1">
                <a:solidFill>
                  <a:schemeClr val="accent1">
                    <a:lumMod val="75000"/>
                  </a:schemeClr>
                </a:solidFill>
                <a:latin typeface="Arial" panose="020B0604020202020204" pitchFamily="34" charset="0"/>
                <a:cs typeface="Arial" panose="020B0604020202020204" pitchFamily="34" charset="0"/>
              </a:rPr>
              <a:t>Ready</a:t>
            </a:r>
            <a:endParaRPr lang="es-ES" sz="1600" dirty="0">
              <a:solidFill>
                <a:schemeClr val="accent1">
                  <a:lumMod val="75000"/>
                </a:schemeClr>
              </a:solidFill>
              <a:latin typeface="Arial" panose="020B0604020202020204" pitchFamily="34" charset="0"/>
              <a:cs typeface="Arial" panose="020B0604020202020204" pitchFamily="34" charset="0"/>
            </a:endParaRPr>
          </a:p>
          <a:p>
            <a:pPr marL="1257300" lvl="2" indent="-342900" algn="l">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sym typeface="+mn-ea"/>
              </a:rPr>
              <a:t>Identificar dependencias y riesgos</a:t>
            </a:r>
            <a:endParaRPr kumimoji="0" lang="es-ES" sz="1600" b="0" i="0" u="none" strike="noStrike" kern="1200" cap="none" spc="0" normalizeH="0" baseline="0" dirty="0">
              <a:solidFill>
                <a:schemeClr val="accent1">
                  <a:lumMod val="75000"/>
                </a:schemeClr>
              </a:solidFill>
              <a:latin typeface="Arial" panose="020B0604020202020204" pitchFamily="34" charset="0"/>
              <a:cs typeface="Arial" panose="020B0604020202020204" pitchFamily="34" charset="0"/>
            </a:endParaRPr>
          </a:p>
          <a:p>
            <a:pPr marL="1257300" lvl="2" indent="-342900" algn="l">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sym typeface="+mn-ea"/>
              </a:rPr>
              <a:t>Estimación</a:t>
            </a:r>
            <a:endParaRPr lang="es-ES" sz="1600" dirty="0">
              <a:solidFill>
                <a:schemeClr val="accent1">
                  <a:lumMod val="75000"/>
                </a:schemeClr>
              </a:solidFill>
              <a:latin typeface="Arial" panose="020B0604020202020204" pitchFamily="34" charset="0"/>
              <a:cs typeface="Arial" panose="020B0604020202020204" pitchFamily="34" charset="0"/>
            </a:endParaRP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Como Finalizar el Refinamiento</a:t>
            </a:r>
          </a:p>
          <a:p>
            <a:pPr marL="800100" lvl="1" indent="-342900">
              <a:buFont typeface="+mj-lt"/>
              <a:buAutoNum type="arabicPeriod"/>
            </a:pPr>
            <a:endParaRPr lang="en-US" sz="1600" b="1" dirty="0">
              <a:solidFill>
                <a:schemeClr val="accent1">
                  <a:lumMod val="75000"/>
                </a:schemeClr>
              </a:solidFill>
              <a:latin typeface="Arial" panose="020B0604020202020204" pitchFamily="34" charset="0"/>
              <a:cs typeface="Arial" panose="020B0604020202020204" pitchFamily="34" charset="0"/>
            </a:endParaRPr>
          </a:p>
          <a:p>
            <a:pPr marL="1257300" lvl="2" indent="-342900">
              <a:buFont typeface="+mj-lt"/>
              <a:buAutoNum type="arabicPeriod"/>
            </a:pPr>
            <a:endParaRPr lang="en-US" sz="1600" b="1" dirty="0">
              <a:solidFill>
                <a:schemeClr val="accent1">
                  <a:lumMod val="75000"/>
                </a:schemeClr>
              </a:solidFill>
              <a:latin typeface="Candara" panose="020E0502030303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ES" altLang="en-US"/>
              <a:t> </a:t>
            </a:r>
          </a:p>
        </p:txBody>
      </p:sp>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el Refinamiento?</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7980109" y="913401"/>
            <a:ext cx="3711437" cy="5114656"/>
          </a:xfrm>
          <a:prstGeom prst="wedgeRoundRectCallout">
            <a:avLst>
              <a:gd name="adj1" fmla="val -13211"/>
              <a:gd name="adj2" fmla="val 43341"/>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solidFill>
                <a:schemeClr val="bg1"/>
              </a:solidFill>
              <a:latin typeface="Arial" panose="020B0604020202020204" pitchFamily="34" charset="0"/>
              <a:cs typeface="Arial" panose="020B0604020202020204" pitchFamily="34" charset="0"/>
            </a:endParaRPr>
          </a:p>
          <a:p>
            <a:pPr algn="ctr"/>
            <a:r>
              <a:rPr lang="es-ES" altLang="es-CO" dirty="0">
                <a:solidFill>
                  <a:schemeClr val="bg1"/>
                </a:solidFill>
                <a:latin typeface="Arial" panose="020B0604020202020204" pitchFamily="34" charset="0"/>
                <a:cs typeface="Arial" panose="020B0604020202020204" pitchFamily="34" charset="0"/>
              </a:rPr>
              <a:t>Se recomienda que una vez se cuente con la claridad funcional de la HU, se realice las debidas  actualizaciones, para  asegurar que queden refinado cada una de partes del formato de historias de usuario.</a:t>
            </a:r>
          </a:p>
          <a:p>
            <a:pPr algn="ctr"/>
            <a:endParaRPr lang="es-ES" altLang="es-CO" dirty="0">
              <a:solidFill>
                <a:schemeClr val="bg1"/>
              </a:solidFill>
              <a:latin typeface="Arial" panose="020B0604020202020204" pitchFamily="34" charset="0"/>
              <a:cs typeface="Arial" panose="020B0604020202020204" pitchFamily="34" charset="0"/>
            </a:endParaRPr>
          </a:p>
          <a:p>
            <a:pPr algn="ctr"/>
            <a:r>
              <a:rPr lang="es-ES" altLang="es-CO" dirty="0">
                <a:solidFill>
                  <a:schemeClr val="bg1"/>
                </a:solidFill>
                <a:latin typeface="Arial" panose="020B0604020202020204" pitchFamily="34" charset="0"/>
                <a:cs typeface="Arial" panose="020B0604020202020204" pitchFamily="34" charset="0"/>
              </a:rPr>
              <a:t>Es fundamental que los criterios de aceptacion sean claros e indiquen al equipo que se espera de la HU.</a:t>
            </a:r>
          </a:p>
          <a:p>
            <a:pPr algn="ctr"/>
            <a:r>
              <a:rPr lang="es-ES" altLang="es-CO" dirty="0">
                <a:solidFill>
                  <a:schemeClr val="bg1"/>
                </a:solidFill>
                <a:latin typeface="Arial" panose="020B0604020202020204" pitchFamily="34" charset="0"/>
                <a:cs typeface="Arial" panose="020B0604020202020204" pitchFamily="34" charset="0"/>
              </a:rPr>
              <a:t>y por ultimo y no menos importante el PO debe validar la priorizaciónde la HU, para asegurarse que quede actualizada si es necesario.</a:t>
            </a:r>
          </a:p>
        </p:txBody>
      </p:sp>
      <p:grpSp>
        <p:nvGrpSpPr>
          <p:cNvPr id="12" name="Grupo 11"/>
          <p:cNvGrpSpPr/>
          <p:nvPr/>
        </p:nvGrpSpPr>
        <p:grpSpPr>
          <a:xfrm>
            <a:off x="1400525" y="3316859"/>
            <a:ext cx="1413164" cy="1258104"/>
            <a:chOff x="6492398" y="4411575"/>
            <a:chExt cx="1413164" cy="1258104"/>
          </a:xfrm>
        </p:grpSpPr>
        <p:sp>
          <p:nvSpPr>
            <p:cNvPr id="10" name="CuadroTexto 9"/>
            <p:cNvSpPr txBox="1"/>
            <p:nvPr/>
          </p:nvSpPr>
          <p:spPr>
            <a:xfrm>
              <a:off x="6492398" y="5024519"/>
              <a:ext cx="1413164" cy="645160"/>
            </a:xfrm>
            <a:prstGeom prst="rect">
              <a:avLst/>
            </a:prstGeom>
            <a:noFill/>
          </p:spPr>
          <p:txBody>
            <a:bodyPr wrap="square" rtlCol="0">
              <a:spAutoFit/>
            </a:bodyPr>
            <a:lstStyle/>
            <a:p>
              <a:r>
                <a:rPr lang="es-ES" b="1" dirty="0">
                  <a:solidFill>
                    <a:srgbClr val="575756"/>
                  </a:solidFill>
                  <a:latin typeface="Arial" panose="020B0604020202020204" pitchFamily="34" charset="0"/>
                  <a:cs typeface="Arial" panose="020B0604020202020204" pitchFamily="34" charset="0"/>
                </a:rPr>
                <a:t>5 Minutos por HU</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191" y="4411575"/>
              <a:ext cx="613579" cy="613579"/>
            </a:xfrm>
            <a:prstGeom prst="rect">
              <a:avLst/>
            </a:prstGeom>
          </p:spPr>
        </p:pic>
      </p:grpSp>
      <p:sp>
        <p:nvSpPr>
          <p:cNvPr id="17" name="CuadroTexto 16"/>
          <p:cNvSpPr txBox="1"/>
          <p:nvPr/>
        </p:nvSpPr>
        <p:spPr>
          <a:xfrm>
            <a:off x="8881802" y="6387152"/>
            <a:ext cx="3061031" cy="369332"/>
          </a:xfrm>
          <a:prstGeom prst="rect">
            <a:avLst/>
          </a:prstGeom>
          <a:noFill/>
        </p:spPr>
        <p:txBody>
          <a:bodyPr wrap="none" rtlCol="0">
            <a:spAutoFit/>
          </a:bodyPr>
          <a:lstStyle/>
          <a:p>
            <a:r>
              <a:rPr lang="es-CO" dirty="0">
                <a:solidFill>
                  <a:srgbClr val="575756"/>
                </a:solidFill>
              </a:rPr>
              <a:t>* Tiempo máximos propuesto</a:t>
            </a:r>
          </a:p>
        </p:txBody>
      </p:sp>
      <p:sp>
        <p:nvSpPr>
          <p:cNvPr id="13" name="CuadroTexto 12"/>
          <p:cNvSpPr txBox="1"/>
          <p:nvPr/>
        </p:nvSpPr>
        <p:spPr>
          <a:xfrm>
            <a:off x="4291250" y="6195239"/>
            <a:ext cx="2162949" cy="368300"/>
          </a:xfrm>
          <a:prstGeom prst="rect">
            <a:avLst/>
          </a:prstGeom>
          <a:noFill/>
        </p:spPr>
        <p:txBody>
          <a:bodyPr wrap="square" rtlCol="0">
            <a:spAutoFit/>
          </a:bodyPr>
          <a:lstStyle/>
          <a:p>
            <a:pPr algn="ctr"/>
            <a:r>
              <a:rPr lang="es-ES" altLang="es-CO" b="1" dirty="0">
                <a:solidFill>
                  <a:srgbClr val="575756"/>
                </a:solidFill>
                <a:latin typeface="Arial" panose="020B0604020202020204" pitchFamily="34" charset="0"/>
                <a:cs typeface="Arial" panose="020B0604020202020204" pitchFamily="34" charset="0"/>
              </a:rPr>
              <a:t>Equipo</a:t>
            </a:r>
          </a:p>
        </p:txBody>
      </p:sp>
      <p:grpSp>
        <p:nvGrpSpPr>
          <p:cNvPr id="14" name="Grupo 13"/>
          <p:cNvGrpSpPr/>
          <p:nvPr/>
        </p:nvGrpSpPr>
        <p:grpSpPr>
          <a:xfrm>
            <a:off x="531652" y="1526111"/>
            <a:ext cx="3273712" cy="1107996"/>
            <a:chOff x="513652" y="1403281"/>
            <a:chExt cx="3273712" cy="1107996"/>
          </a:xfrm>
        </p:grpSpPr>
        <p:sp>
          <p:nvSpPr>
            <p:cNvPr id="15" name="4 Rectángulo"/>
            <p:cNvSpPr/>
            <p:nvPr/>
          </p:nvSpPr>
          <p:spPr>
            <a:xfrm>
              <a:off x="513652" y="1403281"/>
              <a:ext cx="655949"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7</a:t>
              </a:r>
            </a:p>
          </p:txBody>
        </p:sp>
        <p:sp>
          <p:nvSpPr>
            <p:cNvPr id="16" name="5 CuadroTexto"/>
            <p:cNvSpPr txBox="1"/>
            <p:nvPr/>
          </p:nvSpPr>
          <p:spPr>
            <a:xfrm>
              <a:off x="1169601" y="1741835"/>
              <a:ext cx="2617763" cy="430887"/>
            </a:xfrm>
            <a:prstGeom prst="rect">
              <a:avLst/>
            </a:prstGeom>
            <a:noFill/>
          </p:spPr>
          <p:txBody>
            <a:bodyPr wrap="square" rtlCol="0" anchor="ctr" anchorCtr="0">
              <a:noAutofit/>
            </a:bodyPr>
            <a:lstStyle/>
            <a:p>
              <a:r>
                <a:rPr lang="es-ES" altLang="es-CO" sz="2400" dirty="0">
                  <a:solidFill>
                    <a:srgbClr val="632678"/>
                  </a:solidFill>
                  <a:latin typeface="Arial" panose="020B0604020202020204" pitchFamily="34" charset="0"/>
                  <a:cs typeface="Arial" panose="020B0604020202020204" pitchFamily="34" charset="0"/>
                </a:rPr>
                <a:t>Actualizar HU</a:t>
              </a:r>
            </a:p>
          </p:txBody>
        </p:sp>
      </p:grpSp>
      <p:pic>
        <p:nvPicPr>
          <p:cNvPr id="7" name="Marcador de posición de contenido 6" descr="C:\Users\Rene\Downloads\publicarlo.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04920" y="1864360"/>
            <a:ext cx="3543935" cy="354393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ES" altLang="en-US"/>
              <a:t> </a:t>
            </a:r>
          </a:p>
        </p:txBody>
      </p:sp>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el Refinamiento?</a:t>
            </a:r>
            <a:endParaRPr lang="es-CO" sz="2700" b="1" dirty="0">
              <a:solidFill>
                <a:srgbClr val="AD198D"/>
              </a:solidFill>
              <a:latin typeface="Arial" panose="020B0604020202020204" pitchFamily="34" charset="0"/>
              <a:cs typeface="Arial" panose="020B0604020202020204" pitchFamily="34" charset="0"/>
            </a:endParaRPr>
          </a:p>
        </p:txBody>
      </p:sp>
      <p:sp>
        <p:nvSpPr>
          <p:cNvPr id="17" name="CuadroTexto 16"/>
          <p:cNvSpPr txBox="1"/>
          <p:nvPr/>
        </p:nvSpPr>
        <p:spPr>
          <a:xfrm>
            <a:off x="8881802" y="6387152"/>
            <a:ext cx="3061031" cy="369332"/>
          </a:xfrm>
          <a:prstGeom prst="rect">
            <a:avLst/>
          </a:prstGeom>
          <a:noFill/>
        </p:spPr>
        <p:txBody>
          <a:bodyPr wrap="none" rtlCol="0">
            <a:spAutoFit/>
          </a:bodyPr>
          <a:lstStyle/>
          <a:p>
            <a:r>
              <a:rPr lang="es-CO" dirty="0">
                <a:solidFill>
                  <a:srgbClr val="575756"/>
                </a:solidFill>
              </a:rPr>
              <a:t>* Tiempo máximos propuesto</a:t>
            </a:r>
          </a:p>
        </p:txBody>
      </p:sp>
      <p:sp>
        <p:nvSpPr>
          <p:cNvPr id="13" name="CuadroTexto 12"/>
          <p:cNvSpPr txBox="1"/>
          <p:nvPr/>
        </p:nvSpPr>
        <p:spPr>
          <a:xfrm>
            <a:off x="4291250" y="6195239"/>
            <a:ext cx="2162949" cy="368300"/>
          </a:xfrm>
          <a:prstGeom prst="rect">
            <a:avLst/>
          </a:prstGeom>
          <a:noFill/>
        </p:spPr>
        <p:txBody>
          <a:bodyPr wrap="square" rtlCol="0">
            <a:spAutoFit/>
          </a:bodyPr>
          <a:lstStyle/>
          <a:p>
            <a:pPr algn="ctr"/>
            <a:r>
              <a:rPr lang="es-ES" altLang="es-CO" b="1" dirty="0">
                <a:solidFill>
                  <a:srgbClr val="575756"/>
                </a:solidFill>
                <a:latin typeface="Arial" panose="020B0604020202020204" pitchFamily="34" charset="0"/>
                <a:cs typeface="Arial" panose="020B0604020202020204" pitchFamily="34" charset="0"/>
              </a:rPr>
              <a:t>Equipo</a:t>
            </a:r>
          </a:p>
        </p:txBody>
      </p:sp>
      <p:grpSp>
        <p:nvGrpSpPr>
          <p:cNvPr id="14" name="Grupo 13"/>
          <p:cNvGrpSpPr/>
          <p:nvPr/>
        </p:nvGrpSpPr>
        <p:grpSpPr>
          <a:xfrm>
            <a:off x="531652" y="1526111"/>
            <a:ext cx="3273712" cy="1107996"/>
            <a:chOff x="513652" y="1403281"/>
            <a:chExt cx="3273712" cy="1107996"/>
          </a:xfrm>
        </p:grpSpPr>
        <p:sp>
          <p:nvSpPr>
            <p:cNvPr id="15" name="4 Rectángulo"/>
            <p:cNvSpPr/>
            <p:nvPr/>
          </p:nvSpPr>
          <p:spPr>
            <a:xfrm>
              <a:off x="513652" y="1403281"/>
              <a:ext cx="655949"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8</a:t>
              </a:r>
            </a:p>
          </p:txBody>
        </p:sp>
        <p:sp>
          <p:nvSpPr>
            <p:cNvPr id="16" name="5 CuadroTexto"/>
            <p:cNvSpPr txBox="1"/>
            <p:nvPr/>
          </p:nvSpPr>
          <p:spPr>
            <a:xfrm>
              <a:off x="1169601" y="1741835"/>
              <a:ext cx="2617763" cy="430887"/>
            </a:xfrm>
            <a:prstGeom prst="rect">
              <a:avLst/>
            </a:prstGeom>
            <a:noFill/>
          </p:spPr>
          <p:txBody>
            <a:bodyPr wrap="square" rtlCol="0" anchor="ctr" anchorCtr="0">
              <a:noAutofit/>
            </a:bodyPr>
            <a:lstStyle/>
            <a:p>
              <a:r>
                <a:rPr lang="es-ES" altLang="es-CO" sz="2400" dirty="0">
                  <a:solidFill>
                    <a:srgbClr val="632678"/>
                  </a:solidFill>
                  <a:latin typeface="Arial" panose="020B0604020202020204" pitchFamily="34" charset="0"/>
                  <a:cs typeface="Arial" panose="020B0604020202020204" pitchFamily="34" charset="0"/>
                </a:rPr>
                <a:t>Formato HU</a:t>
              </a:r>
            </a:p>
          </p:txBody>
        </p:sp>
      </p:grpSp>
      <p:pic>
        <p:nvPicPr>
          <p:cNvPr id="9" name="Imagen 8">
            <a:extLst>
              <a:ext uri="{FF2B5EF4-FFF2-40B4-BE49-F238E27FC236}">
                <a16:creationId xmlns:a16="http://schemas.microsoft.com/office/drawing/2014/main" id="{03913A02-283D-4196-A880-B693F8374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448" y="2469529"/>
            <a:ext cx="8607104" cy="2881433"/>
          </a:xfrm>
          <a:prstGeom prst="rect">
            <a:avLst/>
          </a:prstGeom>
        </p:spPr>
      </p:pic>
      <p:sp>
        <p:nvSpPr>
          <p:cNvPr id="10" name="CuadroTexto 9">
            <a:extLst>
              <a:ext uri="{FF2B5EF4-FFF2-40B4-BE49-F238E27FC236}">
                <a16:creationId xmlns:a16="http://schemas.microsoft.com/office/drawing/2014/main" id="{A3BE533E-DD65-41DB-823F-B67E6067A026}"/>
              </a:ext>
            </a:extLst>
          </p:cNvPr>
          <p:cNvSpPr txBox="1"/>
          <p:nvPr/>
        </p:nvSpPr>
        <p:spPr>
          <a:xfrm>
            <a:off x="1661020" y="5760471"/>
            <a:ext cx="4999254" cy="369332"/>
          </a:xfrm>
          <a:prstGeom prst="rect">
            <a:avLst/>
          </a:prstGeom>
          <a:noFill/>
        </p:spPr>
        <p:txBody>
          <a:bodyPr wrap="none" rtlCol="0">
            <a:spAutoFit/>
          </a:bodyPr>
          <a:lstStyle/>
          <a:p>
            <a:r>
              <a:rPr lang="es-ES" dirty="0"/>
              <a:t>Para Experian se diseño el presente formato de HU.</a:t>
            </a:r>
            <a:endParaRPr lang="es-CO" dirty="0"/>
          </a:p>
        </p:txBody>
      </p:sp>
    </p:spTree>
    <p:extLst>
      <p:ext uri="{BB962C8B-B14F-4D97-AF65-F5344CB8AC3E}">
        <p14:creationId xmlns:p14="http://schemas.microsoft.com/office/powerpoint/2010/main" val="4165272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ES" altLang="en-US"/>
              <a:t> </a:t>
            </a:r>
          </a:p>
        </p:txBody>
      </p:sp>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el Refinamiento?</a:t>
            </a:r>
            <a:endParaRPr lang="es-CO" sz="2700" b="1" dirty="0">
              <a:solidFill>
                <a:srgbClr val="AD198D"/>
              </a:solidFill>
              <a:latin typeface="Arial" panose="020B0604020202020204" pitchFamily="34" charset="0"/>
              <a:cs typeface="Arial" panose="020B0604020202020204" pitchFamily="34" charset="0"/>
            </a:endParaRPr>
          </a:p>
        </p:txBody>
      </p:sp>
      <p:sp>
        <p:nvSpPr>
          <p:cNvPr id="17" name="CuadroTexto 16"/>
          <p:cNvSpPr txBox="1"/>
          <p:nvPr/>
        </p:nvSpPr>
        <p:spPr>
          <a:xfrm>
            <a:off x="8881802" y="6387152"/>
            <a:ext cx="3061031" cy="369332"/>
          </a:xfrm>
          <a:prstGeom prst="rect">
            <a:avLst/>
          </a:prstGeom>
          <a:noFill/>
        </p:spPr>
        <p:txBody>
          <a:bodyPr wrap="none" rtlCol="0">
            <a:spAutoFit/>
          </a:bodyPr>
          <a:lstStyle/>
          <a:p>
            <a:r>
              <a:rPr lang="es-CO" dirty="0">
                <a:solidFill>
                  <a:srgbClr val="575756"/>
                </a:solidFill>
              </a:rPr>
              <a:t>* Tiempo máximos propuesto</a:t>
            </a:r>
          </a:p>
        </p:txBody>
      </p:sp>
      <p:sp>
        <p:nvSpPr>
          <p:cNvPr id="13" name="CuadroTexto 12"/>
          <p:cNvSpPr txBox="1"/>
          <p:nvPr/>
        </p:nvSpPr>
        <p:spPr>
          <a:xfrm>
            <a:off x="4291250" y="6195239"/>
            <a:ext cx="2162949" cy="368300"/>
          </a:xfrm>
          <a:prstGeom prst="rect">
            <a:avLst/>
          </a:prstGeom>
          <a:noFill/>
        </p:spPr>
        <p:txBody>
          <a:bodyPr wrap="square" rtlCol="0">
            <a:spAutoFit/>
          </a:bodyPr>
          <a:lstStyle/>
          <a:p>
            <a:pPr algn="ctr"/>
            <a:r>
              <a:rPr lang="es-ES" altLang="es-CO" b="1" dirty="0">
                <a:solidFill>
                  <a:srgbClr val="575756"/>
                </a:solidFill>
                <a:latin typeface="Arial" panose="020B0604020202020204" pitchFamily="34" charset="0"/>
                <a:cs typeface="Arial" panose="020B0604020202020204" pitchFamily="34" charset="0"/>
              </a:rPr>
              <a:t>Equipo</a:t>
            </a:r>
          </a:p>
        </p:txBody>
      </p:sp>
      <p:grpSp>
        <p:nvGrpSpPr>
          <p:cNvPr id="14" name="Grupo 13"/>
          <p:cNvGrpSpPr/>
          <p:nvPr/>
        </p:nvGrpSpPr>
        <p:grpSpPr>
          <a:xfrm>
            <a:off x="531652" y="1526111"/>
            <a:ext cx="3273712" cy="1107996"/>
            <a:chOff x="513652" y="1403281"/>
            <a:chExt cx="3273712" cy="1107996"/>
          </a:xfrm>
        </p:grpSpPr>
        <p:sp>
          <p:nvSpPr>
            <p:cNvPr id="15" name="4 Rectángulo"/>
            <p:cNvSpPr/>
            <p:nvPr/>
          </p:nvSpPr>
          <p:spPr>
            <a:xfrm>
              <a:off x="513652" y="1403281"/>
              <a:ext cx="655949"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8</a:t>
              </a:r>
            </a:p>
          </p:txBody>
        </p:sp>
        <p:sp>
          <p:nvSpPr>
            <p:cNvPr id="16" name="5 CuadroTexto"/>
            <p:cNvSpPr txBox="1"/>
            <p:nvPr/>
          </p:nvSpPr>
          <p:spPr>
            <a:xfrm>
              <a:off x="1169601" y="1741835"/>
              <a:ext cx="2617763" cy="430887"/>
            </a:xfrm>
            <a:prstGeom prst="rect">
              <a:avLst/>
            </a:prstGeom>
            <a:noFill/>
          </p:spPr>
          <p:txBody>
            <a:bodyPr wrap="square" rtlCol="0" anchor="ctr" anchorCtr="0">
              <a:noAutofit/>
            </a:bodyPr>
            <a:lstStyle/>
            <a:p>
              <a:r>
                <a:rPr lang="es-ES" altLang="es-CO" sz="2400" dirty="0">
                  <a:solidFill>
                    <a:srgbClr val="632678"/>
                  </a:solidFill>
                  <a:latin typeface="Arial" panose="020B0604020202020204" pitchFamily="34" charset="0"/>
                  <a:cs typeface="Arial" panose="020B0604020202020204" pitchFamily="34" charset="0"/>
                </a:rPr>
                <a:t>Formato HU</a:t>
              </a:r>
            </a:p>
          </p:txBody>
        </p:sp>
      </p:grpSp>
      <p:pic>
        <p:nvPicPr>
          <p:cNvPr id="4" name="Imagen 3">
            <a:extLst>
              <a:ext uri="{FF2B5EF4-FFF2-40B4-BE49-F238E27FC236}">
                <a16:creationId xmlns:a16="http://schemas.microsoft.com/office/drawing/2014/main" id="{3F736A6A-ADAF-49B3-83C9-3F05EAEFE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409" y="2917443"/>
            <a:ext cx="9479560" cy="1492898"/>
          </a:xfrm>
          <a:prstGeom prst="rect">
            <a:avLst/>
          </a:prstGeom>
        </p:spPr>
      </p:pic>
      <p:sp>
        <p:nvSpPr>
          <p:cNvPr id="7" name="CuadroTexto 6">
            <a:extLst>
              <a:ext uri="{FF2B5EF4-FFF2-40B4-BE49-F238E27FC236}">
                <a16:creationId xmlns:a16="http://schemas.microsoft.com/office/drawing/2014/main" id="{712EC98A-E6F4-4849-992D-811791F1F046}"/>
              </a:ext>
            </a:extLst>
          </p:cNvPr>
          <p:cNvSpPr txBox="1"/>
          <p:nvPr/>
        </p:nvSpPr>
        <p:spPr>
          <a:xfrm>
            <a:off x="1890688" y="4847566"/>
            <a:ext cx="5553123" cy="369332"/>
          </a:xfrm>
          <a:prstGeom prst="rect">
            <a:avLst/>
          </a:prstGeom>
          <a:noFill/>
        </p:spPr>
        <p:txBody>
          <a:bodyPr wrap="none" rtlCol="0">
            <a:spAutoFit/>
          </a:bodyPr>
          <a:lstStyle/>
          <a:p>
            <a:r>
              <a:rPr lang="es-ES" dirty="0"/>
              <a:t>Instructivo para diligenciar el formato de HU de Experian.</a:t>
            </a:r>
            <a:endParaRPr lang="es-CO" dirty="0"/>
          </a:p>
        </p:txBody>
      </p:sp>
    </p:spTree>
    <p:extLst>
      <p:ext uri="{BB962C8B-B14F-4D97-AF65-F5344CB8AC3E}">
        <p14:creationId xmlns:p14="http://schemas.microsoft.com/office/powerpoint/2010/main" val="2251714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ES" altLang="en-US"/>
              <a:t> </a:t>
            </a:r>
          </a:p>
        </p:txBody>
      </p:sp>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el Refinamiento?</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7980109" y="913401"/>
            <a:ext cx="3711437" cy="5114656"/>
          </a:xfrm>
          <a:prstGeom prst="wedgeRoundRectCallout">
            <a:avLst>
              <a:gd name="adj1" fmla="val -13211"/>
              <a:gd name="adj2" fmla="val 43341"/>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altLang="es-CO" sz="1600" dirty="0">
                <a:solidFill>
                  <a:schemeClr val="bg1"/>
                </a:solidFill>
                <a:latin typeface="Arial" panose="020B0604020202020204" pitchFamily="34" charset="0"/>
                <a:cs typeface="Arial" panose="020B0604020202020204" pitchFamily="34" charset="0"/>
              </a:rPr>
              <a:t>Para asegurar un buena historia de usuario se recomienda que cumplan con las siguientes características:</a:t>
            </a:r>
          </a:p>
          <a:p>
            <a:pPr algn="just"/>
            <a:r>
              <a:rPr lang="es-ES" altLang="es-CO" sz="1600" b="1" dirty="0">
                <a:solidFill>
                  <a:schemeClr val="accent1">
                    <a:lumMod val="75000"/>
                  </a:schemeClr>
                </a:solidFill>
                <a:latin typeface="Arial" panose="020B0604020202020204" pitchFamily="34" charset="0"/>
                <a:cs typeface="Arial" panose="020B0604020202020204" pitchFamily="34" charset="0"/>
              </a:rPr>
              <a:t>I</a:t>
            </a:r>
            <a:r>
              <a:rPr lang="es-ES" altLang="es-CO" sz="1600" dirty="0">
                <a:solidFill>
                  <a:schemeClr val="bg1"/>
                </a:solidFill>
                <a:latin typeface="Arial" panose="020B0604020202020204" pitchFamily="34" charset="0"/>
                <a:cs typeface="Arial" panose="020B0604020202020204" pitchFamily="34" charset="0"/>
              </a:rPr>
              <a:t>ndependiente: Las HU pueden construirse de forma independiente.</a:t>
            </a:r>
          </a:p>
          <a:p>
            <a:pPr algn="just"/>
            <a:r>
              <a:rPr lang="es-ES" altLang="es-CO" sz="1600" b="1" dirty="0">
                <a:solidFill>
                  <a:schemeClr val="accent1">
                    <a:lumMod val="75000"/>
                  </a:schemeClr>
                </a:solidFill>
                <a:latin typeface="Arial" panose="020B0604020202020204" pitchFamily="34" charset="0"/>
                <a:cs typeface="Arial" panose="020B0604020202020204" pitchFamily="34" charset="0"/>
              </a:rPr>
              <a:t>N</a:t>
            </a:r>
            <a:r>
              <a:rPr lang="es-ES" altLang="es-CO" sz="1600" dirty="0">
                <a:solidFill>
                  <a:schemeClr val="bg1"/>
                </a:solidFill>
                <a:latin typeface="Arial" panose="020B0604020202020204" pitchFamily="34" charset="0"/>
                <a:cs typeface="Arial" panose="020B0604020202020204" pitchFamily="34" charset="0"/>
              </a:rPr>
              <a:t>egociable: La </a:t>
            </a:r>
            <a:r>
              <a:rPr lang="es-ES" altLang="es-CO" sz="1600" dirty="0" err="1">
                <a:solidFill>
                  <a:schemeClr val="bg1"/>
                </a:solidFill>
                <a:latin typeface="Arial" panose="020B0604020202020204" pitchFamily="34" charset="0"/>
                <a:cs typeface="Arial" panose="020B0604020202020204" pitchFamily="34" charset="0"/>
              </a:rPr>
              <a:t>Hu</a:t>
            </a:r>
            <a:r>
              <a:rPr lang="es-ES" altLang="es-CO" sz="1600" dirty="0">
                <a:solidFill>
                  <a:schemeClr val="bg1"/>
                </a:solidFill>
                <a:latin typeface="Arial" panose="020B0604020202020204" pitchFamily="34" charset="0"/>
                <a:cs typeface="Arial" panose="020B0604020202020204" pitchFamily="34" charset="0"/>
              </a:rPr>
              <a:t> es </a:t>
            </a:r>
            <a:r>
              <a:rPr lang="es-ES" altLang="es-CO" sz="1600" dirty="0" err="1">
                <a:solidFill>
                  <a:schemeClr val="bg1"/>
                </a:solidFill>
                <a:latin typeface="Arial" panose="020B0604020202020204" pitchFamily="34" charset="0"/>
                <a:cs typeface="Arial" panose="020B0604020202020204" pitchFamily="34" charset="0"/>
              </a:rPr>
              <a:t>co-creada</a:t>
            </a:r>
            <a:r>
              <a:rPr lang="es-ES" altLang="es-CO" sz="1600" dirty="0">
                <a:solidFill>
                  <a:schemeClr val="bg1"/>
                </a:solidFill>
                <a:latin typeface="Arial" panose="020B0604020202020204" pitchFamily="34" charset="0"/>
                <a:cs typeface="Arial" panose="020B0604020202020204" pitchFamily="34" charset="0"/>
              </a:rPr>
              <a:t> por el equipo de trabajo y los usuarios.</a:t>
            </a:r>
          </a:p>
          <a:p>
            <a:pPr algn="just"/>
            <a:r>
              <a:rPr lang="es-ES" altLang="es-CO" sz="1600" b="1" dirty="0">
                <a:solidFill>
                  <a:schemeClr val="accent1">
                    <a:lumMod val="75000"/>
                  </a:schemeClr>
                </a:solidFill>
                <a:latin typeface="Arial" panose="020B0604020202020204" pitchFamily="34" charset="0"/>
                <a:cs typeface="Arial" panose="020B0604020202020204" pitchFamily="34" charset="0"/>
              </a:rPr>
              <a:t>V</a:t>
            </a:r>
            <a:r>
              <a:rPr lang="es-ES" altLang="es-CO" sz="1600" dirty="0">
                <a:solidFill>
                  <a:schemeClr val="bg1"/>
                </a:solidFill>
                <a:latin typeface="Arial" panose="020B0604020202020204" pitchFamily="34" charset="0"/>
                <a:cs typeface="Arial" panose="020B0604020202020204" pitchFamily="34" charset="0"/>
              </a:rPr>
              <a:t>aliosa: La </a:t>
            </a:r>
            <a:r>
              <a:rPr lang="es-ES" altLang="es-CO" sz="1600" dirty="0" err="1">
                <a:solidFill>
                  <a:schemeClr val="bg1"/>
                </a:solidFill>
                <a:latin typeface="Arial" panose="020B0604020202020204" pitchFamily="34" charset="0"/>
                <a:cs typeface="Arial" panose="020B0604020202020204" pitchFamily="34" charset="0"/>
              </a:rPr>
              <a:t>Hu</a:t>
            </a:r>
            <a:r>
              <a:rPr lang="es-ES" altLang="es-CO" sz="1600" dirty="0">
                <a:solidFill>
                  <a:schemeClr val="bg1"/>
                </a:solidFill>
                <a:latin typeface="Arial" panose="020B0604020202020204" pitchFamily="34" charset="0"/>
                <a:cs typeface="Arial" panose="020B0604020202020204" pitchFamily="34" charset="0"/>
              </a:rPr>
              <a:t> entrega valor negocio.</a:t>
            </a:r>
          </a:p>
          <a:p>
            <a:pPr algn="just"/>
            <a:r>
              <a:rPr lang="es-ES" altLang="es-CO" sz="1600" b="1" dirty="0">
                <a:solidFill>
                  <a:schemeClr val="accent1">
                    <a:lumMod val="75000"/>
                  </a:schemeClr>
                </a:solidFill>
                <a:latin typeface="Arial" panose="020B0604020202020204" pitchFamily="34" charset="0"/>
                <a:cs typeface="Arial" panose="020B0604020202020204" pitchFamily="34" charset="0"/>
              </a:rPr>
              <a:t>E</a:t>
            </a:r>
            <a:r>
              <a:rPr lang="es-ES" altLang="es-CO" sz="1600" dirty="0">
                <a:solidFill>
                  <a:schemeClr val="bg1"/>
                </a:solidFill>
                <a:latin typeface="Arial" panose="020B0604020202020204" pitchFamily="34" charset="0"/>
                <a:cs typeface="Arial" panose="020B0604020202020204" pitchFamily="34" charset="0"/>
              </a:rPr>
              <a:t>stimable: El equipo de desarrollo puede estimar la HU.</a:t>
            </a:r>
          </a:p>
          <a:p>
            <a:pPr algn="just"/>
            <a:r>
              <a:rPr lang="es-ES" altLang="es-CO" sz="1600" b="1" dirty="0">
                <a:solidFill>
                  <a:schemeClr val="accent1">
                    <a:lumMod val="75000"/>
                  </a:schemeClr>
                </a:solidFill>
                <a:latin typeface="Arial" panose="020B0604020202020204" pitchFamily="34" charset="0"/>
                <a:cs typeface="Arial" panose="020B0604020202020204" pitchFamily="34" charset="0"/>
              </a:rPr>
              <a:t>S</a:t>
            </a:r>
            <a:r>
              <a:rPr lang="es-ES" altLang="es-CO" sz="1600" dirty="0">
                <a:solidFill>
                  <a:schemeClr val="bg1"/>
                </a:solidFill>
                <a:latin typeface="Arial" panose="020B0604020202020204" pitchFamily="34" charset="0"/>
                <a:cs typeface="Arial" panose="020B0604020202020204" pitchFamily="34" charset="0"/>
              </a:rPr>
              <a:t>mall (Pequeña): La HU se debe poder construir en una iteración.</a:t>
            </a:r>
          </a:p>
          <a:p>
            <a:pPr algn="just"/>
            <a:r>
              <a:rPr lang="es-ES" altLang="es-CO" sz="1600" b="1" dirty="0" err="1">
                <a:solidFill>
                  <a:schemeClr val="accent1">
                    <a:lumMod val="75000"/>
                  </a:schemeClr>
                </a:solidFill>
                <a:latin typeface="Arial" panose="020B0604020202020204" pitchFamily="34" charset="0"/>
                <a:cs typeface="Arial" panose="020B0604020202020204" pitchFamily="34" charset="0"/>
              </a:rPr>
              <a:t>T</a:t>
            </a:r>
            <a:r>
              <a:rPr lang="es-ES" altLang="es-CO" sz="1600" dirty="0" err="1">
                <a:solidFill>
                  <a:schemeClr val="bg1"/>
                </a:solidFill>
                <a:latin typeface="Arial" panose="020B0604020202020204" pitchFamily="34" charset="0"/>
                <a:cs typeface="Arial" panose="020B0604020202020204" pitchFamily="34" charset="0"/>
              </a:rPr>
              <a:t>esteable</a:t>
            </a:r>
            <a:r>
              <a:rPr lang="es-ES" altLang="es-CO" sz="1600" dirty="0">
                <a:solidFill>
                  <a:schemeClr val="bg1"/>
                </a:solidFill>
                <a:latin typeface="Arial" panose="020B0604020202020204" pitchFamily="34" charset="0"/>
                <a:cs typeface="Arial" panose="020B0604020202020204" pitchFamily="34" charset="0"/>
              </a:rPr>
              <a:t>: se debe poder verificar el correcto funcionamiento a través de aplicación de casos de pruebas.</a:t>
            </a:r>
          </a:p>
        </p:txBody>
      </p:sp>
      <p:sp>
        <p:nvSpPr>
          <p:cNvPr id="17" name="CuadroTexto 16"/>
          <p:cNvSpPr txBox="1"/>
          <p:nvPr/>
        </p:nvSpPr>
        <p:spPr>
          <a:xfrm>
            <a:off x="8881802" y="6387152"/>
            <a:ext cx="3061031" cy="369332"/>
          </a:xfrm>
          <a:prstGeom prst="rect">
            <a:avLst/>
          </a:prstGeom>
          <a:noFill/>
        </p:spPr>
        <p:txBody>
          <a:bodyPr wrap="none" rtlCol="0">
            <a:spAutoFit/>
          </a:bodyPr>
          <a:lstStyle/>
          <a:p>
            <a:r>
              <a:rPr lang="es-CO" dirty="0">
                <a:solidFill>
                  <a:srgbClr val="575756"/>
                </a:solidFill>
              </a:rPr>
              <a:t>* Tiempo máximos propuesto</a:t>
            </a:r>
          </a:p>
        </p:txBody>
      </p:sp>
      <p:sp>
        <p:nvSpPr>
          <p:cNvPr id="13" name="CuadroTexto 12"/>
          <p:cNvSpPr txBox="1"/>
          <p:nvPr/>
        </p:nvSpPr>
        <p:spPr>
          <a:xfrm>
            <a:off x="4291250" y="6195239"/>
            <a:ext cx="2162949" cy="368300"/>
          </a:xfrm>
          <a:prstGeom prst="rect">
            <a:avLst/>
          </a:prstGeom>
          <a:noFill/>
        </p:spPr>
        <p:txBody>
          <a:bodyPr wrap="square" rtlCol="0">
            <a:spAutoFit/>
          </a:bodyPr>
          <a:lstStyle/>
          <a:p>
            <a:pPr algn="ctr"/>
            <a:r>
              <a:rPr lang="es-ES" altLang="es-CO" b="1" dirty="0">
                <a:solidFill>
                  <a:srgbClr val="575756"/>
                </a:solidFill>
                <a:latin typeface="Arial" panose="020B0604020202020204" pitchFamily="34" charset="0"/>
                <a:cs typeface="Arial" panose="020B0604020202020204" pitchFamily="34" charset="0"/>
              </a:rPr>
              <a:t>Equipo</a:t>
            </a:r>
          </a:p>
        </p:txBody>
      </p:sp>
      <p:grpSp>
        <p:nvGrpSpPr>
          <p:cNvPr id="14" name="Grupo 13"/>
          <p:cNvGrpSpPr/>
          <p:nvPr/>
        </p:nvGrpSpPr>
        <p:grpSpPr>
          <a:xfrm>
            <a:off x="531652" y="1526111"/>
            <a:ext cx="3273712" cy="1107996"/>
            <a:chOff x="513652" y="1403281"/>
            <a:chExt cx="3273712" cy="1107996"/>
          </a:xfrm>
        </p:grpSpPr>
        <p:sp>
          <p:nvSpPr>
            <p:cNvPr id="15" name="4 Rectángulo"/>
            <p:cNvSpPr/>
            <p:nvPr/>
          </p:nvSpPr>
          <p:spPr>
            <a:xfrm>
              <a:off x="513652" y="1403281"/>
              <a:ext cx="655949"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9</a:t>
              </a:r>
            </a:p>
          </p:txBody>
        </p:sp>
        <p:sp>
          <p:nvSpPr>
            <p:cNvPr id="16" name="5 CuadroTexto"/>
            <p:cNvSpPr txBox="1"/>
            <p:nvPr/>
          </p:nvSpPr>
          <p:spPr>
            <a:xfrm>
              <a:off x="1169601" y="1741835"/>
              <a:ext cx="2617763" cy="430887"/>
            </a:xfrm>
            <a:prstGeom prst="rect">
              <a:avLst/>
            </a:prstGeom>
            <a:noFill/>
          </p:spPr>
          <p:txBody>
            <a:bodyPr wrap="square" rtlCol="0" anchor="ctr" anchorCtr="0">
              <a:noAutofit/>
            </a:bodyPr>
            <a:lstStyle/>
            <a:p>
              <a:r>
                <a:rPr lang="es-ES" altLang="es-CO" sz="2400" dirty="0">
                  <a:solidFill>
                    <a:srgbClr val="632678"/>
                  </a:solidFill>
                  <a:latin typeface="Arial" panose="020B0604020202020204" pitchFamily="34" charset="0"/>
                  <a:cs typeface="Arial" panose="020B0604020202020204" pitchFamily="34" charset="0"/>
                </a:rPr>
                <a:t>INVEST</a:t>
              </a:r>
            </a:p>
          </p:txBody>
        </p:sp>
      </p:grpSp>
      <p:pic>
        <p:nvPicPr>
          <p:cNvPr id="1026" name="Picture 2" descr="Resultado de imagen para invest historias de usuario">
            <a:extLst>
              <a:ext uri="{FF2B5EF4-FFF2-40B4-BE49-F238E27FC236}">
                <a16:creationId xmlns:a16="http://schemas.microsoft.com/office/drawing/2014/main" id="{58EB075A-877B-4B68-9D89-874EAB6224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01179" y="2079513"/>
            <a:ext cx="190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900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8">
            <a:extLst>
              <a:ext uri="{FF2B5EF4-FFF2-40B4-BE49-F238E27FC236}">
                <a16:creationId xmlns:a16="http://schemas.microsoft.com/office/drawing/2014/main" id="{3E930D64-759A-4AC6-9F43-A9A42792D2D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05978" y="1864665"/>
            <a:ext cx="2792066" cy="2790872"/>
          </a:xfrm>
        </p:spPr>
      </p:pic>
      <p:sp>
        <p:nvSpPr>
          <p:cNvPr id="6" name="Título 5"/>
          <p:cNvSpPr>
            <a:spLocks noGrp="1"/>
          </p:cNvSpPr>
          <p:nvPr>
            <p:ph type="title"/>
          </p:nvPr>
        </p:nvSpPr>
        <p:spPr/>
        <p:txBody>
          <a:bodyPr/>
          <a:lstStyle/>
          <a:p>
            <a:r>
              <a:rPr lang="es-ES" altLang="en-US"/>
              <a:t> </a:t>
            </a:r>
          </a:p>
        </p:txBody>
      </p:sp>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el Refinamiento?</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6597836" y="437069"/>
            <a:ext cx="4849454" cy="6022026"/>
          </a:xfrm>
          <a:prstGeom prst="wedgeRoundRectCallout">
            <a:avLst>
              <a:gd name="adj1" fmla="val -13211"/>
              <a:gd name="adj2" fmla="val 43341"/>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bg1"/>
                </a:solidFill>
                <a:latin typeface="Arial" panose="020B0604020202020204" pitchFamily="34" charset="0"/>
                <a:cs typeface="Arial" panose="020B0604020202020204" pitchFamily="34" charset="0"/>
              </a:rPr>
              <a:t>Es un documento que contiene el listado de características que debe cumplir una HU para ser considerada como lista y poder ser candidata a ingresar a una iteración para su ejecución.</a:t>
            </a:r>
          </a:p>
          <a:p>
            <a:pPr algn="ctr"/>
            <a:endParaRPr lang="es-ES" sz="1400" dirty="0">
              <a:solidFill>
                <a:schemeClr val="bg1"/>
              </a:solidFill>
              <a:latin typeface="Arial" panose="020B0604020202020204" pitchFamily="34" charset="0"/>
              <a:cs typeface="Arial" panose="020B0604020202020204" pitchFamily="34" charset="0"/>
            </a:endParaRPr>
          </a:p>
          <a:p>
            <a:pPr algn="ctr"/>
            <a:r>
              <a:rPr lang="es-ES" sz="1400" dirty="0">
                <a:solidFill>
                  <a:schemeClr val="bg1"/>
                </a:solidFill>
                <a:latin typeface="Arial" panose="020B0604020202020204" pitchFamily="34" charset="0"/>
                <a:cs typeface="Arial" panose="020B0604020202020204" pitchFamily="34" charset="0"/>
              </a:rPr>
              <a:t>Al hacer uso del </a:t>
            </a:r>
            <a:r>
              <a:rPr lang="es-ES" sz="1400" dirty="0" err="1">
                <a:solidFill>
                  <a:schemeClr val="bg1"/>
                </a:solidFill>
                <a:latin typeface="Arial" panose="020B0604020202020204" pitchFamily="34" charset="0"/>
                <a:cs typeface="Arial" panose="020B0604020202020204" pitchFamily="34" charset="0"/>
              </a:rPr>
              <a:t>definition</a:t>
            </a:r>
            <a:r>
              <a:rPr lang="es-ES" sz="1400" dirty="0">
                <a:solidFill>
                  <a:schemeClr val="bg1"/>
                </a:solidFill>
                <a:latin typeface="Arial" panose="020B0604020202020204" pitchFamily="34" charset="0"/>
                <a:cs typeface="Arial" panose="020B0604020202020204" pitchFamily="34" charset="0"/>
              </a:rPr>
              <a:t> </a:t>
            </a:r>
            <a:r>
              <a:rPr lang="es-ES" sz="1400" dirty="0" err="1">
                <a:solidFill>
                  <a:schemeClr val="bg1"/>
                </a:solidFill>
                <a:latin typeface="Arial" panose="020B0604020202020204" pitchFamily="34" charset="0"/>
                <a:cs typeface="Arial" panose="020B0604020202020204" pitchFamily="34" charset="0"/>
              </a:rPr>
              <a:t>of</a:t>
            </a:r>
            <a:r>
              <a:rPr lang="es-ES" sz="1400" dirty="0">
                <a:solidFill>
                  <a:schemeClr val="bg1"/>
                </a:solidFill>
                <a:latin typeface="Arial" panose="020B0604020202020204" pitchFamily="34" charset="0"/>
                <a:cs typeface="Arial" panose="020B0604020202020204" pitchFamily="34" charset="0"/>
              </a:rPr>
              <a:t> </a:t>
            </a:r>
            <a:r>
              <a:rPr lang="es-ES" sz="1400" dirty="0" err="1">
                <a:solidFill>
                  <a:schemeClr val="bg1"/>
                </a:solidFill>
                <a:latin typeface="Arial" panose="020B0604020202020204" pitchFamily="34" charset="0"/>
                <a:cs typeface="Arial" panose="020B0604020202020204" pitchFamily="34" charset="0"/>
              </a:rPr>
              <a:t>ready</a:t>
            </a:r>
            <a:r>
              <a:rPr lang="es-ES" sz="1400" dirty="0">
                <a:solidFill>
                  <a:schemeClr val="bg1"/>
                </a:solidFill>
                <a:latin typeface="Arial" panose="020B0604020202020204" pitchFamily="34" charset="0"/>
                <a:cs typeface="Arial" panose="020B0604020202020204" pitchFamily="34" charset="0"/>
              </a:rPr>
              <a:t> minimizamos el riesgo de que el equipo se comprometa en la construcción de HU que no estén preparadas o no estén bien definidas con lo cual el equipo podría  incumplir con lo comprometido o entregar incrementos con poco valor o baja calidad.</a:t>
            </a:r>
          </a:p>
          <a:p>
            <a:pPr algn="ctr"/>
            <a:endParaRPr lang="es-ES" sz="1400" dirty="0">
              <a:solidFill>
                <a:schemeClr val="bg1"/>
              </a:solidFill>
              <a:latin typeface="Arial" panose="020B0604020202020204" pitchFamily="34" charset="0"/>
              <a:cs typeface="Arial" panose="020B0604020202020204" pitchFamily="34" charset="0"/>
            </a:endParaRPr>
          </a:p>
          <a:p>
            <a:pPr algn="ctr"/>
            <a:r>
              <a:rPr lang="es-ES" sz="1400" dirty="0">
                <a:solidFill>
                  <a:schemeClr val="bg1"/>
                </a:solidFill>
                <a:latin typeface="Arial" panose="020B0604020202020204" pitchFamily="34" charset="0"/>
                <a:cs typeface="Arial" panose="020B0604020202020204" pitchFamily="34" charset="0"/>
              </a:rPr>
              <a:t>Ejemplo de características que podría contener un </a:t>
            </a:r>
            <a:r>
              <a:rPr lang="es-ES" sz="1400" dirty="0" err="1">
                <a:solidFill>
                  <a:schemeClr val="bg1"/>
                </a:solidFill>
                <a:latin typeface="Arial" panose="020B0604020202020204" pitchFamily="34" charset="0"/>
                <a:cs typeface="Arial" panose="020B0604020202020204" pitchFamily="34" charset="0"/>
              </a:rPr>
              <a:t>DoR</a:t>
            </a:r>
            <a:r>
              <a:rPr lang="es-ES" sz="1400" dirty="0">
                <a:solidFill>
                  <a:schemeClr val="bg1"/>
                </a:solidFill>
                <a:latin typeface="Arial" panose="020B0604020202020204" pitchFamily="34" charset="0"/>
                <a:cs typeface="Arial" panose="020B0604020202020204" pitchFamily="34" charset="0"/>
              </a:rPr>
              <a:t>:</a:t>
            </a:r>
          </a:p>
          <a:p>
            <a:pPr marL="285750" indent="-285750" algn="ctr">
              <a:buFont typeface="Wingdings" panose="05000000000000000000" pitchFamily="2" charset="2"/>
              <a:buChar char="ü"/>
            </a:pPr>
            <a:r>
              <a:rPr lang="es-ES" sz="1400" dirty="0">
                <a:solidFill>
                  <a:schemeClr val="bg1"/>
                </a:solidFill>
                <a:latin typeface="Arial" panose="020B0604020202020204" pitchFamily="34" charset="0"/>
                <a:cs typeface="Arial" panose="020B0604020202020204" pitchFamily="34" charset="0"/>
              </a:rPr>
              <a:t>Las </a:t>
            </a:r>
            <a:r>
              <a:rPr lang="es-ES" sz="1400" dirty="0" err="1">
                <a:solidFill>
                  <a:schemeClr val="bg1"/>
                </a:solidFill>
                <a:latin typeface="Arial" panose="020B0604020202020204" pitchFamily="34" charset="0"/>
                <a:cs typeface="Arial" panose="020B0604020202020204" pitchFamily="34" charset="0"/>
              </a:rPr>
              <a:t>Hu</a:t>
            </a:r>
            <a:r>
              <a:rPr lang="es-ES" sz="1400" dirty="0">
                <a:solidFill>
                  <a:schemeClr val="bg1"/>
                </a:solidFill>
                <a:latin typeface="Arial" panose="020B0604020202020204" pitchFamily="34" charset="0"/>
                <a:cs typeface="Arial" panose="020B0604020202020204" pitchFamily="34" charset="0"/>
              </a:rPr>
              <a:t> deben contener criterios de aceptación claros.</a:t>
            </a:r>
          </a:p>
          <a:p>
            <a:pPr marL="285750" indent="-285750" algn="ctr">
              <a:buFont typeface="Wingdings" panose="05000000000000000000" pitchFamily="2" charset="2"/>
              <a:buChar char="ü"/>
            </a:pPr>
            <a:r>
              <a:rPr lang="es-ES" sz="1400" dirty="0">
                <a:solidFill>
                  <a:schemeClr val="bg1"/>
                </a:solidFill>
                <a:latin typeface="Arial" panose="020B0604020202020204" pitchFamily="34" charset="0"/>
                <a:cs typeface="Arial" panose="020B0604020202020204" pitchFamily="34" charset="0"/>
              </a:rPr>
              <a:t>Los ambientes se encuentran listos para iniciar desarrollo y pruebas.</a:t>
            </a:r>
          </a:p>
          <a:p>
            <a:pPr marL="285750" indent="-285750" algn="ctr">
              <a:buFont typeface="Wingdings" panose="05000000000000000000" pitchFamily="2" charset="2"/>
              <a:buChar char="ü"/>
            </a:pPr>
            <a:r>
              <a:rPr lang="es-ES" sz="1400" dirty="0">
                <a:solidFill>
                  <a:schemeClr val="bg1"/>
                </a:solidFill>
                <a:latin typeface="Arial" panose="020B0604020202020204" pitchFamily="34" charset="0"/>
                <a:cs typeface="Arial" panose="020B0604020202020204" pitchFamily="34" charset="0"/>
              </a:rPr>
              <a:t>La </a:t>
            </a:r>
            <a:r>
              <a:rPr lang="es-ES" sz="1400" dirty="0" err="1">
                <a:solidFill>
                  <a:schemeClr val="bg1"/>
                </a:solidFill>
                <a:latin typeface="Arial" panose="020B0604020202020204" pitchFamily="34" charset="0"/>
                <a:cs typeface="Arial" panose="020B0604020202020204" pitchFamily="34" charset="0"/>
              </a:rPr>
              <a:t>Hu</a:t>
            </a:r>
            <a:r>
              <a:rPr lang="es-ES" sz="1400" dirty="0">
                <a:solidFill>
                  <a:schemeClr val="bg1"/>
                </a:solidFill>
                <a:latin typeface="Arial" panose="020B0604020202020204" pitchFamily="34" charset="0"/>
                <a:cs typeface="Arial" panose="020B0604020202020204" pitchFamily="34" charset="0"/>
              </a:rPr>
              <a:t> esta refinada.</a:t>
            </a:r>
          </a:p>
          <a:p>
            <a:pPr marL="285750" indent="-285750" algn="ctr">
              <a:buFont typeface="Wingdings" panose="05000000000000000000" pitchFamily="2" charset="2"/>
              <a:buChar char="ü"/>
            </a:pPr>
            <a:r>
              <a:rPr lang="es-ES" sz="1400" dirty="0">
                <a:solidFill>
                  <a:schemeClr val="bg1"/>
                </a:solidFill>
                <a:latin typeface="Arial" panose="020B0604020202020204" pitchFamily="34" charset="0"/>
                <a:cs typeface="Arial" panose="020B0604020202020204" pitchFamily="34" charset="0"/>
              </a:rPr>
              <a:t>La </a:t>
            </a:r>
            <a:r>
              <a:rPr lang="es-ES" sz="1400" dirty="0" err="1">
                <a:solidFill>
                  <a:schemeClr val="bg1"/>
                </a:solidFill>
                <a:latin typeface="Arial" panose="020B0604020202020204" pitchFamily="34" charset="0"/>
                <a:cs typeface="Arial" panose="020B0604020202020204" pitchFamily="34" charset="0"/>
              </a:rPr>
              <a:t>Hu</a:t>
            </a:r>
            <a:r>
              <a:rPr lang="es-ES" sz="1400" dirty="0">
                <a:solidFill>
                  <a:schemeClr val="bg1"/>
                </a:solidFill>
                <a:latin typeface="Arial" panose="020B0604020202020204" pitchFamily="34" charset="0"/>
                <a:cs typeface="Arial" panose="020B0604020202020204" pitchFamily="34" charset="0"/>
              </a:rPr>
              <a:t> puede ser implementada durante una iteración.</a:t>
            </a:r>
          </a:p>
          <a:p>
            <a:pPr algn="ctr"/>
            <a:endParaRPr lang="es-ES" sz="1400" dirty="0">
              <a:solidFill>
                <a:schemeClr val="bg1"/>
              </a:solidFill>
              <a:latin typeface="Arial" panose="020B0604020202020204" pitchFamily="34" charset="0"/>
              <a:cs typeface="Arial" panose="020B0604020202020204" pitchFamily="34" charset="0"/>
            </a:endParaRPr>
          </a:p>
          <a:p>
            <a:pPr algn="ctr"/>
            <a:r>
              <a:rPr lang="es-ES" sz="1400" dirty="0">
                <a:solidFill>
                  <a:schemeClr val="bg1"/>
                </a:solidFill>
                <a:latin typeface="Arial" panose="020B0604020202020204" pitchFamily="34" charset="0"/>
                <a:cs typeface="Arial" panose="020B0604020202020204" pitchFamily="34" charset="0"/>
              </a:rPr>
              <a:t>Las características que se incluyen en un</a:t>
            </a:r>
            <a:r>
              <a:rPr lang="es-ES" sz="1600" dirty="0">
                <a:solidFill>
                  <a:schemeClr val="bg1"/>
                </a:solidFill>
                <a:latin typeface="Arial" panose="020B0604020202020204" pitchFamily="34" charset="0"/>
                <a:cs typeface="Arial" panose="020B0604020202020204" pitchFamily="34" charset="0"/>
              </a:rPr>
              <a:t> </a:t>
            </a:r>
            <a:r>
              <a:rPr lang="es-ES" sz="1400" dirty="0" err="1">
                <a:solidFill>
                  <a:schemeClr val="bg1"/>
                </a:solidFill>
                <a:latin typeface="Arial" panose="020B0604020202020204" pitchFamily="34" charset="0"/>
                <a:cs typeface="Arial" panose="020B0604020202020204" pitchFamily="34" charset="0"/>
              </a:rPr>
              <a:t>Defition</a:t>
            </a:r>
            <a:r>
              <a:rPr lang="es-ES" sz="1400" dirty="0">
                <a:solidFill>
                  <a:schemeClr val="bg1"/>
                </a:solidFill>
                <a:latin typeface="Arial" panose="020B0604020202020204" pitchFamily="34" charset="0"/>
                <a:cs typeface="Arial" panose="020B0604020202020204" pitchFamily="34" charset="0"/>
              </a:rPr>
              <a:t> </a:t>
            </a:r>
            <a:r>
              <a:rPr lang="es-ES" sz="1400" dirty="0" err="1">
                <a:solidFill>
                  <a:schemeClr val="bg1"/>
                </a:solidFill>
                <a:latin typeface="Arial" panose="020B0604020202020204" pitchFamily="34" charset="0"/>
                <a:cs typeface="Arial" panose="020B0604020202020204" pitchFamily="34" charset="0"/>
              </a:rPr>
              <a:t>of</a:t>
            </a:r>
            <a:r>
              <a:rPr lang="es-ES" sz="1400" dirty="0">
                <a:solidFill>
                  <a:schemeClr val="bg1"/>
                </a:solidFill>
                <a:latin typeface="Arial" panose="020B0604020202020204" pitchFamily="34" charset="0"/>
                <a:cs typeface="Arial" panose="020B0604020202020204" pitchFamily="34" charset="0"/>
              </a:rPr>
              <a:t> </a:t>
            </a:r>
            <a:r>
              <a:rPr lang="es-ES" sz="1400" dirty="0" err="1">
                <a:solidFill>
                  <a:schemeClr val="bg1"/>
                </a:solidFill>
                <a:latin typeface="Arial" panose="020B0604020202020204" pitchFamily="34" charset="0"/>
                <a:cs typeface="Arial" panose="020B0604020202020204" pitchFamily="34" charset="0"/>
              </a:rPr>
              <a:t>Ready</a:t>
            </a:r>
            <a:r>
              <a:rPr lang="es-ES" sz="1400" dirty="0">
                <a:solidFill>
                  <a:schemeClr val="bg1"/>
                </a:solidFill>
                <a:latin typeface="Arial" panose="020B0604020202020204" pitchFamily="34" charset="0"/>
                <a:cs typeface="Arial" panose="020B0604020202020204" pitchFamily="34" charset="0"/>
              </a:rPr>
              <a:t>, dependen de la iniciativa que este trabajando el equipo, por esta razón es un documento vivo que puede cambiar según necesidad.</a:t>
            </a:r>
          </a:p>
          <a:p>
            <a:pPr marL="285750" indent="-285750" algn="ctr">
              <a:buFont typeface="Wingdings" panose="05000000000000000000" pitchFamily="2" charset="2"/>
              <a:buChar char="ü"/>
            </a:pPr>
            <a:endParaRPr lang="es-ES" sz="1400" dirty="0">
              <a:solidFill>
                <a:schemeClr val="bg1"/>
              </a:solidFill>
              <a:latin typeface="Arial" panose="020B0604020202020204" pitchFamily="34" charset="0"/>
              <a:cs typeface="Arial" panose="020B0604020202020204" pitchFamily="34" charset="0"/>
            </a:endParaRPr>
          </a:p>
          <a:p>
            <a:pPr marL="285750" indent="-285750" algn="ctr">
              <a:buFont typeface="Wingdings" panose="05000000000000000000" pitchFamily="2" charset="2"/>
              <a:buChar char="ü"/>
            </a:pPr>
            <a:endParaRPr lang="es-ES" sz="1600" dirty="0">
              <a:solidFill>
                <a:schemeClr val="bg1"/>
              </a:solidFill>
              <a:latin typeface="Arial" panose="020B0604020202020204" pitchFamily="34" charset="0"/>
              <a:cs typeface="Arial" panose="020B0604020202020204" pitchFamily="34" charset="0"/>
            </a:endParaRPr>
          </a:p>
        </p:txBody>
      </p:sp>
      <p:grpSp>
        <p:nvGrpSpPr>
          <p:cNvPr id="12" name="Grupo 11"/>
          <p:cNvGrpSpPr/>
          <p:nvPr/>
        </p:nvGrpSpPr>
        <p:grpSpPr>
          <a:xfrm>
            <a:off x="1400525" y="3316859"/>
            <a:ext cx="1413164" cy="1258104"/>
            <a:chOff x="6492398" y="4411575"/>
            <a:chExt cx="1413164" cy="1258104"/>
          </a:xfrm>
        </p:grpSpPr>
        <p:sp>
          <p:nvSpPr>
            <p:cNvPr id="10" name="CuadroTexto 9"/>
            <p:cNvSpPr txBox="1"/>
            <p:nvPr/>
          </p:nvSpPr>
          <p:spPr>
            <a:xfrm>
              <a:off x="6492398" y="5024519"/>
              <a:ext cx="1413164" cy="645160"/>
            </a:xfrm>
            <a:prstGeom prst="rect">
              <a:avLst/>
            </a:prstGeom>
            <a:noFill/>
          </p:spPr>
          <p:txBody>
            <a:bodyPr wrap="square" rtlCol="0">
              <a:spAutoFit/>
            </a:bodyPr>
            <a:lstStyle/>
            <a:p>
              <a:r>
                <a:rPr lang="es-ES" b="1" dirty="0">
                  <a:solidFill>
                    <a:srgbClr val="575756"/>
                  </a:solidFill>
                  <a:latin typeface="Arial" panose="020B0604020202020204" pitchFamily="34" charset="0"/>
                  <a:cs typeface="Arial" panose="020B0604020202020204" pitchFamily="34" charset="0"/>
                </a:rPr>
                <a:t>5 Minutos por HU</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191" y="4411575"/>
              <a:ext cx="613579" cy="613579"/>
            </a:xfrm>
            <a:prstGeom prst="rect">
              <a:avLst/>
            </a:prstGeom>
          </p:spPr>
        </p:pic>
      </p:grpSp>
      <p:sp>
        <p:nvSpPr>
          <p:cNvPr id="17" name="CuadroTexto 16"/>
          <p:cNvSpPr txBox="1"/>
          <p:nvPr/>
        </p:nvSpPr>
        <p:spPr>
          <a:xfrm>
            <a:off x="8881802" y="6387152"/>
            <a:ext cx="3061031" cy="369332"/>
          </a:xfrm>
          <a:prstGeom prst="rect">
            <a:avLst/>
          </a:prstGeom>
          <a:noFill/>
        </p:spPr>
        <p:txBody>
          <a:bodyPr wrap="none" rtlCol="0">
            <a:spAutoFit/>
          </a:bodyPr>
          <a:lstStyle/>
          <a:p>
            <a:r>
              <a:rPr lang="es-CO" dirty="0">
                <a:solidFill>
                  <a:srgbClr val="575756"/>
                </a:solidFill>
              </a:rPr>
              <a:t>* Tiempo máximos propuesto</a:t>
            </a:r>
          </a:p>
        </p:txBody>
      </p:sp>
      <p:sp>
        <p:nvSpPr>
          <p:cNvPr id="13" name="CuadroTexto 12"/>
          <p:cNvSpPr txBox="1"/>
          <p:nvPr/>
        </p:nvSpPr>
        <p:spPr>
          <a:xfrm>
            <a:off x="3609567" y="4645364"/>
            <a:ext cx="2162949" cy="368300"/>
          </a:xfrm>
          <a:prstGeom prst="rect">
            <a:avLst/>
          </a:prstGeom>
          <a:noFill/>
        </p:spPr>
        <p:txBody>
          <a:bodyPr wrap="square" rtlCol="0">
            <a:spAutoFit/>
          </a:bodyPr>
          <a:lstStyle/>
          <a:p>
            <a:pPr algn="ctr"/>
            <a:r>
              <a:rPr lang="es-ES" altLang="es-CO" b="1" dirty="0">
                <a:solidFill>
                  <a:srgbClr val="575756"/>
                </a:solidFill>
                <a:latin typeface="Arial" panose="020B0604020202020204" pitchFamily="34" charset="0"/>
                <a:cs typeface="Arial" panose="020B0604020202020204" pitchFamily="34" charset="0"/>
              </a:rPr>
              <a:t>Equipo</a:t>
            </a:r>
          </a:p>
        </p:txBody>
      </p:sp>
      <p:grpSp>
        <p:nvGrpSpPr>
          <p:cNvPr id="14" name="Grupo 13"/>
          <p:cNvGrpSpPr/>
          <p:nvPr/>
        </p:nvGrpSpPr>
        <p:grpSpPr>
          <a:xfrm>
            <a:off x="296010" y="1526111"/>
            <a:ext cx="3509354" cy="1107996"/>
            <a:chOff x="278010" y="1403281"/>
            <a:chExt cx="3509354" cy="1107996"/>
          </a:xfrm>
        </p:grpSpPr>
        <p:sp>
          <p:nvSpPr>
            <p:cNvPr id="15" name="4 Rectángulo"/>
            <p:cNvSpPr/>
            <p:nvPr/>
          </p:nvSpPr>
          <p:spPr>
            <a:xfrm>
              <a:off x="278010" y="1403281"/>
              <a:ext cx="1127233"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10</a:t>
              </a:r>
            </a:p>
          </p:txBody>
        </p:sp>
        <p:sp>
          <p:nvSpPr>
            <p:cNvPr id="16" name="5 CuadroTexto"/>
            <p:cNvSpPr txBox="1"/>
            <p:nvPr/>
          </p:nvSpPr>
          <p:spPr>
            <a:xfrm>
              <a:off x="1169601" y="1741835"/>
              <a:ext cx="2617763" cy="430887"/>
            </a:xfrm>
            <a:prstGeom prst="rect">
              <a:avLst/>
            </a:prstGeom>
            <a:noFill/>
          </p:spPr>
          <p:txBody>
            <a:bodyPr wrap="square" rtlCol="0" anchor="ctr" anchorCtr="0">
              <a:noAutofit/>
            </a:bodyPr>
            <a:lstStyle/>
            <a:p>
              <a:r>
                <a:rPr lang="es-ES" altLang="es-CO" sz="2400" dirty="0" err="1">
                  <a:solidFill>
                    <a:srgbClr val="632678"/>
                  </a:solidFill>
                  <a:latin typeface="Arial" panose="020B0604020202020204" pitchFamily="34" charset="0"/>
                  <a:cs typeface="Arial" panose="020B0604020202020204" pitchFamily="34" charset="0"/>
                </a:rPr>
                <a:t>Definition</a:t>
              </a:r>
              <a:r>
                <a:rPr lang="es-ES" altLang="es-CO" sz="2400" dirty="0">
                  <a:solidFill>
                    <a:srgbClr val="632678"/>
                  </a:solidFill>
                  <a:latin typeface="Arial" panose="020B0604020202020204" pitchFamily="34" charset="0"/>
                  <a:cs typeface="Arial" panose="020B0604020202020204" pitchFamily="34" charset="0"/>
                </a:rPr>
                <a:t> </a:t>
              </a:r>
              <a:r>
                <a:rPr lang="es-ES" altLang="es-CO" sz="2400" dirty="0" err="1">
                  <a:solidFill>
                    <a:srgbClr val="632678"/>
                  </a:solidFill>
                  <a:latin typeface="Arial" panose="020B0604020202020204" pitchFamily="34" charset="0"/>
                  <a:cs typeface="Arial" panose="020B0604020202020204" pitchFamily="34" charset="0"/>
                </a:rPr>
                <a:t>Of</a:t>
              </a:r>
              <a:r>
                <a:rPr lang="es-ES" altLang="es-CO" sz="2400" dirty="0">
                  <a:solidFill>
                    <a:srgbClr val="632678"/>
                  </a:solidFill>
                  <a:latin typeface="Arial" panose="020B0604020202020204" pitchFamily="34" charset="0"/>
                  <a:cs typeface="Arial" panose="020B0604020202020204" pitchFamily="34" charset="0"/>
                </a:rPr>
                <a:t> </a:t>
              </a:r>
              <a:r>
                <a:rPr lang="es-ES" altLang="es-CO" sz="2400" dirty="0" err="1">
                  <a:solidFill>
                    <a:srgbClr val="632678"/>
                  </a:solidFill>
                  <a:latin typeface="Arial" panose="020B0604020202020204" pitchFamily="34" charset="0"/>
                  <a:cs typeface="Arial" panose="020B0604020202020204" pitchFamily="34" charset="0"/>
                </a:rPr>
                <a:t>Ready</a:t>
              </a:r>
              <a:endParaRPr lang="es-ES" altLang="es-CO" sz="2400" dirty="0">
                <a:solidFill>
                  <a:srgbClr val="632678"/>
                </a:solidFill>
                <a:latin typeface="Arial" panose="020B0604020202020204" pitchFamily="34" charset="0"/>
                <a:cs typeface="Arial" panose="020B0604020202020204" pitchFamily="34" charset="0"/>
              </a:endParaRPr>
            </a:p>
          </p:txBody>
        </p:sp>
      </p:grpSp>
      <p:sp>
        <p:nvSpPr>
          <p:cNvPr id="2" name="CuadroTexto 1">
            <a:extLst>
              <a:ext uri="{FF2B5EF4-FFF2-40B4-BE49-F238E27FC236}">
                <a16:creationId xmlns:a16="http://schemas.microsoft.com/office/drawing/2014/main" id="{B552AEEC-A6C1-4785-A842-76593A9F7C2D}"/>
              </a:ext>
            </a:extLst>
          </p:cNvPr>
          <p:cNvSpPr txBox="1"/>
          <p:nvPr/>
        </p:nvSpPr>
        <p:spPr>
          <a:xfrm>
            <a:off x="838200" y="5076251"/>
            <a:ext cx="4564310" cy="1477328"/>
          </a:xfrm>
          <a:prstGeom prst="rect">
            <a:avLst/>
          </a:prstGeom>
          <a:noFill/>
        </p:spPr>
        <p:txBody>
          <a:bodyPr wrap="square" rtlCol="0">
            <a:spAutoFit/>
          </a:bodyPr>
          <a:lstStyle/>
          <a:p>
            <a:r>
              <a:rPr lang="es-ES" dirty="0"/>
              <a:t>Se recomienda que cada HU se valide con el  </a:t>
            </a:r>
            <a:r>
              <a:rPr lang="es-ES" dirty="0" err="1"/>
              <a:t>DoR</a:t>
            </a:r>
            <a:r>
              <a:rPr lang="es-ES" dirty="0"/>
              <a:t>  durante el refinamiento, para verificar que cumple con las características que la cataloguen como lista para ingresar a una iteración.</a:t>
            </a:r>
            <a:endParaRPr lang="es-CO" dirty="0"/>
          </a:p>
        </p:txBody>
      </p:sp>
    </p:spTree>
    <p:extLst>
      <p:ext uri="{BB962C8B-B14F-4D97-AF65-F5344CB8AC3E}">
        <p14:creationId xmlns:p14="http://schemas.microsoft.com/office/powerpoint/2010/main" val="339220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endParaRPr lang="es-ES" altLang="en-US"/>
          </a:p>
        </p:txBody>
      </p:sp>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el Refinamiento?</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7980109" y="913401"/>
            <a:ext cx="3711437" cy="5114656"/>
          </a:xfrm>
          <a:prstGeom prst="wedgeRoundRectCallout">
            <a:avLst>
              <a:gd name="adj1" fmla="val -13211"/>
              <a:gd name="adj2" fmla="val 43341"/>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solidFill>
                <a:schemeClr val="bg1"/>
              </a:solidFill>
              <a:latin typeface="Arial" panose="020B0604020202020204" pitchFamily="34" charset="0"/>
              <a:cs typeface="Arial" panose="020B0604020202020204" pitchFamily="34" charset="0"/>
            </a:endParaRPr>
          </a:p>
          <a:p>
            <a:pPr algn="ctr"/>
            <a:r>
              <a:rPr lang="es-ES" altLang="en-US" sz="1600" dirty="0">
                <a:solidFill>
                  <a:schemeClr val="bg1"/>
                </a:solidFill>
                <a:latin typeface="Arial" panose="020B0604020202020204" pitchFamily="34" charset="0"/>
                <a:cs typeface="Arial" panose="020B0604020202020204" pitchFamily="34" charset="0"/>
              </a:rPr>
              <a:t>Se realiza un análisis de cada uno de los riesgos identificados, se define que se realizara con cada uno de ellos, es decir se asigna un estado se acuerdo a su gestión.</a:t>
            </a:r>
          </a:p>
          <a:p>
            <a:pPr algn="ctr"/>
            <a:endParaRPr lang="es-ES" altLang="en-US" sz="1600" dirty="0">
              <a:solidFill>
                <a:schemeClr val="bg1"/>
              </a:solidFill>
              <a:latin typeface="Arial" panose="020B0604020202020204" pitchFamily="34" charset="0"/>
              <a:cs typeface="Arial" panose="020B0604020202020204" pitchFamily="34" charset="0"/>
            </a:endParaRPr>
          </a:p>
          <a:p>
            <a:pPr algn="ctr"/>
            <a:r>
              <a:rPr lang="es-CO" sz="1600" dirty="0">
                <a:latin typeface="Arial" panose="020B0604020202020204" pitchFamily="34" charset="0"/>
                <a:cs typeface="Arial" panose="020B0604020202020204" pitchFamily="34" charset="0"/>
              </a:rPr>
              <a:t>Resuelto: Ya tiene una solución.</a:t>
            </a:r>
          </a:p>
          <a:p>
            <a:pPr algn="ctr"/>
            <a:r>
              <a:rPr lang="es-CO" sz="1600" dirty="0">
                <a:latin typeface="Arial" panose="020B0604020202020204" pitchFamily="34" charset="0"/>
                <a:cs typeface="Arial" panose="020B0604020202020204" pitchFamily="34" charset="0"/>
              </a:rPr>
              <a:t>Propiedad:  No se puede resolver en el momento, pero alguien se hace cargo de su gestión.</a:t>
            </a:r>
          </a:p>
          <a:p>
            <a:pPr algn="ctr"/>
            <a:r>
              <a:rPr lang="es-CO" sz="1600" dirty="0">
                <a:latin typeface="Arial" panose="020B0604020202020204" pitchFamily="34" charset="0"/>
                <a:cs typeface="Arial" panose="020B0604020202020204" pitchFamily="34" charset="0"/>
              </a:rPr>
              <a:t>Aceptado:  No se puede resolver se acepta el riesgo y sus consecuencias.</a:t>
            </a:r>
          </a:p>
          <a:p>
            <a:pPr algn="ctr"/>
            <a:r>
              <a:rPr lang="es-CO" sz="1600" dirty="0">
                <a:latin typeface="Arial" panose="020B0604020202020204" pitchFamily="34" charset="0"/>
                <a:cs typeface="Arial" panose="020B0604020202020204" pitchFamily="34" charset="0"/>
              </a:rPr>
              <a:t>Mitigado: </a:t>
            </a:r>
            <a:r>
              <a:rPr lang="es-ES" altLang="es-CO" sz="1600" dirty="0">
                <a:latin typeface="Arial" panose="020B0604020202020204" pitchFamily="34" charset="0"/>
                <a:cs typeface="Arial" panose="020B0604020202020204" pitchFamily="34" charset="0"/>
              </a:rPr>
              <a:t>Implementando un plan de acción</a:t>
            </a:r>
            <a:r>
              <a:rPr lang="es-CO" sz="1600" dirty="0">
                <a:latin typeface="Arial" panose="020B0604020202020204" pitchFamily="34" charset="0"/>
                <a:cs typeface="Arial" panose="020B0604020202020204" pitchFamily="34" charset="0"/>
              </a:rPr>
              <a:t> se minimiza el impacto.</a:t>
            </a:r>
          </a:p>
          <a:p>
            <a:pPr algn="ctr"/>
            <a:r>
              <a:rPr lang="es-ES" sz="1600" dirty="0">
                <a:latin typeface="Arial" panose="020B0604020202020204" pitchFamily="34" charset="0"/>
                <a:cs typeface="Arial" panose="020B0604020202020204" pitchFamily="34" charset="0"/>
              </a:rPr>
              <a:t>E</a:t>
            </a:r>
            <a:r>
              <a:rPr lang="es-CO" sz="1600" dirty="0">
                <a:latin typeface="Arial" panose="020B0604020202020204" pitchFamily="34" charset="0"/>
                <a:cs typeface="Arial" panose="020B0604020202020204" pitchFamily="34" charset="0"/>
              </a:rPr>
              <a:t>s Importante asignar un responsable a cada riesgo, para asegurar sus gestión.</a:t>
            </a:r>
            <a:endParaRPr lang="es-CO" dirty="0">
              <a:solidFill>
                <a:schemeClr val="bg1"/>
              </a:solidFill>
              <a:latin typeface="Arial" panose="020B0604020202020204" pitchFamily="34" charset="0"/>
              <a:cs typeface="Arial" panose="020B0604020202020204" pitchFamily="34" charset="0"/>
            </a:endParaRPr>
          </a:p>
        </p:txBody>
      </p:sp>
      <p:grpSp>
        <p:nvGrpSpPr>
          <p:cNvPr id="12" name="Grupo 11"/>
          <p:cNvGrpSpPr/>
          <p:nvPr/>
        </p:nvGrpSpPr>
        <p:grpSpPr>
          <a:xfrm>
            <a:off x="1400525" y="3316859"/>
            <a:ext cx="1413164" cy="1535599"/>
            <a:chOff x="6492398" y="4411575"/>
            <a:chExt cx="1413164" cy="1535599"/>
          </a:xfrm>
        </p:grpSpPr>
        <p:sp>
          <p:nvSpPr>
            <p:cNvPr id="10" name="CuadroTexto 9"/>
            <p:cNvSpPr txBox="1"/>
            <p:nvPr/>
          </p:nvSpPr>
          <p:spPr>
            <a:xfrm>
              <a:off x="6492398" y="5025154"/>
              <a:ext cx="1413164" cy="922020"/>
            </a:xfrm>
            <a:prstGeom prst="rect">
              <a:avLst/>
            </a:prstGeom>
            <a:noFill/>
          </p:spPr>
          <p:txBody>
            <a:bodyPr wrap="square" rtlCol="0">
              <a:spAutoFit/>
            </a:bodyPr>
            <a:lstStyle/>
            <a:p>
              <a:r>
                <a:rPr lang="es-ES" b="1" dirty="0">
                  <a:solidFill>
                    <a:srgbClr val="575756"/>
                  </a:solidFill>
                  <a:latin typeface="Arial" panose="020B0604020202020204" pitchFamily="34" charset="0"/>
                  <a:cs typeface="Arial" panose="020B0604020202020204" pitchFamily="34" charset="0"/>
                </a:rPr>
                <a:t>5 Minutos por cada HU</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191" y="4411575"/>
              <a:ext cx="613579" cy="613579"/>
            </a:xfrm>
            <a:prstGeom prst="rect">
              <a:avLst/>
            </a:prstGeom>
          </p:spPr>
        </p:pic>
      </p:grpSp>
      <p:sp>
        <p:nvSpPr>
          <p:cNvPr id="17" name="CuadroTexto 16"/>
          <p:cNvSpPr txBox="1"/>
          <p:nvPr/>
        </p:nvSpPr>
        <p:spPr>
          <a:xfrm>
            <a:off x="8881802" y="6387152"/>
            <a:ext cx="3061031" cy="369332"/>
          </a:xfrm>
          <a:prstGeom prst="rect">
            <a:avLst/>
          </a:prstGeom>
          <a:noFill/>
        </p:spPr>
        <p:txBody>
          <a:bodyPr wrap="none" rtlCol="0">
            <a:spAutoFit/>
          </a:bodyPr>
          <a:lstStyle/>
          <a:p>
            <a:r>
              <a:rPr lang="es-CO" dirty="0">
                <a:solidFill>
                  <a:srgbClr val="575756"/>
                </a:solidFill>
              </a:rPr>
              <a:t>* Tiempo máximos propuesto</a:t>
            </a:r>
          </a:p>
        </p:txBody>
      </p:sp>
      <p:sp>
        <p:nvSpPr>
          <p:cNvPr id="13" name="CuadroTexto 12"/>
          <p:cNvSpPr txBox="1"/>
          <p:nvPr/>
        </p:nvSpPr>
        <p:spPr>
          <a:xfrm>
            <a:off x="4291250" y="6195239"/>
            <a:ext cx="2162949" cy="369332"/>
          </a:xfrm>
          <a:prstGeom prst="rect">
            <a:avLst/>
          </a:prstGeom>
          <a:noFill/>
        </p:spPr>
        <p:txBody>
          <a:bodyPr wrap="square" rtlCol="0">
            <a:spAutoFit/>
          </a:bodyPr>
          <a:lstStyle/>
          <a:p>
            <a:pPr algn="ctr"/>
            <a:r>
              <a:rPr lang="es-CO" b="1" dirty="0">
                <a:solidFill>
                  <a:srgbClr val="575756"/>
                </a:solidFill>
                <a:latin typeface="Arial" panose="020B0604020202020204" pitchFamily="34" charset="0"/>
                <a:cs typeface="Arial" panose="020B0604020202020204" pitchFamily="34" charset="0"/>
              </a:rPr>
              <a:t>Scrum Master</a:t>
            </a:r>
          </a:p>
        </p:txBody>
      </p:sp>
      <p:grpSp>
        <p:nvGrpSpPr>
          <p:cNvPr id="14" name="Grupo 13"/>
          <p:cNvGrpSpPr/>
          <p:nvPr/>
        </p:nvGrpSpPr>
        <p:grpSpPr>
          <a:xfrm>
            <a:off x="319350" y="1526111"/>
            <a:ext cx="3486014" cy="1107996"/>
            <a:chOff x="301350" y="1403281"/>
            <a:chExt cx="3486014" cy="1107996"/>
          </a:xfrm>
        </p:grpSpPr>
        <p:sp>
          <p:nvSpPr>
            <p:cNvPr id="15" name="4 Rectángulo"/>
            <p:cNvSpPr/>
            <p:nvPr/>
          </p:nvSpPr>
          <p:spPr>
            <a:xfrm>
              <a:off x="301350" y="1403281"/>
              <a:ext cx="1080553"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11</a:t>
              </a:r>
            </a:p>
          </p:txBody>
        </p:sp>
        <p:sp>
          <p:nvSpPr>
            <p:cNvPr id="16" name="5 CuadroTexto"/>
            <p:cNvSpPr txBox="1"/>
            <p:nvPr/>
          </p:nvSpPr>
          <p:spPr>
            <a:xfrm>
              <a:off x="1169601" y="1741835"/>
              <a:ext cx="2617763" cy="430887"/>
            </a:xfrm>
            <a:prstGeom prst="rect">
              <a:avLst/>
            </a:prstGeom>
            <a:noFill/>
          </p:spPr>
          <p:txBody>
            <a:bodyPr wrap="square" rtlCol="0" anchor="ctr" anchorCtr="0">
              <a:noAutofit/>
            </a:bodyPr>
            <a:lstStyle/>
            <a:p>
              <a:r>
                <a:rPr lang="es-ES" altLang="es-CO" sz="2400" dirty="0">
                  <a:solidFill>
                    <a:srgbClr val="632678"/>
                  </a:solidFill>
                  <a:latin typeface="Arial" panose="020B0604020202020204" pitchFamily="34" charset="0"/>
                  <a:cs typeface="Arial" panose="020B0604020202020204" pitchFamily="34" charset="0"/>
                </a:rPr>
                <a:t>Dependencias y Riesgos</a:t>
              </a:r>
            </a:p>
          </p:txBody>
        </p:sp>
      </p:grpSp>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6158" y="1219238"/>
            <a:ext cx="1869561" cy="4808819"/>
          </a:xfrm>
          <a:prstGeom prst="rect">
            <a:avLst/>
          </a:prstGeom>
        </p:spPr>
      </p:pic>
      <p:pic>
        <p:nvPicPr>
          <p:cNvPr id="18" name="Imagen 17"/>
          <p:cNvPicPr>
            <a:picLocks noChangeAspect="1"/>
          </p:cNvPicPr>
          <p:nvPr/>
        </p:nvPicPr>
        <p:blipFill>
          <a:blip r:embed="rId4"/>
          <a:stretch>
            <a:fillRect/>
          </a:stretch>
        </p:blipFill>
        <p:spPr>
          <a:xfrm>
            <a:off x="6454199" y="978248"/>
            <a:ext cx="1095726" cy="109572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p:cNvGraphicFramePr>
            <a:graphicFrameLocks noGrp="1"/>
          </p:cNvGraphicFramePr>
          <p:nvPr/>
        </p:nvGraphicFramePr>
        <p:xfrm>
          <a:off x="920087" y="2535308"/>
          <a:ext cx="10039066" cy="2159521"/>
        </p:xfrm>
        <a:graphic>
          <a:graphicData uri="http://schemas.openxmlformats.org/drawingml/2006/table">
            <a:tbl>
              <a:tblPr firstRow="1">
                <a:tableStyleId>{7DF18680-E054-41AD-8BC1-D1AEF772440D}</a:tableStyleId>
              </a:tblPr>
              <a:tblGrid>
                <a:gridCol w="996460">
                  <a:extLst>
                    <a:ext uri="{9D8B030D-6E8A-4147-A177-3AD203B41FA5}">
                      <a16:colId xmlns:a16="http://schemas.microsoft.com/office/drawing/2014/main" val="20000"/>
                    </a:ext>
                  </a:extLst>
                </a:gridCol>
                <a:gridCol w="3504798">
                  <a:extLst>
                    <a:ext uri="{9D8B030D-6E8A-4147-A177-3AD203B41FA5}">
                      <a16:colId xmlns:a16="http://schemas.microsoft.com/office/drawing/2014/main" val="20001"/>
                    </a:ext>
                  </a:extLst>
                </a:gridCol>
                <a:gridCol w="1056593">
                  <a:extLst>
                    <a:ext uri="{9D8B030D-6E8A-4147-A177-3AD203B41FA5}">
                      <a16:colId xmlns:a16="http://schemas.microsoft.com/office/drawing/2014/main" val="20002"/>
                    </a:ext>
                  </a:extLst>
                </a:gridCol>
                <a:gridCol w="2977931">
                  <a:extLst>
                    <a:ext uri="{9D8B030D-6E8A-4147-A177-3AD203B41FA5}">
                      <a16:colId xmlns:a16="http://schemas.microsoft.com/office/drawing/2014/main" val="20003"/>
                    </a:ext>
                  </a:extLst>
                </a:gridCol>
                <a:gridCol w="1503284">
                  <a:extLst>
                    <a:ext uri="{9D8B030D-6E8A-4147-A177-3AD203B41FA5}">
                      <a16:colId xmlns:a16="http://schemas.microsoft.com/office/drawing/2014/main" val="20004"/>
                    </a:ext>
                  </a:extLst>
                </a:gridCol>
              </a:tblGrid>
              <a:tr h="367131">
                <a:tc>
                  <a:txBody>
                    <a:bodyPr/>
                    <a:lstStyle/>
                    <a:p>
                      <a:pPr algn="ctr" fontAlgn="ctr"/>
                      <a:r>
                        <a:rPr lang="es-CO" sz="1600" b="1" u="none" strike="noStrike" dirty="0">
                          <a:effectLst/>
                          <a:latin typeface="Arial" panose="020B0604020202020204" pitchFamily="34" charset="0"/>
                          <a:cs typeface="Arial" panose="020B0604020202020204" pitchFamily="34" charset="0"/>
                        </a:rPr>
                        <a:t>Id riesgo</a:t>
                      </a:r>
                      <a:endParaRPr lang="es-CO" sz="1600" b="1" i="0" u="none" strike="noStrike" dirty="0">
                        <a:solidFill>
                          <a:srgbClr val="FFFFFF"/>
                        </a:solidFill>
                        <a:effectLst/>
                        <a:latin typeface="Arial" panose="020B0604020202020204" pitchFamily="34" charset="0"/>
                        <a:cs typeface="Arial" panose="020B0604020202020204" pitchFamily="34" charset="0"/>
                      </a:endParaRPr>
                    </a:p>
                  </a:txBody>
                  <a:tcPr marL="5089" marR="5089" marT="5089" marB="0" anchor="ctr"/>
                </a:tc>
                <a:tc>
                  <a:txBody>
                    <a:bodyPr/>
                    <a:lstStyle/>
                    <a:p>
                      <a:pPr algn="ctr" fontAlgn="ctr"/>
                      <a:r>
                        <a:rPr lang="es-CO" sz="1600" b="1" u="none" strike="noStrike" dirty="0">
                          <a:effectLst/>
                          <a:latin typeface="Arial" panose="020B0604020202020204" pitchFamily="34" charset="0"/>
                          <a:cs typeface="Arial" panose="020B0604020202020204" pitchFamily="34" charset="0"/>
                        </a:rPr>
                        <a:t>Riesgo</a:t>
                      </a:r>
                      <a:endParaRPr lang="es-CO" sz="1600" b="1" i="0" u="none" strike="noStrike" dirty="0">
                        <a:solidFill>
                          <a:srgbClr val="FFFFFF"/>
                        </a:solidFill>
                        <a:effectLst/>
                        <a:latin typeface="Arial" panose="020B0604020202020204" pitchFamily="34" charset="0"/>
                        <a:cs typeface="Arial" panose="020B0604020202020204" pitchFamily="34" charset="0"/>
                      </a:endParaRPr>
                    </a:p>
                  </a:txBody>
                  <a:tcPr marL="5089" marR="5089" marT="5089" marB="0" anchor="ctr"/>
                </a:tc>
                <a:tc>
                  <a:txBody>
                    <a:bodyPr/>
                    <a:lstStyle/>
                    <a:p>
                      <a:pPr algn="ctr" fontAlgn="ctr"/>
                      <a:r>
                        <a:rPr lang="es-CO" sz="1600" b="1" u="none" strike="noStrike" dirty="0">
                          <a:effectLst/>
                          <a:latin typeface="Arial" panose="020B0604020202020204" pitchFamily="34" charset="0"/>
                          <a:cs typeface="Arial" panose="020B0604020202020204" pitchFamily="34" charset="0"/>
                        </a:rPr>
                        <a:t>Estrategia</a:t>
                      </a:r>
                      <a:endParaRPr lang="es-CO" sz="1600" b="1" i="0" u="none" strike="noStrike" dirty="0">
                        <a:solidFill>
                          <a:srgbClr val="FFFFFF"/>
                        </a:solidFill>
                        <a:effectLst/>
                        <a:latin typeface="Arial" panose="020B0604020202020204" pitchFamily="34" charset="0"/>
                        <a:cs typeface="Arial" panose="020B0604020202020204" pitchFamily="34" charset="0"/>
                      </a:endParaRPr>
                    </a:p>
                  </a:txBody>
                  <a:tcPr marL="5089" marR="5089" marT="5089" marB="0" anchor="ctr"/>
                </a:tc>
                <a:tc>
                  <a:txBody>
                    <a:bodyPr/>
                    <a:lstStyle/>
                    <a:p>
                      <a:pPr algn="ctr" fontAlgn="ctr"/>
                      <a:r>
                        <a:rPr lang="es-CO" sz="1600" b="1" u="none" strike="noStrike" dirty="0">
                          <a:effectLst/>
                          <a:latin typeface="Arial" panose="020B0604020202020204" pitchFamily="34" charset="0"/>
                          <a:cs typeface="Arial" panose="020B0604020202020204" pitchFamily="34" charset="0"/>
                        </a:rPr>
                        <a:t>Plan de mitigación</a:t>
                      </a:r>
                      <a:endParaRPr lang="es-CO" sz="1600" b="1" i="0" u="none" strike="noStrike" dirty="0">
                        <a:solidFill>
                          <a:srgbClr val="FFFFFF"/>
                        </a:solidFill>
                        <a:effectLst/>
                        <a:latin typeface="Arial" panose="020B0604020202020204" pitchFamily="34" charset="0"/>
                        <a:cs typeface="Arial" panose="020B0604020202020204" pitchFamily="34" charset="0"/>
                      </a:endParaRPr>
                    </a:p>
                  </a:txBody>
                  <a:tcPr marL="5089" marR="5089" marT="5089" marB="0" anchor="ctr"/>
                </a:tc>
                <a:tc>
                  <a:txBody>
                    <a:bodyPr/>
                    <a:lstStyle/>
                    <a:p>
                      <a:pPr algn="ctr" fontAlgn="ctr"/>
                      <a:r>
                        <a:rPr lang="es-CO" sz="1600" b="1" u="none" strike="noStrike" dirty="0">
                          <a:effectLst/>
                          <a:latin typeface="Arial" panose="020B0604020202020204" pitchFamily="34" charset="0"/>
                          <a:cs typeface="Arial" panose="020B0604020202020204" pitchFamily="34" charset="0"/>
                        </a:rPr>
                        <a:t>Responsable </a:t>
                      </a:r>
                      <a:endParaRPr lang="es-CO" sz="1600" b="1" i="0" u="none" strike="noStrike" dirty="0">
                        <a:solidFill>
                          <a:srgbClr val="FFFFFF"/>
                        </a:solidFill>
                        <a:effectLst/>
                        <a:latin typeface="Arial" panose="020B0604020202020204" pitchFamily="34" charset="0"/>
                        <a:cs typeface="Arial" panose="020B0604020202020204" pitchFamily="34" charset="0"/>
                      </a:endParaRPr>
                    </a:p>
                  </a:txBody>
                  <a:tcPr marL="5089" marR="5089" marT="5089" marB="0" anchor="ctr"/>
                </a:tc>
                <a:extLst>
                  <a:ext uri="{0D108BD9-81ED-4DB2-BD59-A6C34878D82A}">
                    <a16:rowId xmlns:a16="http://schemas.microsoft.com/office/drawing/2014/main" val="10000"/>
                  </a:ext>
                </a:extLst>
              </a:tr>
              <a:tr h="1792390">
                <a:tc>
                  <a:txBody>
                    <a:bodyPr/>
                    <a:lstStyle/>
                    <a:p>
                      <a:pPr algn="ctr" fontAlgn="ctr"/>
                      <a:r>
                        <a:rPr lang="es-CO" sz="1400" u="none" strike="noStrike" dirty="0">
                          <a:effectLst/>
                          <a:latin typeface="Arial" panose="020B0604020202020204" pitchFamily="34" charset="0"/>
                          <a:cs typeface="Arial" panose="020B0604020202020204" pitchFamily="34" charset="0"/>
                        </a:rPr>
                        <a:t>Identificador </a:t>
                      </a:r>
                      <a:endParaRPr lang="es-CO" sz="1400" b="0" i="0" u="none" strike="noStrike" dirty="0">
                        <a:solidFill>
                          <a:srgbClr val="000000"/>
                        </a:solidFill>
                        <a:effectLst/>
                        <a:latin typeface="Arial" panose="020B0604020202020204" pitchFamily="34" charset="0"/>
                        <a:cs typeface="Arial" panose="020B0604020202020204" pitchFamily="34" charset="0"/>
                      </a:endParaRPr>
                    </a:p>
                  </a:txBody>
                  <a:tcPr marL="5089" marR="5089" marT="5089" marB="0" anchor="ctr"/>
                </a:tc>
                <a:tc>
                  <a:txBody>
                    <a:bodyPr/>
                    <a:lstStyle/>
                    <a:p>
                      <a:pPr algn="ctr" fontAlgn="ctr"/>
                      <a:r>
                        <a:rPr lang="es-ES" sz="1400" u="none" strike="noStrike" dirty="0">
                          <a:effectLst/>
                          <a:latin typeface="Arial" panose="020B0604020202020204" pitchFamily="34" charset="0"/>
                          <a:cs typeface="Arial" panose="020B0604020202020204" pitchFamily="34" charset="0"/>
                        </a:rPr>
                        <a:t>Riesgo</a:t>
                      </a:r>
                      <a:r>
                        <a:rPr lang="es-ES" sz="1400" u="none" strike="noStrike" baseline="0" dirty="0">
                          <a:effectLst/>
                          <a:latin typeface="Arial" panose="020B0604020202020204" pitchFamily="34" charset="0"/>
                          <a:cs typeface="Arial" panose="020B0604020202020204" pitchFamily="34" charset="0"/>
                        </a:rPr>
                        <a:t> Identificado</a:t>
                      </a:r>
                      <a:endParaRPr lang="es-ES" sz="1400" b="0" i="0" u="none" strike="noStrike" dirty="0">
                        <a:solidFill>
                          <a:srgbClr val="000000"/>
                        </a:solidFill>
                        <a:effectLst/>
                        <a:latin typeface="Arial" panose="020B0604020202020204" pitchFamily="34" charset="0"/>
                        <a:cs typeface="Arial" panose="020B0604020202020204" pitchFamily="34" charset="0"/>
                      </a:endParaRPr>
                    </a:p>
                  </a:txBody>
                  <a:tcPr marL="5089" marR="5089" marT="5089" marB="0" anchor="ctr"/>
                </a:tc>
                <a:tc>
                  <a:txBody>
                    <a:bodyPr/>
                    <a:lstStyle/>
                    <a:p>
                      <a:pPr algn="ctr" fontAlgn="ctr"/>
                      <a:r>
                        <a:rPr lang="es-CO" sz="1400" u="none" strike="noStrike" dirty="0">
                          <a:effectLst/>
                          <a:latin typeface="Arial" panose="020B0604020202020204" pitchFamily="34" charset="0"/>
                          <a:cs typeface="Arial" panose="020B0604020202020204" pitchFamily="34" charset="0"/>
                        </a:rPr>
                        <a:t>Mitigar</a:t>
                      </a:r>
                    </a:p>
                    <a:p>
                      <a:pPr algn="ctr" fontAlgn="ctr"/>
                      <a:r>
                        <a:rPr lang="es-CO" sz="1400" u="none" strike="noStrike" dirty="0">
                          <a:effectLst/>
                          <a:latin typeface="Arial" panose="020B0604020202020204" pitchFamily="34" charset="0"/>
                          <a:cs typeface="Arial" panose="020B0604020202020204" pitchFamily="34" charset="0"/>
                        </a:rPr>
                        <a:t>Transferir</a:t>
                      </a:r>
                    </a:p>
                    <a:p>
                      <a:pPr algn="ctr" fontAlgn="ctr"/>
                      <a:r>
                        <a:rPr lang="es-CO" sz="1400" u="none" strike="noStrike" dirty="0">
                          <a:effectLst/>
                          <a:latin typeface="Arial" panose="020B0604020202020204" pitchFamily="34" charset="0"/>
                          <a:cs typeface="Arial" panose="020B0604020202020204" pitchFamily="34" charset="0"/>
                        </a:rPr>
                        <a:t>Evitar</a:t>
                      </a:r>
                    </a:p>
                    <a:p>
                      <a:pPr algn="ctr" fontAlgn="ctr"/>
                      <a:r>
                        <a:rPr lang="es-CO" sz="1400" u="none" strike="noStrike" dirty="0">
                          <a:effectLst/>
                          <a:latin typeface="Arial" panose="020B0604020202020204" pitchFamily="34" charset="0"/>
                          <a:cs typeface="Arial" panose="020B0604020202020204" pitchFamily="34" charset="0"/>
                        </a:rPr>
                        <a:t>Aceptar</a:t>
                      </a:r>
                      <a:endParaRPr lang="es-CO" sz="1400" b="0" i="0" u="none" strike="noStrike" dirty="0">
                        <a:solidFill>
                          <a:srgbClr val="000000"/>
                        </a:solidFill>
                        <a:effectLst/>
                        <a:latin typeface="Arial" panose="020B0604020202020204" pitchFamily="34" charset="0"/>
                        <a:cs typeface="Arial" panose="020B0604020202020204" pitchFamily="34" charset="0"/>
                      </a:endParaRPr>
                    </a:p>
                  </a:txBody>
                  <a:tcPr marL="5089" marR="5089" marT="5089" marB="0" anchor="ctr"/>
                </a:tc>
                <a:tc>
                  <a:txBody>
                    <a:bodyPr/>
                    <a:lstStyle/>
                    <a:p>
                      <a:pPr algn="ctr" fontAlgn="ctr"/>
                      <a:r>
                        <a:rPr lang="es-ES" sz="1400" b="0" i="0" u="none" strike="noStrike" dirty="0">
                          <a:solidFill>
                            <a:schemeClr val="dk1"/>
                          </a:solidFill>
                          <a:effectLst/>
                          <a:latin typeface="Arial" panose="020B0604020202020204" pitchFamily="34" charset="0"/>
                          <a:cs typeface="Arial" panose="020B0604020202020204" pitchFamily="34" charset="0"/>
                        </a:rPr>
                        <a:t>Descripción</a:t>
                      </a:r>
                      <a:r>
                        <a:rPr lang="es-ES" sz="1400" b="0" i="0" u="none" strike="noStrike" baseline="0" dirty="0">
                          <a:solidFill>
                            <a:schemeClr val="dk1"/>
                          </a:solidFill>
                          <a:effectLst/>
                          <a:latin typeface="Arial" panose="020B0604020202020204" pitchFamily="34" charset="0"/>
                          <a:cs typeface="Arial" panose="020B0604020202020204" pitchFamily="34" charset="0"/>
                        </a:rPr>
                        <a:t> del plana de mitigación </a:t>
                      </a:r>
                      <a:endParaRPr lang="es-ES" sz="1400" b="0" i="0" u="none" strike="noStrike" dirty="0">
                        <a:solidFill>
                          <a:srgbClr val="000000"/>
                        </a:solidFill>
                        <a:effectLst/>
                        <a:latin typeface="Arial" panose="020B0604020202020204" pitchFamily="34" charset="0"/>
                        <a:cs typeface="Arial" panose="020B0604020202020204" pitchFamily="34" charset="0"/>
                      </a:endParaRPr>
                    </a:p>
                  </a:txBody>
                  <a:tcPr marL="5089" marR="5089" marT="5089" marB="0" anchor="ctr"/>
                </a:tc>
                <a:tc>
                  <a:txBody>
                    <a:bodyPr/>
                    <a:lstStyle/>
                    <a:p>
                      <a:pPr algn="ctr" fontAlgn="ctr"/>
                      <a:r>
                        <a:rPr lang="es-CO" sz="1400" b="0" i="0" u="none" strike="noStrike" baseline="0" dirty="0">
                          <a:solidFill>
                            <a:srgbClr val="000000"/>
                          </a:solidFill>
                          <a:effectLst/>
                          <a:latin typeface="Arial" panose="020B0604020202020204" pitchFamily="34" charset="0"/>
                          <a:cs typeface="Arial" panose="020B0604020202020204" pitchFamily="34" charset="0"/>
                        </a:rPr>
                        <a:t>Nombre de la persona responsable de realizar  seguimiento al riesgo</a:t>
                      </a:r>
                      <a:endParaRPr lang="es-CO" sz="1400" b="0" i="0" u="none" strike="noStrike" dirty="0">
                        <a:solidFill>
                          <a:srgbClr val="000000"/>
                        </a:solidFill>
                        <a:effectLst/>
                        <a:latin typeface="Arial" panose="020B0604020202020204" pitchFamily="34" charset="0"/>
                        <a:cs typeface="Arial" panose="020B0604020202020204" pitchFamily="34" charset="0"/>
                      </a:endParaRPr>
                    </a:p>
                  </a:txBody>
                  <a:tcPr marL="5089" marR="5089" marT="5089" marB="0" anchor="ctr"/>
                </a:tc>
                <a:extLst>
                  <a:ext uri="{0D108BD9-81ED-4DB2-BD59-A6C34878D82A}">
                    <a16:rowId xmlns:a16="http://schemas.microsoft.com/office/drawing/2014/main" val="10001"/>
                  </a:ext>
                </a:extLst>
              </a:tr>
            </a:tbl>
          </a:graphicData>
        </a:graphic>
      </p:graphicFrame>
      <p:grpSp>
        <p:nvGrpSpPr>
          <p:cNvPr id="7" name="Grupo 6"/>
          <p:cNvGrpSpPr/>
          <p:nvPr/>
        </p:nvGrpSpPr>
        <p:grpSpPr>
          <a:xfrm>
            <a:off x="223815" y="516177"/>
            <a:ext cx="3486014" cy="1107996"/>
            <a:chOff x="301350" y="1403281"/>
            <a:chExt cx="3486014" cy="1107996"/>
          </a:xfrm>
        </p:grpSpPr>
        <p:sp>
          <p:nvSpPr>
            <p:cNvPr id="8" name="4 Rectángulo"/>
            <p:cNvSpPr/>
            <p:nvPr/>
          </p:nvSpPr>
          <p:spPr>
            <a:xfrm>
              <a:off x="301350" y="1403281"/>
              <a:ext cx="1080553"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11</a:t>
              </a:r>
            </a:p>
          </p:txBody>
        </p:sp>
        <p:sp>
          <p:nvSpPr>
            <p:cNvPr id="9" name="5 CuadroTexto"/>
            <p:cNvSpPr txBox="1"/>
            <p:nvPr/>
          </p:nvSpPr>
          <p:spPr>
            <a:xfrm>
              <a:off x="1169601" y="1741835"/>
              <a:ext cx="2617763" cy="430887"/>
            </a:xfrm>
            <a:prstGeom prst="rect">
              <a:avLst/>
            </a:prstGeom>
            <a:noFill/>
          </p:spPr>
          <p:txBody>
            <a:bodyPr wrap="square" rtlCol="0" anchor="ctr" anchorCtr="0">
              <a:noAutofit/>
            </a:bodyPr>
            <a:lstStyle/>
            <a:p>
              <a:r>
                <a:rPr lang="es-CO" sz="2400" dirty="0">
                  <a:solidFill>
                    <a:srgbClr val="632678"/>
                  </a:solidFill>
                  <a:latin typeface="Arial" panose="020B0604020202020204" pitchFamily="34" charset="0"/>
                  <a:cs typeface="Arial" panose="020B0604020202020204" pitchFamily="34" charset="0"/>
                </a:rPr>
                <a:t>Riesgos</a:t>
              </a:r>
            </a:p>
          </p:txBody>
        </p:sp>
      </p:grpSp>
      <p:pic>
        <p:nvPicPr>
          <p:cNvPr id="10" name="Imagen 9"/>
          <p:cNvPicPr>
            <a:picLocks noChangeAspect="1"/>
          </p:cNvPicPr>
          <p:nvPr/>
        </p:nvPicPr>
        <p:blipFill>
          <a:blip r:embed="rId2"/>
          <a:stretch>
            <a:fillRect/>
          </a:stretch>
        </p:blipFill>
        <p:spPr>
          <a:xfrm>
            <a:off x="9443059" y="984015"/>
            <a:ext cx="1095726" cy="1095726"/>
          </a:xfrm>
          <a:prstGeom prst="rect">
            <a:avLst/>
          </a:prstGeom>
        </p:spPr>
      </p:pic>
      <p:sp>
        <p:nvSpPr>
          <p:cNvPr id="11" name="CuadroTexto 10"/>
          <p:cNvSpPr txBox="1"/>
          <p:nvPr/>
        </p:nvSpPr>
        <p:spPr>
          <a:xfrm>
            <a:off x="8043996" y="4965730"/>
            <a:ext cx="2915157" cy="369332"/>
          </a:xfrm>
          <a:prstGeom prst="rect">
            <a:avLst/>
          </a:prstGeom>
          <a:noFill/>
        </p:spPr>
        <p:txBody>
          <a:bodyPr wrap="none" rtlCol="0">
            <a:spAutoFit/>
          </a:bodyPr>
          <a:lstStyle/>
          <a:p>
            <a:r>
              <a:rPr lang="es-CO" dirty="0">
                <a:solidFill>
                  <a:srgbClr val="575756"/>
                </a:solidFill>
              </a:rPr>
              <a:t>Plantilla de matriz de Riesgos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endParaRPr lang="es-ES" altLang="en-US"/>
          </a:p>
        </p:txBody>
      </p:sp>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 Durante el Refinamiento?</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7923692" y="652221"/>
            <a:ext cx="3711437" cy="5315105"/>
          </a:xfrm>
          <a:prstGeom prst="wedgeRoundRectCallout">
            <a:avLst>
              <a:gd name="adj1" fmla="val -13211"/>
              <a:gd name="adj2" fmla="val 43341"/>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latin typeface="Arial" panose="020B0604020202020204" pitchFamily="34" charset="0"/>
                <a:cs typeface="Arial" panose="020B0604020202020204" pitchFamily="34" charset="0"/>
              </a:rPr>
              <a:t>para implementar cada HU es necesario que el equipo dedique un esfuerzo de trabajo. El cual se visibiliza a través de la asignación de puntos de Historia, que refleja que tanto trabajo se debe realizar para completar una HU.</a:t>
            </a:r>
          </a:p>
        </p:txBody>
      </p:sp>
      <p:grpSp>
        <p:nvGrpSpPr>
          <p:cNvPr id="12" name="Grupo 11"/>
          <p:cNvGrpSpPr/>
          <p:nvPr/>
        </p:nvGrpSpPr>
        <p:grpSpPr>
          <a:xfrm>
            <a:off x="1809958" y="3002960"/>
            <a:ext cx="1413164" cy="981879"/>
            <a:chOff x="6492398" y="4411575"/>
            <a:chExt cx="1413164" cy="981879"/>
          </a:xfrm>
        </p:grpSpPr>
        <p:sp>
          <p:nvSpPr>
            <p:cNvPr id="10" name="CuadroTexto 9"/>
            <p:cNvSpPr txBox="1"/>
            <p:nvPr/>
          </p:nvSpPr>
          <p:spPr>
            <a:xfrm>
              <a:off x="6492398" y="5025154"/>
              <a:ext cx="1413164" cy="368300"/>
            </a:xfrm>
            <a:prstGeom prst="rect">
              <a:avLst/>
            </a:prstGeom>
            <a:noFill/>
          </p:spPr>
          <p:txBody>
            <a:bodyPr wrap="square" rtlCol="0">
              <a:spAutoFit/>
            </a:bodyPr>
            <a:lstStyle/>
            <a:p>
              <a:r>
                <a:rPr lang="es-ES" b="1" dirty="0">
                  <a:solidFill>
                    <a:srgbClr val="575756"/>
                  </a:solidFill>
                  <a:latin typeface="Arial" panose="020B0604020202020204" pitchFamily="34" charset="0"/>
                  <a:cs typeface="Arial" panose="020B0604020202020204" pitchFamily="34" charset="0"/>
                </a:rPr>
                <a:t>30 Minutos </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191" y="4411575"/>
              <a:ext cx="613579" cy="613579"/>
            </a:xfrm>
            <a:prstGeom prst="rect">
              <a:avLst/>
            </a:prstGeom>
          </p:spPr>
        </p:pic>
      </p:grpSp>
      <p:sp>
        <p:nvSpPr>
          <p:cNvPr id="17" name="CuadroTexto 16"/>
          <p:cNvSpPr txBox="1"/>
          <p:nvPr/>
        </p:nvSpPr>
        <p:spPr>
          <a:xfrm>
            <a:off x="8881802" y="6387152"/>
            <a:ext cx="3061031" cy="369332"/>
          </a:xfrm>
          <a:prstGeom prst="rect">
            <a:avLst/>
          </a:prstGeom>
          <a:noFill/>
        </p:spPr>
        <p:txBody>
          <a:bodyPr wrap="none" rtlCol="0">
            <a:spAutoFit/>
          </a:bodyPr>
          <a:lstStyle/>
          <a:p>
            <a:r>
              <a:rPr lang="es-CO" dirty="0">
                <a:solidFill>
                  <a:srgbClr val="575756"/>
                </a:solidFill>
              </a:rPr>
              <a:t>* Tiempo máximos propuesto</a:t>
            </a:r>
          </a:p>
        </p:txBody>
      </p:sp>
      <p:sp>
        <p:nvSpPr>
          <p:cNvPr id="13" name="CuadroTexto 12"/>
          <p:cNvSpPr txBox="1"/>
          <p:nvPr/>
        </p:nvSpPr>
        <p:spPr>
          <a:xfrm>
            <a:off x="4861302" y="6195239"/>
            <a:ext cx="2162949" cy="368300"/>
          </a:xfrm>
          <a:prstGeom prst="rect">
            <a:avLst/>
          </a:prstGeom>
          <a:noFill/>
        </p:spPr>
        <p:txBody>
          <a:bodyPr wrap="square" rtlCol="0">
            <a:spAutoFit/>
          </a:bodyPr>
          <a:lstStyle/>
          <a:p>
            <a:pPr algn="ctr"/>
            <a:r>
              <a:rPr lang="es-ES" altLang="es-CO" b="1" dirty="0">
                <a:solidFill>
                  <a:srgbClr val="575756"/>
                </a:solidFill>
                <a:latin typeface="Arial" panose="020B0604020202020204" pitchFamily="34" charset="0"/>
                <a:cs typeface="Arial" panose="020B0604020202020204" pitchFamily="34" charset="0"/>
              </a:rPr>
              <a:t>Equipo</a:t>
            </a:r>
          </a:p>
        </p:txBody>
      </p:sp>
      <p:grpSp>
        <p:nvGrpSpPr>
          <p:cNvPr id="14" name="Grupo 13"/>
          <p:cNvGrpSpPr/>
          <p:nvPr/>
        </p:nvGrpSpPr>
        <p:grpSpPr>
          <a:xfrm>
            <a:off x="295737" y="1511506"/>
            <a:ext cx="4088664" cy="1107996"/>
            <a:chOff x="370633" y="1403281"/>
            <a:chExt cx="3416731" cy="1107996"/>
          </a:xfrm>
        </p:grpSpPr>
        <p:sp>
          <p:nvSpPr>
            <p:cNvPr id="15" name="4 Rectángulo"/>
            <p:cNvSpPr/>
            <p:nvPr/>
          </p:nvSpPr>
          <p:spPr>
            <a:xfrm>
              <a:off x="370633" y="1403281"/>
              <a:ext cx="941983"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12</a:t>
              </a:r>
            </a:p>
          </p:txBody>
        </p:sp>
        <p:sp>
          <p:nvSpPr>
            <p:cNvPr id="16" name="5 CuadroTexto"/>
            <p:cNvSpPr txBox="1"/>
            <p:nvPr/>
          </p:nvSpPr>
          <p:spPr>
            <a:xfrm>
              <a:off x="1169601" y="1741835"/>
              <a:ext cx="2617763" cy="430887"/>
            </a:xfrm>
            <a:prstGeom prst="rect">
              <a:avLst/>
            </a:prstGeom>
            <a:noFill/>
          </p:spPr>
          <p:txBody>
            <a:bodyPr wrap="square" rtlCol="0" anchor="ctr" anchorCtr="0">
              <a:noAutofit/>
            </a:bodyPr>
            <a:lstStyle/>
            <a:p>
              <a:r>
                <a:rPr lang="es-ES" altLang="es-CO" sz="2400" dirty="0">
                  <a:solidFill>
                    <a:srgbClr val="632678"/>
                  </a:solidFill>
                  <a:latin typeface="Arial" panose="020B0604020202020204" pitchFamily="34" charset="0"/>
                  <a:cs typeface="Arial" panose="020B0604020202020204" pitchFamily="34" charset="0"/>
                </a:rPr>
                <a:t>Estimar</a:t>
              </a:r>
            </a:p>
          </p:txBody>
        </p:sp>
      </p:grpSp>
      <p:pic>
        <p:nvPicPr>
          <p:cNvPr id="3" name="Marcador de posición de contenido 2"/>
          <p:cNvPicPr>
            <a:picLocks noGrp="1" noChangeAspect="1"/>
          </p:cNvPicPr>
          <p:nvPr>
            <p:ph idx="1"/>
          </p:nvPr>
        </p:nvPicPr>
        <p:blipFill>
          <a:blip r:embed="rId3"/>
          <a:stretch>
            <a:fillRect/>
          </a:stretch>
        </p:blipFill>
        <p:spPr>
          <a:xfrm>
            <a:off x="4448810" y="1691005"/>
            <a:ext cx="2857500" cy="28575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18657" y="742090"/>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468531" y="181093"/>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¿Cómo Estimar las Historias de Usuario?</a:t>
            </a:r>
            <a:endParaRPr lang="es-CO" sz="2700" b="1" dirty="0">
              <a:solidFill>
                <a:srgbClr val="AD198D"/>
              </a:solidFill>
              <a:latin typeface="Arial" panose="020B0604020202020204" pitchFamily="34" charset="0"/>
              <a:cs typeface="Arial" panose="020B0604020202020204" pitchFamily="34" charset="0"/>
            </a:endParaRPr>
          </a:p>
        </p:txBody>
      </p:sp>
      <p:sp>
        <p:nvSpPr>
          <p:cNvPr id="6" name="CuadroTexto 5"/>
          <p:cNvSpPr txBox="1"/>
          <p:nvPr/>
        </p:nvSpPr>
        <p:spPr>
          <a:xfrm>
            <a:off x="468531" y="901080"/>
            <a:ext cx="11268543" cy="5478423"/>
          </a:xfrm>
          <a:prstGeom prst="rect">
            <a:avLst/>
          </a:prstGeom>
          <a:noFill/>
        </p:spPr>
        <p:txBody>
          <a:bodyPr wrap="square" rtlCol="0">
            <a:spAutoFit/>
          </a:bodyPr>
          <a:lstStyle/>
          <a:p>
            <a:r>
              <a:rPr lang="es-ES" sz="1600" dirty="0">
                <a:solidFill>
                  <a:srgbClr val="575756"/>
                </a:solidFill>
                <a:latin typeface="Arial" panose="020B0604020202020204" pitchFamily="34" charset="0"/>
                <a:cs typeface="Arial" panose="020B0604020202020204" pitchFamily="34" charset="0"/>
              </a:rPr>
              <a:t>Se recomienda la siguiente practica:</a:t>
            </a:r>
          </a:p>
          <a:p>
            <a:endParaRPr lang="es-ES" sz="1600" dirty="0">
              <a:solidFill>
                <a:srgbClr val="575756"/>
              </a:solidFill>
              <a:latin typeface="Arial" panose="020B0604020202020204" pitchFamily="34" charset="0"/>
              <a:cs typeface="Arial" panose="020B0604020202020204" pitchFamily="34" charset="0"/>
            </a:endParaRPr>
          </a:p>
          <a:p>
            <a:r>
              <a:rPr lang="es-ES" sz="1600" dirty="0">
                <a:solidFill>
                  <a:srgbClr val="575756"/>
                </a:solidFill>
                <a:latin typeface="Arial" panose="020B0604020202020204" pitchFamily="34" charset="0"/>
                <a:cs typeface="Arial" panose="020B0604020202020204" pitchFamily="34" charset="0"/>
              </a:rPr>
              <a:t>Como insumo para esta actividad se debe contar con el </a:t>
            </a:r>
            <a:r>
              <a:rPr lang="es-ES" sz="1600" b="1" dirty="0">
                <a:solidFill>
                  <a:srgbClr val="575756"/>
                </a:solidFill>
                <a:latin typeface="Arial" panose="020B0604020202020204" pitchFamily="34" charset="0"/>
                <a:cs typeface="Arial" panose="020B0604020202020204" pitchFamily="34" charset="0"/>
              </a:rPr>
              <a:t>backlog ordenado y priorizado. </a:t>
            </a:r>
          </a:p>
          <a:p>
            <a:endParaRPr lang="es-ES" sz="1600" dirty="0">
              <a:solidFill>
                <a:srgbClr val="57575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El equipo toma las primeras 10 HU del backlog, selecciona la HU menos compleja  y la HU mas compleja.</a:t>
            </a:r>
          </a:p>
          <a:p>
            <a:endParaRPr lang="es-ES" sz="1600" dirty="0">
              <a:solidFill>
                <a:srgbClr val="57575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El equipo realiza una estimación de las HU seleccionadas, al realizar esta estimación el equipo cuenta con dos valores de referencia para estimar el resto de HU. </a:t>
            </a:r>
          </a:p>
          <a:p>
            <a:endParaRPr lang="es-ES" sz="1600" dirty="0">
              <a:solidFill>
                <a:srgbClr val="57575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El equipo realiza la estimación relativa, para lo cual el equipo toma las HU estimados como pívot y  realiza una comparación con cada una de las HU a estimar del backlog, teniendo en cuenta los siguientes aspectos:</a:t>
            </a:r>
          </a:p>
          <a:p>
            <a:pPr marL="285750" indent="-285750">
              <a:buFont typeface="Arial" panose="020B0604020202020204" pitchFamily="34" charset="0"/>
              <a:buChar char="•"/>
            </a:pPr>
            <a:endParaRPr lang="es-ES" sz="1600" dirty="0">
              <a:solidFill>
                <a:srgbClr val="575756"/>
              </a:solidFill>
              <a:latin typeface="Arial" panose="020B0604020202020204" pitchFamily="34" charset="0"/>
              <a:cs typeface="Arial" panose="020B0604020202020204" pitchFamily="34" charset="0"/>
            </a:endParaRPr>
          </a:p>
          <a:p>
            <a:pPr marL="1657350" lvl="3"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Complejidad.</a:t>
            </a:r>
          </a:p>
          <a:p>
            <a:pPr marL="1657350" lvl="3"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Conocimiento.</a:t>
            </a:r>
          </a:p>
          <a:p>
            <a:pPr marL="1657350" lvl="3"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Volumen</a:t>
            </a:r>
          </a:p>
          <a:p>
            <a:pPr marL="1657350" lvl="3"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Incertidumbre </a:t>
            </a:r>
          </a:p>
          <a:p>
            <a:pPr marL="1657350" lvl="3" indent="-285750">
              <a:buFont typeface="Arial" panose="020B0604020202020204" pitchFamily="34" charset="0"/>
              <a:buChar char="•"/>
            </a:pPr>
            <a:endParaRPr lang="es-ES" sz="1600" dirty="0">
              <a:solidFill>
                <a:srgbClr val="575756"/>
              </a:solidFill>
              <a:latin typeface="Arial" panose="020B0604020202020204" pitchFamily="34" charset="0"/>
              <a:cs typeface="Arial" panose="020B0604020202020204" pitchFamily="34" charset="0"/>
            </a:endParaRPr>
          </a:p>
          <a:p>
            <a:r>
              <a:rPr lang="es-ES" b="1" dirty="0">
                <a:solidFill>
                  <a:srgbClr val="575756"/>
                </a:solidFill>
                <a:latin typeface="Arial" panose="020B0604020202020204" pitchFamily="34" charset="0"/>
                <a:cs typeface="Arial" panose="020B0604020202020204" pitchFamily="34" charset="0"/>
              </a:rPr>
              <a:t>Ejemplo</a:t>
            </a:r>
            <a:r>
              <a:rPr lang="es-ES" sz="1600" dirty="0">
                <a:solidFill>
                  <a:srgbClr val="575756"/>
                </a:solidFill>
                <a:latin typeface="Arial" panose="020B0604020202020204" pitchFamily="34" charset="0"/>
                <a:cs typeface="Arial" panose="020B0604020202020204" pitchFamily="34" charset="0"/>
              </a:rPr>
              <a:t> si  las HU que tomamos como pívot, tienen una puntuación de 1/2 punto y 8 puntos respectivamente, las HU que vamos a estimar se comparan con estas HU pívot, y si la HU es el doble mas  compleja que la que se estimo como 1/2 punto, a la HU que se esta estimando se le asigna 1 puntos. La HU pívot con mayor puntaje nos indica que esa es la mayor puntuación que debería recibir una HU del </a:t>
            </a:r>
            <a:r>
              <a:rPr lang="es-ES" sz="1600" dirty="0" err="1">
                <a:solidFill>
                  <a:srgbClr val="575756"/>
                </a:solidFill>
                <a:latin typeface="Arial" panose="020B0604020202020204" pitchFamily="34" charset="0"/>
                <a:cs typeface="Arial" panose="020B0604020202020204" pitchFamily="34" charset="0"/>
              </a:rPr>
              <a:t>backlog</a:t>
            </a:r>
            <a:r>
              <a:rPr lang="es-ES" sz="1600" dirty="0">
                <a:solidFill>
                  <a:srgbClr val="575756"/>
                </a:solidFill>
                <a:latin typeface="Arial" panose="020B0604020202020204" pitchFamily="34" charset="0"/>
                <a:cs typeface="Arial" panose="020B0604020202020204" pitchFamily="34" charset="0"/>
              </a:rPr>
              <a:t> en ese momento.</a:t>
            </a:r>
          </a:p>
          <a:p>
            <a:endParaRPr lang="es-ES" sz="1400" dirty="0">
              <a:solidFill>
                <a:srgbClr val="575756"/>
              </a:solidFill>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00474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542927" y="405434"/>
            <a:ext cx="7072524"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¿Cómo Estimar las HU?</a:t>
            </a:r>
            <a:endParaRPr lang="es-CO" sz="2700" b="1" dirty="0">
              <a:solidFill>
                <a:srgbClr val="AD198D"/>
              </a:solidFill>
              <a:latin typeface="Arial" panose="020B0604020202020204" pitchFamily="34" charset="0"/>
              <a:cs typeface="Arial" panose="020B0604020202020204" pitchFamily="34" charset="0"/>
            </a:endParaRPr>
          </a:p>
        </p:txBody>
      </p:sp>
      <p:sp>
        <p:nvSpPr>
          <p:cNvPr id="6" name="CuadroTexto 5"/>
          <p:cNvSpPr txBox="1"/>
          <p:nvPr/>
        </p:nvSpPr>
        <p:spPr>
          <a:xfrm>
            <a:off x="443333" y="1133356"/>
            <a:ext cx="10395243" cy="5724644"/>
          </a:xfrm>
          <a:prstGeom prst="rect">
            <a:avLst/>
          </a:prstGeom>
          <a:noFill/>
        </p:spPr>
        <p:txBody>
          <a:bodyPr wrap="square" rtlCol="0">
            <a:spAutoFit/>
          </a:bodyPr>
          <a:lstStyle/>
          <a:p>
            <a:r>
              <a:rPr lang="es-ES" sz="1600" dirty="0">
                <a:solidFill>
                  <a:srgbClr val="575756"/>
                </a:solidFill>
                <a:latin typeface="Arial" panose="020B0604020202020204" pitchFamily="34" charset="0"/>
                <a:cs typeface="Arial" panose="020B0604020202020204" pitchFamily="34" charset="0"/>
              </a:rPr>
              <a:t>Para la estimación en puntos, se usa el Planning Póker, son unas cartas que contienen la serie de Fibonacci(1,2,3,5,8,13,21…), y las cuales nos permiten dar una puntuación a las HU.</a:t>
            </a:r>
          </a:p>
          <a:p>
            <a:endParaRPr lang="es-ES" sz="1600" dirty="0">
              <a:solidFill>
                <a:srgbClr val="575756"/>
              </a:solidFill>
              <a:latin typeface="Arial" panose="020B0604020202020204" pitchFamily="34" charset="0"/>
              <a:cs typeface="Arial" panose="020B0604020202020204" pitchFamily="34" charset="0"/>
            </a:endParaRPr>
          </a:p>
          <a:p>
            <a:r>
              <a:rPr lang="es-ES" sz="1600" dirty="0">
                <a:solidFill>
                  <a:srgbClr val="575756"/>
                </a:solidFill>
                <a:latin typeface="Arial" panose="020B0604020202020204" pitchFamily="34" charset="0"/>
                <a:cs typeface="Arial" panose="020B0604020202020204" pitchFamily="34" charset="0"/>
              </a:rPr>
              <a:t> Para realizar la estimación se realizan los siguientes pasos:</a:t>
            </a: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 se da lectura a la HU, se resuelven dudas si las hay.</a:t>
            </a: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 una vez todos tengan claridad sobre la HU, el Scrum Master solicita al equipo de desarrollo que seleccione una carta sin  mostrarla, y solo hasta que el SM, cuente hasta tres todos los miembro del equipo descubren su carta. </a:t>
            </a: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 Si existe diferencias se solicita que la persona que selecciono la carta con menor puntaje y la de mayor puntaje, den a conocer su punto de vista.</a:t>
            </a: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Una vez el equipo escuche los argumentos de los extremos de la votación, se realiza de nuevo la votación.</a:t>
            </a: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Si todavía existen diferencias se realiza promedio de la votación y esta será la puntuación de la HU.</a:t>
            </a:r>
          </a:p>
          <a:p>
            <a:pPr marL="285750" indent="-285750">
              <a:buFont typeface="Arial" panose="020B0604020202020204" pitchFamily="34" charset="0"/>
              <a:buChar char="•"/>
            </a:pPr>
            <a:endParaRPr lang="es-ES" sz="1600" dirty="0">
              <a:solidFill>
                <a:srgbClr val="575756"/>
              </a:solidFill>
              <a:latin typeface="Arial" panose="020B0604020202020204" pitchFamily="34" charset="0"/>
              <a:cs typeface="Arial" panose="020B0604020202020204" pitchFamily="34" charset="0"/>
            </a:endParaRPr>
          </a:p>
          <a:p>
            <a:r>
              <a:rPr lang="es-ES" sz="1600" dirty="0">
                <a:solidFill>
                  <a:srgbClr val="575756"/>
                </a:solidFill>
                <a:latin typeface="Arial" panose="020B0604020202020204" pitchFamily="34" charset="0"/>
                <a:cs typeface="Arial" panose="020B0604020202020204" pitchFamily="34" charset="0"/>
              </a:rPr>
              <a:t>Nota: En el Planning Póker además de encontrar la serie Fibonacci, también se encuentran 3 cartas que son las siguientes:</a:t>
            </a:r>
          </a:p>
          <a:p>
            <a:r>
              <a:rPr lang="es-CO" sz="1600" dirty="0">
                <a:solidFill>
                  <a:srgbClr val="575756"/>
                </a:solidFill>
                <a:latin typeface="Arial" panose="020B0604020202020204" pitchFamily="34" charset="0"/>
                <a:cs typeface="Arial" panose="020B0604020202020204" pitchFamily="34" charset="0"/>
              </a:rPr>
              <a:t>∞ = Esta carta es usada cuando los miembros del equipo perciben que la HU es muy grande y es necesario dividirla, ya que no se puede realizar en una iteración.</a:t>
            </a:r>
          </a:p>
          <a:p>
            <a:endParaRPr lang="es-ES" sz="1600" dirty="0">
              <a:solidFill>
                <a:srgbClr val="575756"/>
              </a:solidFill>
              <a:latin typeface="Arial" panose="020B0604020202020204" pitchFamily="34" charset="0"/>
              <a:cs typeface="Arial" panose="020B0604020202020204" pitchFamily="34" charset="0"/>
            </a:endParaRPr>
          </a:p>
          <a:p>
            <a:r>
              <a:rPr lang="es-ES" sz="1600" dirty="0">
                <a:solidFill>
                  <a:srgbClr val="575756"/>
                </a:solidFill>
                <a:latin typeface="Arial" panose="020B0604020202020204" pitchFamily="34" charset="0"/>
                <a:cs typeface="Arial" panose="020B0604020202020204" pitchFamily="34" charset="0"/>
              </a:rPr>
              <a:t>?</a:t>
            </a:r>
            <a:r>
              <a:rPr lang="es-CO" sz="1600" dirty="0">
                <a:solidFill>
                  <a:srgbClr val="575756"/>
                </a:solidFill>
                <a:latin typeface="Arial" panose="020B0604020202020204" pitchFamily="34" charset="0"/>
                <a:cs typeface="Arial" panose="020B0604020202020204" pitchFamily="34" charset="0"/>
              </a:rPr>
              <a:t>: Esta carta es usada cuando alguna persona del equipo, tiene dudas y no tiene muy claro lo que esta estimando.</a:t>
            </a:r>
          </a:p>
          <a:p>
            <a:r>
              <a:rPr lang="es-CO" sz="1600" dirty="0">
                <a:solidFill>
                  <a:srgbClr val="575756"/>
                </a:solidFill>
                <a:latin typeface="Arial" panose="020B0604020202020204" pitchFamily="34" charset="0"/>
                <a:cs typeface="Arial" panose="020B0604020202020204" pitchFamily="34" charset="0"/>
              </a:rPr>
              <a:t>Café: Esta carta es usada cuando alguien del equipo cree que es necesario  tomar un descanso antes de seguir estimando las HU.</a:t>
            </a:r>
            <a:endParaRPr lang="es-ES" sz="1600" dirty="0">
              <a:solidFill>
                <a:srgbClr val="575756"/>
              </a:solidFill>
              <a:latin typeface="Arial" panose="020B0604020202020204" pitchFamily="34" charset="0"/>
              <a:cs typeface="Arial" panose="020B0604020202020204" pitchFamily="34" charset="0"/>
            </a:endParaRPr>
          </a:p>
          <a:p>
            <a:endParaRPr lang="es-ES" sz="1400" dirty="0"/>
          </a:p>
        </p:txBody>
      </p:sp>
      <p:pic>
        <p:nvPicPr>
          <p:cNvPr id="12290" name="Picture 2" descr="Resultado de imagen para Planning pok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6601" y="1183281"/>
            <a:ext cx="2251376" cy="11617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95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5. ¿Cuál debería ser la agenda?</a:t>
            </a:r>
            <a:endParaRPr lang="es-CO" sz="2700" b="1" dirty="0">
              <a:solidFill>
                <a:srgbClr val="AD198D"/>
              </a:solidFill>
              <a:latin typeface="Arial" panose="020B0604020202020204" pitchFamily="34" charset="0"/>
              <a:cs typeface="Arial" panose="020B0604020202020204" pitchFamily="34" charset="0"/>
            </a:endParaRPr>
          </a:p>
        </p:txBody>
      </p:sp>
      <p:grpSp>
        <p:nvGrpSpPr>
          <p:cNvPr id="4" name="Grupo 3"/>
          <p:cNvGrpSpPr/>
          <p:nvPr/>
        </p:nvGrpSpPr>
        <p:grpSpPr>
          <a:xfrm>
            <a:off x="614709" y="1745227"/>
            <a:ext cx="653069" cy="415373"/>
            <a:chOff x="614709" y="1745227"/>
            <a:chExt cx="653069" cy="415373"/>
          </a:xfrm>
        </p:grpSpPr>
        <p:sp>
          <p:nvSpPr>
            <p:cNvPr id="5" name="Marcador de texto 7"/>
            <p:cNvSpPr txBox="1"/>
            <p:nvPr/>
          </p:nvSpPr>
          <p:spPr>
            <a:xfrm>
              <a:off x="614709" y="1745227"/>
              <a:ext cx="648492" cy="334063"/>
            </a:xfrm>
            <a:prstGeom prst="rect">
              <a:avLst/>
            </a:prstGeom>
          </p:spPr>
          <p:txBody>
            <a:bodyPr>
              <a:noAutofit/>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r>
                <a:rPr lang="es-CO" sz="2800" dirty="0">
                  <a:solidFill>
                    <a:srgbClr val="BA2F7D"/>
                  </a:solidFill>
                </a:rPr>
                <a:t>01</a:t>
              </a:r>
            </a:p>
          </p:txBody>
        </p:sp>
        <p:cxnSp>
          <p:nvCxnSpPr>
            <p:cNvPr id="6" name="Conector recto 28"/>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8" name="Marcador de texto 3"/>
          <p:cNvSpPr txBox="1"/>
          <p:nvPr/>
        </p:nvSpPr>
        <p:spPr>
          <a:xfrm>
            <a:off x="1644968" y="1777187"/>
            <a:ext cx="2681372" cy="334063"/>
          </a:xfrm>
          <a:prstGeom prst="rect">
            <a:avLst/>
          </a:prstGeom>
        </p:spPr>
        <p:txBody>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r>
              <a:rPr lang="es-ES" sz="2400" dirty="0"/>
              <a:t>Contextualización y reglas</a:t>
            </a:r>
            <a:r>
              <a:rPr lang="es-ES" sz="1800" dirty="0"/>
              <a:t> </a:t>
            </a:r>
            <a:endParaRPr lang="es-CO" sz="1800" dirty="0"/>
          </a:p>
        </p:txBody>
      </p:sp>
      <p:sp>
        <p:nvSpPr>
          <p:cNvPr id="11" name="Marcador de texto 2"/>
          <p:cNvSpPr txBox="1"/>
          <p:nvPr/>
        </p:nvSpPr>
        <p:spPr>
          <a:xfrm>
            <a:off x="1668145" y="3132455"/>
            <a:ext cx="3215640" cy="417830"/>
          </a:xfrm>
          <a:prstGeom prst="rect">
            <a:avLst/>
          </a:prstGeom>
        </p:spPr>
        <p:txBody>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r>
              <a:rPr lang="es-ES" sz="2400" dirty="0">
                <a:sym typeface="+mn-ea"/>
              </a:rPr>
              <a:t>Socialización de la Historia de Usuario </a:t>
            </a:r>
            <a:endParaRPr lang="es-CO" sz="2400" dirty="0"/>
          </a:p>
          <a:p>
            <a:pPr defTabSz="913765">
              <a:defRPr/>
            </a:pPr>
            <a:endParaRPr lang="es-CO" sz="2400" dirty="0"/>
          </a:p>
          <a:p>
            <a:pPr defTabSz="913765">
              <a:defRPr/>
            </a:pPr>
            <a:endParaRPr lang="es-CO" sz="1400" dirty="0"/>
          </a:p>
        </p:txBody>
      </p:sp>
      <p:sp>
        <p:nvSpPr>
          <p:cNvPr id="18" name="Marcador de texto 2"/>
          <p:cNvSpPr txBox="1"/>
          <p:nvPr/>
        </p:nvSpPr>
        <p:spPr>
          <a:xfrm>
            <a:off x="1644968" y="4818791"/>
            <a:ext cx="3089506" cy="417844"/>
          </a:xfrm>
          <a:prstGeom prst="rect">
            <a:avLst/>
          </a:prstGeom>
        </p:spPr>
        <p:txBody>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a:pPr>
            <a:r>
              <a:rPr kumimoji="0" lang="es-ES" sz="2400" b="0" i="0" u="none" strike="noStrike" kern="1200" cap="none" spc="0" normalizeH="0" baseline="0" noProof="0" dirty="0">
                <a:ln>
                  <a:noFill/>
                </a:ln>
                <a:solidFill>
                  <a:srgbClr val="575756"/>
                </a:solidFill>
                <a:effectLst/>
                <a:uLnTx/>
                <a:uFillTx/>
                <a:latin typeface="Arial" panose="020B0604020202020204" pitchFamily="34" charset="0"/>
                <a:cs typeface="Arial" panose="020B0604020202020204" pitchFamily="34" charset="0"/>
              </a:rPr>
              <a:t>Preguntas</a:t>
            </a:r>
            <a:endParaRPr kumimoji="0" lang="es-ES" altLang="es-CO" sz="1100" b="0" i="0" u="none" strike="noStrike" kern="1200" cap="none" spc="0" normalizeH="0" baseline="0" noProof="0" dirty="0">
              <a:ln>
                <a:noFill/>
              </a:ln>
              <a:solidFill>
                <a:srgbClr val="575756"/>
              </a:solidFill>
              <a:effectLst/>
              <a:uLnTx/>
              <a:uFillTx/>
              <a:latin typeface="Arial" panose="020B0604020202020204" pitchFamily="34" charset="0"/>
              <a:cs typeface="Arial" panose="020B0604020202020204" pitchFamily="34" charset="0"/>
            </a:endParaRPr>
          </a:p>
        </p:txBody>
      </p:sp>
      <p:sp>
        <p:nvSpPr>
          <p:cNvPr id="22" name="Marcador de texto 4"/>
          <p:cNvSpPr txBox="1"/>
          <p:nvPr/>
        </p:nvSpPr>
        <p:spPr>
          <a:xfrm>
            <a:off x="8128331" y="3944416"/>
            <a:ext cx="3444875" cy="389890"/>
          </a:xfrm>
          <a:prstGeom prst="rect">
            <a:avLst/>
          </a:prstGeom>
        </p:spPr>
        <p:txBody>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a:pPr>
            <a:r>
              <a:rPr lang="es-ES" altLang="es-CO" sz="2400" noProof="0" dirty="0">
                <a:ln>
                  <a:noFill/>
                </a:ln>
                <a:effectLst/>
                <a:uLnTx/>
                <a:uFillTx/>
                <a:sym typeface="+mn-ea"/>
              </a:rPr>
              <a:t>Identificar dependencias y riesgos</a:t>
            </a:r>
            <a:endParaRPr kumimoji="0" lang="es-CO" sz="2400" b="0" i="0" u="none" strike="noStrike" kern="1200" cap="none" spc="0" normalizeH="0" baseline="0" noProof="0" dirty="0">
              <a:ln>
                <a:noFill/>
              </a:ln>
              <a:solidFill>
                <a:srgbClr val="575756"/>
              </a:solidFill>
              <a:effectLst/>
              <a:uLnTx/>
              <a:uFillTx/>
              <a:latin typeface="Arial" panose="020B0604020202020204" pitchFamily="34" charset="0"/>
              <a:cs typeface="Arial" panose="020B0604020202020204" pitchFamily="34" charset="0"/>
            </a:endParaRPr>
          </a:p>
        </p:txBody>
      </p:sp>
      <p:sp>
        <p:nvSpPr>
          <p:cNvPr id="24" name="Marcador de texto 4"/>
          <p:cNvSpPr txBox="1"/>
          <p:nvPr/>
        </p:nvSpPr>
        <p:spPr>
          <a:xfrm>
            <a:off x="1668145" y="4229735"/>
            <a:ext cx="3383280" cy="405130"/>
          </a:xfrm>
          <a:prstGeom prst="rect">
            <a:avLst/>
          </a:prstGeom>
        </p:spPr>
        <p:txBody>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a:pPr>
            <a:r>
              <a:rPr kumimoji="0" lang="es-ES" sz="2400" b="0" i="0" u="none" strike="noStrike" kern="1200" cap="none" spc="0" normalizeH="0" baseline="0" noProof="0" dirty="0">
                <a:ln>
                  <a:noFill/>
                </a:ln>
                <a:solidFill>
                  <a:srgbClr val="575756"/>
                </a:solidFill>
                <a:effectLst/>
                <a:uLnTx/>
                <a:uFillTx/>
                <a:latin typeface="Arial" panose="020B0604020202020204" pitchFamily="34" charset="0"/>
                <a:cs typeface="Arial" panose="020B0604020202020204" pitchFamily="34" charset="0"/>
              </a:rPr>
              <a:t>Descripcion Detallada</a:t>
            </a:r>
            <a:endParaRPr kumimoji="0" lang="es-CO" sz="2400" b="0" i="0" u="none" strike="noStrike" kern="1200" cap="none" spc="0" normalizeH="0" baseline="0" noProof="0" dirty="0">
              <a:ln>
                <a:noFill/>
              </a:ln>
              <a:solidFill>
                <a:srgbClr val="575756"/>
              </a:solidFill>
              <a:effectLst/>
              <a:uLnTx/>
              <a:uFillTx/>
              <a:latin typeface="Arial" panose="020B0604020202020204" pitchFamily="34" charset="0"/>
              <a:cs typeface="Arial" panose="020B0604020202020204" pitchFamily="34" charset="0"/>
            </a:endParaRPr>
          </a:p>
        </p:txBody>
      </p:sp>
      <p:sp>
        <p:nvSpPr>
          <p:cNvPr id="25" name="Marcador de texto 4"/>
          <p:cNvSpPr txBox="1"/>
          <p:nvPr/>
        </p:nvSpPr>
        <p:spPr>
          <a:xfrm>
            <a:off x="1644968" y="5412468"/>
            <a:ext cx="3131616" cy="486857"/>
          </a:xfrm>
          <a:prstGeom prst="rect">
            <a:avLst/>
          </a:prstGeom>
        </p:spPr>
        <p:txBody>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3765" rtl="0" eaLnBrk="1" fontAlgn="auto" latinLnBrk="0" hangingPunct="1">
              <a:lnSpc>
                <a:spcPct val="90000"/>
              </a:lnSpc>
              <a:spcBef>
                <a:spcPts val="0"/>
              </a:spcBef>
              <a:spcAft>
                <a:spcPts val="0"/>
              </a:spcAft>
              <a:buClrTx/>
              <a:buSzTx/>
              <a:buFont typeface="Arial" panose="020B0604020202020204" pitchFamily="34" charset="0"/>
              <a:buNone/>
              <a:defRPr/>
            </a:pPr>
            <a:r>
              <a:rPr kumimoji="0" lang="es-ES" altLang="es-CO" sz="2400" b="0" i="0" u="none" strike="noStrike" kern="1200" cap="none" spc="0" normalizeH="0" baseline="0" noProof="0" dirty="0">
                <a:ln>
                  <a:noFill/>
                </a:ln>
                <a:solidFill>
                  <a:srgbClr val="575756"/>
                </a:solidFill>
                <a:effectLst/>
                <a:uLnTx/>
                <a:uFillTx/>
                <a:latin typeface="Arial" panose="020B0604020202020204" pitchFamily="34" charset="0"/>
                <a:cs typeface="Arial" panose="020B0604020202020204" pitchFamily="34" charset="0"/>
              </a:rPr>
              <a:t>Actualizar HU</a:t>
            </a:r>
          </a:p>
        </p:txBody>
      </p:sp>
      <p:sp>
        <p:nvSpPr>
          <p:cNvPr id="26" name="Marcador de texto 3"/>
          <p:cNvSpPr txBox="1"/>
          <p:nvPr/>
        </p:nvSpPr>
        <p:spPr>
          <a:xfrm>
            <a:off x="1645285" y="2548890"/>
            <a:ext cx="4095750" cy="344170"/>
          </a:xfrm>
          <a:prstGeom prst="rect">
            <a:avLst/>
          </a:prstGeom>
        </p:spPr>
        <p:txBody>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r>
              <a:rPr lang="es-ES" sz="2400" dirty="0"/>
              <a:t>Presentación Participantes</a:t>
            </a:r>
          </a:p>
        </p:txBody>
      </p:sp>
      <p:grpSp>
        <p:nvGrpSpPr>
          <p:cNvPr id="28" name="Grupo 27"/>
          <p:cNvGrpSpPr/>
          <p:nvPr/>
        </p:nvGrpSpPr>
        <p:grpSpPr>
          <a:xfrm>
            <a:off x="617656" y="2353599"/>
            <a:ext cx="653069" cy="415373"/>
            <a:chOff x="614709" y="1745227"/>
            <a:chExt cx="653069" cy="415373"/>
          </a:xfrm>
        </p:grpSpPr>
        <p:sp>
          <p:nvSpPr>
            <p:cNvPr id="29" name="Marcador de texto 7"/>
            <p:cNvSpPr txBox="1"/>
            <p:nvPr/>
          </p:nvSpPr>
          <p:spPr>
            <a:xfrm>
              <a:off x="614709" y="1745227"/>
              <a:ext cx="648492" cy="334063"/>
            </a:xfrm>
            <a:prstGeom prst="rect">
              <a:avLst/>
            </a:prstGeom>
          </p:spPr>
          <p:txBody>
            <a:bodyPr>
              <a:noAutofit/>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r>
                <a:rPr lang="es-CO" sz="2800" dirty="0">
                  <a:solidFill>
                    <a:srgbClr val="BA2F7D"/>
                  </a:solidFill>
                </a:rPr>
                <a:t>02</a:t>
              </a:r>
            </a:p>
          </p:txBody>
        </p:sp>
        <p:cxnSp>
          <p:nvCxnSpPr>
            <p:cNvPr id="30" name="Conector recto 28"/>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4" name="Grupo 33"/>
          <p:cNvGrpSpPr/>
          <p:nvPr/>
        </p:nvGrpSpPr>
        <p:grpSpPr>
          <a:xfrm>
            <a:off x="645560" y="3294123"/>
            <a:ext cx="653069" cy="376638"/>
            <a:chOff x="600739" y="1663947"/>
            <a:chExt cx="653069" cy="376638"/>
          </a:xfrm>
        </p:grpSpPr>
        <p:sp>
          <p:nvSpPr>
            <p:cNvPr id="35" name="Marcador de texto 7"/>
            <p:cNvSpPr txBox="1"/>
            <p:nvPr/>
          </p:nvSpPr>
          <p:spPr>
            <a:xfrm>
              <a:off x="600739" y="1663947"/>
              <a:ext cx="648492" cy="334063"/>
            </a:xfrm>
            <a:prstGeom prst="rect">
              <a:avLst/>
            </a:prstGeom>
          </p:spPr>
          <p:txBody>
            <a:bodyPr>
              <a:noAutofit/>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r>
                <a:rPr lang="es-CO" sz="2800" dirty="0">
                  <a:solidFill>
                    <a:srgbClr val="BA2F7D"/>
                  </a:solidFill>
                </a:rPr>
                <a:t>0</a:t>
              </a:r>
              <a:r>
                <a:rPr lang="es-ES" altLang="es-CO" sz="2800" dirty="0">
                  <a:solidFill>
                    <a:srgbClr val="BA2F7D"/>
                  </a:solidFill>
                </a:rPr>
                <a:t>3</a:t>
              </a:r>
            </a:p>
          </p:txBody>
        </p:sp>
        <p:cxnSp>
          <p:nvCxnSpPr>
            <p:cNvPr id="36" name="Conector recto 28"/>
            <p:cNvCxnSpPr/>
            <p:nvPr/>
          </p:nvCxnSpPr>
          <p:spPr>
            <a:xfrm>
              <a:off x="684057" y="2040585"/>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7" name="Grupo 36"/>
          <p:cNvGrpSpPr/>
          <p:nvPr/>
        </p:nvGrpSpPr>
        <p:grpSpPr>
          <a:xfrm>
            <a:off x="612420" y="4218725"/>
            <a:ext cx="653069" cy="415373"/>
            <a:chOff x="614709" y="1745227"/>
            <a:chExt cx="653069" cy="415373"/>
          </a:xfrm>
        </p:grpSpPr>
        <p:sp>
          <p:nvSpPr>
            <p:cNvPr id="38" name="Marcador de texto 7"/>
            <p:cNvSpPr txBox="1"/>
            <p:nvPr/>
          </p:nvSpPr>
          <p:spPr>
            <a:xfrm>
              <a:off x="614709" y="1745227"/>
              <a:ext cx="648492" cy="334063"/>
            </a:xfrm>
            <a:prstGeom prst="rect">
              <a:avLst/>
            </a:prstGeom>
          </p:spPr>
          <p:txBody>
            <a:bodyPr>
              <a:noAutofit/>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r>
                <a:rPr lang="es-CO" sz="2800" dirty="0">
                  <a:solidFill>
                    <a:srgbClr val="BA2F7D"/>
                  </a:solidFill>
                </a:rPr>
                <a:t>0</a:t>
              </a:r>
              <a:r>
                <a:rPr lang="es-ES" altLang="es-CO" sz="2800" dirty="0">
                  <a:solidFill>
                    <a:srgbClr val="BA2F7D"/>
                  </a:solidFill>
                </a:rPr>
                <a:t>4</a:t>
              </a:r>
            </a:p>
          </p:txBody>
        </p:sp>
        <p:cxnSp>
          <p:nvCxnSpPr>
            <p:cNvPr id="39" name="Conector recto 28"/>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40" name="Grupo 39"/>
          <p:cNvGrpSpPr/>
          <p:nvPr/>
        </p:nvGrpSpPr>
        <p:grpSpPr>
          <a:xfrm>
            <a:off x="645952" y="4821262"/>
            <a:ext cx="653069" cy="415373"/>
            <a:chOff x="614709" y="1745227"/>
            <a:chExt cx="653069" cy="415373"/>
          </a:xfrm>
        </p:grpSpPr>
        <p:sp>
          <p:nvSpPr>
            <p:cNvPr id="41" name="Marcador de texto 7"/>
            <p:cNvSpPr txBox="1"/>
            <p:nvPr/>
          </p:nvSpPr>
          <p:spPr>
            <a:xfrm>
              <a:off x="614709" y="1745227"/>
              <a:ext cx="648492" cy="334063"/>
            </a:xfrm>
            <a:prstGeom prst="rect">
              <a:avLst/>
            </a:prstGeom>
          </p:spPr>
          <p:txBody>
            <a:bodyPr>
              <a:noAutofit/>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r>
                <a:rPr lang="es-CO" sz="2800" dirty="0">
                  <a:solidFill>
                    <a:srgbClr val="BA2F7D"/>
                  </a:solidFill>
                </a:rPr>
                <a:t>0</a:t>
              </a:r>
              <a:r>
                <a:rPr lang="es-ES" altLang="es-CO" sz="2800" dirty="0">
                  <a:solidFill>
                    <a:srgbClr val="BA2F7D"/>
                  </a:solidFill>
                </a:rPr>
                <a:t>5</a:t>
              </a:r>
            </a:p>
          </p:txBody>
        </p:sp>
        <p:cxnSp>
          <p:nvCxnSpPr>
            <p:cNvPr id="42" name="Conector recto 28"/>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43" name="Grupo 42"/>
          <p:cNvGrpSpPr/>
          <p:nvPr/>
        </p:nvGrpSpPr>
        <p:grpSpPr>
          <a:xfrm>
            <a:off x="614709" y="5422030"/>
            <a:ext cx="653069" cy="415373"/>
            <a:chOff x="614709" y="1745227"/>
            <a:chExt cx="653069" cy="415373"/>
          </a:xfrm>
        </p:grpSpPr>
        <p:sp>
          <p:nvSpPr>
            <p:cNvPr id="44" name="Marcador de texto 7"/>
            <p:cNvSpPr txBox="1"/>
            <p:nvPr/>
          </p:nvSpPr>
          <p:spPr>
            <a:xfrm>
              <a:off x="614709" y="1745227"/>
              <a:ext cx="648492" cy="334063"/>
            </a:xfrm>
            <a:prstGeom prst="rect">
              <a:avLst/>
            </a:prstGeom>
          </p:spPr>
          <p:txBody>
            <a:bodyPr>
              <a:noAutofit/>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r>
                <a:rPr lang="es-CO" sz="2800" dirty="0">
                  <a:solidFill>
                    <a:srgbClr val="BA2F7D"/>
                  </a:solidFill>
                </a:rPr>
                <a:t>0</a:t>
              </a:r>
              <a:r>
                <a:rPr lang="es-ES" altLang="es-CO" sz="2800" dirty="0">
                  <a:solidFill>
                    <a:srgbClr val="BA2F7D"/>
                  </a:solidFill>
                </a:rPr>
                <a:t>6</a:t>
              </a:r>
            </a:p>
          </p:txBody>
        </p:sp>
        <p:cxnSp>
          <p:nvCxnSpPr>
            <p:cNvPr id="45" name="Conector recto 28"/>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46" name="Grupo 45"/>
          <p:cNvGrpSpPr/>
          <p:nvPr/>
        </p:nvGrpSpPr>
        <p:grpSpPr>
          <a:xfrm>
            <a:off x="7354401" y="1692671"/>
            <a:ext cx="653069" cy="415373"/>
            <a:chOff x="614709" y="1745227"/>
            <a:chExt cx="653069" cy="415373"/>
          </a:xfrm>
        </p:grpSpPr>
        <p:sp>
          <p:nvSpPr>
            <p:cNvPr id="47" name="Marcador de texto 7"/>
            <p:cNvSpPr txBox="1"/>
            <p:nvPr/>
          </p:nvSpPr>
          <p:spPr>
            <a:xfrm>
              <a:off x="614709" y="1745227"/>
              <a:ext cx="648492" cy="334063"/>
            </a:xfrm>
            <a:prstGeom prst="rect">
              <a:avLst/>
            </a:prstGeom>
          </p:spPr>
          <p:txBody>
            <a:bodyPr>
              <a:noAutofit/>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r>
                <a:rPr lang="es-CO" sz="2800" dirty="0">
                  <a:solidFill>
                    <a:srgbClr val="BA2F7D"/>
                  </a:solidFill>
                </a:rPr>
                <a:t>0</a:t>
              </a:r>
              <a:r>
                <a:rPr lang="es-ES" altLang="es-CO" sz="2800" dirty="0">
                  <a:solidFill>
                    <a:srgbClr val="BA2F7D"/>
                  </a:solidFill>
                </a:rPr>
                <a:t>7</a:t>
              </a:r>
            </a:p>
          </p:txBody>
        </p:sp>
        <p:cxnSp>
          <p:nvCxnSpPr>
            <p:cNvPr id="48" name="Conector recto 28"/>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49" name="Conector recto 48"/>
          <p:cNvCxnSpPr/>
          <p:nvPr/>
        </p:nvCxnSpPr>
        <p:spPr>
          <a:xfrm flipV="1">
            <a:off x="5939063" y="1885731"/>
            <a:ext cx="0" cy="4117370"/>
          </a:xfrm>
          <a:prstGeom prst="line">
            <a:avLst/>
          </a:prstGeom>
          <a:ln w="57150">
            <a:solidFill>
              <a:srgbClr val="BA2F7D"/>
            </a:solidFill>
          </a:ln>
        </p:spPr>
        <p:style>
          <a:lnRef idx="1">
            <a:schemeClr val="accent1"/>
          </a:lnRef>
          <a:fillRef idx="0">
            <a:schemeClr val="accent1"/>
          </a:fillRef>
          <a:effectRef idx="0">
            <a:schemeClr val="accent1"/>
          </a:effectRef>
          <a:fontRef idx="minor">
            <a:schemeClr val="tx1"/>
          </a:fontRef>
        </p:style>
      </p:cxnSp>
      <p:sp>
        <p:nvSpPr>
          <p:cNvPr id="54" name="Marcador de texto 4"/>
          <p:cNvSpPr txBox="1"/>
          <p:nvPr/>
        </p:nvSpPr>
        <p:spPr>
          <a:xfrm>
            <a:off x="8238135" y="2991109"/>
            <a:ext cx="2299290" cy="417989"/>
          </a:xfrm>
          <a:prstGeom prst="rect">
            <a:avLst/>
          </a:prstGeom>
        </p:spPr>
        <p:txBody>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endParaRPr lang="es-CO" sz="1100" dirty="0"/>
          </a:p>
        </p:txBody>
      </p:sp>
      <p:sp>
        <p:nvSpPr>
          <p:cNvPr id="55" name="Marcador de texto 4"/>
          <p:cNvSpPr txBox="1"/>
          <p:nvPr/>
        </p:nvSpPr>
        <p:spPr>
          <a:xfrm>
            <a:off x="8132908" y="5482206"/>
            <a:ext cx="1751463" cy="430604"/>
          </a:xfrm>
          <a:prstGeom prst="rect">
            <a:avLst/>
          </a:prstGeom>
        </p:spPr>
        <p:txBody>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r>
              <a:rPr lang="es-ES" sz="2400" dirty="0" err="1"/>
              <a:t>Feedback</a:t>
            </a:r>
            <a:endParaRPr lang="es-ES" sz="2400" dirty="0"/>
          </a:p>
        </p:txBody>
      </p:sp>
      <p:sp>
        <p:nvSpPr>
          <p:cNvPr id="56" name="Marcador de texto 4"/>
          <p:cNvSpPr txBox="1"/>
          <p:nvPr/>
        </p:nvSpPr>
        <p:spPr>
          <a:xfrm>
            <a:off x="8128331" y="4768685"/>
            <a:ext cx="3657692" cy="779004"/>
          </a:xfrm>
          <a:prstGeom prst="rect">
            <a:avLst/>
          </a:prstGeom>
        </p:spPr>
        <p:txBody>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r>
              <a:rPr lang="es-ES" altLang="es-CO" sz="2400" noProof="0" dirty="0">
                <a:ln>
                  <a:noFill/>
                </a:ln>
                <a:effectLst/>
                <a:uLnTx/>
                <a:uFillTx/>
              </a:rPr>
              <a:t>Estimación</a:t>
            </a:r>
            <a:endParaRPr lang="es-ES" altLang="es-CO" sz="1100" dirty="0"/>
          </a:p>
          <a:p>
            <a:pPr defTabSz="913765">
              <a:defRPr/>
            </a:pPr>
            <a:r>
              <a:rPr lang="es-ES" sz="2400" dirty="0"/>
              <a:t> </a:t>
            </a:r>
            <a:endParaRPr lang="es-CO" sz="2400" dirty="0"/>
          </a:p>
        </p:txBody>
      </p:sp>
      <p:sp>
        <p:nvSpPr>
          <p:cNvPr id="57" name="Marcador de texto 4"/>
          <p:cNvSpPr txBox="1"/>
          <p:nvPr/>
        </p:nvSpPr>
        <p:spPr>
          <a:xfrm>
            <a:off x="8242523" y="3221146"/>
            <a:ext cx="3469490" cy="658278"/>
          </a:xfrm>
          <a:prstGeom prst="rect">
            <a:avLst/>
          </a:prstGeom>
        </p:spPr>
        <p:txBody>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r>
              <a:rPr lang="es-ES" sz="2400" dirty="0"/>
              <a:t> </a:t>
            </a:r>
            <a:endParaRPr lang="es-CO" sz="2400" dirty="0"/>
          </a:p>
        </p:txBody>
      </p:sp>
      <p:grpSp>
        <p:nvGrpSpPr>
          <p:cNvPr id="58" name="Grupo 57"/>
          <p:cNvGrpSpPr/>
          <p:nvPr/>
        </p:nvGrpSpPr>
        <p:grpSpPr>
          <a:xfrm>
            <a:off x="7369175" y="2561590"/>
            <a:ext cx="638175" cy="415290"/>
            <a:chOff x="614709" y="1745227"/>
            <a:chExt cx="653069" cy="415373"/>
          </a:xfrm>
        </p:grpSpPr>
        <p:sp>
          <p:nvSpPr>
            <p:cNvPr id="59" name="Marcador de texto 7"/>
            <p:cNvSpPr txBox="1"/>
            <p:nvPr/>
          </p:nvSpPr>
          <p:spPr>
            <a:xfrm>
              <a:off x="614709" y="1745227"/>
              <a:ext cx="648492" cy="334063"/>
            </a:xfrm>
            <a:prstGeom prst="rect">
              <a:avLst/>
            </a:prstGeom>
          </p:spPr>
          <p:txBody>
            <a:bodyPr>
              <a:noAutofit/>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r>
                <a:rPr lang="es-CO" sz="2800" dirty="0">
                  <a:solidFill>
                    <a:srgbClr val="BA2F7D"/>
                  </a:solidFill>
                </a:rPr>
                <a:t>0</a:t>
              </a:r>
              <a:r>
                <a:rPr lang="es-ES" altLang="es-CO" sz="2800" dirty="0">
                  <a:solidFill>
                    <a:srgbClr val="BA2F7D"/>
                  </a:solidFill>
                </a:rPr>
                <a:t>8</a:t>
              </a:r>
            </a:p>
          </p:txBody>
        </p:sp>
        <p:cxnSp>
          <p:nvCxnSpPr>
            <p:cNvPr id="60" name="Conector recto 28"/>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4" name="Grupo 63"/>
          <p:cNvGrpSpPr/>
          <p:nvPr/>
        </p:nvGrpSpPr>
        <p:grpSpPr>
          <a:xfrm>
            <a:off x="7354401" y="3408444"/>
            <a:ext cx="653069" cy="415373"/>
            <a:chOff x="614709" y="1745227"/>
            <a:chExt cx="653069" cy="415373"/>
          </a:xfrm>
        </p:grpSpPr>
        <p:sp>
          <p:nvSpPr>
            <p:cNvPr id="65" name="Marcador de texto 7"/>
            <p:cNvSpPr txBox="1"/>
            <p:nvPr/>
          </p:nvSpPr>
          <p:spPr>
            <a:xfrm>
              <a:off x="614709" y="1745227"/>
              <a:ext cx="648492" cy="334063"/>
            </a:xfrm>
            <a:prstGeom prst="rect">
              <a:avLst/>
            </a:prstGeom>
          </p:spPr>
          <p:txBody>
            <a:bodyPr>
              <a:noAutofit/>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r>
                <a:rPr lang="es-ES" altLang="es-CO" sz="2800" dirty="0">
                  <a:solidFill>
                    <a:srgbClr val="BA2F7D"/>
                  </a:solidFill>
                </a:rPr>
                <a:t>09</a:t>
              </a:r>
            </a:p>
          </p:txBody>
        </p:sp>
        <p:cxnSp>
          <p:nvCxnSpPr>
            <p:cNvPr id="66" name="Conector recto 28"/>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50" name="Marcador de texto 7">
            <a:extLst>
              <a:ext uri="{FF2B5EF4-FFF2-40B4-BE49-F238E27FC236}">
                <a16:creationId xmlns:a16="http://schemas.microsoft.com/office/drawing/2014/main" id="{2F387FB2-47A5-44E7-9225-8F68EE3BC222}"/>
              </a:ext>
            </a:extLst>
          </p:cNvPr>
          <p:cNvSpPr txBox="1"/>
          <p:nvPr/>
        </p:nvSpPr>
        <p:spPr>
          <a:xfrm>
            <a:off x="7369175" y="4110264"/>
            <a:ext cx="648492" cy="334063"/>
          </a:xfrm>
          <a:prstGeom prst="rect">
            <a:avLst/>
          </a:prstGeom>
        </p:spPr>
        <p:txBody>
          <a:bodyPr>
            <a:noAutofit/>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r>
              <a:rPr lang="es-CO" altLang="es-CO" sz="2800" dirty="0">
                <a:solidFill>
                  <a:srgbClr val="BA2F7D"/>
                </a:solidFill>
              </a:rPr>
              <a:t>10</a:t>
            </a:r>
            <a:endParaRPr lang="es-ES" altLang="es-CO" sz="2800" dirty="0">
              <a:solidFill>
                <a:srgbClr val="BA2F7D"/>
              </a:solidFill>
            </a:endParaRPr>
          </a:p>
        </p:txBody>
      </p:sp>
      <p:cxnSp>
        <p:nvCxnSpPr>
          <p:cNvPr id="51" name="Conector recto 28">
            <a:extLst>
              <a:ext uri="{FF2B5EF4-FFF2-40B4-BE49-F238E27FC236}">
                <a16:creationId xmlns:a16="http://schemas.microsoft.com/office/drawing/2014/main" id="{4D16159F-2907-4109-B724-C6F9649AC017}"/>
              </a:ext>
            </a:extLst>
          </p:cNvPr>
          <p:cNvCxnSpPr/>
          <p:nvPr/>
        </p:nvCxnSpPr>
        <p:spPr>
          <a:xfrm>
            <a:off x="7452493" y="4525637"/>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2" name="Marcador de texto 7">
            <a:extLst>
              <a:ext uri="{FF2B5EF4-FFF2-40B4-BE49-F238E27FC236}">
                <a16:creationId xmlns:a16="http://schemas.microsoft.com/office/drawing/2014/main" id="{65B4D11D-0B97-469D-A275-27C3C6B21D9C}"/>
              </a:ext>
            </a:extLst>
          </p:cNvPr>
          <p:cNvSpPr txBox="1"/>
          <p:nvPr/>
        </p:nvSpPr>
        <p:spPr>
          <a:xfrm>
            <a:off x="7369175" y="4745064"/>
            <a:ext cx="648492" cy="334063"/>
          </a:xfrm>
          <a:prstGeom prst="rect">
            <a:avLst/>
          </a:prstGeom>
        </p:spPr>
        <p:txBody>
          <a:bodyPr>
            <a:noAutofit/>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r>
              <a:rPr lang="es-CO" altLang="es-CO" sz="2800" dirty="0">
                <a:solidFill>
                  <a:srgbClr val="BA2F7D"/>
                </a:solidFill>
              </a:rPr>
              <a:t>11</a:t>
            </a:r>
            <a:endParaRPr lang="es-ES" altLang="es-CO" sz="2800" dirty="0">
              <a:solidFill>
                <a:srgbClr val="BA2F7D"/>
              </a:solidFill>
            </a:endParaRPr>
          </a:p>
        </p:txBody>
      </p:sp>
      <p:cxnSp>
        <p:nvCxnSpPr>
          <p:cNvPr id="53" name="Conector recto 28">
            <a:extLst>
              <a:ext uri="{FF2B5EF4-FFF2-40B4-BE49-F238E27FC236}">
                <a16:creationId xmlns:a16="http://schemas.microsoft.com/office/drawing/2014/main" id="{05D9F2D0-A1B4-46EE-AD10-2DCCED57C63D}"/>
              </a:ext>
            </a:extLst>
          </p:cNvPr>
          <p:cNvCxnSpPr/>
          <p:nvPr/>
        </p:nvCxnSpPr>
        <p:spPr>
          <a:xfrm>
            <a:off x="7452493" y="5160437"/>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Marcador de texto 7">
            <a:extLst>
              <a:ext uri="{FF2B5EF4-FFF2-40B4-BE49-F238E27FC236}">
                <a16:creationId xmlns:a16="http://schemas.microsoft.com/office/drawing/2014/main" id="{0C2843BB-D450-48A5-B039-EC68E565B4E1}"/>
              </a:ext>
            </a:extLst>
          </p:cNvPr>
          <p:cNvSpPr txBox="1"/>
          <p:nvPr/>
        </p:nvSpPr>
        <p:spPr>
          <a:xfrm>
            <a:off x="7354401" y="5482206"/>
            <a:ext cx="648492" cy="334063"/>
          </a:xfrm>
          <a:prstGeom prst="rect">
            <a:avLst/>
          </a:prstGeom>
        </p:spPr>
        <p:txBody>
          <a:bodyPr>
            <a:noAutofit/>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r>
              <a:rPr lang="es-CO" altLang="es-CO" sz="2800" dirty="0">
                <a:solidFill>
                  <a:srgbClr val="BA2F7D"/>
                </a:solidFill>
              </a:rPr>
              <a:t>12</a:t>
            </a:r>
            <a:endParaRPr lang="es-ES" altLang="es-CO" sz="2800" dirty="0">
              <a:solidFill>
                <a:srgbClr val="BA2F7D"/>
              </a:solidFill>
            </a:endParaRPr>
          </a:p>
        </p:txBody>
      </p:sp>
      <p:cxnSp>
        <p:nvCxnSpPr>
          <p:cNvPr id="62" name="Conector recto 28">
            <a:extLst>
              <a:ext uri="{FF2B5EF4-FFF2-40B4-BE49-F238E27FC236}">
                <a16:creationId xmlns:a16="http://schemas.microsoft.com/office/drawing/2014/main" id="{F134313C-316B-4993-9BE8-5E359DCFBCD7}"/>
              </a:ext>
            </a:extLst>
          </p:cNvPr>
          <p:cNvCxnSpPr/>
          <p:nvPr/>
        </p:nvCxnSpPr>
        <p:spPr>
          <a:xfrm>
            <a:off x="7437719" y="5897579"/>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3" name="Marcador de texto 4">
            <a:extLst>
              <a:ext uri="{FF2B5EF4-FFF2-40B4-BE49-F238E27FC236}">
                <a16:creationId xmlns:a16="http://schemas.microsoft.com/office/drawing/2014/main" id="{85A09463-B24C-47D2-9AB4-9EE252A20B64}"/>
              </a:ext>
            </a:extLst>
          </p:cNvPr>
          <p:cNvSpPr txBox="1"/>
          <p:nvPr/>
        </p:nvSpPr>
        <p:spPr>
          <a:xfrm>
            <a:off x="8017667" y="1564519"/>
            <a:ext cx="3444875" cy="389890"/>
          </a:xfrm>
          <a:prstGeom prst="rect">
            <a:avLst/>
          </a:prstGeom>
        </p:spPr>
        <p:txBody>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a:pPr>
            <a:r>
              <a:rPr kumimoji="0" lang="es-CO" sz="2400" b="0" i="0" u="none" strike="noStrike" kern="1200" cap="none" spc="0" normalizeH="0" baseline="0" noProof="0" dirty="0">
                <a:ln>
                  <a:noFill/>
                </a:ln>
                <a:solidFill>
                  <a:srgbClr val="575756"/>
                </a:solidFill>
                <a:effectLst/>
                <a:uLnTx/>
                <a:uFillTx/>
                <a:latin typeface="Arial" panose="020B0604020202020204" pitchFamily="34" charset="0"/>
                <a:cs typeface="Arial" panose="020B0604020202020204" pitchFamily="34" charset="0"/>
              </a:rPr>
              <a:t>Formato HU</a:t>
            </a:r>
          </a:p>
        </p:txBody>
      </p:sp>
      <p:sp>
        <p:nvSpPr>
          <p:cNvPr id="67" name="Marcador de texto 4">
            <a:extLst>
              <a:ext uri="{FF2B5EF4-FFF2-40B4-BE49-F238E27FC236}">
                <a16:creationId xmlns:a16="http://schemas.microsoft.com/office/drawing/2014/main" id="{DD9C9947-4FB7-4A0E-BE64-6B9BCDF781F0}"/>
              </a:ext>
            </a:extLst>
          </p:cNvPr>
          <p:cNvSpPr txBox="1"/>
          <p:nvPr/>
        </p:nvSpPr>
        <p:spPr>
          <a:xfrm>
            <a:off x="8066205" y="2563509"/>
            <a:ext cx="3444875" cy="389890"/>
          </a:xfrm>
          <a:prstGeom prst="rect">
            <a:avLst/>
          </a:prstGeom>
        </p:spPr>
        <p:txBody>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a:pPr>
            <a:r>
              <a:rPr kumimoji="0" lang="es-CO" sz="2400" b="0" i="0" u="none" strike="noStrike" kern="1200" cap="none" spc="0" normalizeH="0" baseline="0" noProof="0" dirty="0">
                <a:ln>
                  <a:noFill/>
                </a:ln>
                <a:solidFill>
                  <a:srgbClr val="575756"/>
                </a:solidFill>
                <a:effectLst/>
                <a:uLnTx/>
                <a:uFillTx/>
                <a:latin typeface="Arial" panose="020B0604020202020204" pitchFamily="34" charset="0"/>
                <a:cs typeface="Arial" panose="020B0604020202020204" pitchFamily="34" charset="0"/>
              </a:rPr>
              <a:t>INVEST</a:t>
            </a:r>
          </a:p>
        </p:txBody>
      </p:sp>
      <p:sp>
        <p:nvSpPr>
          <p:cNvPr id="68" name="Marcador de texto 4">
            <a:extLst>
              <a:ext uri="{FF2B5EF4-FFF2-40B4-BE49-F238E27FC236}">
                <a16:creationId xmlns:a16="http://schemas.microsoft.com/office/drawing/2014/main" id="{8258F6B9-C3F6-4281-A7AE-7742245BE55A}"/>
              </a:ext>
            </a:extLst>
          </p:cNvPr>
          <p:cNvSpPr txBox="1"/>
          <p:nvPr/>
        </p:nvSpPr>
        <p:spPr>
          <a:xfrm>
            <a:off x="8066204" y="3387778"/>
            <a:ext cx="3444875" cy="389890"/>
          </a:xfrm>
          <a:prstGeom prst="rect">
            <a:avLst/>
          </a:prstGeom>
        </p:spPr>
        <p:txBody>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a:pPr>
            <a:r>
              <a:rPr kumimoji="0" lang="es-CO" sz="2400" b="0" i="0" u="none" strike="noStrike" kern="1200" cap="none" spc="0" normalizeH="0" baseline="0" noProof="0" dirty="0" err="1">
                <a:ln>
                  <a:noFill/>
                </a:ln>
                <a:solidFill>
                  <a:srgbClr val="575756"/>
                </a:solidFill>
                <a:effectLst/>
                <a:uLnTx/>
                <a:uFillTx/>
                <a:latin typeface="Arial" panose="020B0604020202020204" pitchFamily="34" charset="0"/>
                <a:cs typeface="Arial" panose="020B0604020202020204" pitchFamily="34" charset="0"/>
              </a:rPr>
              <a:t>Definition</a:t>
            </a:r>
            <a:r>
              <a:rPr kumimoji="0" lang="es-CO" sz="2400" b="0" i="0" u="none" strike="noStrike" kern="1200" cap="none" spc="0" normalizeH="0" baseline="0" noProof="0" dirty="0">
                <a:ln>
                  <a:noFill/>
                </a:ln>
                <a:solidFill>
                  <a:srgbClr val="575756"/>
                </a:solidFill>
                <a:effectLst/>
                <a:uLnTx/>
                <a:uFillTx/>
                <a:latin typeface="Arial" panose="020B0604020202020204" pitchFamily="34" charset="0"/>
                <a:cs typeface="Arial" panose="020B0604020202020204" pitchFamily="34" charset="0"/>
              </a:rPr>
              <a:t> </a:t>
            </a:r>
            <a:r>
              <a:rPr lang="es-CO" sz="2400" dirty="0"/>
              <a:t>o</a:t>
            </a:r>
            <a:r>
              <a:rPr kumimoji="0" lang="es-CO" sz="2400" b="0" i="0" u="none" strike="noStrike" kern="1200" cap="none" spc="0" normalizeH="0" baseline="0" noProof="0" dirty="0">
                <a:ln>
                  <a:noFill/>
                </a:ln>
                <a:solidFill>
                  <a:srgbClr val="575756"/>
                </a:solidFill>
                <a:effectLst/>
                <a:uLnTx/>
                <a:uFillTx/>
                <a:latin typeface="Arial" panose="020B0604020202020204" pitchFamily="34" charset="0"/>
                <a:cs typeface="Arial" panose="020B0604020202020204" pitchFamily="34" charset="0"/>
              </a:rPr>
              <a:t>f </a:t>
            </a:r>
            <a:r>
              <a:rPr kumimoji="0" lang="es-CO" sz="2400" b="0" i="0" u="none" strike="noStrike" kern="1200" cap="none" spc="0" normalizeH="0" baseline="0" noProof="0" dirty="0" err="1">
                <a:ln>
                  <a:noFill/>
                </a:ln>
                <a:solidFill>
                  <a:srgbClr val="575756"/>
                </a:solidFill>
                <a:effectLst/>
                <a:uLnTx/>
                <a:uFillTx/>
                <a:latin typeface="Arial" panose="020B0604020202020204" pitchFamily="34" charset="0"/>
                <a:cs typeface="Arial" panose="020B0604020202020204" pitchFamily="34" charset="0"/>
              </a:rPr>
              <a:t>Ready</a:t>
            </a:r>
            <a:endParaRPr kumimoji="0" lang="es-CO" sz="2400" b="0" i="0" u="none" strike="noStrike" kern="1200" cap="none" spc="0" normalizeH="0" baseline="0" noProof="0" dirty="0">
              <a:ln>
                <a:noFill/>
              </a:ln>
              <a:solidFill>
                <a:srgbClr val="575756"/>
              </a:solidFill>
              <a:effectLst/>
              <a:uLnTx/>
              <a:uFillTx/>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802880"/>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402256" y="194557"/>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7.¿Cómo se Finaliza un Refinamiento?</a:t>
            </a:r>
            <a:endParaRPr lang="es-CO" sz="2700" b="1" dirty="0">
              <a:solidFill>
                <a:srgbClr val="AD198D"/>
              </a:solidFill>
              <a:latin typeface="Arial" panose="020B0604020202020204" pitchFamily="34" charset="0"/>
              <a:cs typeface="Arial" panose="020B0604020202020204" pitchFamily="34" charset="0"/>
            </a:endParaRPr>
          </a:p>
        </p:txBody>
      </p:sp>
      <p:sp>
        <p:nvSpPr>
          <p:cNvPr id="5" name="CuadroTexto 4"/>
          <p:cNvSpPr txBox="1"/>
          <p:nvPr/>
        </p:nvSpPr>
        <p:spPr>
          <a:xfrm>
            <a:off x="1294556" y="4921839"/>
            <a:ext cx="9602667" cy="1198880"/>
          </a:xfrm>
          <a:prstGeom prst="rect">
            <a:avLst/>
          </a:prstGeom>
          <a:noFill/>
        </p:spPr>
        <p:txBody>
          <a:bodyPr wrap="square" rtlCol="0">
            <a:spAutoFit/>
          </a:bodyPr>
          <a:lstStyle/>
          <a:p>
            <a:pPr algn="l"/>
            <a:r>
              <a:rPr lang="es-ES" altLang="es-CO" dirty="0">
                <a:solidFill>
                  <a:srgbClr val="575756"/>
                </a:solidFill>
                <a:latin typeface="Arial" panose="020B0604020202020204" pitchFamily="34" charset="0"/>
                <a:cs typeface="Arial" panose="020B0604020202020204" pitchFamily="34" charset="0"/>
              </a:rPr>
              <a:t>Al finalizar la sesión es importante revisar que tan productiva fue y que oportunidades de mejora se hallaron que pueda aportar para el mejoramiento continuo. Para lo cual se le solicita a  cada participante que resalten lo que les gusto, lo que no les gusto y que se puede mejorar.</a:t>
            </a:r>
          </a:p>
        </p:txBody>
      </p:sp>
      <p:sp>
        <p:nvSpPr>
          <p:cNvPr id="14" name="6 Rectángulo"/>
          <p:cNvSpPr/>
          <p:nvPr/>
        </p:nvSpPr>
        <p:spPr>
          <a:xfrm>
            <a:off x="2200857" y="2369122"/>
            <a:ext cx="1131532" cy="307777"/>
          </a:xfrm>
          <a:prstGeom prst="rect">
            <a:avLst/>
          </a:prstGeom>
        </p:spPr>
        <p:txBody>
          <a:bodyPr wrap="square">
            <a:spAutoFit/>
          </a:bodyPr>
          <a:lstStyle/>
          <a:p>
            <a:r>
              <a:rPr lang="es-ES" sz="1400" b="1" dirty="0">
                <a:solidFill>
                  <a:srgbClr val="982881"/>
                </a:solidFill>
                <a:latin typeface="Arial" panose="020B0604020202020204" pitchFamily="34" charset="0"/>
                <a:ea typeface="Calibri" panose="020F0502020204030204"/>
                <a:cs typeface="Arial" panose="020B0604020202020204" pitchFamily="34" charset="0"/>
              </a:rPr>
              <a:t>Me gustó</a:t>
            </a:r>
            <a:endParaRPr lang="es-CO" sz="2000" dirty="0">
              <a:solidFill>
                <a:srgbClr val="982881"/>
              </a:solidFill>
              <a:latin typeface="Arial" panose="020B0604020202020204" pitchFamily="34" charset="0"/>
              <a:ea typeface="Calibri" panose="020F0502020204030204"/>
              <a:cs typeface="Arial" panose="020B0604020202020204" pitchFamily="34" charset="0"/>
            </a:endParaRPr>
          </a:p>
        </p:txBody>
      </p:sp>
      <p:sp>
        <p:nvSpPr>
          <p:cNvPr id="16" name="6 Rectángulo"/>
          <p:cNvSpPr/>
          <p:nvPr/>
        </p:nvSpPr>
        <p:spPr>
          <a:xfrm>
            <a:off x="4971996" y="2334777"/>
            <a:ext cx="1661087" cy="307777"/>
          </a:xfrm>
          <a:prstGeom prst="rect">
            <a:avLst/>
          </a:prstGeom>
        </p:spPr>
        <p:txBody>
          <a:bodyPr wrap="square">
            <a:spAutoFit/>
          </a:bodyPr>
          <a:lstStyle/>
          <a:p>
            <a:r>
              <a:rPr lang="es-ES" sz="1400" b="1" dirty="0">
                <a:solidFill>
                  <a:srgbClr val="982881"/>
                </a:solidFill>
                <a:latin typeface="Arial" panose="020B0604020202020204" pitchFamily="34" charset="0"/>
                <a:ea typeface="Calibri" panose="020F0502020204030204"/>
                <a:cs typeface="Arial" panose="020B0604020202020204" pitchFamily="34" charset="0"/>
              </a:rPr>
              <a:t>No me gustó</a:t>
            </a:r>
            <a:endParaRPr lang="es-CO" sz="2000" dirty="0">
              <a:solidFill>
                <a:srgbClr val="982881"/>
              </a:solidFill>
              <a:latin typeface="Arial" panose="020B0604020202020204" pitchFamily="34" charset="0"/>
              <a:ea typeface="Calibri" panose="020F0502020204030204"/>
              <a:cs typeface="Arial" panose="020B0604020202020204" pitchFamily="34" charset="0"/>
            </a:endParaRPr>
          </a:p>
        </p:txBody>
      </p:sp>
      <p:sp>
        <p:nvSpPr>
          <p:cNvPr id="17" name="6 Rectángulo"/>
          <p:cNvSpPr/>
          <p:nvPr/>
        </p:nvSpPr>
        <p:spPr>
          <a:xfrm>
            <a:off x="3979544" y="3583745"/>
            <a:ext cx="1661087" cy="307777"/>
          </a:xfrm>
          <a:prstGeom prst="rect">
            <a:avLst/>
          </a:prstGeom>
        </p:spPr>
        <p:txBody>
          <a:bodyPr wrap="square">
            <a:spAutoFit/>
          </a:bodyPr>
          <a:lstStyle/>
          <a:p>
            <a:r>
              <a:rPr lang="es-ES" sz="1400" b="1" dirty="0">
                <a:solidFill>
                  <a:srgbClr val="982881"/>
                </a:solidFill>
                <a:latin typeface="Arial" panose="020B0604020202020204" pitchFamily="34" charset="0"/>
                <a:ea typeface="Calibri" panose="020F0502020204030204"/>
                <a:cs typeface="Arial" panose="020B0604020202020204" pitchFamily="34" charset="0"/>
              </a:rPr>
              <a:t>Mejorar</a:t>
            </a:r>
            <a:endParaRPr lang="es-CO" sz="2000" dirty="0">
              <a:solidFill>
                <a:srgbClr val="982881"/>
              </a:solidFill>
              <a:latin typeface="Arial" panose="020B0604020202020204" pitchFamily="34" charset="0"/>
              <a:ea typeface="Calibri" panose="020F0502020204030204"/>
              <a:cs typeface="Arial" panose="020B0604020202020204" pitchFamily="34" charset="0"/>
            </a:endParaRPr>
          </a:p>
        </p:txBody>
      </p:sp>
      <p:cxnSp>
        <p:nvCxnSpPr>
          <p:cNvPr id="23" name="Conector recto 22"/>
          <p:cNvCxnSpPr/>
          <p:nvPr/>
        </p:nvCxnSpPr>
        <p:spPr>
          <a:xfrm>
            <a:off x="4367439" y="2374218"/>
            <a:ext cx="0" cy="958850"/>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Conector recto 23"/>
          <p:cNvCxnSpPr/>
          <p:nvPr/>
        </p:nvCxnSpPr>
        <p:spPr>
          <a:xfrm flipH="1">
            <a:off x="3072039" y="3333068"/>
            <a:ext cx="1294784" cy="1000015"/>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Conector recto 24"/>
          <p:cNvCxnSpPr/>
          <p:nvPr/>
        </p:nvCxnSpPr>
        <p:spPr>
          <a:xfrm flipH="1" flipV="1">
            <a:off x="4367439" y="3315409"/>
            <a:ext cx="1378566" cy="1017674"/>
          </a:xfrm>
          <a:prstGeom prst="line">
            <a:avLst/>
          </a:prstGeom>
        </p:spPr>
        <p:style>
          <a:lnRef idx="3">
            <a:schemeClr val="accent1"/>
          </a:lnRef>
          <a:fillRef idx="0">
            <a:schemeClr val="accent1"/>
          </a:fillRef>
          <a:effectRef idx="2">
            <a:schemeClr val="accent1"/>
          </a:effectRef>
          <a:fontRef idx="minor">
            <a:schemeClr val="tx1"/>
          </a:fontRef>
        </p:style>
      </p:cxnSp>
      <p:pic>
        <p:nvPicPr>
          <p:cNvPr id="26" name="Imagen 25"/>
          <p:cNvPicPr>
            <a:picLocks noChangeAspect="1"/>
          </p:cNvPicPr>
          <p:nvPr/>
        </p:nvPicPr>
        <p:blipFill>
          <a:blip r:embed="rId2"/>
          <a:stretch>
            <a:fillRect/>
          </a:stretch>
        </p:blipFill>
        <p:spPr>
          <a:xfrm>
            <a:off x="5269156" y="2816338"/>
            <a:ext cx="628649" cy="628649"/>
          </a:xfrm>
          <a:prstGeom prst="rect">
            <a:avLst/>
          </a:prstGeom>
        </p:spPr>
      </p:pic>
      <p:pic>
        <p:nvPicPr>
          <p:cNvPr id="27" name="Imagen 26"/>
          <p:cNvPicPr>
            <a:picLocks noChangeAspect="1"/>
          </p:cNvPicPr>
          <p:nvPr/>
        </p:nvPicPr>
        <p:blipFill>
          <a:blip r:embed="rId3"/>
          <a:stretch>
            <a:fillRect/>
          </a:stretch>
        </p:blipFill>
        <p:spPr>
          <a:xfrm>
            <a:off x="2290365" y="2794112"/>
            <a:ext cx="673099" cy="673099"/>
          </a:xfrm>
          <a:prstGeom prst="rect">
            <a:avLst/>
          </a:prstGeom>
        </p:spPr>
      </p:pic>
      <p:pic>
        <p:nvPicPr>
          <p:cNvPr id="28" name="Imagen 27"/>
          <p:cNvPicPr>
            <a:picLocks noChangeAspect="1"/>
          </p:cNvPicPr>
          <p:nvPr/>
        </p:nvPicPr>
        <p:blipFill>
          <a:blip r:embed="rId4"/>
          <a:stretch>
            <a:fillRect/>
          </a:stretch>
        </p:blipFill>
        <p:spPr>
          <a:xfrm>
            <a:off x="6561860" y="2504718"/>
            <a:ext cx="1191226" cy="1191226"/>
          </a:xfrm>
          <a:prstGeom prst="rect">
            <a:avLst/>
          </a:prstGeom>
        </p:spPr>
      </p:pic>
      <p:pic>
        <p:nvPicPr>
          <p:cNvPr id="29" name="Imagen 28"/>
          <p:cNvPicPr>
            <a:picLocks noChangeAspect="1"/>
          </p:cNvPicPr>
          <p:nvPr/>
        </p:nvPicPr>
        <p:blipFill>
          <a:blip r:embed="rId5"/>
          <a:stretch>
            <a:fillRect/>
          </a:stretch>
        </p:blipFill>
        <p:spPr>
          <a:xfrm>
            <a:off x="4162154" y="3910703"/>
            <a:ext cx="561138" cy="561138"/>
          </a:xfrm>
          <a:prstGeom prst="rect">
            <a:avLst/>
          </a:prstGeom>
        </p:spPr>
      </p:pic>
      <p:grpSp>
        <p:nvGrpSpPr>
          <p:cNvPr id="30" name="Grupo 29"/>
          <p:cNvGrpSpPr/>
          <p:nvPr/>
        </p:nvGrpSpPr>
        <p:grpSpPr>
          <a:xfrm>
            <a:off x="740251" y="1034655"/>
            <a:ext cx="3617415" cy="1107996"/>
            <a:chOff x="764437" y="1403281"/>
            <a:chExt cx="3022927" cy="1107996"/>
          </a:xfrm>
        </p:grpSpPr>
        <p:sp>
          <p:nvSpPr>
            <p:cNvPr id="31" name="4 Rectángulo"/>
            <p:cNvSpPr/>
            <p:nvPr/>
          </p:nvSpPr>
          <p:spPr>
            <a:xfrm>
              <a:off x="764437" y="1403281"/>
              <a:ext cx="154372" cy="1107996"/>
            </a:xfrm>
            <a:prstGeom prst="rect">
              <a:avLst/>
            </a:prstGeom>
            <a:noFill/>
            <a:ln>
              <a:noFill/>
            </a:ln>
          </p:spPr>
          <p:txBody>
            <a:bodyPr wrap="none" lIns="91440" tIns="45720" rIns="91440" bIns="45720">
              <a:spAutoFit/>
            </a:bodyPr>
            <a:lstStyle/>
            <a:p>
              <a:pPr algn="ctr"/>
              <a:endPar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2" name="5 CuadroTexto"/>
            <p:cNvSpPr txBox="1"/>
            <p:nvPr/>
          </p:nvSpPr>
          <p:spPr>
            <a:xfrm>
              <a:off x="1169601" y="1741835"/>
              <a:ext cx="2617763" cy="430887"/>
            </a:xfrm>
            <a:prstGeom prst="rect">
              <a:avLst/>
            </a:prstGeom>
            <a:noFill/>
          </p:spPr>
          <p:txBody>
            <a:bodyPr wrap="square" rtlCol="0" anchor="ctr" anchorCtr="0">
              <a:noAutofit/>
            </a:bodyPr>
            <a:lstStyle/>
            <a:p>
              <a:r>
                <a:rPr lang="es-CO" sz="2400" dirty="0" err="1">
                  <a:solidFill>
                    <a:srgbClr val="632678"/>
                  </a:solidFill>
                  <a:latin typeface="Arial" panose="020B0604020202020204" pitchFamily="34" charset="0"/>
                  <a:cs typeface="Arial" panose="020B0604020202020204" pitchFamily="34" charset="0"/>
                </a:rPr>
                <a:t>Feedback</a:t>
              </a:r>
              <a:endParaRPr lang="es-CO" sz="2400" dirty="0">
                <a:solidFill>
                  <a:srgbClr val="632678"/>
                </a:solidFill>
                <a:latin typeface="Arial" panose="020B0604020202020204" pitchFamily="34" charset="0"/>
                <a:cs typeface="Arial" panose="020B0604020202020204" pitchFamily="34" charset="0"/>
              </a:endParaRPr>
            </a:p>
          </p:txBody>
        </p:sp>
      </p:grpSp>
      <p:sp>
        <p:nvSpPr>
          <p:cNvPr id="33" name="Llamada rectangular redondeada 32"/>
          <p:cNvSpPr/>
          <p:nvPr/>
        </p:nvSpPr>
        <p:spPr>
          <a:xfrm>
            <a:off x="8660920" y="2109733"/>
            <a:ext cx="2577433" cy="1719968"/>
          </a:xfrm>
          <a:prstGeom prst="wedgeRoundRectCallout">
            <a:avLst>
              <a:gd name="adj1" fmla="val -13211"/>
              <a:gd name="adj2" fmla="val 43341"/>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400" dirty="0">
                <a:solidFill>
                  <a:schemeClr val="bg1"/>
                </a:solidFill>
                <a:latin typeface="Arial" panose="020B0604020202020204" pitchFamily="34" charset="0"/>
                <a:cs typeface="Arial" panose="020B0604020202020204" pitchFamily="34" charset="0"/>
              </a:rPr>
              <a:t>El propósito del </a:t>
            </a:r>
            <a:r>
              <a:rPr lang="es-ES" altLang="en-US" sz="1400" dirty="0" err="1">
                <a:solidFill>
                  <a:schemeClr val="bg1"/>
                </a:solidFill>
                <a:latin typeface="Arial" panose="020B0604020202020204" pitchFamily="34" charset="0"/>
                <a:cs typeface="Arial" panose="020B0604020202020204" pitchFamily="34" charset="0"/>
              </a:rPr>
              <a:t>feedback</a:t>
            </a:r>
            <a:r>
              <a:rPr lang="es-ES" altLang="en-US" sz="1400" dirty="0">
                <a:solidFill>
                  <a:schemeClr val="bg1"/>
                </a:solidFill>
                <a:latin typeface="Arial" panose="020B0604020202020204" pitchFamily="34" charset="0"/>
                <a:cs typeface="Arial" panose="020B0604020202020204" pitchFamily="34" charset="0"/>
              </a:rPr>
              <a:t> es identificar hallazgos que puedan mejorar el siguiente refinamiento .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9669" y="2002974"/>
            <a:ext cx="2656113" cy="757644"/>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735" dirty="0">
              <a:solidFill>
                <a:schemeClr val="tx1"/>
              </a:solidFill>
            </a:endParaRPr>
          </a:p>
          <a:p>
            <a:pPr algn="ctr"/>
            <a:endParaRPr lang="es-CO" sz="3735" dirty="0">
              <a:solidFill>
                <a:schemeClr val="tx1"/>
              </a:solidFill>
            </a:endParaRPr>
          </a:p>
          <a:p>
            <a:pPr algn="ctr"/>
            <a:endParaRPr lang="es-CO" sz="3735" dirty="0">
              <a:solidFill>
                <a:schemeClr val="tx1"/>
              </a:solidFill>
            </a:endParaRPr>
          </a:p>
          <a:p>
            <a:pPr algn="ctr"/>
            <a:r>
              <a:rPr lang="es-CO" sz="3735" dirty="0">
                <a:solidFill>
                  <a:schemeClr val="tx1"/>
                </a:solidFill>
              </a:rPr>
              <a:t>Gracias</a:t>
            </a:r>
            <a:r>
              <a:rPr lang="es-CO" sz="4265" dirty="0">
                <a:solidFill>
                  <a:schemeClr val="tx1"/>
                </a:solidFill>
              </a:rPr>
              <a:t>.</a:t>
            </a:r>
          </a:p>
          <a:p>
            <a:pPr algn="ctr"/>
            <a:endParaRPr lang="es-ES" sz="4265" dirty="0">
              <a:solidFill>
                <a:schemeClr val="tx1"/>
              </a:solidFill>
            </a:endParaRPr>
          </a:p>
          <a:p>
            <a:pPr fontAlgn="base"/>
            <a:endParaRPr lang="es-ES" dirty="0">
              <a:solidFill>
                <a:schemeClr val="tx1"/>
              </a:solidFill>
            </a:endParaRPr>
          </a:p>
          <a:p>
            <a:pPr algn="ctr"/>
            <a:endParaRPr lang="es-CO" sz="4265" dirty="0">
              <a:solidFill>
                <a:srgbClr val="26478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38200" y="54878"/>
            <a:ext cx="10515600" cy="1325563"/>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1 Introducción</a:t>
            </a:r>
            <a:endParaRPr lang="es-CO" sz="2700" b="1" dirty="0">
              <a:solidFill>
                <a:srgbClr val="AD198D"/>
              </a:solidFill>
              <a:latin typeface="Arial" panose="020B0604020202020204" pitchFamily="34" charset="0"/>
              <a:cs typeface="Arial" panose="020B0604020202020204" pitchFamily="34" charset="0"/>
            </a:endParaRPr>
          </a:p>
        </p:txBody>
      </p:sp>
      <p:sp>
        <p:nvSpPr>
          <p:cNvPr id="6" name="CuadroTexto 5"/>
          <p:cNvSpPr txBox="1"/>
          <p:nvPr/>
        </p:nvSpPr>
        <p:spPr>
          <a:xfrm>
            <a:off x="1082181" y="2146310"/>
            <a:ext cx="9446002" cy="645160"/>
          </a:xfrm>
          <a:prstGeom prst="rect">
            <a:avLst/>
          </a:prstGeom>
          <a:noFill/>
        </p:spPr>
        <p:txBody>
          <a:bodyPr wrap="square" rtlCol="0">
            <a:spAutoFit/>
          </a:bodyPr>
          <a:lstStyle/>
          <a:p>
            <a:pPr lvl="1" algn="just"/>
            <a:endParaRPr lang="es-ES" dirty="0">
              <a:solidFill>
                <a:schemeClr val="accent1">
                  <a:lumMod val="75000"/>
                </a:schemeClr>
              </a:solidFill>
              <a:latin typeface="Arial" panose="020B0604020202020204" pitchFamily="34" charset="0"/>
              <a:cs typeface="Arial" panose="020B0604020202020204" pitchFamily="34" charset="0"/>
            </a:endParaRPr>
          </a:p>
          <a:p>
            <a:pPr marL="800100" lvl="1" indent="-342900">
              <a:buAutoNum type="arabicPeriod"/>
            </a:pPr>
            <a:endParaRPr lang="es-ES" dirty="0">
              <a:solidFill>
                <a:schemeClr val="accent1">
                  <a:lumMod val="75000"/>
                </a:schemeClr>
              </a:solidFill>
              <a:latin typeface="Arial" panose="020B0604020202020204" pitchFamily="34" charset="0"/>
              <a:cs typeface="Arial" panose="020B0604020202020204" pitchFamily="34" charset="0"/>
            </a:endParaRPr>
          </a:p>
        </p:txBody>
      </p:sp>
      <p:cxnSp>
        <p:nvCxnSpPr>
          <p:cNvPr id="3" name="Conector recto 2"/>
          <p:cNvCxnSpPr/>
          <p:nvPr/>
        </p:nvCxnSpPr>
        <p:spPr>
          <a:xfrm>
            <a:off x="622829" y="925851"/>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Cuadro de texto 8"/>
          <p:cNvSpPr txBox="1"/>
          <p:nvPr/>
        </p:nvSpPr>
        <p:spPr>
          <a:xfrm>
            <a:off x="723148" y="925851"/>
            <a:ext cx="9805035" cy="3139321"/>
          </a:xfrm>
          <a:prstGeom prst="rect">
            <a:avLst/>
          </a:prstGeom>
          <a:noFill/>
        </p:spPr>
        <p:txBody>
          <a:bodyPr wrap="square" rtlCol="0">
            <a:spAutoFit/>
          </a:bodyPr>
          <a:lstStyle/>
          <a:p>
            <a:r>
              <a:rPr lang="es-ES" dirty="0"/>
              <a:t>El refinamiento, es un evento en el cual el equipo ágil realiza una revisión de  cada una de las historias de usuario y se detallan  sus criterios de aceptación para asegurar que sean claros y suficientes en la  entrega de valor al negocio.</a:t>
            </a:r>
          </a:p>
          <a:p>
            <a:endParaRPr lang="es-ES" dirty="0"/>
          </a:p>
          <a:p>
            <a:r>
              <a:rPr lang="es-ES" dirty="0"/>
              <a:t>El refinamiento es realmente importante ya que a través de este, el equipo se asegura de obtener un entendimiento claro de las necesidades y lo que espera el negocio. Al realizar este evento se minimizan riesgo como iniciar construcciones de soluciones sin tener la suficiente información para la ejecución y así disminuir impactos como incumplimiento, calidad o insatisfacción de los clientes.</a:t>
            </a:r>
          </a:p>
          <a:p>
            <a:endParaRPr lang="es-ES" dirty="0"/>
          </a:p>
          <a:p>
            <a:endParaRPr lang="es-ES" dirty="0"/>
          </a:p>
          <a:p>
            <a:pPr algn="just"/>
            <a:endParaRPr lang="es-ES" altLang="en-US" dirty="0">
              <a:solidFill>
                <a:srgbClr val="575756"/>
              </a:solidFill>
              <a:latin typeface="Arial" panose="020B0604020202020204" pitchFamily="34" charset="0"/>
              <a:cs typeface="Arial" panose="020B0604020202020204" pitchFamily="34" charset="0"/>
            </a:endParaRPr>
          </a:p>
        </p:txBody>
      </p:sp>
      <p:pic>
        <p:nvPicPr>
          <p:cNvPr id="10" name="Marcador de posición de contenido 9"/>
          <p:cNvPicPr>
            <a:picLocks noGrp="1" noChangeAspect="1"/>
          </p:cNvPicPr>
          <p:nvPr>
            <p:ph idx="1"/>
          </p:nvPr>
        </p:nvPicPr>
        <p:blipFill>
          <a:blip r:embed="rId2"/>
          <a:stretch>
            <a:fillRect/>
          </a:stretch>
        </p:blipFill>
        <p:spPr>
          <a:xfrm>
            <a:off x="1943869" y="4549073"/>
            <a:ext cx="7938135" cy="18662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9439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645952" y="281637"/>
            <a:ext cx="8129884" cy="66264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b="1" dirty="0">
                <a:solidFill>
                  <a:srgbClr val="AD198D"/>
                </a:solidFill>
                <a:latin typeface="Arial" panose="020B0604020202020204" pitchFamily="34" charset="0"/>
                <a:cs typeface="Arial" panose="020B0604020202020204" pitchFamily="34" charset="0"/>
                <a:sym typeface="+mn-ea"/>
              </a:rPr>
              <a:t>7.3 Entradas y Salidas: Refinamiento</a:t>
            </a:r>
            <a:endParaRPr lang="es-ES" b="1" dirty="0">
              <a:solidFill>
                <a:schemeClr val="accent1">
                  <a:lumMod val="75000"/>
                </a:schemeClr>
              </a:solidFill>
              <a:latin typeface="Arial" panose="020B0604020202020204" pitchFamily="34" charset="0"/>
              <a:cs typeface="Arial" panose="020B0604020202020204" pitchFamily="34" charset="0"/>
            </a:endParaRPr>
          </a:p>
        </p:txBody>
      </p:sp>
      <p:sp>
        <p:nvSpPr>
          <p:cNvPr id="21" name="Rectángulo 20"/>
          <p:cNvSpPr/>
          <p:nvPr/>
        </p:nvSpPr>
        <p:spPr>
          <a:xfrm>
            <a:off x="8054963" y="2943184"/>
            <a:ext cx="2036605" cy="797331"/>
          </a:xfrm>
          <a:prstGeom prst="rect">
            <a:avLst/>
          </a:prstGeom>
          <a:solidFill>
            <a:srgbClr val="982881"/>
          </a:solidFill>
          <a:ln>
            <a:solidFill>
              <a:srgbClr val="98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rPr>
              <a:t>Dependencias</a:t>
            </a:r>
            <a:endParaRPr lang="es-CO" dirty="0">
              <a:latin typeface="Arial" panose="020B0604020202020204" pitchFamily="34" charset="0"/>
              <a:cs typeface="Arial" panose="020B0604020202020204" pitchFamily="34" charset="0"/>
            </a:endParaRPr>
          </a:p>
        </p:txBody>
      </p:sp>
      <p:sp>
        <p:nvSpPr>
          <p:cNvPr id="30" name="Rectángulo 29"/>
          <p:cNvSpPr/>
          <p:nvPr/>
        </p:nvSpPr>
        <p:spPr>
          <a:xfrm>
            <a:off x="8054962" y="3840340"/>
            <a:ext cx="2036606" cy="805882"/>
          </a:xfrm>
          <a:prstGeom prst="rect">
            <a:avLst/>
          </a:prstGeom>
          <a:solidFill>
            <a:srgbClr val="632881"/>
          </a:solidFill>
          <a:ln>
            <a:solidFill>
              <a:srgbClr val="63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rPr>
              <a:t>Riesgos, Impedimentos</a:t>
            </a:r>
          </a:p>
          <a:p>
            <a:pPr algn="ctr"/>
            <a:endParaRPr lang="es-CO" sz="1100" dirty="0">
              <a:latin typeface="Arial" panose="020B0604020202020204" pitchFamily="34" charset="0"/>
              <a:cs typeface="Arial" panose="020B0604020202020204" pitchFamily="34" charset="0"/>
            </a:endParaRPr>
          </a:p>
        </p:txBody>
      </p:sp>
      <p:sp>
        <p:nvSpPr>
          <p:cNvPr id="36" name="Rectángulo 35"/>
          <p:cNvSpPr/>
          <p:nvPr/>
        </p:nvSpPr>
        <p:spPr>
          <a:xfrm>
            <a:off x="1316992" y="2427245"/>
            <a:ext cx="2036605" cy="808381"/>
          </a:xfrm>
          <a:prstGeom prst="rect">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rPr>
              <a:t>Backlog HU Priorizadas</a:t>
            </a:r>
          </a:p>
          <a:p>
            <a:pPr algn="ctr"/>
            <a:endParaRPr lang="es-CO" sz="1100" dirty="0">
              <a:latin typeface="Arial" panose="020B0604020202020204" pitchFamily="34" charset="0"/>
              <a:cs typeface="Arial" panose="020B0604020202020204" pitchFamily="34" charset="0"/>
            </a:endParaRPr>
          </a:p>
        </p:txBody>
      </p:sp>
      <p:sp>
        <p:nvSpPr>
          <p:cNvPr id="39" name="Rectángulo 38"/>
          <p:cNvSpPr/>
          <p:nvPr/>
        </p:nvSpPr>
        <p:spPr>
          <a:xfrm>
            <a:off x="1316992" y="3341648"/>
            <a:ext cx="2036605" cy="802958"/>
          </a:xfrm>
          <a:prstGeom prst="rect">
            <a:avLst/>
          </a:prstGeom>
          <a:solidFill>
            <a:srgbClr val="982881"/>
          </a:solidFill>
          <a:ln>
            <a:solidFill>
              <a:srgbClr val="98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rPr>
              <a:t>Criterios de aceptación claros</a:t>
            </a:r>
          </a:p>
          <a:p>
            <a:pPr algn="ctr"/>
            <a:endParaRPr lang="es-CO" sz="1100" dirty="0">
              <a:latin typeface="Arial" panose="020B0604020202020204" pitchFamily="34" charset="0"/>
              <a:cs typeface="Arial" panose="020B0604020202020204" pitchFamily="34" charset="0"/>
            </a:endParaRPr>
          </a:p>
        </p:txBody>
      </p:sp>
      <p:sp>
        <p:nvSpPr>
          <p:cNvPr id="42" name="Rectángulo 41"/>
          <p:cNvSpPr/>
          <p:nvPr/>
        </p:nvSpPr>
        <p:spPr>
          <a:xfrm>
            <a:off x="8054962" y="2026569"/>
            <a:ext cx="2036606" cy="804867"/>
          </a:xfrm>
          <a:prstGeom prst="rect">
            <a:avLst/>
          </a:prstGeom>
          <a:solidFill>
            <a:srgbClr val="BA2F7D"/>
          </a:solidFill>
          <a:ln>
            <a:solidFill>
              <a:srgbClr val="98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rPr>
              <a:t>HU Refinadas</a:t>
            </a:r>
          </a:p>
          <a:p>
            <a:pPr algn="ctr"/>
            <a:endParaRPr lang="es-CO" sz="1100" dirty="0">
              <a:latin typeface="Arial" panose="020B0604020202020204" pitchFamily="34" charset="0"/>
              <a:cs typeface="Arial" panose="020B0604020202020204" pitchFamily="34" charset="0"/>
            </a:endParaRPr>
          </a:p>
        </p:txBody>
      </p:sp>
      <p:sp>
        <p:nvSpPr>
          <p:cNvPr id="2" name="Rectángulo 1"/>
          <p:cNvSpPr/>
          <p:nvPr/>
        </p:nvSpPr>
        <p:spPr>
          <a:xfrm>
            <a:off x="3457027" y="2937684"/>
            <a:ext cx="4570482" cy="923330"/>
          </a:xfrm>
          <a:prstGeom prst="rect">
            <a:avLst/>
          </a:prstGeom>
          <a:noFill/>
        </p:spPr>
        <p:txBody>
          <a:bodyPr wrap="none" lIns="91440" tIns="45720" rIns="91440" bIns="45720">
            <a:spAutoFit/>
          </a:bodyPr>
          <a:lstStyle/>
          <a:p>
            <a:pPr algn="ctr"/>
            <a:r>
              <a:rPr lang="es-ES" sz="5400" b="1" cap="none" spc="0" dirty="0">
                <a:ln w="13462">
                  <a:solidFill>
                    <a:schemeClr val="bg1"/>
                  </a:solidFill>
                  <a:prstDash val="solid"/>
                </a:ln>
                <a:solidFill>
                  <a:srgbClr val="000000"/>
                </a:solidFill>
                <a:effectLst>
                  <a:outerShdw dist="38100" dir="2700000" algn="bl" rotWithShape="0">
                    <a:schemeClr val="accent5"/>
                  </a:outerShdw>
                </a:effectLst>
                <a:latin typeface="Arial" panose="020B0604020202020204" pitchFamily="34" charset="0"/>
                <a:cs typeface="Arial" panose="020B0604020202020204" pitchFamily="34" charset="0"/>
              </a:rPr>
              <a:t>Refinamiento</a:t>
            </a:r>
          </a:p>
        </p:txBody>
      </p:sp>
      <p:sp>
        <p:nvSpPr>
          <p:cNvPr id="6" name="Rectángulo 5"/>
          <p:cNvSpPr/>
          <p:nvPr/>
        </p:nvSpPr>
        <p:spPr>
          <a:xfrm rot="16200000">
            <a:off x="-927555" y="2967335"/>
            <a:ext cx="3147015" cy="923330"/>
          </a:xfrm>
          <a:prstGeom prst="rect">
            <a:avLst/>
          </a:prstGeom>
          <a:noFill/>
        </p:spPr>
        <p:txBody>
          <a:bodyPr wrap="none" lIns="91440" tIns="45720" rIns="91440" bIns="45720">
            <a:spAutoFit/>
          </a:bodyPr>
          <a:lstStyle/>
          <a:p>
            <a:pPr algn="ctr"/>
            <a:r>
              <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Entradas</a:t>
            </a:r>
          </a:p>
        </p:txBody>
      </p:sp>
      <p:sp>
        <p:nvSpPr>
          <p:cNvPr id="45" name="Rectángulo 44"/>
          <p:cNvSpPr/>
          <p:nvPr/>
        </p:nvSpPr>
        <p:spPr>
          <a:xfrm rot="16200000">
            <a:off x="9667808" y="3093553"/>
            <a:ext cx="2608406" cy="923330"/>
          </a:xfrm>
          <a:prstGeom prst="rect">
            <a:avLst/>
          </a:prstGeom>
          <a:noFill/>
        </p:spPr>
        <p:txBody>
          <a:bodyPr wrap="none" lIns="91440" tIns="45720" rIns="91440" bIns="45720">
            <a:spAutoFit/>
          </a:bodyPr>
          <a:lstStyle/>
          <a:p>
            <a:pPr algn="ctr"/>
            <a:r>
              <a:rPr lang="es-ES" sz="54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Salidas</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
        <p:nvSpPr>
          <p:cNvPr id="14" name="Cuadro de texto 34"/>
          <p:cNvSpPr txBox="1"/>
          <p:nvPr/>
        </p:nvSpPr>
        <p:spPr>
          <a:xfrm>
            <a:off x="934912" y="5268561"/>
            <a:ext cx="8591550" cy="1200329"/>
          </a:xfrm>
          <a:prstGeom prst="rect">
            <a:avLst/>
          </a:prstGeom>
          <a:noFill/>
        </p:spPr>
        <p:txBody>
          <a:bodyPr wrap="square" rtlCol="0">
            <a:spAutoFit/>
          </a:bodyPr>
          <a:lstStyle/>
          <a:p>
            <a:pPr algn="just"/>
            <a:r>
              <a:rPr lang="es-ES" altLang="en-US" b="1" dirty="0">
                <a:solidFill>
                  <a:srgbClr val="575756"/>
                </a:solidFill>
                <a:latin typeface="Arial" panose="020B0604020202020204" pitchFamily="34" charset="0"/>
                <a:cs typeface="Arial" panose="020B0604020202020204" pitchFamily="34" charset="0"/>
              </a:rPr>
              <a:t>Esta ceremonia no debe consumir mas de un 10% de la duración de la iteración, es facilitada por el Scrum Master o líder del equipo ágil. Esta sesión se puede repetir las veces que sea necesario pero sin exceder la duración recomendada.</a:t>
            </a:r>
          </a:p>
        </p:txBody>
      </p:sp>
      <p:sp>
        <p:nvSpPr>
          <p:cNvPr id="16" name="Rectángulo: esquinas redondeadas 3">
            <a:hlinkClick r:id="rId2" action="ppaction://hlinksldjump"/>
          </p:cNvPr>
          <p:cNvSpPr/>
          <p:nvPr/>
        </p:nvSpPr>
        <p:spPr>
          <a:xfrm>
            <a:off x="10393170" y="375213"/>
            <a:ext cx="1157681" cy="475205"/>
          </a:xfrm>
          <a:prstGeom prst="roundRect">
            <a:avLst/>
          </a:prstGeom>
          <a:solidFill>
            <a:srgbClr val="AD198D"/>
          </a:solidFill>
          <a:ln>
            <a:solidFill>
              <a:srgbClr val="AD19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rial" panose="020B0604020202020204" pitchFamily="34" charset="0"/>
                <a:cs typeface="Arial" panose="020B0604020202020204" pitchFamily="34" charset="0"/>
              </a:rPr>
              <a:t>Volver</a:t>
            </a:r>
            <a:endParaRPr lang="es-CO"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0483" y="1648335"/>
            <a:ext cx="2258892" cy="4900811"/>
          </a:xfrm>
          <a:prstGeom prst="rect">
            <a:avLst/>
          </a:prstGeom>
        </p:spPr>
      </p:pic>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3. ¿Por qué realizar un Refinamiento?</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sp>
        <p:nvSpPr>
          <p:cNvPr id="8" name="Llamada rectangular 7"/>
          <p:cNvSpPr/>
          <p:nvPr/>
        </p:nvSpPr>
        <p:spPr>
          <a:xfrm>
            <a:off x="968991" y="1578072"/>
            <a:ext cx="2958861" cy="766324"/>
          </a:xfrm>
          <a:prstGeom prst="wedgeRectCallout">
            <a:avLst>
              <a:gd name="adj1" fmla="val 66667"/>
              <a:gd name="adj2" fmla="val 53197"/>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Aclarar Dudas</a:t>
            </a:r>
          </a:p>
        </p:txBody>
      </p:sp>
      <p:sp>
        <p:nvSpPr>
          <p:cNvPr id="16" name="Llamada rectangular 15"/>
          <p:cNvSpPr/>
          <p:nvPr/>
        </p:nvSpPr>
        <p:spPr>
          <a:xfrm>
            <a:off x="968991" y="2757705"/>
            <a:ext cx="2958861" cy="766324"/>
          </a:xfrm>
          <a:prstGeom prst="wedgeRectCallout">
            <a:avLst>
              <a:gd name="adj1" fmla="val 67589"/>
              <a:gd name="adj2" fmla="val -30507"/>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Nivelación de entendimiento</a:t>
            </a:r>
          </a:p>
        </p:txBody>
      </p:sp>
      <p:sp>
        <p:nvSpPr>
          <p:cNvPr id="17" name="Llamada rectangular 16"/>
          <p:cNvSpPr/>
          <p:nvPr/>
        </p:nvSpPr>
        <p:spPr>
          <a:xfrm>
            <a:off x="7668595" y="1565475"/>
            <a:ext cx="2958861" cy="766324"/>
          </a:xfrm>
          <a:prstGeom prst="wedgeRectCallout">
            <a:avLst>
              <a:gd name="adj1" fmla="val -74477"/>
              <a:gd name="adj2" fmla="val 35388"/>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Identificar Habilitadores</a:t>
            </a:r>
          </a:p>
        </p:txBody>
      </p:sp>
      <p:sp>
        <p:nvSpPr>
          <p:cNvPr id="18" name="Llamada rectangular 17"/>
          <p:cNvSpPr/>
          <p:nvPr/>
        </p:nvSpPr>
        <p:spPr>
          <a:xfrm>
            <a:off x="7668596" y="2757705"/>
            <a:ext cx="2958861" cy="766324"/>
          </a:xfrm>
          <a:prstGeom prst="wedgeRectCallout">
            <a:avLst>
              <a:gd name="adj1" fmla="val -69864"/>
              <a:gd name="adj2" fmla="val -18041"/>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Identificar riesgos</a:t>
            </a:r>
          </a:p>
        </p:txBody>
      </p:sp>
      <p:sp>
        <p:nvSpPr>
          <p:cNvPr id="19" name="Llamada rectangular 18"/>
          <p:cNvSpPr/>
          <p:nvPr/>
        </p:nvSpPr>
        <p:spPr>
          <a:xfrm>
            <a:off x="968991" y="3904573"/>
            <a:ext cx="2958861" cy="766324"/>
          </a:xfrm>
          <a:prstGeom prst="wedgeRectCallout">
            <a:avLst>
              <a:gd name="adj1" fmla="val 69895"/>
              <a:gd name="adj2" fmla="val -69688"/>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Identificar dependencias</a:t>
            </a:r>
          </a:p>
        </p:txBody>
      </p:sp>
      <p:sp>
        <p:nvSpPr>
          <p:cNvPr id="20" name="Llamada rectangular 19"/>
          <p:cNvSpPr/>
          <p:nvPr/>
        </p:nvSpPr>
        <p:spPr>
          <a:xfrm>
            <a:off x="7491176" y="3904573"/>
            <a:ext cx="2958861" cy="766324"/>
          </a:xfrm>
          <a:prstGeom prst="wedgeRectCallout">
            <a:avLst>
              <a:gd name="adj1" fmla="val -68019"/>
              <a:gd name="adj2" fmla="val -57221"/>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Actualizar Historias de usuario</a:t>
            </a:r>
          </a:p>
        </p:txBody>
      </p:sp>
      <p:sp>
        <p:nvSpPr>
          <p:cNvPr id="12" name="Llamada rectangular 7"/>
          <p:cNvSpPr/>
          <p:nvPr/>
        </p:nvSpPr>
        <p:spPr>
          <a:xfrm>
            <a:off x="968990" y="4896766"/>
            <a:ext cx="2958861" cy="766324"/>
          </a:xfrm>
          <a:prstGeom prst="wedgeRectCallout">
            <a:avLst>
              <a:gd name="adj1" fmla="val 72063"/>
              <a:gd name="adj2" fmla="val -68020"/>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Complementar criterios de aceptación</a:t>
            </a:r>
          </a:p>
        </p:txBody>
      </p:sp>
      <p:sp>
        <p:nvSpPr>
          <p:cNvPr id="13" name="Llamada rectangular 19"/>
          <p:cNvSpPr/>
          <p:nvPr/>
        </p:nvSpPr>
        <p:spPr>
          <a:xfrm>
            <a:off x="7491176" y="4822746"/>
            <a:ext cx="2958861" cy="766324"/>
          </a:xfrm>
          <a:prstGeom prst="wedgeRectCallout">
            <a:avLst>
              <a:gd name="adj1" fmla="val -68019"/>
              <a:gd name="adj2" fmla="val -57221"/>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Actualizar Priorización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Arial" panose="020B0604020202020204" pitchFamily="34" charset="0"/>
                <a:cs typeface="Arial" panose="020B0604020202020204" pitchFamily="34" charset="0"/>
              </a:rPr>
              <a:t>Preparación Backlog </a:t>
            </a:r>
          </a:p>
        </p:txBody>
      </p:sp>
      <p:sp>
        <p:nvSpPr>
          <p:cNvPr id="35" name="Rectángulo 34"/>
          <p:cNvSpPr/>
          <p:nvPr/>
        </p:nvSpPr>
        <p:spPr>
          <a:xfrm>
            <a:off x="645952" y="2695575"/>
            <a:ext cx="3446272" cy="3505199"/>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endParaRPr lang="es-ES" sz="1500" dirty="0">
              <a:solidFill>
                <a:schemeClr val="bg1">
                  <a:lumMod val="85000"/>
                </a:schemeClr>
              </a:solidFill>
              <a:latin typeface="Arial" panose="020B0604020202020204" pitchFamily="34" charset="0"/>
              <a:cs typeface="Arial" panose="020B0604020202020204" pitchFamily="34" charset="0"/>
            </a:endParaRPr>
          </a:p>
        </p:txBody>
      </p:sp>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4. ¿Cómo preparar un Refinamiento?</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6040" y="1533574"/>
            <a:ext cx="947706" cy="764655"/>
            <a:chOff x="923706" y="1883352"/>
            <a:chExt cx="947706" cy="764655"/>
          </a:xfrm>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cs typeface="Arial" panose="020B0604020202020204" pitchFamily="34" charset="0"/>
              </a:endParaRPr>
            </a:p>
          </p:txBody>
        </p:sp>
        <p:sp>
          <p:nvSpPr>
            <p:cNvPr id="11" name="CuadroTexto 10"/>
            <p:cNvSpPr txBox="1"/>
            <p:nvPr/>
          </p:nvSpPr>
          <p:spPr>
            <a:xfrm>
              <a:off x="923706" y="1896151"/>
              <a:ext cx="947705" cy="751856"/>
            </a:xfrm>
            <a:prstGeom prst="rect">
              <a:avLst/>
            </a:prstGeom>
            <a:solidFill>
              <a:srgbClr val="26478D"/>
            </a:solid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01</a:t>
              </a:r>
              <a:endParaRPr lang="es-CO" b="1" dirty="0">
                <a:solidFill>
                  <a:schemeClr val="bg1"/>
                </a:solidFill>
                <a:latin typeface="Arial" panose="020B0604020202020204" pitchFamily="34" charset="0"/>
                <a:cs typeface="Arial" panose="020B0604020202020204" pitchFamily="34" charset="0"/>
              </a:endParaRPr>
            </a:p>
          </p:txBody>
        </p:sp>
      </p:grpSp>
      <p:sp>
        <p:nvSpPr>
          <p:cNvPr id="25" name="Rectángulo 24"/>
          <p:cNvSpPr/>
          <p:nvPr/>
        </p:nvSpPr>
        <p:spPr>
          <a:xfrm>
            <a:off x="857604" y="3161276"/>
            <a:ext cx="2947905" cy="2585323"/>
          </a:xfrm>
          <a:prstGeom prst="rect">
            <a:avLst/>
          </a:prstGeom>
        </p:spPr>
        <p:txBody>
          <a:bodyPr wrap="square">
            <a:spAutoFit/>
          </a:bodyPr>
          <a:lstStyle/>
          <a:p>
            <a:r>
              <a:rPr lang="es-ES" altLang="es-CO" dirty="0">
                <a:solidFill>
                  <a:srgbClr val="575756"/>
                </a:solidFill>
                <a:latin typeface="Arial" panose="020B0604020202020204" pitchFamily="34" charset="0"/>
                <a:cs typeface="Arial" panose="020B0604020202020204" pitchFamily="34" charset="0"/>
              </a:rPr>
              <a:t>Para realizar un refinamiento es importante que exista un backlog inicial  construido, este generalmente se construye con las Historias de usuario identificadas en el </a:t>
            </a:r>
            <a:r>
              <a:rPr lang="es-ES" altLang="es-CO" dirty="0" err="1">
                <a:solidFill>
                  <a:srgbClr val="575756"/>
                </a:solidFill>
                <a:latin typeface="Arial" panose="020B0604020202020204" pitchFamily="34" charset="0"/>
                <a:cs typeface="Arial" panose="020B0604020202020204" pitchFamily="34" charset="0"/>
              </a:rPr>
              <a:t>inception</a:t>
            </a:r>
            <a:r>
              <a:rPr lang="es-ES" altLang="es-CO" dirty="0">
                <a:solidFill>
                  <a:srgbClr val="575756"/>
                </a:solidFill>
                <a:latin typeface="Arial" panose="020B0604020202020204" pitchFamily="34" charset="0"/>
                <a:cs typeface="Arial" panose="020B0604020202020204" pitchFamily="34" charset="0"/>
              </a:rPr>
              <a:t>, y deben estar priorizadas por el PO. </a:t>
            </a:r>
          </a:p>
        </p:txBody>
      </p:sp>
      <p:sp>
        <p:nvSpPr>
          <p:cNvPr id="26" name="Rectángulo 25"/>
          <p:cNvSpPr/>
          <p:nvPr/>
        </p:nvSpPr>
        <p:spPr>
          <a:xfrm>
            <a:off x="8860416" y="2551193"/>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p:nvPr/>
        </p:nvCxnSpPr>
        <p:spPr>
          <a:xfrm flipH="1" flipV="1">
            <a:off x="4344450" y="2376103"/>
            <a:ext cx="24185" cy="410089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Pentágono 1"/>
          <p:cNvSpPr/>
          <p:nvPr/>
        </p:nvSpPr>
        <p:spPr>
          <a:xfrm>
            <a:off x="4946634" y="2890744"/>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HU</a:t>
            </a:r>
          </a:p>
        </p:txBody>
      </p:sp>
      <p:sp>
        <p:nvSpPr>
          <p:cNvPr id="8" name="Pentágono 7"/>
          <p:cNvSpPr/>
          <p:nvPr/>
        </p:nvSpPr>
        <p:spPr>
          <a:xfrm>
            <a:off x="4961783" y="3864834"/>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Priorización</a:t>
            </a:r>
          </a:p>
        </p:txBody>
      </p:sp>
      <p:sp>
        <p:nvSpPr>
          <p:cNvPr id="9" name="Pentágono 8"/>
          <p:cNvSpPr/>
          <p:nvPr/>
        </p:nvSpPr>
        <p:spPr>
          <a:xfrm>
            <a:off x="4975663" y="4844004"/>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Orden</a:t>
            </a:r>
          </a:p>
        </p:txBody>
      </p:sp>
      <p:sp>
        <p:nvSpPr>
          <p:cNvPr id="10" name="Proceso 9"/>
          <p:cNvSpPr/>
          <p:nvPr/>
        </p:nvSpPr>
        <p:spPr>
          <a:xfrm>
            <a:off x="7367980" y="2858994"/>
            <a:ext cx="3918046" cy="81661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latin typeface="Arial" panose="020B0604020202020204" pitchFamily="34" charset="0"/>
                <a:cs typeface="Arial" panose="020B0604020202020204" pitchFamily="34" charset="0"/>
              </a:rPr>
              <a:t>Es una descripción clara de una funcionalidad en lenguaje natural, que debe poderse construir en una iteración.</a:t>
            </a:r>
            <a:r>
              <a:rPr lang="es-ES" dirty="0">
                <a:latin typeface="Arial" panose="020B0604020202020204" pitchFamily="34" charset="0"/>
                <a:cs typeface="Arial" panose="020B0604020202020204" pitchFamily="34" charset="0"/>
              </a:rPr>
              <a:t> </a:t>
            </a:r>
            <a:endParaRPr lang="es-ES" altLang="en-US" dirty="0">
              <a:solidFill>
                <a:schemeClr val="bg1"/>
              </a:solidFill>
              <a:latin typeface="Arial" panose="020B0604020202020204" pitchFamily="34" charset="0"/>
              <a:cs typeface="Arial" panose="020B0604020202020204" pitchFamily="34" charset="0"/>
            </a:endParaRPr>
          </a:p>
        </p:txBody>
      </p:sp>
      <p:sp>
        <p:nvSpPr>
          <p:cNvPr id="12" name="Proceso 11"/>
          <p:cNvSpPr/>
          <p:nvPr/>
        </p:nvSpPr>
        <p:spPr>
          <a:xfrm>
            <a:off x="7367980" y="3851499"/>
            <a:ext cx="3918045" cy="81661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latin typeface="Arial" panose="020B0604020202020204" pitchFamily="34" charset="0"/>
                <a:cs typeface="Arial" panose="020B0604020202020204" pitchFamily="34" charset="0"/>
                <a:sym typeface="+mn-ea"/>
              </a:rPr>
              <a:t>Es el valor que le asigna el PO de acuerdo al valor que genere la HU  al negocio. </a:t>
            </a:r>
          </a:p>
        </p:txBody>
      </p:sp>
      <p:sp>
        <p:nvSpPr>
          <p:cNvPr id="14" name="Proceso 13"/>
          <p:cNvSpPr/>
          <p:nvPr/>
        </p:nvSpPr>
        <p:spPr>
          <a:xfrm>
            <a:off x="7367981" y="4846544"/>
            <a:ext cx="3918044" cy="1031742"/>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latin typeface="Arial" panose="020B0604020202020204" pitchFamily="34" charset="0"/>
                <a:cs typeface="Arial" panose="020B0604020202020204" pitchFamily="34" charset="0"/>
                <a:sym typeface="+mn-ea"/>
              </a:rPr>
              <a:t>Este variable va de la mano con la priorización que se le asigna a la HU, el backlog debe reflejar en que orden deben ser desarrolladas las  HU.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¿Cómo Priorizar basados en el negocio?</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pic>
        <p:nvPicPr>
          <p:cNvPr id="36" name="Imagen 35"/>
          <p:cNvPicPr>
            <a:picLocks noChangeAspect="1"/>
          </p:cNvPicPr>
          <p:nvPr/>
        </p:nvPicPr>
        <p:blipFill>
          <a:blip r:embed="rId3"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677543" y="5148701"/>
            <a:ext cx="949577" cy="949577"/>
          </a:xfrm>
          <a:prstGeom prst="rect">
            <a:avLst/>
          </a:prstGeom>
        </p:spPr>
      </p:pic>
      <p:sp>
        <p:nvSpPr>
          <p:cNvPr id="6" name="Rectángulo 5"/>
          <p:cNvSpPr/>
          <p:nvPr/>
        </p:nvSpPr>
        <p:spPr>
          <a:xfrm>
            <a:off x="513273" y="1636804"/>
            <a:ext cx="2385695" cy="521970"/>
          </a:xfrm>
          <a:prstGeom prst="rect">
            <a:avLst/>
          </a:prstGeom>
          <a:noFill/>
          <a:ln>
            <a:noFill/>
          </a:ln>
        </p:spPr>
        <p:txBody>
          <a:bodyPr wrap="square" rtlCol="0" anchor="t">
            <a:spAutoFit/>
          </a:bodyPr>
          <a:lstStyle/>
          <a:p>
            <a:pPr algn="ctr"/>
            <a:r>
              <a:rPr lang="es-ES" altLang="en-US" sz="2800" b="1" dirty="0">
                <a:ln w="22225">
                  <a:solidFill>
                    <a:schemeClr val="accent2"/>
                  </a:solidFill>
                  <a:prstDash val="solid"/>
                </a:ln>
                <a:solidFill>
                  <a:schemeClr val="accent2">
                    <a:lumMod val="40000"/>
                    <a:lumOff val="60000"/>
                  </a:schemeClr>
                </a:solidFill>
                <a:effectLst/>
              </a:rPr>
              <a:t>WSFJ</a:t>
            </a:r>
          </a:p>
        </p:txBody>
      </p:sp>
      <p:sp>
        <p:nvSpPr>
          <p:cNvPr id="7" name="Rectángulo 6"/>
          <p:cNvSpPr/>
          <p:nvPr/>
        </p:nvSpPr>
        <p:spPr>
          <a:xfrm>
            <a:off x="2118816" y="1625555"/>
            <a:ext cx="8542655" cy="829945"/>
          </a:xfrm>
          <a:prstGeom prst="rect">
            <a:avLst/>
          </a:prstGeom>
          <a:noFill/>
          <a:ln>
            <a:noFill/>
          </a:ln>
        </p:spPr>
        <p:txBody>
          <a:bodyPr wrap="square" rtlCol="0" anchor="t">
            <a:spAutoFit/>
          </a:bodyPr>
          <a:lstStyle/>
          <a:p>
            <a:pPr algn="ctr"/>
            <a:r>
              <a:rPr lang="es-ES" altLang="en-US" sz="2400" b="1" dirty="0">
                <a:gradFill>
                  <a:gsLst>
                    <a:gs pos="21000">
                      <a:srgbClr val="53575C"/>
                    </a:gs>
                    <a:gs pos="88000">
                      <a:srgbClr val="C5C7CA"/>
                    </a:gs>
                  </a:gsLst>
                  <a:lin ang="5400000"/>
                </a:gradFill>
                <a:effectLst/>
              </a:rPr>
              <a:t> = (Valor de Negocio/Usuario + Valor del Tiempo + Reducción de Riesgo &amp; Valor de Oportunidad) / Tamaño del trabajo</a:t>
            </a:r>
          </a:p>
        </p:txBody>
      </p:sp>
      <p:sp>
        <p:nvSpPr>
          <p:cNvPr id="8" name="Cuadro de texto 7"/>
          <p:cNvSpPr txBox="1"/>
          <p:nvPr/>
        </p:nvSpPr>
        <p:spPr>
          <a:xfrm>
            <a:off x="645952" y="2431951"/>
            <a:ext cx="10133330" cy="4369435"/>
          </a:xfrm>
          <a:prstGeom prst="rect">
            <a:avLst/>
          </a:prstGeom>
          <a:noFill/>
        </p:spPr>
        <p:txBody>
          <a:bodyPr wrap="square" rtlCol="0">
            <a:spAutoFit/>
          </a:bodyPr>
          <a:lstStyle/>
          <a:p>
            <a:pPr algn="just"/>
            <a:r>
              <a:rPr lang="es-ES" altLang="en-US" sz="2000" dirty="0">
                <a:latin typeface="Arial" panose="020B0604020202020204" pitchFamily="34" charset="0"/>
                <a:cs typeface="Arial" panose="020B0604020202020204" pitchFamily="34" charset="0"/>
              </a:rPr>
              <a:t>Para la priorización, SAFe recomienda el uso de la formula Weighted Shortest Job First (WSJF), la cual permite priorizar para obtener el mayor beneficio económico en el menor tiempo posible.</a:t>
            </a:r>
          </a:p>
          <a:p>
            <a:pPr algn="just"/>
            <a:r>
              <a:rPr lang="es-ES" altLang="en-US" sz="2000" b="1" dirty="0">
                <a:latin typeface="Arial" panose="020B0604020202020204" pitchFamily="34" charset="0"/>
                <a:cs typeface="Arial" panose="020B0604020202020204" pitchFamily="34" charset="0"/>
              </a:rPr>
              <a:t>Valor de usuario-negocio:  </a:t>
            </a:r>
          </a:p>
          <a:p>
            <a:pPr algn="just"/>
            <a:r>
              <a:rPr lang="es-ES" altLang="en-US" sz="2000" dirty="0">
                <a:latin typeface="Arial" panose="020B0604020202020204" pitchFamily="34" charset="0"/>
                <a:cs typeface="Arial" panose="020B0604020202020204" pitchFamily="34" charset="0"/>
              </a:rPr>
              <a:t>	Para definir el valor del negocio, se tiene en cuenta:</a:t>
            </a:r>
          </a:p>
          <a:p>
            <a:pPr marL="1657350" lvl="3" indent="-285750" algn="just">
              <a:buFont typeface="Arial" panose="020B0604020202020204" pitchFamily="34" charset="0"/>
              <a:buChar char="•"/>
            </a:pPr>
            <a:r>
              <a:rPr lang="es-ES" altLang="en-US" sz="2000" dirty="0">
                <a:latin typeface="Arial" panose="020B0604020202020204" pitchFamily="34" charset="0"/>
                <a:cs typeface="Arial" panose="020B0604020202020204" pitchFamily="34" charset="0"/>
              </a:rPr>
              <a:t>El retorno de inversión que se obtendrá.</a:t>
            </a:r>
          </a:p>
          <a:p>
            <a:pPr marL="1657350" lvl="3" indent="-285750" algn="just">
              <a:buFont typeface="Arial" panose="020B0604020202020204" pitchFamily="34" charset="0"/>
              <a:buChar char="•"/>
            </a:pPr>
            <a:r>
              <a:rPr lang="es-ES" altLang="en-US" sz="2000" dirty="0">
                <a:latin typeface="Arial" panose="020B0604020202020204" pitchFamily="34" charset="0"/>
                <a:cs typeface="Arial" panose="020B0604020202020204" pitchFamily="34" charset="0"/>
              </a:rPr>
              <a:t>Si existen Penalidades o consecuencias dado el caso en el cual no se implemente la solución.</a:t>
            </a:r>
          </a:p>
          <a:p>
            <a:pPr marL="1657350" lvl="3" indent="-285750" algn="just">
              <a:buFont typeface="Arial" panose="020B0604020202020204" pitchFamily="34" charset="0"/>
              <a:buChar char="•"/>
            </a:pPr>
            <a:r>
              <a:rPr lang="es-ES" altLang="en-US" sz="2000" dirty="0">
                <a:latin typeface="Arial" panose="020B0604020202020204" pitchFamily="34" charset="0"/>
                <a:cs typeface="Arial" panose="020B0604020202020204" pitchFamily="34" charset="0"/>
              </a:rPr>
              <a:t>La solución planteada es la mejor alternativa</a:t>
            </a:r>
          </a:p>
          <a:p>
            <a:pPr marL="1657350" lvl="3" indent="-285750" algn="just">
              <a:buFont typeface="Arial" panose="020B0604020202020204" pitchFamily="34" charset="0"/>
              <a:buChar char="•"/>
            </a:pPr>
            <a:endParaRPr lang="es-ES" altLang="en-US" sz="2000" dirty="0">
              <a:latin typeface="Arial" panose="020B0604020202020204" pitchFamily="34" charset="0"/>
              <a:cs typeface="Arial" panose="020B0604020202020204" pitchFamily="34" charset="0"/>
            </a:endParaRPr>
          </a:p>
          <a:p>
            <a:pPr lvl="2" indent="0" algn="just">
              <a:buFont typeface="Arial" panose="020B0604020202020204" pitchFamily="34" charset="0"/>
              <a:buNone/>
            </a:pPr>
            <a:r>
              <a:rPr lang="es-ES" altLang="en-US" sz="2000" dirty="0">
                <a:latin typeface="Arial" panose="020B0604020202020204" pitchFamily="34" charset="0"/>
                <a:cs typeface="Arial" panose="020B0604020202020204" pitchFamily="34" charset="0"/>
              </a:rPr>
              <a:t>Teniendo claro los aspectos anteriormente nombrados, los Business Owners asignan un valor de 1 a 10 siendo 1 el menor valor de negocio y 10 el mas alto.</a:t>
            </a:r>
          </a:p>
          <a:p>
            <a:pPr algn="just"/>
            <a:endParaRPr lang="es-ES" altLang="en-US" sz="2000" dirty="0"/>
          </a:p>
          <a:p>
            <a:pPr algn="l"/>
            <a:endParaRPr lang="es-E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 ¿Cómo Priorizar basados en el negocio?</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pic>
        <p:nvPicPr>
          <p:cNvPr id="36" name="Imagen 35"/>
          <p:cNvPicPr>
            <a:picLocks noChangeAspect="1"/>
          </p:cNvPicPr>
          <p:nvPr/>
        </p:nvPicPr>
        <p:blipFill>
          <a:blip r:embed="rId3"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677543" y="5148701"/>
            <a:ext cx="949577" cy="949577"/>
          </a:xfrm>
          <a:prstGeom prst="rect">
            <a:avLst/>
          </a:prstGeom>
        </p:spPr>
      </p:pic>
      <p:sp>
        <p:nvSpPr>
          <p:cNvPr id="6" name="Rectángulo 5"/>
          <p:cNvSpPr/>
          <p:nvPr/>
        </p:nvSpPr>
        <p:spPr>
          <a:xfrm>
            <a:off x="645952" y="1669565"/>
            <a:ext cx="2385695" cy="521970"/>
          </a:xfrm>
          <a:prstGeom prst="rect">
            <a:avLst/>
          </a:prstGeom>
          <a:noFill/>
          <a:ln>
            <a:noFill/>
          </a:ln>
        </p:spPr>
        <p:txBody>
          <a:bodyPr wrap="square" rtlCol="0" anchor="t">
            <a:spAutoFit/>
          </a:bodyPr>
          <a:lstStyle/>
          <a:p>
            <a:pPr algn="ctr"/>
            <a:r>
              <a:rPr lang="es-ES" altLang="en-US" sz="2800" b="1" dirty="0">
                <a:ln w="22225">
                  <a:solidFill>
                    <a:schemeClr val="accent2"/>
                  </a:solidFill>
                  <a:prstDash val="solid"/>
                </a:ln>
                <a:solidFill>
                  <a:schemeClr val="accent2">
                    <a:lumMod val="40000"/>
                    <a:lumOff val="60000"/>
                  </a:schemeClr>
                </a:solidFill>
                <a:effectLst/>
              </a:rPr>
              <a:t>WSFJ</a:t>
            </a:r>
          </a:p>
        </p:txBody>
      </p:sp>
      <p:sp>
        <p:nvSpPr>
          <p:cNvPr id="7" name="Rectángulo 6"/>
          <p:cNvSpPr/>
          <p:nvPr/>
        </p:nvSpPr>
        <p:spPr>
          <a:xfrm>
            <a:off x="2295525" y="1653201"/>
            <a:ext cx="8542655" cy="829945"/>
          </a:xfrm>
          <a:prstGeom prst="rect">
            <a:avLst/>
          </a:prstGeom>
          <a:noFill/>
          <a:ln>
            <a:noFill/>
          </a:ln>
        </p:spPr>
        <p:txBody>
          <a:bodyPr wrap="square" rtlCol="0" anchor="t">
            <a:spAutoFit/>
          </a:bodyPr>
          <a:lstStyle/>
          <a:p>
            <a:pPr algn="ctr"/>
            <a:r>
              <a:rPr lang="es-ES" altLang="en-US" sz="2400" b="1" dirty="0">
                <a:gradFill>
                  <a:gsLst>
                    <a:gs pos="21000">
                      <a:srgbClr val="53575C"/>
                    </a:gs>
                    <a:gs pos="88000">
                      <a:srgbClr val="C5C7CA"/>
                    </a:gs>
                  </a:gsLst>
                  <a:lin ang="5400000"/>
                </a:gradFill>
                <a:effectLst/>
              </a:rPr>
              <a:t> = (Valor de Negocio/Usuario + Valor del Tiempo + Reducción de Riesgo &amp; Valor de Oportunidad) / Tamaño del trabajo)</a:t>
            </a:r>
          </a:p>
        </p:txBody>
      </p:sp>
      <p:sp>
        <p:nvSpPr>
          <p:cNvPr id="8" name="Cuadro de texto 7"/>
          <p:cNvSpPr txBox="1"/>
          <p:nvPr/>
        </p:nvSpPr>
        <p:spPr>
          <a:xfrm>
            <a:off x="704850" y="2635736"/>
            <a:ext cx="10133330" cy="4061460"/>
          </a:xfrm>
          <a:prstGeom prst="rect">
            <a:avLst/>
          </a:prstGeom>
          <a:noFill/>
        </p:spPr>
        <p:txBody>
          <a:bodyPr wrap="square" rtlCol="0">
            <a:spAutoFit/>
          </a:bodyPr>
          <a:lstStyle/>
          <a:p>
            <a:pPr algn="just"/>
            <a:r>
              <a:rPr lang="es-ES" altLang="en-US" sz="2000" b="1" dirty="0">
                <a:latin typeface="Arial" panose="020B0604020202020204" pitchFamily="34" charset="0"/>
                <a:cs typeface="Arial" panose="020B0604020202020204" pitchFamily="34" charset="0"/>
                <a:sym typeface="+mn-ea"/>
              </a:rPr>
              <a:t>Tiempo Critico (valor del tiempo):  </a:t>
            </a:r>
          </a:p>
          <a:p>
            <a:pPr algn="just"/>
            <a:r>
              <a:rPr lang="es-ES" altLang="en-US" sz="2000" dirty="0">
                <a:latin typeface="Arial" panose="020B0604020202020204" pitchFamily="34" charset="0"/>
                <a:cs typeface="Arial" panose="020B0604020202020204" pitchFamily="34" charset="0"/>
                <a:sym typeface="+mn-ea"/>
              </a:rPr>
              <a:t>	Para asignar un valor del tiempo, se tienen en cuenta lo siguiente:</a:t>
            </a:r>
            <a:endParaRPr lang="es-ES" altLang="en-US" sz="2000" dirty="0">
              <a:latin typeface="Arial" panose="020B0604020202020204" pitchFamily="34" charset="0"/>
              <a:cs typeface="Arial" panose="020B0604020202020204" pitchFamily="34" charset="0"/>
            </a:endParaRPr>
          </a:p>
          <a:p>
            <a:pPr marL="1657350" lvl="3" indent="-285750" algn="just">
              <a:buFont typeface="Arial" panose="020B0604020202020204" pitchFamily="34" charset="0"/>
              <a:buChar char="•"/>
            </a:pPr>
            <a:r>
              <a:rPr lang="es-ES" altLang="en-US" sz="2000" dirty="0">
                <a:latin typeface="Arial" panose="020B0604020202020204" pitchFamily="34" charset="0"/>
                <a:cs typeface="Arial" panose="020B0604020202020204" pitchFamily="34" charset="0"/>
                <a:sym typeface="+mn-ea"/>
              </a:rPr>
              <a:t>Existe un tiempo definido para la entrega de la solución?</a:t>
            </a:r>
            <a:endParaRPr lang="es-ES" altLang="en-US" sz="2000" dirty="0">
              <a:latin typeface="Arial" panose="020B0604020202020204" pitchFamily="34" charset="0"/>
              <a:cs typeface="Arial" panose="020B0604020202020204" pitchFamily="34" charset="0"/>
            </a:endParaRPr>
          </a:p>
          <a:p>
            <a:pPr marL="1657350" lvl="3" indent="-285750" algn="just">
              <a:buFont typeface="Arial" panose="020B0604020202020204" pitchFamily="34" charset="0"/>
              <a:buChar char="•"/>
            </a:pPr>
            <a:r>
              <a:rPr lang="es-ES" altLang="en-US" sz="2000" dirty="0">
                <a:latin typeface="Arial" panose="020B0604020202020204" pitchFamily="34" charset="0"/>
                <a:cs typeface="Arial" panose="020B0604020202020204" pitchFamily="34" charset="0"/>
                <a:sym typeface="+mn-ea"/>
              </a:rPr>
              <a:t>Si la solución no se genera en el tiempo esperado, cuanto pierde de valor para el negocio?</a:t>
            </a:r>
            <a:endParaRPr lang="es-ES" altLang="en-US" sz="2000" dirty="0">
              <a:latin typeface="Arial" panose="020B0604020202020204" pitchFamily="34" charset="0"/>
              <a:cs typeface="Arial" panose="020B0604020202020204" pitchFamily="34" charset="0"/>
            </a:endParaRPr>
          </a:p>
          <a:p>
            <a:pPr marL="1657350" lvl="3" indent="-285750" algn="just">
              <a:buFont typeface="Arial" panose="020B0604020202020204" pitchFamily="34" charset="0"/>
              <a:buChar char="•"/>
            </a:pPr>
            <a:r>
              <a:rPr lang="es-ES" altLang="en-US" sz="2000" dirty="0">
                <a:latin typeface="Arial" panose="020B0604020202020204" pitchFamily="34" charset="0"/>
                <a:cs typeface="Arial" panose="020B0604020202020204" pitchFamily="34" charset="0"/>
                <a:sym typeface="+mn-ea"/>
              </a:rPr>
              <a:t>Existe otra alternativa a la solución planteada? </a:t>
            </a:r>
            <a:endParaRPr lang="es-ES" altLang="en-US" sz="2000" dirty="0">
              <a:latin typeface="Arial" panose="020B0604020202020204" pitchFamily="34" charset="0"/>
              <a:cs typeface="Arial" panose="020B0604020202020204" pitchFamily="34" charset="0"/>
            </a:endParaRPr>
          </a:p>
          <a:p>
            <a:pPr marL="1657350" lvl="3" indent="-285750" algn="just">
              <a:buFont typeface="Arial" panose="020B0604020202020204" pitchFamily="34" charset="0"/>
              <a:buChar char="•"/>
            </a:pPr>
            <a:endParaRPr lang="es-ES" altLang="en-US" sz="2000" dirty="0">
              <a:latin typeface="Arial" panose="020B0604020202020204" pitchFamily="34" charset="0"/>
              <a:cs typeface="Arial" panose="020B0604020202020204" pitchFamily="34" charset="0"/>
              <a:sym typeface="+mn-ea"/>
            </a:endParaRPr>
          </a:p>
          <a:p>
            <a:pPr lvl="2" indent="0" algn="just">
              <a:buFont typeface="Arial" panose="020B0604020202020204" pitchFamily="34" charset="0"/>
              <a:buNone/>
            </a:pPr>
            <a:r>
              <a:rPr lang="es-ES" altLang="en-US" sz="2000" dirty="0">
                <a:latin typeface="Arial" panose="020B0604020202020204" pitchFamily="34" charset="0"/>
                <a:cs typeface="Arial" panose="020B0604020202020204" pitchFamily="34" charset="0"/>
                <a:sym typeface="+mn-ea"/>
              </a:rPr>
              <a:t>Teniendo claro los aspectos anteriormente nombrados, los Business Owners asignan un valor de 1 a 10 siendo 1 el menor valor y 10 el mas alto.</a:t>
            </a:r>
            <a:endParaRPr lang="es-ES" altLang="en-US" sz="2000" dirty="0">
              <a:latin typeface="Arial" panose="020B0604020202020204" pitchFamily="34" charset="0"/>
              <a:cs typeface="Arial" panose="020B0604020202020204" pitchFamily="34" charset="0"/>
            </a:endParaRPr>
          </a:p>
          <a:p>
            <a:pPr algn="just"/>
            <a:endParaRPr lang="es-ES" altLang="en-US" sz="2000" dirty="0"/>
          </a:p>
          <a:p>
            <a:pPr algn="l"/>
            <a:endParaRPr lang="es-ES" altLang="en-US" sz="2000" dirty="0"/>
          </a:p>
          <a:p>
            <a:pPr algn="just"/>
            <a:endParaRPr lang="es-ES" altLang="en-US" sz="2000" dirty="0"/>
          </a:p>
          <a:p>
            <a:pPr algn="l"/>
            <a:endParaRPr lang="es-ES" altLang="en-US"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2593</Words>
  <Application>Microsoft Office PowerPoint</Application>
  <PresentationFormat>Panorámica</PresentationFormat>
  <Paragraphs>365</Paragraphs>
  <Slides>31</Slides>
  <Notes>4</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31</vt:i4>
      </vt:variant>
    </vt:vector>
  </HeadingPairs>
  <TitlesOfParts>
    <vt:vector size="38" baseType="lpstr">
      <vt:lpstr>Arial</vt:lpstr>
      <vt:lpstr>Calibri</vt:lpstr>
      <vt:lpstr>Calibri Light</vt:lpstr>
      <vt:lpstr>Candara</vt:lpstr>
      <vt:lpstr>Wingdings</vt:lpstr>
      <vt:lpstr>Tema de Office</vt:lpstr>
      <vt:lpstr>1_Tema de Office</vt:lpstr>
      <vt:lpstr>Guía Refinamiento</vt:lpstr>
      <vt:lpstr>Índice</vt:lpstr>
      <vt:lpstr>Presentación de PowerPoint</vt:lpstr>
      <vt:lpstr>1 Introducción</vt:lpstr>
      <vt:lpstr>Presentación de PowerPoint</vt:lpstr>
      <vt:lpstr>3. ¿Por qué realizar un Refinamiento?</vt:lpstr>
      <vt:lpstr>4. ¿Cómo preparar un Refinamiento?</vt:lpstr>
      <vt:lpstr>¿Cómo Priorizar basados en el negocio?</vt:lpstr>
      <vt:lpstr> ¿Cómo Priorizar basados en el negocio?</vt:lpstr>
      <vt:lpstr>¿Cómo Priorizar basados en el negocio?</vt:lpstr>
      <vt:lpstr>¿Cómo Priorizar basados en el negocio?</vt:lpstr>
      <vt:lpstr>4. ¿Cómo preparar un Refinamiento?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vt:lpstr>
      <vt:lpstr> </vt:lpstr>
      <vt:lpstr> </vt:lpstr>
      <vt:lpstr> </vt:lpstr>
      <vt:lpstr>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PMO</dc:title>
  <dc:creator>Hidalgo, Erica</dc:creator>
  <cp:lastModifiedBy>caro&amp;niko</cp:lastModifiedBy>
  <cp:revision>420</cp:revision>
  <dcterms:created xsi:type="dcterms:W3CDTF">2018-07-06T13:00:00Z</dcterms:created>
  <dcterms:modified xsi:type="dcterms:W3CDTF">2018-12-28T16:29:25Z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3082-10.2.0.5965</vt:lpwstr>
  </property>
</Properties>
</file>