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8"/>
  </p:notesMasterIdLst>
  <p:sldIdLst>
    <p:sldId id="357" r:id="rId4"/>
    <p:sldId id="410" r:id="rId5"/>
    <p:sldId id="490" r:id="rId6"/>
    <p:sldId id="411" r:id="rId7"/>
    <p:sldId id="508" r:id="rId9"/>
    <p:sldId id="509" r:id="rId10"/>
    <p:sldId id="510" r:id="rId11"/>
    <p:sldId id="507" r:id="rId12"/>
    <p:sldId id="475" r:id="rId13"/>
    <p:sldId id="476" r:id="rId14"/>
    <p:sldId id="477" r:id="rId15"/>
    <p:sldId id="421" r:id="rId16"/>
    <p:sldId id="413" r:id="rId17"/>
    <p:sldId id="489" r:id="rId18"/>
    <p:sldId id="478" r:id="rId19"/>
    <p:sldId id="479" r:id="rId20"/>
    <p:sldId id="480" r:id="rId21"/>
    <p:sldId id="481" r:id="rId22"/>
    <p:sldId id="485" r:id="rId23"/>
    <p:sldId id="486" r:id="rId24"/>
    <p:sldId id="487" r:id="rId25"/>
    <p:sldId id="488" r:id="rId26"/>
    <p:sldId id="406" r:id="rId2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dalgo, Erica" initials="HE" lastIdx="2" clrIdx="0"/>
  <p:cmAuthor id="2" name="Hernandez, Sandra" initials="H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D198D"/>
    <a:srgbClr val="0558A8"/>
    <a:srgbClr val="B5B6B8"/>
    <a:srgbClr val="B8B9BB"/>
    <a:srgbClr val="C0C0C4"/>
    <a:srgbClr val="D6D9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105" d="100"/>
          <a:sy n="105" d="100"/>
        </p:scale>
        <p:origin x="14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4" Type="http://schemas.openxmlformats.org/officeDocument/2006/relationships/image" Target="../media/image30.jpeg"/><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image" Target="../media/image27.png"/></Relationships>
</file>

<file path=ppt/diagrams/_rels/drawing2.xml.rels><?xml version="1.0" encoding="UTF-8" standalone="yes"?>
<Relationships xmlns="http://schemas.openxmlformats.org/package/2006/relationships"><Relationship Id="rId4" Type="http://schemas.openxmlformats.org/officeDocument/2006/relationships/image" Target="../media/image30.jpeg"/><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B027706-2857-42B1-AE80-FC6212975B99}" type="doc">
      <dgm:prSet loTypeId="urn:microsoft.com/office/officeart/2008/layout/VerticalCurvedList#1" loCatId="list" qsTypeId="urn:microsoft.com/office/officeart/2005/8/quickstyle/simple1#2" qsCatId="simple" csTypeId="urn:microsoft.com/office/officeart/2005/8/colors/colorful1#1" csCatId="colorful" phldr="1"/>
      <dgm:spPr/>
      <dgm:t>
        <a:bodyPr/>
        <a:lstStyle/>
        <a:p>
          <a:endParaRPr lang="en-US"/>
        </a:p>
      </dgm:t>
    </dgm:pt>
    <dgm:pt modelId="{60B57311-48C0-4F06-B6D9-90EF9D6C3AC6}">
      <dgm:prSet phldrT="[Texto]" custT="1"/>
      <dgm:spPr/>
      <dgm:t>
        <a:bodyPr/>
        <a:lstStyle/>
        <a:p>
          <a:pPr marL="0" lvl="0" indent="0" algn="l" defTabSz="577850">
            <a:lnSpc>
              <a:spcPct val="90000"/>
            </a:lnSpc>
            <a:spcBef>
              <a:spcPct val="0"/>
            </a:spcBef>
            <a:spcAft>
              <a:spcPct val="35000"/>
            </a:spcAft>
            <a:buNone/>
          </a:pPr>
          <a:r>
            <a:rPr lang="en-US" sz="1100" kern="1200" dirty="0" err="1">
              <a:latin typeface="Candara" panose="020E0502030303020204" pitchFamily="34" charset="0"/>
              <a:ea typeface="+mn-ea"/>
              <a:cs typeface="Arial" panose="020B0604020202020204" pitchFamily="34" charset="0"/>
            </a:rPr>
            <a:t>Pliegos</a:t>
          </a:r>
          <a:r>
            <a:rPr lang="en-US" sz="1100" kern="1200" dirty="0">
              <a:latin typeface="Candara" panose="020E0502030303020204" pitchFamily="34" charset="0"/>
              <a:ea typeface="+mn-ea"/>
              <a:cs typeface="Arial" panose="020B0604020202020204" pitchFamily="34" charset="0"/>
            </a:rPr>
            <a:t> de </a:t>
          </a:r>
          <a:r>
            <a:rPr lang="en-US" sz="1100" kern="1200" dirty="0" err="1">
              <a:latin typeface="Candara" panose="020E0502030303020204" pitchFamily="34" charset="0"/>
              <a:ea typeface="+mn-ea"/>
              <a:cs typeface="Arial" panose="020B0604020202020204" pitchFamily="34" charset="0"/>
            </a:rPr>
            <a:t>papel</a:t>
          </a:r>
          <a:r>
            <a:rPr lang="en-US" sz="1100" kern="1200" dirty="0">
              <a:latin typeface="Candara" panose="020E0502030303020204" pitchFamily="34" charset="0"/>
              <a:ea typeface="+mn-ea"/>
              <a:cs typeface="Arial" panose="020B0604020202020204" pitchFamily="34" charset="0"/>
            </a:rPr>
            <a:t>, </a:t>
          </a:r>
          <a:r>
            <a:rPr lang="en-US" sz="1100" kern="1200" dirty="0" err="1">
              <a:latin typeface="Candara" panose="020E0502030303020204" pitchFamily="34" charset="0"/>
              <a:ea typeface="+mn-ea"/>
              <a:cs typeface="Arial" panose="020B0604020202020204" pitchFamily="34" charset="0"/>
            </a:rPr>
            <a:t>aprox</a:t>
          </a:r>
          <a:r>
            <a:rPr lang="en-US" sz="1100" kern="1200" dirty="0">
              <a:latin typeface="Candara" panose="020E0502030303020204" pitchFamily="34" charset="0"/>
              <a:ea typeface="+mn-ea"/>
              <a:cs typeface="Arial" panose="020B0604020202020204" pitchFamily="34" charset="0"/>
            </a:rPr>
            <a:t>. 30</a:t>
          </a:r>
        </a:p>
      </dgm:t>
    </dgm:pt>
    <dgm:pt modelId="{38B2087D-5E5F-4C2F-83BF-8CFA0C5D6508}" cxnId="{15CC730B-6CA6-43F3-8C58-E1A1AE757F75}" type="parTrans">
      <dgm:prSet/>
      <dgm:spPr/>
      <dgm:t>
        <a:bodyPr/>
        <a:lstStyle/>
        <a:p>
          <a:endParaRPr lang="en-US" sz="1100">
            <a:latin typeface="Candara" panose="020E0502030303020204" pitchFamily="34" charset="0"/>
            <a:cs typeface="Arial" panose="020B0604020202020204" pitchFamily="34" charset="0"/>
          </a:endParaRPr>
        </a:p>
      </dgm:t>
    </dgm:pt>
    <dgm:pt modelId="{43B21478-9A13-4ED9-88E9-2A73D768A51F}" cxnId="{15CC730B-6CA6-43F3-8C58-E1A1AE757F75}" type="sibTrans">
      <dgm:prSet/>
      <dgm:spPr/>
      <dgm:t>
        <a:bodyPr/>
        <a:lstStyle/>
        <a:p>
          <a:endParaRPr lang="en-US" sz="1100">
            <a:latin typeface="Candara" panose="020E0502030303020204" pitchFamily="34" charset="0"/>
            <a:cs typeface="Arial" panose="020B0604020202020204" pitchFamily="34" charset="0"/>
          </a:endParaRPr>
        </a:p>
      </dgm:t>
    </dgm:pt>
    <dgm:pt modelId="{2CA53DF4-E1D5-4DFC-818E-A06C0E29E732}">
      <dgm:prSet phldrT="[Texto]"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a:t>
          </a:r>
          <a:r>
            <a:rPr lang="es-CO" sz="1100" kern="1200" dirty="0" err="1">
              <a:latin typeface="Candara" panose="020E0502030303020204" pitchFamily="34" charset="0"/>
              <a:ea typeface="+mn-ea"/>
              <a:cs typeface="Arial" panose="020B0604020202020204" pitchFamily="34" charset="0"/>
            </a:rPr>
            <a:t>it</a:t>
          </a:r>
          <a:r>
            <a:rPr lang="es-CO" sz="1100" kern="1200" dirty="0">
              <a:latin typeface="Candara" panose="020E0502030303020204" pitchFamily="34" charset="0"/>
              <a:ea typeface="+mn-ea"/>
              <a:cs typeface="Arial" panose="020B0604020202020204" pitchFamily="34" charset="0"/>
            </a:rPr>
            <a:t>/</a:t>
          </a:r>
          <a:r>
            <a:rPr lang="en-US" sz="1100" kern="1200" dirty="0" err="1">
              <a:latin typeface="Candara" panose="020E0502030303020204" pitchFamily="34" charset="0"/>
              <a:ea typeface="+mn-ea"/>
              <a:cs typeface="Arial" panose="020B0604020202020204" pitchFamily="34" charset="0"/>
            </a:rPr>
            <a:t>sticky</a:t>
          </a:r>
          <a:r>
            <a:rPr lang="en-US" sz="1100" kern="1200" dirty="0">
              <a:latin typeface="Candara" panose="020E0502030303020204" pitchFamily="34" charset="0"/>
              <a:ea typeface="+mn-ea"/>
              <a:cs typeface="Arial" panose="020B0604020202020204" pitchFamily="34" charset="0"/>
            </a:rPr>
            <a:t> 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srgbClr val="92D050"/>
              </a:solidFill>
              <a:latin typeface="Candara" panose="020E0502030303020204" pitchFamily="34" charset="0"/>
              <a:ea typeface="+mn-ea"/>
              <a:cs typeface="Arial" panose="020B0604020202020204" pitchFamily="34" charset="0"/>
            </a:rPr>
            <a:t>post-</a:t>
          </a:r>
          <a:r>
            <a:rPr lang="es-CO" sz="1100" kern="1200" dirty="0" err="1">
              <a:solidFill>
                <a:srgbClr val="92D050"/>
              </a:solidFill>
              <a:latin typeface="Candara" panose="020E0502030303020204" pitchFamily="34" charset="0"/>
              <a:ea typeface="+mn-ea"/>
              <a:cs typeface="Arial" panose="020B0604020202020204" pitchFamily="34" charset="0"/>
            </a:rPr>
            <a:t>its</a:t>
          </a:r>
          <a:r>
            <a:rPr lang="es-CO" sz="1100" kern="1200" dirty="0">
              <a:latin typeface="Candara" panose="020E0502030303020204" pitchFamily="34" charset="0"/>
              <a:ea typeface="+mn-ea"/>
              <a:cs typeface="Arial" panose="020B0604020202020204" pitchFamily="34" charset="0"/>
            </a:rPr>
            <a:t> de cada tamaño</a:t>
          </a:r>
          <a:endParaRPr lang="en-US" sz="1100" kern="1200" dirty="0">
            <a:latin typeface="Candara" panose="020E0502030303020204" pitchFamily="34" charset="0"/>
            <a:ea typeface="+mn-ea"/>
            <a:cs typeface="Arial" panose="020B0604020202020204" pitchFamily="34" charset="0"/>
          </a:endParaRPr>
        </a:p>
      </dgm:t>
    </dgm:pt>
    <dgm:pt modelId="{8C9C7B32-A76A-45B6-9B17-5E862689208C}" cxnId="{0B54C35F-2198-4A3E-8AF4-66707D63CCC9}" type="parTrans">
      <dgm:prSet/>
      <dgm:spPr/>
      <dgm:t>
        <a:bodyPr/>
        <a:lstStyle/>
        <a:p>
          <a:endParaRPr lang="en-US" sz="1100">
            <a:latin typeface="Candara" panose="020E0502030303020204" pitchFamily="34" charset="0"/>
            <a:cs typeface="Arial" panose="020B0604020202020204" pitchFamily="34" charset="0"/>
          </a:endParaRPr>
        </a:p>
      </dgm:t>
    </dgm:pt>
    <dgm:pt modelId="{728F8A61-2187-495A-B757-5919E44903BD}" cxnId="{0B54C35F-2198-4A3E-8AF4-66707D63CCC9}" type="sibTrans">
      <dgm:prSet/>
      <dgm:spPr/>
      <dgm:t>
        <a:bodyPr/>
        <a:lstStyle/>
        <a:p>
          <a:endParaRPr lang="en-US" sz="1100">
            <a:latin typeface="Candara" panose="020E0502030303020204" pitchFamily="34" charset="0"/>
            <a:cs typeface="Arial" panose="020B0604020202020204" pitchFamily="34" charset="0"/>
          </a:endParaRPr>
        </a:p>
      </dgm:t>
    </dgm:pt>
    <dgm:pt modelId="{D78F4EF8-1382-4FA5-AC4C-D11E4A653BA6}">
      <dgm:prSet phldrT="[Texto]"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Lana  de colores </a:t>
          </a:r>
          <a:endParaRPr lang="en-US" sz="1100" kern="1200" dirty="0">
            <a:latin typeface="Candara" panose="020E0502030303020204" pitchFamily="34" charset="0"/>
            <a:ea typeface="+mn-ea"/>
            <a:cs typeface="Arial" panose="020B0604020202020204" pitchFamily="34" charset="0"/>
          </a:endParaRPr>
        </a:p>
      </dgm:t>
    </dgm:pt>
    <dgm:pt modelId="{696E72F1-2FA0-4CFC-98C3-17226D5889AB}" cxnId="{8595BA07-2ABC-4DEB-8F9E-87246905396E}" type="parTrans">
      <dgm:prSet/>
      <dgm:spPr/>
      <dgm:t>
        <a:bodyPr/>
        <a:lstStyle/>
        <a:p>
          <a:endParaRPr lang="en-US" sz="1100">
            <a:latin typeface="Candara" panose="020E0502030303020204" pitchFamily="34" charset="0"/>
            <a:cs typeface="Arial" panose="020B0604020202020204" pitchFamily="34" charset="0"/>
          </a:endParaRPr>
        </a:p>
      </dgm:t>
    </dgm:pt>
    <dgm:pt modelId="{2851C33E-8FB3-4372-8414-86BF86BD7C54}" cxnId="{8595BA07-2ABC-4DEB-8F9E-87246905396E}" type="sibTrans">
      <dgm:prSet/>
      <dgm:spPr/>
      <dgm:t>
        <a:bodyPr/>
        <a:lstStyle/>
        <a:p>
          <a:endParaRPr lang="en-US" sz="1100">
            <a:latin typeface="Candara" panose="020E0502030303020204" pitchFamily="34" charset="0"/>
            <a:cs typeface="Arial" panose="020B0604020202020204" pitchFamily="34" charset="0"/>
          </a:endParaRPr>
        </a:p>
      </dgm:t>
    </dgm:pt>
    <dgm:pt modelId="{A61605AB-ABE3-4C7D-AC0A-EC2CCD994455}">
      <dgm:prSet custT="1"/>
      <dgm:spPr/>
      <dgm:t>
        <a:bodyPr/>
        <a:lstStyle/>
        <a:p>
          <a:pPr marL="0" lvl="0" indent="0" algn="l" defTabSz="577850">
            <a:lnSpc>
              <a:spcPct val="90000"/>
            </a:lnSpc>
            <a:spcBef>
              <a:spcPct val="0"/>
            </a:spcBef>
            <a:spcAft>
              <a:spcPct val="35000"/>
            </a:spcAft>
            <a:buNone/>
          </a:pPr>
          <a:r>
            <a:rPr lang="es-CO" sz="1100" kern="120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gm:t>
    </dgm:pt>
    <dgm:pt modelId="{5F9AC2F5-76D2-408D-928D-E6DC5437F2D9}" cxnId="{021B5D14-140E-4F32-9FEB-C41A97E54C03}" type="parTrans">
      <dgm:prSet/>
      <dgm:spPr/>
      <dgm:t>
        <a:bodyPr/>
        <a:lstStyle/>
        <a:p>
          <a:endParaRPr lang="en-US" sz="1100">
            <a:latin typeface="Candara" panose="020E0502030303020204" pitchFamily="34" charset="0"/>
            <a:cs typeface="Arial" panose="020B0604020202020204" pitchFamily="34" charset="0"/>
          </a:endParaRPr>
        </a:p>
      </dgm:t>
    </dgm:pt>
    <dgm:pt modelId="{21473C03-439D-4552-ABE5-5ED146BE6C83}" cxnId="{021B5D14-140E-4F32-9FEB-C41A97E54C03}" type="sibTrans">
      <dgm:prSet/>
      <dgm:spPr/>
      <dgm:t>
        <a:bodyPr/>
        <a:lstStyle/>
        <a:p>
          <a:endParaRPr lang="en-US" sz="1100">
            <a:latin typeface="Candara" panose="020E0502030303020204" pitchFamily="34" charset="0"/>
            <a:cs typeface="Arial" panose="020B0604020202020204" pitchFamily="34" charset="0"/>
          </a:endParaRPr>
        </a:p>
      </dgm:t>
    </dgm:pt>
    <dgm:pt modelId="{97DD3565-C4B3-481C-9373-D95E127802FF}">
      <dgm:prSet phldrT="[Texto]" custT="1"/>
      <dgm:spPr/>
      <dgm: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(preferiblemente rojo, azul y amarillo). 50 de cada color </a:t>
          </a:r>
        </a:p>
      </dgm:t>
    </dgm:pt>
    <dgm:pt modelId="{2D583C88-569E-4149-AA92-4ECBBD1E74CC}" cxnId="{F696CFF1-31C8-4060-A4C5-B9F22A17A91A}" type="parTrans">
      <dgm:prSet/>
      <dgm:spPr/>
      <dgm:t>
        <a:bodyPr/>
        <a:lstStyle/>
        <a:p>
          <a:endParaRPr lang="en-US" sz="1100">
            <a:latin typeface="Candara" panose="020E0502030303020204" pitchFamily="34" charset="0"/>
            <a:cs typeface="Arial" panose="020B0604020202020204" pitchFamily="34" charset="0"/>
          </a:endParaRPr>
        </a:p>
      </dgm:t>
    </dgm:pt>
    <dgm:pt modelId="{11C1C412-7D28-45AE-B67C-045F13A7272C}" cxnId="{F696CFF1-31C8-4060-A4C5-B9F22A17A91A}" type="sibTrans">
      <dgm:prSet/>
      <dgm:spPr/>
      <dgm:t>
        <a:bodyPr/>
        <a:lstStyle/>
        <a:p>
          <a:endParaRPr lang="en-US" sz="1100">
            <a:latin typeface="Candara" panose="020E0502030303020204" pitchFamily="34" charset="0"/>
            <a:cs typeface="Arial" panose="020B0604020202020204" pitchFamily="34" charset="0"/>
          </a:endParaRPr>
        </a:p>
      </dgm:t>
    </dgm:pt>
    <dgm:pt modelId="{3E3EC1D9-E8F9-47C6-8342-6C331B5E949E}">
      <dgm:prSet phldrT="[Texto]" custT="1"/>
      <dgm:spPr/>
      <dgm:t>
        <a:bodyPr spcFirstLastPara="0" vert="horz" wrap="square" lIns="390881" tIns="35560" rIns="35560" bIns="35560" numCol="1" spcCol="1270" anchor="ctr" anchorCtr="0"/>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Tijeras y cinta de enmascarar de color</a:t>
          </a:r>
          <a:endParaRPr lang="en-US" sz="1100" kern="1200" dirty="0">
            <a:latin typeface="Candara" panose="020E0502030303020204" pitchFamily="34" charset="0"/>
            <a:ea typeface="+mn-ea"/>
            <a:cs typeface="Arial" panose="020B0604020202020204" pitchFamily="34" charset="0"/>
          </a:endParaRPr>
        </a:p>
      </dgm:t>
    </dgm:pt>
    <dgm:pt modelId="{E9010119-8CC6-4F13-8526-68BB4778D6FC}" cxnId="{35F1BA46-408B-42F7-B0B1-6745E9E054C3}" type="parTrans">
      <dgm:prSet/>
      <dgm:spPr/>
      <dgm:t>
        <a:bodyPr/>
        <a:lstStyle/>
        <a:p>
          <a:endParaRPr lang="en-US" sz="1100">
            <a:latin typeface="Candara" panose="020E0502030303020204" pitchFamily="34" charset="0"/>
            <a:cs typeface="Arial" panose="020B0604020202020204" pitchFamily="34" charset="0"/>
          </a:endParaRPr>
        </a:p>
      </dgm:t>
    </dgm:pt>
    <dgm:pt modelId="{00839793-44C5-4679-BD84-CC17C036B09C}" cxnId="{35F1BA46-408B-42F7-B0B1-6745E9E054C3}" type="sibTrans">
      <dgm:prSet/>
      <dgm:spPr/>
      <dgm:t>
        <a:bodyPr/>
        <a:lstStyle/>
        <a:p>
          <a:endParaRPr lang="en-US" sz="1100">
            <a:latin typeface="Candara" panose="020E0502030303020204" pitchFamily="34" charset="0"/>
            <a:cs typeface="Arial" panose="020B0604020202020204" pitchFamily="34" charset="0"/>
          </a:endParaRPr>
        </a:p>
      </dgm:t>
    </dgm:pt>
    <dgm:pt modelId="{1B5DD13F-020A-43E1-9BAA-336DAC090CA9}">
      <dgm:prSet phldrT="[Texto]"/>
      <dgm:spPr/>
      <dgm:t>
        <a:bodyPr/>
        <a:lstStyle/>
        <a:p>
          <a:endParaRPr lang="es-ES"/>
        </a:p>
      </dgm:t>
    </dgm:pt>
    <dgm:pt modelId="{7279BCCD-6783-4AC4-9EBB-5C2F2B94D023}" cxnId="{5254A5FF-C08C-4CAB-BC29-E001119E1A83}" type="parTrans">
      <dgm:prSet/>
      <dgm:spPr/>
      <dgm:t>
        <a:bodyPr/>
        <a:lstStyle/>
        <a:p>
          <a:endParaRPr lang="en-US" sz="1100">
            <a:latin typeface="Candara" panose="020E0502030303020204" pitchFamily="34" charset="0"/>
            <a:cs typeface="Arial" panose="020B0604020202020204" pitchFamily="34" charset="0"/>
          </a:endParaRPr>
        </a:p>
      </dgm:t>
    </dgm:pt>
    <dgm:pt modelId="{8D316DD8-7D46-4D0F-9359-54FC794CBE80}" cxnId="{5254A5FF-C08C-4CAB-BC29-E001119E1A83}" type="sibTrans">
      <dgm:prSet/>
      <dgm:spPr/>
      <dgm:t>
        <a:bodyPr/>
        <a:lstStyle/>
        <a:p>
          <a:endParaRPr lang="en-US" sz="1100">
            <a:latin typeface="Candara" panose="020E0502030303020204" pitchFamily="34" charset="0"/>
            <a:cs typeface="Arial" panose="020B0604020202020204" pitchFamily="34" charset="0"/>
          </a:endParaRPr>
        </a:p>
      </dgm:t>
    </dgm:pt>
    <dgm:pt modelId="{A9AB0C50-9DFF-4B9E-B4F9-D9699A001B83}">
      <dgm:prSet phldrT="[Texto]"/>
      <dgm:spPr/>
      <dgm:t>
        <a:bodyPr/>
        <a:lstStyle/>
        <a:p>
          <a:endParaRPr lang="es-ES"/>
        </a:p>
      </dgm:t>
    </dgm:pt>
    <dgm:pt modelId="{9608AE71-4AF0-4FA4-B442-7A73AB655EB1}" cxnId="{CE172298-0AC3-464B-BE2B-529A2501D7D0}" type="parTrans">
      <dgm:prSet/>
      <dgm:spPr/>
      <dgm:t>
        <a:bodyPr/>
        <a:lstStyle/>
        <a:p>
          <a:endParaRPr lang="en-US" sz="1100">
            <a:latin typeface="Candara" panose="020E0502030303020204" pitchFamily="34" charset="0"/>
            <a:cs typeface="Arial" panose="020B0604020202020204" pitchFamily="34" charset="0"/>
          </a:endParaRPr>
        </a:p>
      </dgm:t>
    </dgm:pt>
    <dgm:pt modelId="{06199639-15AA-421F-BDA6-8EEA4C8CDE8E}" cxnId="{CE172298-0AC3-464B-BE2B-529A2501D7D0}" type="sibTrans">
      <dgm:prSet/>
      <dgm:spPr/>
      <dgm:t>
        <a:bodyPr/>
        <a:lstStyle/>
        <a:p>
          <a:endParaRPr lang="en-US" sz="1100">
            <a:latin typeface="Candara" panose="020E0502030303020204" pitchFamily="34" charset="0"/>
            <a:cs typeface="Arial" panose="020B0604020202020204" pitchFamily="34" charset="0"/>
          </a:endParaRPr>
        </a:p>
      </dgm:t>
    </dgm:pt>
    <dgm:pt modelId="{E285A896-3064-4EF9-9038-7FC8B1CFF82C}">
      <dgm:prSet phldrT="[Texto]" custT="1"/>
      <dgm:spPr/>
      <dgm:t>
        <a:bodyPr/>
        <a:lstStyle/>
        <a:p>
          <a:pPr>
            <a:buNone/>
          </a:pPr>
          <a:r>
            <a:rPr lang="es-CO" sz="1100" kern="1200" dirty="0">
              <a:latin typeface="Candara" panose="020E0502030303020204" pitchFamily="34" charset="0"/>
              <a:ea typeface="+mn-ea"/>
              <a:cs typeface="Arial" panose="020B0604020202020204" pitchFamily="34" charset="0"/>
            </a:rPr>
            <a:t>Cámara fotográfica (resolución mínima: 8M, resolución recomendada 16M) </a:t>
          </a:r>
          <a:endParaRPr lang="en-US" sz="1100" kern="1200" dirty="0">
            <a:latin typeface="Candara" panose="020E0502030303020204" pitchFamily="34" charset="0"/>
            <a:ea typeface="+mn-ea"/>
            <a:cs typeface="Arial" panose="020B0604020202020204" pitchFamily="34" charset="0"/>
          </a:endParaRPr>
        </a:p>
      </dgm:t>
    </dgm:pt>
    <dgm:pt modelId="{1D45623F-43CF-4EF6-B064-7EE694D5B16B}" cxnId="{7C06489C-12AB-4A8C-BDBA-6C17E969E75B}" type="parTrans">
      <dgm:prSet/>
      <dgm:spPr/>
      <dgm:t>
        <a:bodyPr/>
        <a:lstStyle/>
        <a:p>
          <a:endParaRPr lang="en-US" sz="1100">
            <a:latin typeface="Candara" panose="020E0502030303020204" pitchFamily="34" charset="0"/>
            <a:cs typeface="Arial" panose="020B0604020202020204" pitchFamily="34" charset="0"/>
          </a:endParaRPr>
        </a:p>
      </dgm:t>
    </dgm:pt>
    <dgm:pt modelId="{012CB07E-6200-4BE5-BD09-335E752BE2BF}" cxnId="{7C06489C-12AB-4A8C-BDBA-6C17E969E75B}" type="sibTrans">
      <dgm:prSet/>
      <dgm:spPr/>
      <dgm:t>
        <a:bodyPr/>
        <a:lstStyle/>
        <a:p>
          <a:endParaRPr lang="en-US" sz="1100">
            <a:latin typeface="Candara" panose="020E0502030303020204" pitchFamily="34" charset="0"/>
            <a:cs typeface="Arial" panose="020B0604020202020204" pitchFamily="34" charset="0"/>
          </a:endParaRPr>
        </a:p>
      </dgm:t>
    </dgm:pt>
    <dgm:pt modelId="{EDFDC390-4407-4CE0-A4F8-DF9DF752DAB3}">
      <dgm:prSet phldrT="[Texto]"/>
      <dgm:spPr/>
      <dgm:t>
        <a:bodyPr/>
        <a:lstStyle/>
        <a:p>
          <a:endParaRPr lang="es-ES" dirty="0"/>
        </a:p>
      </dgm:t>
    </dgm:pt>
    <dgm:pt modelId="{8A2E0509-F217-474E-9B4C-A6006492DCE6}" cxnId="{4524248D-C782-4323-B8FC-4719D4A5BEE2}" type="parTrans">
      <dgm:prSet/>
      <dgm:spPr/>
      <dgm:t>
        <a:bodyPr/>
        <a:lstStyle/>
        <a:p>
          <a:endParaRPr lang="es-CO"/>
        </a:p>
      </dgm:t>
    </dgm:pt>
    <dgm:pt modelId="{6AF47AA9-2648-4548-8C62-AC0433CE66E5}" cxnId="{4524248D-C782-4323-B8FC-4719D4A5BEE2}" type="sibTrans">
      <dgm:prSet/>
      <dgm:spPr/>
      <dgm:t>
        <a:bodyPr/>
        <a:lstStyle/>
        <a:p>
          <a:endParaRPr lang="es-CO"/>
        </a:p>
      </dgm:t>
    </dgm:pt>
    <dgm:pt modelId="{93BD850E-D738-4F99-9EAD-9B5DB1F54527}">
      <dgm:prSet phldrT="[Texto]" custT="1"/>
      <dgm:spPr/>
      <dgm:t>
        <a:bodyPr/>
        <a:lstStyle/>
        <a:p>
          <a:pPr>
            <a:buNone/>
          </a:pPr>
          <a:endParaRPr lang="en-US" sz="1100" kern="1200" dirty="0">
            <a:latin typeface="Candara" panose="020E0502030303020204" pitchFamily="34" charset="0"/>
            <a:ea typeface="+mn-ea"/>
            <a:cs typeface="Arial" panose="020B0604020202020204" pitchFamily="34" charset="0"/>
          </a:endParaRPr>
        </a:p>
      </dgm:t>
    </dgm:pt>
    <dgm:pt modelId="{D4335869-BD5F-4792-B3DC-A606205660EE}" cxnId="{C7B902D9-9D6B-4097-AAE8-B147FFD501AF}" type="sibTrans">
      <dgm:prSet/>
      <dgm:spPr/>
      <dgm:t>
        <a:bodyPr/>
        <a:lstStyle/>
        <a:p>
          <a:endParaRPr lang="es-CO"/>
        </a:p>
      </dgm:t>
    </dgm:pt>
    <dgm:pt modelId="{C00AFB38-8661-4897-AF3C-E9F722007D3E}" cxnId="{C7B902D9-9D6B-4097-AAE8-B147FFD501AF}" type="parTrans">
      <dgm:prSet/>
      <dgm:spPr/>
      <dgm:t>
        <a:bodyPr/>
        <a:lstStyle/>
        <a:p>
          <a:endParaRPr lang="es-CO"/>
        </a:p>
      </dgm:t>
    </dgm:pt>
    <dgm:pt modelId="{D958A89A-4B5D-4A7C-9192-56BF25A4D058}" type="pres">
      <dgm:prSet presAssocID="{4B027706-2857-42B1-AE80-FC6212975B99}" presName="Name0" presStyleCnt="0">
        <dgm:presLayoutVars>
          <dgm:chMax val="7"/>
          <dgm:chPref val="7"/>
          <dgm:dir/>
        </dgm:presLayoutVars>
      </dgm:prSet>
      <dgm:spPr/>
    </dgm:pt>
    <dgm:pt modelId="{33DCFBF3-152A-4341-A7D3-6AFBC075B991}" type="pres">
      <dgm:prSet presAssocID="{4B027706-2857-42B1-AE80-FC6212975B99}" presName="Name1" presStyleCnt="0"/>
      <dgm:spPr/>
    </dgm:pt>
    <dgm:pt modelId="{1AA1DD95-7DAB-4A34-83E0-7E949D1F3063}" type="pres">
      <dgm:prSet presAssocID="{4B027706-2857-42B1-AE80-FC6212975B99}" presName="cycle" presStyleCnt="0"/>
      <dgm:spPr/>
    </dgm:pt>
    <dgm:pt modelId="{9DDD3D8F-5EDF-4862-893A-AF1735F89F49}" type="pres">
      <dgm:prSet presAssocID="{4B027706-2857-42B1-AE80-FC6212975B99}" presName="srcNode" presStyleLbl="node1" presStyleIdx="0" presStyleCnt="7"/>
      <dgm:spPr/>
    </dgm:pt>
    <dgm:pt modelId="{78F8470A-3277-4265-B0FA-F7D3E8A4DCFF}" type="pres">
      <dgm:prSet presAssocID="{4B027706-2857-42B1-AE80-FC6212975B99}" presName="conn" presStyleLbl="parChTrans1D2" presStyleIdx="0" presStyleCnt="1"/>
      <dgm:spPr/>
    </dgm:pt>
    <dgm:pt modelId="{7BA759F9-1EBD-4353-BF12-208AC4E94486}" type="pres">
      <dgm:prSet presAssocID="{4B027706-2857-42B1-AE80-FC6212975B99}" presName="extraNode" presStyleLbl="node1" presStyleIdx="0" presStyleCnt="7"/>
      <dgm:spPr/>
    </dgm:pt>
    <dgm:pt modelId="{B281737E-2728-4339-B817-0249F5563C69}" type="pres">
      <dgm:prSet presAssocID="{4B027706-2857-42B1-AE80-FC6212975B99}" presName="dstNode" presStyleLbl="node1" presStyleIdx="0" presStyleCnt="7"/>
      <dgm:spPr/>
    </dgm:pt>
    <dgm:pt modelId="{2F17E5A9-6EFC-4EB9-A3A3-7D8ED9F574C5}" type="pres">
      <dgm:prSet presAssocID="{60B57311-48C0-4F06-B6D9-90EF9D6C3AC6}" presName="text_1" presStyleLbl="node1" presStyleIdx="0" presStyleCnt="7">
        <dgm:presLayoutVars>
          <dgm:bulletEnabled val="1"/>
        </dgm:presLayoutVars>
      </dgm:prSet>
      <dgm:spPr/>
    </dgm:pt>
    <dgm:pt modelId="{5F31B232-54DC-47D4-8B5C-6AF3791707A1}" type="pres">
      <dgm:prSet presAssocID="{60B57311-48C0-4F06-B6D9-90EF9D6C3AC6}" presName="accent_1" presStyleCnt="0"/>
      <dgm:spPr/>
    </dgm:pt>
    <dgm:pt modelId="{0153992A-2C51-49F9-81B1-A5D64362165E}" type="pres">
      <dgm:prSet presAssocID="{60B57311-48C0-4F06-B6D9-90EF9D6C3AC6}" presName="accentRepeatNode" presStyleLbl="solidFgAcc1" presStyleIdx="0" presStyleCnt="7"/>
      <dgm:spPr/>
    </dgm:pt>
    <dgm:pt modelId="{D6525006-518E-45BA-9FFF-BC02EF4F8ACD}" type="pres">
      <dgm:prSet presAssocID="{A61605AB-ABE3-4C7D-AC0A-EC2CCD994455}" presName="text_2" presStyleLbl="node1" presStyleIdx="1" presStyleCnt="7">
        <dgm:presLayoutVars>
          <dgm:bulletEnabled val="1"/>
        </dgm:presLayoutVars>
      </dgm:prSet>
      <dgm:spPr/>
    </dgm:pt>
    <dgm:pt modelId="{9C91CEDC-3833-42B3-833D-3298CDD0D604}" type="pres">
      <dgm:prSet presAssocID="{A61605AB-ABE3-4C7D-AC0A-EC2CCD994455}" presName="accent_2" presStyleCnt="0"/>
      <dgm:spPr/>
    </dgm:pt>
    <dgm:pt modelId="{957296D0-72CD-41E9-B25B-556096C0FA03}" type="pres">
      <dgm:prSet presAssocID="{A61605AB-ABE3-4C7D-AC0A-EC2CCD994455}" presName="accentRepeatNode" presStyleLbl="solidFgAcc1" presStyleIdx="1" presStyleCnt="7"/>
      <dgm:spPr/>
    </dgm:pt>
    <dgm:pt modelId="{EC257BCB-27B2-461F-9C86-B346D1F4419D}" type="pres">
      <dgm:prSet presAssocID="{2CA53DF4-E1D5-4DFC-818E-A06C0E29E732}" presName="text_3" presStyleLbl="node1" presStyleIdx="2" presStyleCnt="7">
        <dgm:presLayoutVars>
          <dgm:bulletEnabled val="1"/>
        </dgm:presLayoutVars>
      </dgm:prSet>
      <dgm:spPr/>
    </dgm:pt>
    <dgm:pt modelId="{956B9BEC-1ACC-444A-97DB-DBCDFC9D7976}" type="pres">
      <dgm:prSet presAssocID="{2CA53DF4-E1D5-4DFC-818E-A06C0E29E732}" presName="accent_3" presStyleCnt="0"/>
      <dgm:spPr/>
    </dgm:pt>
    <dgm:pt modelId="{4C88473A-A536-4362-84AA-D8C7FBF1A620}" type="pres">
      <dgm:prSet presAssocID="{2CA53DF4-E1D5-4DFC-818E-A06C0E29E732}" presName="accentRepeatNode" presStyleLbl="solidFgAcc1" presStyleIdx="2" presStyleCnt="7"/>
      <dgm:spPr/>
    </dgm:pt>
    <dgm:pt modelId="{4E514DDB-7E2F-4D02-9108-EAD30FD05EA1}" type="pres">
      <dgm:prSet presAssocID="{D78F4EF8-1382-4FA5-AC4C-D11E4A653BA6}" presName="text_4" presStyleLbl="node1" presStyleIdx="3" presStyleCnt="7">
        <dgm:presLayoutVars>
          <dgm:bulletEnabled val="1"/>
        </dgm:presLayoutVars>
      </dgm:prSet>
      <dgm:spPr/>
    </dgm:pt>
    <dgm:pt modelId="{6C5106E7-851D-4F33-85CE-738C8EA39473}" type="pres">
      <dgm:prSet presAssocID="{D78F4EF8-1382-4FA5-AC4C-D11E4A653BA6}" presName="accent_4" presStyleCnt="0"/>
      <dgm:spPr/>
    </dgm:pt>
    <dgm:pt modelId="{D83D9BAE-8C73-475E-9E05-C926B8082A8B}" type="pres">
      <dgm:prSet presAssocID="{D78F4EF8-1382-4FA5-AC4C-D11E4A653BA6}" presName="accentRepeatNode" presStyleLbl="solidFgAcc1" presStyleIdx="3" presStyleCnt="7"/>
      <dgm:spPr/>
    </dgm:pt>
    <dgm:pt modelId="{8EBC6E60-AEB6-463A-AC64-33518001E461}" type="pres">
      <dgm:prSet presAssocID="{97DD3565-C4B3-481C-9373-D95E127802FF}" presName="text_5" presStyleLbl="node1" presStyleIdx="4" presStyleCnt="7">
        <dgm:presLayoutVars>
          <dgm:bulletEnabled val="1"/>
        </dgm:presLayoutVars>
      </dgm:prSet>
      <dgm:spPr/>
    </dgm:pt>
    <dgm:pt modelId="{CA7E0C08-5D34-47D6-982C-6FCE0A13AEAD}" type="pres">
      <dgm:prSet presAssocID="{97DD3565-C4B3-481C-9373-D95E127802FF}" presName="accent_5" presStyleCnt="0"/>
      <dgm:spPr/>
    </dgm:pt>
    <dgm:pt modelId="{654F5614-FA01-4118-B141-63031AE5D5D5}" type="pres">
      <dgm:prSet presAssocID="{97DD3565-C4B3-481C-9373-D95E127802FF}" presName="accentRepeatNode" presStyleLbl="solidFgAcc1" presStyleIdx="4" presStyleCnt="7"/>
      <dgm:spPr/>
    </dgm:pt>
    <dgm:pt modelId="{2CABFFA7-C21E-4340-94F8-EEDEC6974C97}" type="pres">
      <dgm:prSet presAssocID="{3E3EC1D9-E8F9-47C6-8342-6C331B5E949E}" presName="text_6" presStyleLbl="node1" presStyleIdx="5" presStyleCnt="7">
        <dgm:presLayoutVars>
          <dgm:bulletEnabled val="1"/>
        </dgm:presLayoutVars>
      </dgm:prSet>
      <dgm:spPr>
        <a:xfrm>
          <a:off x="826075" y="3940779"/>
          <a:ext cx="7229585" cy="492448"/>
        </a:xfrm>
        <a:prstGeom prst="rect">
          <a:avLst/>
        </a:prstGeom>
      </dgm:spPr>
    </dgm:pt>
    <dgm:pt modelId="{5CC3C469-DF92-4602-A265-017594042642}" type="pres">
      <dgm:prSet presAssocID="{3E3EC1D9-E8F9-47C6-8342-6C331B5E949E}" presName="accent_6" presStyleCnt="0"/>
      <dgm:spPr/>
    </dgm:pt>
    <dgm:pt modelId="{6FA1646E-AE61-4E2A-A2CE-D60A87753BF7}" type="pres">
      <dgm:prSet presAssocID="{3E3EC1D9-E8F9-47C6-8342-6C331B5E949E}" presName="accentRepeatNode" presStyleLbl="solidFgAcc1" presStyleIdx="5" presStyleCnt="7"/>
      <dgm:spPr/>
    </dgm:pt>
    <dgm:pt modelId="{20F8CDD3-0F56-4B6F-8CF7-BE5BEACBBDA5}" type="pres">
      <dgm:prSet presAssocID="{E285A896-3064-4EF9-9038-7FC8B1CFF82C}" presName="text_7" presStyleLbl="node1" presStyleIdx="6" presStyleCnt="7">
        <dgm:presLayoutVars>
          <dgm:bulletEnabled val="1"/>
        </dgm:presLayoutVars>
      </dgm:prSet>
      <dgm:spPr/>
    </dgm:pt>
    <dgm:pt modelId="{04AD8D05-237B-4541-A989-1C46B4DD4EC7}" type="pres">
      <dgm:prSet presAssocID="{E285A896-3064-4EF9-9038-7FC8B1CFF82C}" presName="accent_7" presStyleCnt="0"/>
      <dgm:spPr/>
    </dgm:pt>
    <dgm:pt modelId="{114632FD-EB39-4961-9DB3-F5D54172F046}" type="pres">
      <dgm:prSet presAssocID="{E285A896-3064-4EF9-9038-7FC8B1CFF82C}" presName="accentRepeatNode" presStyleLbl="solidFgAcc1" presStyleIdx="6" presStyleCnt="7"/>
      <dgm:spPr/>
    </dgm:pt>
  </dgm:ptLst>
  <dgm:cxnLst>
    <dgm:cxn modelId="{8595BA07-2ABC-4DEB-8F9E-87246905396E}" srcId="{4B027706-2857-42B1-AE80-FC6212975B99}" destId="{D78F4EF8-1382-4FA5-AC4C-D11E4A653BA6}" srcOrd="3" destOrd="0" parTransId="{696E72F1-2FA0-4CFC-98C3-17226D5889AB}" sibTransId="{2851C33E-8FB3-4372-8414-86BF86BD7C54}"/>
    <dgm:cxn modelId="{15CC730B-6CA6-43F3-8C58-E1A1AE757F75}" srcId="{4B027706-2857-42B1-AE80-FC6212975B99}" destId="{60B57311-48C0-4F06-B6D9-90EF9D6C3AC6}" srcOrd="0" destOrd="0" parTransId="{38B2087D-5E5F-4C2F-83BF-8CFA0C5D6508}" sibTransId="{43B21478-9A13-4ED9-88E9-2A73D768A51F}"/>
    <dgm:cxn modelId="{021B5D14-140E-4F32-9FEB-C41A97E54C03}" srcId="{4B027706-2857-42B1-AE80-FC6212975B99}" destId="{A61605AB-ABE3-4C7D-AC0A-EC2CCD994455}" srcOrd="1" destOrd="0" parTransId="{5F9AC2F5-76D2-408D-928D-E6DC5437F2D9}" sibTransId="{21473C03-439D-4552-ABE5-5ED146BE6C83}"/>
    <dgm:cxn modelId="{DAD5531B-5587-46DD-AA1E-42840DCCD6E5}" type="presOf" srcId="{97DD3565-C4B3-481C-9373-D95E127802FF}" destId="{8EBC6E60-AEB6-463A-AC64-33518001E461}" srcOrd="0" destOrd="0" presId="urn:microsoft.com/office/officeart/2008/layout/VerticalCurvedList#1"/>
    <dgm:cxn modelId="{83DA773E-EEB0-4BC4-A703-B040BEAB7DE2}" type="presOf" srcId="{43B21478-9A13-4ED9-88E9-2A73D768A51F}" destId="{78F8470A-3277-4265-B0FA-F7D3E8A4DCFF}" srcOrd="0" destOrd="0" presId="urn:microsoft.com/office/officeart/2008/layout/VerticalCurvedList#1"/>
    <dgm:cxn modelId="{01B1525E-27FB-44FB-A99F-25E5E94221FB}" type="presOf" srcId="{4B027706-2857-42B1-AE80-FC6212975B99}" destId="{D958A89A-4B5D-4A7C-9192-56BF25A4D058}" srcOrd="0" destOrd="0" presId="urn:microsoft.com/office/officeart/2008/layout/VerticalCurvedList#1"/>
    <dgm:cxn modelId="{0B54C35F-2198-4A3E-8AF4-66707D63CCC9}" srcId="{4B027706-2857-42B1-AE80-FC6212975B99}" destId="{2CA53DF4-E1D5-4DFC-818E-A06C0E29E732}" srcOrd="2" destOrd="0" parTransId="{8C9C7B32-A76A-45B6-9B17-5E862689208C}" sibTransId="{728F8A61-2187-495A-B757-5919E44903BD}"/>
    <dgm:cxn modelId="{79FBCE65-4B2C-41B2-8DE0-4D2D771F1BE7}" type="presOf" srcId="{60B57311-48C0-4F06-B6D9-90EF9D6C3AC6}" destId="{2F17E5A9-6EFC-4EB9-A3A3-7D8ED9F574C5}" srcOrd="0" destOrd="0" presId="urn:microsoft.com/office/officeart/2008/layout/VerticalCurvedList#1"/>
    <dgm:cxn modelId="{35F1BA46-408B-42F7-B0B1-6745E9E054C3}" srcId="{4B027706-2857-42B1-AE80-FC6212975B99}" destId="{3E3EC1D9-E8F9-47C6-8342-6C331B5E949E}" srcOrd="5" destOrd="0" parTransId="{E9010119-8CC6-4F13-8526-68BB4778D6FC}" sibTransId="{00839793-44C5-4679-BD84-CC17C036B09C}"/>
    <dgm:cxn modelId="{874E2578-45F5-47C6-9FA3-73B2E1424C91}" type="presOf" srcId="{E285A896-3064-4EF9-9038-7FC8B1CFF82C}" destId="{20F8CDD3-0F56-4B6F-8CF7-BE5BEACBBDA5}" srcOrd="0" destOrd="0" presId="urn:microsoft.com/office/officeart/2008/layout/VerticalCurvedList#1"/>
    <dgm:cxn modelId="{742E2F87-C050-4357-B9CB-E125EFE16166}" type="presOf" srcId="{D78F4EF8-1382-4FA5-AC4C-D11E4A653BA6}" destId="{4E514DDB-7E2F-4D02-9108-EAD30FD05EA1}" srcOrd="0" destOrd="0" presId="urn:microsoft.com/office/officeart/2008/layout/VerticalCurvedList#1"/>
    <dgm:cxn modelId="{4524248D-C782-4323-B8FC-4719D4A5BEE2}" srcId="{4B027706-2857-42B1-AE80-FC6212975B99}" destId="{EDFDC390-4407-4CE0-A4F8-DF9DF752DAB3}" srcOrd="8" destOrd="0" parTransId="{8A2E0509-F217-474E-9B4C-A6006492DCE6}" sibTransId="{6AF47AA9-2648-4548-8C62-AC0433CE66E5}"/>
    <dgm:cxn modelId="{1F9AAD94-D64B-4DD4-ADBD-5DF970BBDF8A}" type="presOf" srcId="{3E3EC1D9-E8F9-47C6-8342-6C331B5E949E}" destId="{2CABFFA7-C21E-4340-94F8-EEDEC6974C97}" srcOrd="0" destOrd="0" presId="urn:microsoft.com/office/officeart/2008/layout/VerticalCurvedList#1"/>
    <dgm:cxn modelId="{5A0D3C95-3A86-4DD0-8BEF-F82FFAA2A2F7}" type="presOf" srcId="{A61605AB-ABE3-4C7D-AC0A-EC2CCD994455}" destId="{D6525006-518E-45BA-9FFF-BC02EF4F8ACD}" srcOrd="0" destOrd="0" presId="urn:microsoft.com/office/officeart/2008/layout/VerticalCurvedList#1"/>
    <dgm:cxn modelId="{CE172298-0AC3-464B-BE2B-529A2501D7D0}" srcId="{4B027706-2857-42B1-AE80-FC6212975B99}" destId="{A9AB0C50-9DFF-4B9E-B4F9-D9699A001B83}" srcOrd="9" destOrd="0" parTransId="{9608AE71-4AF0-4FA4-B442-7A73AB655EB1}" sibTransId="{06199639-15AA-421F-BDA6-8EEA4C8CDE8E}"/>
    <dgm:cxn modelId="{7C06489C-12AB-4A8C-BDBA-6C17E969E75B}" srcId="{4B027706-2857-42B1-AE80-FC6212975B99}" destId="{E285A896-3064-4EF9-9038-7FC8B1CFF82C}" srcOrd="6" destOrd="0" parTransId="{1D45623F-43CF-4EF6-B064-7EE694D5B16B}" sibTransId="{012CB07E-6200-4BE5-BD09-335E752BE2BF}"/>
    <dgm:cxn modelId="{E324B4AB-DBB0-4652-A701-B1E55A4601A4}" type="presOf" srcId="{2CA53DF4-E1D5-4DFC-818E-A06C0E29E732}" destId="{EC257BCB-27B2-461F-9C86-B346D1F4419D}" srcOrd="0" destOrd="0" presId="urn:microsoft.com/office/officeart/2008/layout/VerticalCurvedList#1"/>
    <dgm:cxn modelId="{C7B902D9-9D6B-4097-AAE8-B147FFD501AF}" srcId="{4B027706-2857-42B1-AE80-FC6212975B99}" destId="{93BD850E-D738-4F99-9EAD-9B5DB1F54527}" srcOrd="7" destOrd="0" parTransId="{C00AFB38-8661-4897-AF3C-E9F722007D3E}" sibTransId="{D4335869-BD5F-4792-B3DC-A606205660EE}"/>
    <dgm:cxn modelId="{F696CFF1-31C8-4060-A4C5-B9F22A17A91A}" srcId="{4B027706-2857-42B1-AE80-FC6212975B99}" destId="{97DD3565-C4B3-481C-9373-D95E127802FF}" srcOrd="4" destOrd="0" parTransId="{2D583C88-569E-4149-AA92-4ECBBD1E74CC}" sibTransId="{11C1C412-7D28-45AE-B67C-045F13A7272C}"/>
    <dgm:cxn modelId="{5254A5FF-C08C-4CAB-BC29-E001119E1A83}" srcId="{4B027706-2857-42B1-AE80-FC6212975B99}" destId="{1B5DD13F-020A-43E1-9BAA-336DAC090CA9}" srcOrd="10" destOrd="0" parTransId="{7279BCCD-6783-4AC4-9EBB-5C2F2B94D023}" sibTransId="{8D316DD8-7D46-4D0F-9359-54FC794CBE80}"/>
    <dgm:cxn modelId="{194F444D-2EDB-4DEF-B36D-D890563A80C3}" type="presParOf" srcId="{D958A89A-4B5D-4A7C-9192-56BF25A4D058}" destId="{33DCFBF3-152A-4341-A7D3-6AFBC075B991}" srcOrd="0" destOrd="0" presId="urn:microsoft.com/office/officeart/2008/layout/VerticalCurvedList#1"/>
    <dgm:cxn modelId="{B59E035C-075C-411F-A31E-9726D959521C}" type="presParOf" srcId="{33DCFBF3-152A-4341-A7D3-6AFBC075B991}" destId="{1AA1DD95-7DAB-4A34-83E0-7E949D1F3063}" srcOrd="0" destOrd="0" presId="urn:microsoft.com/office/officeart/2008/layout/VerticalCurvedList#1"/>
    <dgm:cxn modelId="{555DBC7C-E863-4CCA-A12F-9257A858A7BB}" type="presParOf" srcId="{1AA1DD95-7DAB-4A34-83E0-7E949D1F3063}" destId="{9DDD3D8F-5EDF-4862-893A-AF1735F89F49}" srcOrd="0" destOrd="0" presId="urn:microsoft.com/office/officeart/2008/layout/VerticalCurvedList#1"/>
    <dgm:cxn modelId="{6F4D5084-2208-4626-9913-F457BEFB43DC}" type="presParOf" srcId="{1AA1DD95-7DAB-4A34-83E0-7E949D1F3063}" destId="{78F8470A-3277-4265-B0FA-F7D3E8A4DCFF}" srcOrd="1" destOrd="0" presId="urn:microsoft.com/office/officeart/2008/layout/VerticalCurvedList#1"/>
    <dgm:cxn modelId="{74BB00F2-4A83-4371-90DD-3637F7BBFDA4}" type="presParOf" srcId="{1AA1DD95-7DAB-4A34-83E0-7E949D1F3063}" destId="{7BA759F9-1EBD-4353-BF12-208AC4E94486}" srcOrd="2" destOrd="0" presId="urn:microsoft.com/office/officeart/2008/layout/VerticalCurvedList#1"/>
    <dgm:cxn modelId="{3AC6807E-3856-44A5-9FBD-215CD20C6475}" type="presParOf" srcId="{1AA1DD95-7DAB-4A34-83E0-7E949D1F3063}" destId="{B281737E-2728-4339-B817-0249F5563C69}" srcOrd="3" destOrd="0" presId="urn:microsoft.com/office/officeart/2008/layout/VerticalCurvedList#1"/>
    <dgm:cxn modelId="{37051D4B-233C-4C37-B8EF-0F336C065E8C}" type="presParOf" srcId="{33DCFBF3-152A-4341-A7D3-6AFBC075B991}" destId="{2F17E5A9-6EFC-4EB9-A3A3-7D8ED9F574C5}" srcOrd="1" destOrd="0" presId="urn:microsoft.com/office/officeart/2008/layout/VerticalCurvedList#1"/>
    <dgm:cxn modelId="{303CA301-A648-432E-9579-E2D21357F9C8}" type="presParOf" srcId="{33DCFBF3-152A-4341-A7D3-6AFBC075B991}" destId="{5F31B232-54DC-47D4-8B5C-6AF3791707A1}" srcOrd="2" destOrd="0" presId="urn:microsoft.com/office/officeart/2008/layout/VerticalCurvedList#1"/>
    <dgm:cxn modelId="{E21DF345-0D33-423B-A687-6D2803D458AD}" type="presParOf" srcId="{5F31B232-54DC-47D4-8B5C-6AF3791707A1}" destId="{0153992A-2C51-49F9-81B1-A5D64362165E}" srcOrd="0" destOrd="0" presId="urn:microsoft.com/office/officeart/2008/layout/VerticalCurvedList#1"/>
    <dgm:cxn modelId="{4BB3F11E-C5D8-4FC1-85AF-5611AD81742D}" type="presParOf" srcId="{33DCFBF3-152A-4341-A7D3-6AFBC075B991}" destId="{D6525006-518E-45BA-9FFF-BC02EF4F8ACD}" srcOrd="3" destOrd="0" presId="urn:microsoft.com/office/officeart/2008/layout/VerticalCurvedList#1"/>
    <dgm:cxn modelId="{E4D8557A-5EF9-4297-BF1C-6C3868E0CD30}" type="presParOf" srcId="{33DCFBF3-152A-4341-A7D3-6AFBC075B991}" destId="{9C91CEDC-3833-42B3-833D-3298CDD0D604}" srcOrd="4" destOrd="0" presId="urn:microsoft.com/office/officeart/2008/layout/VerticalCurvedList#1"/>
    <dgm:cxn modelId="{58CF6C4B-7595-40C0-AF16-2CE63A43B1CB}" type="presParOf" srcId="{9C91CEDC-3833-42B3-833D-3298CDD0D604}" destId="{957296D0-72CD-41E9-B25B-556096C0FA03}" srcOrd="0" destOrd="0" presId="urn:microsoft.com/office/officeart/2008/layout/VerticalCurvedList#1"/>
    <dgm:cxn modelId="{8090FA9A-0755-440D-97EE-8BDE7E9969FE}" type="presParOf" srcId="{33DCFBF3-152A-4341-A7D3-6AFBC075B991}" destId="{EC257BCB-27B2-461F-9C86-B346D1F4419D}" srcOrd="5" destOrd="0" presId="urn:microsoft.com/office/officeart/2008/layout/VerticalCurvedList#1"/>
    <dgm:cxn modelId="{3239EE6C-8E40-4FCB-811A-B1D100855BDA}" type="presParOf" srcId="{33DCFBF3-152A-4341-A7D3-6AFBC075B991}" destId="{956B9BEC-1ACC-444A-97DB-DBCDFC9D7976}" srcOrd="6" destOrd="0" presId="urn:microsoft.com/office/officeart/2008/layout/VerticalCurvedList#1"/>
    <dgm:cxn modelId="{C3F20E2B-6931-4980-AAE2-AEF25C0B291F}" type="presParOf" srcId="{956B9BEC-1ACC-444A-97DB-DBCDFC9D7976}" destId="{4C88473A-A536-4362-84AA-D8C7FBF1A620}" srcOrd="0" destOrd="0" presId="urn:microsoft.com/office/officeart/2008/layout/VerticalCurvedList#1"/>
    <dgm:cxn modelId="{DF7B461C-FB3D-4BBF-A76F-4DBDA17589F4}" type="presParOf" srcId="{33DCFBF3-152A-4341-A7D3-6AFBC075B991}" destId="{4E514DDB-7E2F-4D02-9108-EAD30FD05EA1}" srcOrd="7" destOrd="0" presId="urn:microsoft.com/office/officeart/2008/layout/VerticalCurvedList#1"/>
    <dgm:cxn modelId="{B848BA0B-1CBB-485D-ABF2-97A33DEAE28F}" type="presParOf" srcId="{33DCFBF3-152A-4341-A7D3-6AFBC075B991}" destId="{6C5106E7-851D-4F33-85CE-738C8EA39473}" srcOrd="8" destOrd="0" presId="urn:microsoft.com/office/officeart/2008/layout/VerticalCurvedList#1"/>
    <dgm:cxn modelId="{A6DA96F9-A162-415C-8B9F-BD6EE20905D5}" type="presParOf" srcId="{6C5106E7-851D-4F33-85CE-738C8EA39473}" destId="{D83D9BAE-8C73-475E-9E05-C926B8082A8B}" srcOrd="0" destOrd="0" presId="urn:microsoft.com/office/officeart/2008/layout/VerticalCurvedList#1"/>
    <dgm:cxn modelId="{AC055C8B-B90E-40C6-8B6D-A16EA80C4A91}" type="presParOf" srcId="{33DCFBF3-152A-4341-A7D3-6AFBC075B991}" destId="{8EBC6E60-AEB6-463A-AC64-33518001E461}" srcOrd="9" destOrd="0" presId="urn:microsoft.com/office/officeart/2008/layout/VerticalCurvedList#1"/>
    <dgm:cxn modelId="{177CD20E-DFF0-430C-AA0B-2902C06AF07C}" type="presParOf" srcId="{33DCFBF3-152A-4341-A7D3-6AFBC075B991}" destId="{CA7E0C08-5D34-47D6-982C-6FCE0A13AEAD}" srcOrd="10" destOrd="0" presId="urn:microsoft.com/office/officeart/2008/layout/VerticalCurvedList#1"/>
    <dgm:cxn modelId="{811D326F-A244-4317-94DB-620A5257D8FF}" type="presParOf" srcId="{CA7E0C08-5D34-47D6-982C-6FCE0A13AEAD}" destId="{654F5614-FA01-4118-B141-63031AE5D5D5}" srcOrd="0" destOrd="0" presId="urn:microsoft.com/office/officeart/2008/layout/VerticalCurvedList#1"/>
    <dgm:cxn modelId="{85B4D021-83F3-4A8F-AD08-05E5EBE7B2ED}" type="presParOf" srcId="{33DCFBF3-152A-4341-A7D3-6AFBC075B991}" destId="{2CABFFA7-C21E-4340-94F8-EEDEC6974C97}" srcOrd="11" destOrd="0" presId="urn:microsoft.com/office/officeart/2008/layout/VerticalCurvedList#1"/>
    <dgm:cxn modelId="{0F7DED93-2E20-47EF-A3B1-3D86F6F75393}" type="presParOf" srcId="{33DCFBF3-152A-4341-A7D3-6AFBC075B991}" destId="{5CC3C469-DF92-4602-A265-017594042642}" srcOrd="12" destOrd="0" presId="urn:microsoft.com/office/officeart/2008/layout/VerticalCurvedList#1"/>
    <dgm:cxn modelId="{B0387012-903B-4C7E-A19C-16F23FAB5983}" type="presParOf" srcId="{5CC3C469-DF92-4602-A265-017594042642}" destId="{6FA1646E-AE61-4E2A-A2CE-D60A87753BF7}" srcOrd="0" destOrd="0" presId="urn:microsoft.com/office/officeart/2008/layout/VerticalCurvedList#1"/>
    <dgm:cxn modelId="{F0841898-2B10-45CF-B8C7-A9469BEABA71}" type="presParOf" srcId="{33DCFBF3-152A-4341-A7D3-6AFBC075B991}" destId="{20F8CDD3-0F56-4B6F-8CF7-BE5BEACBBDA5}" srcOrd="13" destOrd="0" presId="urn:microsoft.com/office/officeart/2008/layout/VerticalCurvedList#1"/>
    <dgm:cxn modelId="{3DA9F243-D760-4526-8B33-499357E34C2B}" type="presParOf" srcId="{33DCFBF3-152A-4341-A7D3-6AFBC075B991}" destId="{04AD8D05-237B-4541-A989-1C46B4DD4EC7}" srcOrd="14" destOrd="0" presId="urn:microsoft.com/office/officeart/2008/layout/VerticalCurvedList#1"/>
    <dgm:cxn modelId="{34850F0A-4997-476F-917F-AA74282FBD05}" type="presParOf" srcId="{04AD8D05-237B-4541-A989-1C46B4DD4EC7}" destId="{114632FD-EB39-4961-9DB3-F5D54172F046}"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AE718B-9658-42D3-908B-EB4A7C9712F9}" type="doc">
      <dgm:prSet loTypeId="urn:microsoft.com/office/officeart/2005/8/layout/vList4" loCatId="list" qsTypeId="urn:microsoft.com/office/officeart/2005/8/quickstyle/simple1#1" qsCatId="simple" csTypeId="urn:microsoft.com/office/officeart/2005/8/colors/colorful5#1" csCatId="accent1" phldr="1"/>
      <dgm:spPr/>
      <dgm:t>
        <a:bodyPr/>
        <a:lstStyle/>
        <a:p>
          <a:endParaRPr lang="zh-CN" altLang="en-US"/>
        </a:p>
      </dgm:t>
    </dgm:pt>
    <dgm:pt modelId="{7CA35C6E-7C46-4797-8A42-DCA022D7A785}">
      <dgm:prSet phldrT="[Text]" phldr="0" custT="0"/>
      <dgm:spPr/>
      <dgm:t>
        <a:bodyPr vert="horz" wrap="square"/>
        <a:lstStyle>
          <a:lvl1pPr algn="l">
            <a:defRPr sz="10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a:lnSpc>
              <a:spcPct val="100000"/>
            </a:lnSpc>
            <a:spcBef>
              <a:spcPct val="0"/>
            </a:spcBef>
            <a:spcAft>
              <a:spcPct val="35000"/>
            </a:spcAft>
          </a:pPr>
          <a:r>
            <a:rPr lang="es-ES" altLang="zh-CN" dirty="0">
              <a:solidFill>
                <a:schemeClr val="bg1"/>
              </a:solidFill>
            </a:rPr>
            <a:t>Definir capacidad del equipo. Para esta actividad se recomienda, tener en cuenta si personas del equipo van a tener vacaciones, compensatorios </a:t>
          </a:r>
          <a:r>
            <a:rPr lang="es-ES" altLang="zh-CN" dirty="0">
              <a:solidFill>
                <a:schemeClr val="bg1"/>
              </a:solidFill>
            </a:rPr>
            <a:t>o </a:t>
          </a:r>
          <a:r>
            <a:rPr lang="es-ES" altLang="zh-CN" dirty="0">
              <a:solidFill>
                <a:schemeClr val="bg1"/>
              </a:solidFill>
            </a:rPr>
            <a:t> permisos planeados </a:t>
          </a:r>
          <a:r>
            <a:rPr lang="es-ES" altLang="zh-CN" dirty="0">
              <a:solidFill>
                <a:schemeClr val="bg1"/>
              </a:solidFill>
            </a:rPr>
            <a:t>durante</a:t>
          </a:r>
          <a:r>
            <a:rPr lang="es-ES" altLang="zh-CN" dirty="0">
              <a:solidFill>
                <a:schemeClr val="bg1"/>
              </a:solidFill>
            </a:rPr>
            <a:t> los días en que se desarrollara </a:t>
          </a:r>
          <a:r>
            <a:rPr lang="es-ES" altLang="zh-CN" dirty="0">
              <a:solidFill>
                <a:schemeClr val="bg1"/>
              </a:solidFill>
            </a:rPr>
            <a:t>el PI</a:t>
          </a:r>
          <a:r>
            <a:rPr lang="es-ES" altLang="zh-CN" dirty="0">
              <a:solidFill>
                <a:schemeClr val="bg1"/>
              </a:solidFill>
            </a:rPr>
            <a:t>. Esto con el propósito de entregar una capacidad de desarrollo mas acertada.</a:t>
          </a:r>
          <a:r>
            <a:rPr lang="es-ES" altLang="zh-CN" dirty="0">
              <a:solidFill>
                <a:schemeClr val="bg1"/>
              </a:solidFill>
            </a:rPr>
            <a:t/>
          </a:r>
          <a:endParaRPr lang="es-ES" altLang="zh-CN" dirty="0">
            <a:solidFill>
              <a:schemeClr val="bg1"/>
            </a:solidFill>
          </a:endParaRPr>
        </a:p>
      </dgm:t>
    </dgm:pt>
    <dgm:pt modelId="{FA4CC6AE-475B-4D5D-AEBF-E8621255EB5F}" cxnId="{6147B46A-D674-40D4-AC26-F2747318734B}" type="parTrans">
      <dgm:prSet/>
      <dgm:spPr/>
      <dgm:t>
        <a:bodyPr/>
        <a:lstStyle/>
        <a:p>
          <a:endParaRPr lang="zh-CN" altLang="en-US"/>
        </a:p>
      </dgm:t>
    </dgm:pt>
    <dgm:pt modelId="{B3E4CB04-4EAF-415F-BAB5-2E611B0CE1CF}" cxnId="{6147B46A-D674-40D4-AC26-F2747318734B}" type="sibTrans">
      <dgm:prSet/>
      <dgm:spPr/>
      <dgm:t>
        <a:bodyPr/>
        <a:lstStyle/>
        <a:p>
          <a:endParaRPr lang="zh-CN" altLang="en-US"/>
        </a:p>
      </dgm:t>
    </dgm:pt>
    <dgm:pt modelId="{9B3FCC69-D90A-4B8C-B14B-952F56CE3593}">
      <dgm:prSet phldrT="[Text]" phldr="0" custT="0"/>
      <dgm:spPr/>
      <dgm:t>
        <a:bodyPr vert="horz" wrap="square"/>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a:lnSpc>
              <a:spcPct val="100000"/>
            </a:lnSpc>
            <a:spcBef>
              <a:spcPct val="0"/>
            </a:spcBef>
            <a:spcAft>
              <a:spcPct val="35000"/>
            </a:spcAft>
          </a:pPr>
          <a:r>
            <a:rPr lang="es-ES" altLang="zh-CN" dirty="0"/>
            <a:t>El equipo tomando como base el Backlog de </a:t>
          </a:r>
          <a:r>
            <a:rPr lang="es-ES" altLang="zh-CN" dirty="0" err="1"/>
            <a:t>Feature</a:t>
          </a:r>
          <a:r>
            <a:rPr lang="es-ES" altLang="zh-CN" dirty="0" err="1">
              <a:solidFill>
                <a:srgbClr val="92D050"/>
              </a:solidFill>
            </a:rPr>
            <a:t>s</a:t>
          </a:r>
          <a:r>
            <a:rPr lang="es-ES" altLang="zh-CN" dirty="0"/>
            <a:t>, identifica las HU que se deberían crear y se construye una primera versión del backlog de las HU.  </a:t>
          </a:r>
          <a:endParaRPr lang="zh-CN" altLang="en-US" dirty="0"/>
        </a:p>
      </dgm:t>
    </dgm:pt>
    <dgm:pt modelId="{6566F408-C1BF-4823-B02A-D15F3569BA22}" cxnId="{601DFAAB-39FB-4DB4-B52A-1E916C4F2729}" type="parTrans">
      <dgm:prSet/>
      <dgm:spPr/>
      <dgm:t>
        <a:bodyPr/>
        <a:lstStyle/>
        <a:p>
          <a:endParaRPr lang="zh-CN" altLang="en-US"/>
        </a:p>
      </dgm:t>
    </dgm:pt>
    <dgm:pt modelId="{21E16C35-FFFC-48AF-ACC9-821F23AE1333}" cxnId="{601DFAAB-39FB-4DB4-B52A-1E916C4F2729}" type="sibTrans">
      <dgm:prSet/>
      <dgm:spPr/>
      <dgm:t>
        <a:bodyPr/>
        <a:lstStyle/>
        <a:p>
          <a:endParaRPr lang="zh-CN" altLang="en-US"/>
        </a:p>
      </dgm:t>
    </dgm:pt>
    <dgm:pt modelId="{7C7EB1EF-EE42-409B-9E0A-15115F48CFAF}">
      <dgm:prSet phldrT="[Text]" phldr="0" custT="0"/>
      <dgm:spPr/>
      <dgm:t>
        <a:bodyPr vert="horz" wrap="square"/>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a:lnSpc>
              <a:spcPct val="100000"/>
            </a:lnSpc>
            <a:spcBef>
              <a:spcPct val="0"/>
            </a:spcBef>
            <a:spcAft>
              <a:spcPct val="35000"/>
            </a:spcAft>
          </a:pPr>
          <a:r>
            <a:rPr lang="es-ES" altLang="zh-CN" dirty="0"/>
            <a:t>Se analizan las </a:t>
          </a:r>
          <a:r>
            <a:rPr lang="es-ES" altLang="zh-CN" dirty="0" err="1"/>
            <a:t>Features</a:t>
          </a:r>
          <a:r>
            <a:rPr lang="es-ES" altLang="zh-CN" dirty="0"/>
            <a:t>  definidas, para identificar dependencias y riesgos.</a:t>
          </a:r>
        </a:p>
        <a:p>
          <a:pPr>
            <a:lnSpc>
              <a:spcPct val="100000"/>
            </a:lnSpc>
            <a:spcBef>
              <a:spcPct val="0"/>
            </a:spcBef>
            <a:spcAft>
              <a:spcPct val="35000"/>
            </a:spcAft>
          </a:pPr>
          <a:r>
            <a:rPr lang="es-ES" altLang="zh-CN" dirty="0"/>
            <a:t>Se definen los objetivos del equipo para el PI, se identifica cuales son los objetivos </a:t>
          </a:r>
          <a:r>
            <a:rPr lang="es-ES" altLang="zh-CN" dirty="0" err="1"/>
            <a:t>Strech</a:t>
          </a:r>
          <a:r>
            <a:rPr lang="es-ES" altLang="zh-CN" dirty="0"/>
            <a:t>, que son aquellos objetivos que se  incluyen en el plan pero el equipo no se compromete por el alto riesgo o incertidumbre que pueden tener para su ejecución.  </a:t>
          </a:r>
        </a:p>
      </dgm:t>
    </dgm:pt>
    <dgm:pt modelId="{C8D6C08E-C6E1-4309-8483-D779EC44C348}" cxnId="{D23D9A11-E50F-478A-9F70-55BA0454C0FC}" type="parTrans">
      <dgm:prSet/>
      <dgm:spPr/>
      <dgm:t>
        <a:bodyPr/>
        <a:lstStyle/>
        <a:p>
          <a:endParaRPr lang="zh-CN" altLang="en-US"/>
        </a:p>
      </dgm:t>
    </dgm:pt>
    <dgm:pt modelId="{665D2D1D-86FC-45EB-A5D3-8A4C55326DA6}" cxnId="{D23D9A11-E50F-478A-9F70-55BA0454C0FC}" type="sibTrans">
      <dgm:prSet/>
      <dgm:spPr/>
      <dgm:t>
        <a:bodyPr/>
        <a:lstStyle/>
        <a:p>
          <a:endParaRPr lang="zh-CN" altLang="en-US"/>
        </a:p>
      </dgm:t>
    </dgm:pt>
    <dgm:pt modelId="{71B99BDA-841A-455B-81D3-3CAB4A4F152E}">
      <dgm:prSet/>
      <dgm:spPr/>
      <dgm:t>
        <a:bodyPr/>
        <a:lstStyle/>
        <a:p>
          <a:r>
            <a:rPr lang="es-CO" dirty="0"/>
            <a:t>Cada equipo del tren crea su propio plan de trabajo,  realizando una estimación de alto nivel de  </a:t>
          </a:r>
          <a:r>
            <a:rPr lang="es-CO" dirty="0" err="1"/>
            <a:t>features</a:t>
          </a:r>
          <a:r>
            <a:rPr lang="es-CO" dirty="0"/>
            <a:t> y </a:t>
          </a:r>
          <a:r>
            <a:rPr lang="es-CO" dirty="0" err="1"/>
            <a:t>Enblers</a:t>
          </a:r>
          <a:r>
            <a:rPr lang="es-CO" dirty="0"/>
            <a:t> necesarios para la ejecución del PI, esto se debe plasmar en el </a:t>
          </a:r>
          <a:r>
            <a:rPr lang="es-CO" dirty="0" err="1"/>
            <a:t>Program</a:t>
          </a:r>
          <a:r>
            <a:rPr lang="es-CO" dirty="0"/>
            <a:t> </a:t>
          </a:r>
          <a:r>
            <a:rPr lang="es-CO" dirty="0" err="1"/>
            <a:t>Board</a:t>
          </a:r>
          <a:r>
            <a:rPr lang="es-CO" dirty="0"/>
            <a:t> Junto con las dependencias y riesgos identificados.</a:t>
          </a:r>
        </a:p>
      </dgm:t>
    </dgm:pt>
    <dgm:pt modelId="{FEF469F9-B714-4D03-8BE3-8243D7C07C5B}" cxnId="{264C5C9B-C0C5-4000-A784-8DD5BF5CEEE5}" type="parTrans">
      <dgm:prSet/>
      <dgm:spPr/>
      <dgm:t>
        <a:bodyPr/>
        <a:lstStyle/>
        <a:p>
          <a:endParaRPr lang="es-CO"/>
        </a:p>
      </dgm:t>
    </dgm:pt>
    <dgm:pt modelId="{55269B0F-54F0-420F-933C-415106D7CE56}" cxnId="{264C5C9B-C0C5-4000-A784-8DD5BF5CEEE5}" type="sibTrans">
      <dgm:prSet/>
      <dgm:spPr/>
      <dgm:t>
        <a:bodyPr/>
        <a:lstStyle/>
        <a:p>
          <a:endParaRPr lang="es-CO"/>
        </a:p>
      </dgm:t>
    </dgm:pt>
    <dgm:pt modelId="{9D8FDF43-5F22-4C58-95A6-F6FA2BC1C4FF}" type="pres">
      <dgm:prSet presAssocID="{EBAE718B-9658-42D3-908B-EB4A7C9712F9}" presName="linear" presStyleCnt="0">
        <dgm:presLayoutVars>
          <dgm:dir/>
          <dgm:resizeHandles val="exact"/>
        </dgm:presLayoutVars>
      </dgm:prSet>
      <dgm:spPr/>
    </dgm:pt>
    <dgm:pt modelId="{90F28F1B-BFCA-4AA0-91E0-00F817812988}" type="pres">
      <dgm:prSet presAssocID="{7CA35C6E-7C46-4797-8A42-DCA022D7A785}" presName="comp" presStyleCnt="0"/>
      <dgm:spPr/>
    </dgm:pt>
    <dgm:pt modelId="{59E8ACA1-F6CD-4305-8E84-F80CD676165B}" type="pres">
      <dgm:prSet presAssocID="{7CA35C6E-7C46-4797-8A42-DCA022D7A785}" presName="box" presStyleLbl="node1" presStyleIdx="0" presStyleCnt="4"/>
      <dgm:spPr/>
    </dgm:pt>
    <dgm:pt modelId="{7D3926AE-D279-4284-8D3C-73162E8460EB}" type="pres">
      <dgm:prSet presAssocID="{7CA35C6E-7C46-4797-8A42-DCA022D7A785}" presName="img" presStyleLbl="fgImgPlace1" presStyleIdx="0" presStyleCnt="4"/>
      <dgm:spPr>
        <a:blipFill>
          <a:blip xmlns:r="http://schemas.openxmlformats.org/officeDocument/2006/relationships" r:embed="rId1"/>
          <a:stretch>
            <a:fillRect/>
          </a:stretch>
        </a:blipFill>
      </dgm:spPr>
    </dgm:pt>
    <dgm:pt modelId="{F9ED24FD-8912-4203-85DC-387A30A0B443}" type="pres">
      <dgm:prSet presAssocID="{7CA35C6E-7C46-4797-8A42-DCA022D7A785}" presName="text" presStyleCnt="0">
        <dgm:presLayoutVars>
          <dgm:bulletEnabled val="1"/>
        </dgm:presLayoutVars>
      </dgm:prSet>
      <dgm:spPr/>
    </dgm:pt>
    <dgm:pt modelId="{EA370BF9-61F4-4BBE-9D45-1C3713175010}" type="pres">
      <dgm:prSet presAssocID="{B3E4CB04-4EAF-415F-BAB5-2E611B0CE1CF}" presName="spacer" presStyleCnt="0"/>
      <dgm:spPr/>
    </dgm:pt>
    <dgm:pt modelId="{40FC0718-56A6-4FC8-AF46-C62CEBD47C6E}" type="pres">
      <dgm:prSet presAssocID="{9B3FCC69-D90A-4B8C-B14B-952F56CE3593}" presName="comp" presStyleCnt="0"/>
      <dgm:spPr/>
    </dgm:pt>
    <dgm:pt modelId="{D7042EFD-CCE5-4CA8-A3F3-419686917197}" type="pres">
      <dgm:prSet presAssocID="{9B3FCC69-D90A-4B8C-B14B-952F56CE3593}" presName="box" presStyleLbl="node1" presStyleIdx="1" presStyleCnt="4"/>
      <dgm:spPr/>
    </dgm:pt>
    <dgm:pt modelId="{496928D0-279A-404C-9494-F9AEFF1DA841}" type="pres">
      <dgm:prSet presAssocID="{9B3FCC69-D90A-4B8C-B14B-952F56CE3593}" presName="img" presStyleLbl="fgImgPlace1" presStyleIdx="1" presStyleCnt="4"/>
      <dgm:spPr>
        <a:blipFill>
          <a:blip xmlns:r="http://schemas.openxmlformats.org/officeDocument/2006/relationships" r:embed="rId2"/>
          <a:stretch>
            <a:fillRect/>
          </a:stretch>
        </a:blipFill>
      </dgm:spPr>
    </dgm:pt>
    <dgm:pt modelId="{6BC3DDFE-6E6C-4FDD-A060-90502780408B}" type="pres">
      <dgm:prSet presAssocID="{9B3FCC69-D90A-4B8C-B14B-952F56CE3593}" presName="text" presStyleCnt="0">
        <dgm:presLayoutVars>
          <dgm:bulletEnabled val="1"/>
        </dgm:presLayoutVars>
      </dgm:prSet>
      <dgm:spPr/>
    </dgm:pt>
    <dgm:pt modelId="{2A907511-2512-4DF3-8654-94AEE97BEABE}" type="pres">
      <dgm:prSet presAssocID="{21E16C35-FFFC-48AF-ACC9-821F23AE1333}" presName="spacer" presStyleCnt="0"/>
      <dgm:spPr/>
    </dgm:pt>
    <dgm:pt modelId="{C7C37455-B6E1-4A17-9E8F-A863B96D9EC5}" type="pres">
      <dgm:prSet presAssocID="{7C7EB1EF-EE42-409B-9E0A-15115F48CFAF}" presName="comp" presStyleCnt="0"/>
      <dgm:spPr/>
    </dgm:pt>
    <dgm:pt modelId="{F7325B12-B68A-4A84-8ED8-D4B790DBB36E}" type="pres">
      <dgm:prSet presAssocID="{7C7EB1EF-EE42-409B-9E0A-15115F48CFAF}" presName="box" presStyleLbl="node1" presStyleIdx="2" presStyleCnt="4"/>
      <dgm:spPr/>
    </dgm:pt>
    <dgm:pt modelId="{6E1FFB89-BF20-43BD-ACE3-941E30684381}" type="pres">
      <dgm:prSet presAssocID="{7C7EB1EF-EE42-409B-9E0A-15115F48CFAF}" presName="img"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dgm:spPr>
    </dgm:pt>
    <dgm:pt modelId="{F69C9C61-A40B-4B2E-B8E2-B1A4181B3902}" type="pres">
      <dgm:prSet presAssocID="{7C7EB1EF-EE42-409B-9E0A-15115F48CFAF}" presName="text" presStyleCnt="0">
        <dgm:presLayoutVars>
          <dgm:bulletEnabled val="1"/>
        </dgm:presLayoutVars>
      </dgm:prSet>
      <dgm:spPr/>
    </dgm:pt>
    <dgm:pt modelId="{E1A83AB2-28D2-4729-A78B-9AA84EC4C214}" type="pres">
      <dgm:prSet presAssocID="{665D2D1D-86FC-45EB-A5D3-8A4C55326DA6}" presName="spacer" presStyleCnt="0"/>
      <dgm:spPr/>
    </dgm:pt>
    <dgm:pt modelId="{3D8F5680-6EE2-4815-B20F-095E2C4D1F06}" type="pres">
      <dgm:prSet presAssocID="{71B99BDA-841A-455B-81D3-3CAB4A4F152E}" presName="comp" presStyleCnt="0"/>
      <dgm:spPr/>
    </dgm:pt>
    <dgm:pt modelId="{C40D5655-5116-4921-B99C-EDA6B9ECDC6F}" type="pres">
      <dgm:prSet presAssocID="{71B99BDA-841A-455B-81D3-3CAB4A4F152E}" presName="box" presStyleLbl="node1" presStyleIdx="3" presStyleCnt="4"/>
      <dgm:spPr/>
    </dgm:pt>
    <dgm:pt modelId="{EAE3A833-F97A-4360-BEB8-AA5C55BA71B6}" type="pres">
      <dgm:prSet presAssocID="{71B99BDA-841A-455B-81D3-3CAB4A4F152E}" presName="img"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65000" b="-65000"/>
          </a:stretch>
        </a:blipFill>
      </dgm:spPr>
    </dgm:pt>
    <dgm:pt modelId="{E92B6434-0E82-469B-B5AE-6C1085AE30A7}" type="pres">
      <dgm:prSet presAssocID="{71B99BDA-841A-455B-81D3-3CAB4A4F152E}" presName="text" presStyleCnt="0">
        <dgm:presLayoutVars>
          <dgm:bulletEnabled val="1"/>
        </dgm:presLayoutVars>
      </dgm:prSet>
      <dgm:spPr/>
    </dgm:pt>
  </dgm:ptLst>
  <dgm:cxnLst>
    <dgm:cxn modelId="{6147B46A-D674-40D4-AC26-F2747318734B}" srcId="{EBAE718B-9658-42D3-908B-EB4A7C9712F9}" destId="{7CA35C6E-7C46-4797-8A42-DCA022D7A785}" srcOrd="0" destOrd="0" parTransId="{FA4CC6AE-475B-4D5D-AEBF-E8621255EB5F}" sibTransId="{B3E4CB04-4EAF-415F-BAB5-2E611B0CE1CF}"/>
    <dgm:cxn modelId="{601DFAAB-39FB-4DB4-B52A-1E916C4F2729}" srcId="{EBAE718B-9658-42D3-908B-EB4A7C9712F9}" destId="{9B3FCC69-D90A-4B8C-B14B-952F56CE3593}" srcOrd="1" destOrd="0" parTransId="{6566F408-C1BF-4823-B02A-D15F3569BA22}" sibTransId="{21E16C35-FFFC-48AF-ACC9-821F23AE1333}"/>
    <dgm:cxn modelId="{D23D9A11-E50F-478A-9F70-55BA0454C0FC}" srcId="{EBAE718B-9658-42D3-908B-EB4A7C9712F9}" destId="{7C7EB1EF-EE42-409B-9E0A-15115F48CFAF}" srcOrd="2" destOrd="0" parTransId="{C8D6C08E-C6E1-4309-8483-D779EC44C348}" sibTransId="{665D2D1D-86FC-45EB-A5D3-8A4C55326DA6}"/>
    <dgm:cxn modelId="{264C5C9B-C0C5-4000-A784-8DD5BF5CEEE5}" srcId="{EBAE718B-9658-42D3-908B-EB4A7C9712F9}" destId="{71B99BDA-841A-455B-81D3-3CAB4A4F152E}" srcOrd="3" destOrd="0" parTransId="{FEF469F9-B714-4D03-8BE3-8243D7C07C5B}" sibTransId="{55269B0F-54F0-420F-933C-415106D7CE56}"/>
    <dgm:cxn modelId="{670E8FDB-E1B0-40F9-A63A-57D649617EAD}" type="presOf" srcId="{EBAE718B-9658-42D3-908B-EB4A7C9712F9}" destId="{9D8FDF43-5F22-4C58-95A6-F6FA2BC1C4FF}" srcOrd="0" destOrd="0" presId="urn:microsoft.com/office/officeart/2005/8/layout/vList4"/>
    <dgm:cxn modelId="{47EB5359-3D87-4CC1-ABB2-9AAF3AFAC97F}" type="presParOf" srcId="{9D8FDF43-5F22-4C58-95A6-F6FA2BC1C4FF}" destId="{90F28F1B-BFCA-4AA0-91E0-00F817812988}" srcOrd="0" destOrd="0" presId="urn:microsoft.com/office/officeart/2005/8/layout/vList4"/>
    <dgm:cxn modelId="{06C944E7-A88F-4361-AB92-2707DC976A66}" type="presParOf" srcId="{90F28F1B-BFCA-4AA0-91E0-00F817812988}" destId="{59E8ACA1-F6CD-4305-8E84-F80CD676165B}" srcOrd="0" destOrd="0" presId="urn:microsoft.com/office/officeart/2005/8/layout/vList4"/>
    <dgm:cxn modelId="{E38750B3-FA98-4CB3-98B8-1965E3736FF7}" type="presOf" srcId="{7CA35C6E-7C46-4797-8A42-DCA022D7A785}" destId="{59E8ACA1-F6CD-4305-8E84-F80CD676165B}" srcOrd="0" destOrd="0" presId="urn:microsoft.com/office/officeart/2005/8/layout/vList4"/>
    <dgm:cxn modelId="{B40377A9-21A9-4D4F-9188-FC12A8DD72EB}" type="presParOf" srcId="{90F28F1B-BFCA-4AA0-91E0-00F817812988}" destId="{7D3926AE-D279-4284-8D3C-73162E8460EB}" srcOrd="1" destOrd="0" presId="urn:microsoft.com/office/officeart/2005/8/layout/vList4"/>
    <dgm:cxn modelId="{680679AB-FA25-4FB2-8BE4-FDD2E8154A5A}" type="presParOf" srcId="{90F28F1B-BFCA-4AA0-91E0-00F817812988}" destId="{F9ED24FD-8912-4203-85DC-387A30A0B443}" srcOrd="2" destOrd="0" presId="urn:microsoft.com/office/officeart/2005/8/layout/vList4"/>
    <dgm:cxn modelId="{9BAC723E-23E9-4DE7-91C7-4558A1F4D17E}" type="presOf" srcId="{7CA35C6E-7C46-4797-8A42-DCA022D7A785}" destId="{F9ED24FD-8912-4203-85DC-387A30A0B443}" srcOrd="1" destOrd="0" presId="urn:microsoft.com/office/officeart/2005/8/layout/vList4"/>
    <dgm:cxn modelId="{CDA22B7F-B509-4BEF-B1DA-057014AD843F}" type="presParOf" srcId="{9D8FDF43-5F22-4C58-95A6-F6FA2BC1C4FF}" destId="{EA370BF9-61F4-4BBE-9D45-1C3713175010}" srcOrd="1" destOrd="0" presId="urn:microsoft.com/office/officeart/2005/8/layout/vList4"/>
    <dgm:cxn modelId="{F2B69E73-0AC0-45F2-942D-16AABE5A04B7}" type="presOf" srcId="{B3E4CB04-4EAF-415F-BAB5-2E611B0CE1CF}" destId="{EA370BF9-61F4-4BBE-9D45-1C3713175010}" srcOrd="0" destOrd="0" presId="urn:microsoft.com/office/officeart/2005/8/layout/vList4"/>
    <dgm:cxn modelId="{0A1278EF-4B69-4594-BBCF-03AD773A5623}" type="presParOf" srcId="{9D8FDF43-5F22-4C58-95A6-F6FA2BC1C4FF}" destId="{40FC0718-56A6-4FC8-AF46-C62CEBD47C6E}" srcOrd="2" destOrd="0" presId="urn:microsoft.com/office/officeart/2005/8/layout/vList4"/>
    <dgm:cxn modelId="{21E48D2E-153B-4037-B568-124D40B1BF5D}" type="presParOf" srcId="{40FC0718-56A6-4FC8-AF46-C62CEBD47C6E}" destId="{D7042EFD-CCE5-4CA8-A3F3-419686917197}" srcOrd="0" destOrd="2" presId="urn:microsoft.com/office/officeart/2005/8/layout/vList4"/>
    <dgm:cxn modelId="{5F8B0186-90AF-4564-8FDF-C89C83B6D077}" type="presOf" srcId="{9B3FCC69-D90A-4B8C-B14B-952F56CE3593}" destId="{D7042EFD-CCE5-4CA8-A3F3-419686917197}" srcOrd="0" destOrd="0" presId="urn:microsoft.com/office/officeart/2005/8/layout/vList4"/>
    <dgm:cxn modelId="{555510D1-C218-4D6C-9BCA-A35EB84619FD}" type="presParOf" srcId="{40FC0718-56A6-4FC8-AF46-C62CEBD47C6E}" destId="{496928D0-279A-404C-9494-F9AEFF1DA841}" srcOrd="1" destOrd="2" presId="urn:microsoft.com/office/officeart/2005/8/layout/vList4"/>
    <dgm:cxn modelId="{DC15DF7B-A557-4E22-BDE2-E81B830E63FC}" type="presParOf" srcId="{40FC0718-56A6-4FC8-AF46-C62CEBD47C6E}" destId="{6BC3DDFE-6E6C-4FDD-A060-90502780408B}" srcOrd="2" destOrd="2" presId="urn:microsoft.com/office/officeart/2005/8/layout/vList4"/>
    <dgm:cxn modelId="{06AED1F3-19D4-463B-B28D-8EE2BB6E3750}" type="presOf" srcId="{9B3FCC69-D90A-4B8C-B14B-952F56CE3593}" destId="{6BC3DDFE-6E6C-4FDD-A060-90502780408B}" srcOrd="1" destOrd="0" presId="urn:microsoft.com/office/officeart/2005/8/layout/vList4"/>
    <dgm:cxn modelId="{DED1FD27-8442-4087-9905-2B9207B4F1CA}" type="presParOf" srcId="{9D8FDF43-5F22-4C58-95A6-F6FA2BC1C4FF}" destId="{2A907511-2512-4DF3-8654-94AEE97BEABE}" srcOrd="3" destOrd="0" presId="urn:microsoft.com/office/officeart/2005/8/layout/vList4"/>
    <dgm:cxn modelId="{6F5AD6A6-7A8E-4485-897F-6CF9A1647692}" type="presOf" srcId="{21E16C35-FFFC-48AF-ACC9-821F23AE1333}" destId="{2A907511-2512-4DF3-8654-94AEE97BEABE}" srcOrd="0" destOrd="0" presId="urn:microsoft.com/office/officeart/2005/8/layout/vList4"/>
    <dgm:cxn modelId="{739B43F0-4A3F-42DA-84EA-FA25BD382BC4}" type="presParOf" srcId="{9D8FDF43-5F22-4C58-95A6-F6FA2BC1C4FF}" destId="{C7C37455-B6E1-4A17-9E8F-A863B96D9EC5}" srcOrd="4" destOrd="0" presId="urn:microsoft.com/office/officeart/2005/8/layout/vList4"/>
    <dgm:cxn modelId="{B8DF42F0-F81B-4CFC-9515-FE1FAB0F2BCA}" type="presParOf" srcId="{C7C37455-B6E1-4A17-9E8F-A863B96D9EC5}" destId="{F7325B12-B68A-4A84-8ED8-D4B790DBB36E}" srcOrd="0" destOrd="4" presId="urn:microsoft.com/office/officeart/2005/8/layout/vList4"/>
    <dgm:cxn modelId="{F96A0AF5-688A-442E-9010-270163CB463A}" type="presOf" srcId="{7C7EB1EF-EE42-409B-9E0A-15115F48CFAF}" destId="{F7325B12-B68A-4A84-8ED8-D4B790DBB36E}" srcOrd="0" destOrd="0" presId="urn:microsoft.com/office/officeart/2005/8/layout/vList4"/>
    <dgm:cxn modelId="{CC724F51-E914-42D3-9515-90D6A233A10B}" type="presParOf" srcId="{C7C37455-B6E1-4A17-9E8F-A863B96D9EC5}" destId="{6E1FFB89-BF20-43BD-ACE3-941E30684381}" srcOrd="1" destOrd="4" presId="urn:microsoft.com/office/officeart/2005/8/layout/vList4"/>
    <dgm:cxn modelId="{ED567185-4D74-4B35-9A58-0ACC7A2C690B}" type="presParOf" srcId="{C7C37455-B6E1-4A17-9E8F-A863B96D9EC5}" destId="{F69C9C61-A40B-4B2E-B8E2-B1A4181B3902}" srcOrd="2" destOrd="4" presId="urn:microsoft.com/office/officeart/2005/8/layout/vList4"/>
    <dgm:cxn modelId="{A507792D-B559-4A42-A7E6-F54B3D556EB5}" type="presOf" srcId="{7C7EB1EF-EE42-409B-9E0A-15115F48CFAF}" destId="{F69C9C61-A40B-4B2E-B8E2-B1A4181B3902}" srcOrd="1" destOrd="0" presId="urn:microsoft.com/office/officeart/2005/8/layout/vList4"/>
    <dgm:cxn modelId="{E973021C-A5D7-4B9C-B9A8-E202E971302D}" type="presParOf" srcId="{9D8FDF43-5F22-4C58-95A6-F6FA2BC1C4FF}" destId="{E1A83AB2-28D2-4729-A78B-9AA84EC4C214}" srcOrd="5" destOrd="0" presId="urn:microsoft.com/office/officeart/2005/8/layout/vList4"/>
    <dgm:cxn modelId="{731F1739-3110-4DA8-A66D-B209D98317A4}" type="presOf" srcId="{665D2D1D-86FC-45EB-A5D3-8A4C55326DA6}" destId="{E1A83AB2-28D2-4729-A78B-9AA84EC4C214}" srcOrd="0" destOrd="0" presId="urn:microsoft.com/office/officeart/2005/8/layout/vList4"/>
    <dgm:cxn modelId="{CDEF3C48-CFF4-4498-8495-47125FD78DF8}" type="presParOf" srcId="{9D8FDF43-5F22-4C58-95A6-F6FA2BC1C4FF}" destId="{3D8F5680-6EE2-4815-B20F-095E2C4D1F06}" srcOrd="6" destOrd="0" presId="urn:microsoft.com/office/officeart/2005/8/layout/vList4"/>
    <dgm:cxn modelId="{69834A68-0971-4AA7-A9B5-6FE32BC88A53}" type="presParOf" srcId="{3D8F5680-6EE2-4815-B20F-095E2C4D1F06}" destId="{C40D5655-5116-4921-B99C-EDA6B9ECDC6F}" srcOrd="0" destOrd="6" presId="urn:microsoft.com/office/officeart/2005/8/layout/vList4"/>
    <dgm:cxn modelId="{AE2C4194-4893-4F33-A3FE-ECC1807636D6}" type="presOf" srcId="{71B99BDA-841A-455B-81D3-3CAB4A4F152E}" destId="{C40D5655-5116-4921-B99C-EDA6B9ECDC6F}" srcOrd="0" destOrd="0" presId="urn:microsoft.com/office/officeart/2005/8/layout/vList4"/>
    <dgm:cxn modelId="{E8C6E442-BA8E-44AB-AEE0-402D46021A2C}" type="presParOf" srcId="{3D8F5680-6EE2-4815-B20F-095E2C4D1F06}" destId="{EAE3A833-F97A-4360-BEB8-AA5C55BA71B6}" srcOrd="1" destOrd="6" presId="urn:microsoft.com/office/officeart/2005/8/layout/vList4"/>
    <dgm:cxn modelId="{070447B5-A9E9-4B1F-A96E-A5D6A61D34F1}" type="presParOf" srcId="{3D8F5680-6EE2-4815-B20F-095E2C4D1F06}" destId="{E92B6434-0E82-469B-B5AE-6C1085AE30A7}" srcOrd="2" destOrd="6" presId="urn:microsoft.com/office/officeart/2005/8/layout/vList4"/>
    <dgm:cxn modelId="{C86124B3-BFB4-47D9-93AF-E078935EA9C1}" type="presOf" srcId="{71B99BDA-841A-455B-81D3-3CAB4A4F152E}" destId="{E92B6434-0E82-469B-B5AE-6C1085AE30A7}" srcOrd="1"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8470A-3277-4265-B0FA-F7D3E8A4DCFF}">
      <dsp:nvSpPr>
        <dsp:cNvPr id="0" name=""/>
        <dsp:cNvSpPr/>
      </dsp:nvSpPr>
      <dsp:spPr>
        <a:xfrm>
          <a:off x="-4922870" y="-754604"/>
          <a:ext cx="5865046" cy="5865046"/>
        </a:xfrm>
        <a:prstGeom prst="blockArc">
          <a:avLst>
            <a:gd name="adj1" fmla="val 18900000"/>
            <a:gd name="adj2" fmla="val 2700000"/>
            <a:gd name="adj3" fmla="val 368"/>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7E5A9-6EFC-4EB9-A3A3-7D8ED9F574C5}">
      <dsp:nvSpPr>
        <dsp:cNvPr id="0" name=""/>
        <dsp:cNvSpPr/>
      </dsp:nvSpPr>
      <dsp:spPr>
        <a:xfrm>
          <a:off x="305562" y="198016"/>
          <a:ext cx="6034385" cy="3958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err="1">
              <a:latin typeface="Candara" panose="020E0502030303020204" pitchFamily="34" charset="0"/>
              <a:ea typeface="+mn-ea"/>
              <a:cs typeface="Arial" panose="020B0604020202020204" pitchFamily="34" charset="0"/>
            </a:rPr>
            <a:t>Pliegos</a:t>
          </a:r>
          <a:r>
            <a:rPr lang="en-US" sz="1100" kern="1200" dirty="0">
              <a:latin typeface="Candara" panose="020E0502030303020204" pitchFamily="34" charset="0"/>
              <a:ea typeface="+mn-ea"/>
              <a:cs typeface="Arial" panose="020B0604020202020204" pitchFamily="34" charset="0"/>
            </a:rPr>
            <a:t> de </a:t>
          </a:r>
          <a:r>
            <a:rPr lang="en-US" sz="1100" kern="1200" dirty="0" err="1">
              <a:latin typeface="Candara" panose="020E0502030303020204" pitchFamily="34" charset="0"/>
              <a:ea typeface="+mn-ea"/>
              <a:cs typeface="Arial" panose="020B0604020202020204" pitchFamily="34" charset="0"/>
            </a:rPr>
            <a:t>papel</a:t>
          </a:r>
          <a:r>
            <a:rPr lang="en-US" sz="1100" kern="1200" dirty="0">
              <a:latin typeface="Candara" panose="020E0502030303020204" pitchFamily="34" charset="0"/>
              <a:ea typeface="+mn-ea"/>
              <a:cs typeface="Arial" panose="020B0604020202020204" pitchFamily="34" charset="0"/>
            </a:rPr>
            <a:t>, </a:t>
          </a:r>
          <a:r>
            <a:rPr lang="en-US" sz="1100" kern="1200" dirty="0" err="1">
              <a:latin typeface="Candara" panose="020E0502030303020204" pitchFamily="34" charset="0"/>
              <a:ea typeface="+mn-ea"/>
              <a:cs typeface="Arial" panose="020B0604020202020204" pitchFamily="34" charset="0"/>
            </a:rPr>
            <a:t>aprox</a:t>
          </a:r>
          <a:r>
            <a:rPr lang="en-US" sz="1100" kern="1200" dirty="0">
              <a:latin typeface="Candara" panose="020E0502030303020204" pitchFamily="34" charset="0"/>
              <a:ea typeface="+mn-ea"/>
              <a:cs typeface="Arial" panose="020B0604020202020204" pitchFamily="34" charset="0"/>
            </a:rPr>
            <a:t>. 30</a:t>
          </a:r>
        </a:p>
      </dsp:txBody>
      <dsp:txXfrm>
        <a:off x="305562" y="198016"/>
        <a:ext cx="6034385" cy="395858"/>
      </dsp:txXfrm>
    </dsp:sp>
    <dsp:sp modelId="{0153992A-2C51-49F9-81B1-A5D64362165E}">
      <dsp:nvSpPr>
        <dsp:cNvPr id="0" name=""/>
        <dsp:cNvSpPr/>
      </dsp:nvSpPr>
      <dsp:spPr>
        <a:xfrm>
          <a:off x="58150" y="148534"/>
          <a:ext cx="494823" cy="49482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525006-518E-45BA-9FFF-BC02EF4F8ACD}">
      <dsp:nvSpPr>
        <dsp:cNvPr id="0" name=""/>
        <dsp:cNvSpPr/>
      </dsp:nvSpPr>
      <dsp:spPr>
        <a:xfrm>
          <a:off x="664047" y="792152"/>
          <a:ext cx="5675900" cy="3958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sp:txBody>
      <dsp:txXfrm>
        <a:off x="664047" y="792152"/>
        <a:ext cx="5675900" cy="395858"/>
      </dsp:txXfrm>
    </dsp:sp>
    <dsp:sp modelId="{957296D0-72CD-41E9-B25B-556096C0FA03}">
      <dsp:nvSpPr>
        <dsp:cNvPr id="0" name=""/>
        <dsp:cNvSpPr/>
      </dsp:nvSpPr>
      <dsp:spPr>
        <a:xfrm>
          <a:off x="416635" y="742670"/>
          <a:ext cx="494823" cy="49482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257BCB-27B2-461F-9C86-B346D1F4419D}">
      <dsp:nvSpPr>
        <dsp:cNvPr id="0" name=""/>
        <dsp:cNvSpPr/>
      </dsp:nvSpPr>
      <dsp:spPr>
        <a:xfrm>
          <a:off x="860495" y="1385853"/>
          <a:ext cx="5479451" cy="39585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a:t>
          </a:r>
          <a:r>
            <a:rPr lang="es-CO" sz="1100" kern="1200" dirty="0" err="1">
              <a:latin typeface="Candara" panose="020E0502030303020204" pitchFamily="34" charset="0"/>
              <a:ea typeface="+mn-ea"/>
              <a:cs typeface="Arial" panose="020B0604020202020204" pitchFamily="34" charset="0"/>
            </a:rPr>
            <a:t>it</a:t>
          </a:r>
          <a:r>
            <a:rPr lang="es-CO" sz="1100" kern="1200" dirty="0">
              <a:latin typeface="Candara" panose="020E0502030303020204" pitchFamily="34" charset="0"/>
              <a:ea typeface="+mn-ea"/>
              <a:cs typeface="Arial" panose="020B0604020202020204" pitchFamily="34" charset="0"/>
            </a:rPr>
            <a:t>/</a:t>
          </a:r>
          <a:r>
            <a:rPr lang="en-US" sz="1100" kern="1200" dirty="0" err="1">
              <a:latin typeface="Candara" panose="020E0502030303020204" pitchFamily="34" charset="0"/>
              <a:ea typeface="+mn-ea"/>
              <a:cs typeface="Arial" panose="020B0604020202020204" pitchFamily="34" charset="0"/>
            </a:rPr>
            <a:t>sticky</a:t>
          </a:r>
          <a:r>
            <a:rPr lang="en-US" sz="1100" kern="1200" dirty="0">
              <a:latin typeface="Candara" panose="020E0502030303020204" pitchFamily="34" charset="0"/>
              <a:ea typeface="+mn-ea"/>
              <a:cs typeface="Arial" panose="020B0604020202020204" pitchFamily="34" charset="0"/>
            </a:rPr>
            <a:t> 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srgbClr val="92D050"/>
              </a:solidFill>
              <a:latin typeface="Candara" panose="020E0502030303020204" pitchFamily="34" charset="0"/>
              <a:ea typeface="+mn-ea"/>
              <a:cs typeface="Arial" panose="020B0604020202020204" pitchFamily="34" charset="0"/>
            </a:rPr>
            <a:t>post-</a:t>
          </a:r>
          <a:r>
            <a:rPr lang="es-CO" sz="1100" kern="1200" dirty="0" err="1">
              <a:solidFill>
                <a:srgbClr val="92D050"/>
              </a:solidFill>
              <a:latin typeface="Candara" panose="020E0502030303020204" pitchFamily="34" charset="0"/>
              <a:ea typeface="+mn-ea"/>
              <a:cs typeface="Arial" panose="020B0604020202020204" pitchFamily="34" charset="0"/>
            </a:rPr>
            <a:t>its</a:t>
          </a:r>
          <a:r>
            <a:rPr lang="es-CO" sz="1100" kern="1200" dirty="0">
              <a:latin typeface="Candara" panose="020E0502030303020204" pitchFamily="34" charset="0"/>
              <a:ea typeface="+mn-ea"/>
              <a:cs typeface="Arial" panose="020B0604020202020204" pitchFamily="34" charset="0"/>
            </a:rPr>
            <a:t> de cada tamaño</a:t>
          </a:r>
          <a:endParaRPr lang="en-US" sz="1100" kern="1200" dirty="0">
            <a:latin typeface="Candara" panose="020E0502030303020204" pitchFamily="34" charset="0"/>
            <a:ea typeface="+mn-ea"/>
            <a:cs typeface="Arial" panose="020B0604020202020204" pitchFamily="34" charset="0"/>
          </a:endParaRPr>
        </a:p>
      </dsp:txBody>
      <dsp:txXfrm>
        <a:off x="860495" y="1385853"/>
        <a:ext cx="5479451" cy="395858"/>
      </dsp:txXfrm>
    </dsp:sp>
    <dsp:sp modelId="{4C88473A-A536-4362-84AA-D8C7FBF1A620}">
      <dsp:nvSpPr>
        <dsp:cNvPr id="0" name=""/>
        <dsp:cNvSpPr/>
      </dsp:nvSpPr>
      <dsp:spPr>
        <a:xfrm>
          <a:off x="613084" y="1336371"/>
          <a:ext cx="494823" cy="49482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514DDB-7E2F-4D02-9108-EAD30FD05EA1}">
      <dsp:nvSpPr>
        <dsp:cNvPr id="0" name=""/>
        <dsp:cNvSpPr/>
      </dsp:nvSpPr>
      <dsp:spPr>
        <a:xfrm>
          <a:off x="923219" y="1979989"/>
          <a:ext cx="5416727" cy="39585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Lana  de colores </a:t>
          </a:r>
          <a:endParaRPr lang="en-US" sz="1100" kern="1200" dirty="0">
            <a:latin typeface="Candara" panose="020E0502030303020204" pitchFamily="34" charset="0"/>
            <a:ea typeface="+mn-ea"/>
            <a:cs typeface="Arial" panose="020B0604020202020204" pitchFamily="34" charset="0"/>
          </a:endParaRPr>
        </a:p>
      </dsp:txBody>
      <dsp:txXfrm>
        <a:off x="923219" y="1979989"/>
        <a:ext cx="5416727" cy="395858"/>
      </dsp:txXfrm>
    </dsp:sp>
    <dsp:sp modelId="{D83D9BAE-8C73-475E-9E05-C926B8082A8B}">
      <dsp:nvSpPr>
        <dsp:cNvPr id="0" name=""/>
        <dsp:cNvSpPr/>
      </dsp:nvSpPr>
      <dsp:spPr>
        <a:xfrm>
          <a:off x="675808" y="1930507"/>
          <a:ext cx="494823" cy="494823"/>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BC6E60-AEB6-463A-AC64-33518001E461}">
      <dsp:nvSpPr>
        <dsp:cNvPr id="0" name=""/>
        <dsp:cNvSpPr/>
      </dsp:nvSpPr>
      <dsp:spPr>
        <a:xfrm>
          <a:off x="860495" y="2574126"/>
          <a:ext cx="5479451" cy="39585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(preferiblemente rojo, azul y amarillo). 50 de cada color </a:t>
          </a:r>
        </a:p>
      </dsp:txBody>
      <dsp:txXfrm>
        <a:off x="860495" y="2574126"/>
        <a:ext cx="5479451" cy="395858"/>
      </dsp:txXfrm>
    </dsp:sp>
    <dsp:sp modelId="{654F5614-FA01-4118-B141-63031AE5D5D5}">
      <dsp:nvSpPr>
        <dsp:cNvPr id="0" name=""/>
        <dsp:cNvSpPr/>
      </dsp:nvSpPr>
      <dsp:spPr>
        <a:xfrm>
          <a:off x="613084" y="2524643"/>
          <a:ext cx="494823" cy="49482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ABFFA7-C21E-4340-94F8-EEDEC6974C97}">
      <dsp:nvSpPr>
        <dsp:cNvPr id="0" name=""/>
        <dsp:cNvSpPr/>
      </dsp:nvSpPr>
      <dsp:spPr>
        <a:xfrm>
          <a:off x="664047" y="3167826"/>
          <a:ext cx="5675900" cy="3958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35560" rIns="35560" bIns="3556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Tijeras y cinta de enmascarar de color</a:t>
          </a:r>
          <a:endParaRPr lang="en-US" sz="1100" kern="1200" dirty="0">
            <a:latin typeface="Candara" panose="020E0502030303020204" pitchFamily="34" charset="0"/>
            <a:ea typeface="+mn-ea"/>
            <a:cs typeface="Arial" panose="020B0604020202020204" pitchFamily="34" charset="0"/>
          </a:endParaRPr>
        </a:p>
      </dsp:txBody>
      <dsp:txXfrm>
        <a:off x="664047" y="3167826"/>
        <a:ext cx="5675900" cy="395858"/>
      </dsp:txXfrm>
    </dsp:sp>
    <dsp:sp modelId="{6FA1646E-AE61-4E2A-A2CE-D60A87753BF7}">
      <dsp:nvSpPr>
        <dsp:cNvPr id="0" name=""/>
        <dsp:cNvSpPr/>
      </dsp:nvSpPr>
      <dsp:spPr>
        <a:xfrm>
          <a:off x="416635" y="3118344"/>
          <a:ext cx="494823" cy="49482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F8CDD3-0F56-4B6F-8CF7-BE5BEACBBDA5}">
      <dsp:nvSpPr>
        <dsp:cNvPr id="0" name=""/>
        <dsp:cNvSpPr/>
      </dsp:nvSpPr>
      <dsp:spPr>
        <a:xfrm>
          <a:off x="305562" y="3761963"/>
          <a:ext cx="6034385" cy="3958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13" tIns="27940" rIns="27940" bIns="27940" numCol="1" spcCol="1270" anchor="ctr" anchorCtr="0">
          <a:noAutofit/>
        </a:bodyPr>
        <a:lstStyle/>
        <a:p>
          <a:pPr marL="0" lvl="0" indent="0" algn="l" defTabSz="4889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Cámara fotográfica (resolución mínima: 8M, resolución recomendada 16M) </a:t>
          </a:r>
          <a:endParaRPr lang="en-US" sz="1100" kern="1200" dirty="0">
            <a:latin typeface="Candara" panose="020E0502030303020204" pitchFamily="34" charset="0"/>
            <a:ea typeface="+mn-ea"/>
            <a:cs typeface="Arial" panose="020B0604020202020204" pitchFamily="34" charset="0"/>
          </a:endParaRPr>
        </a:p>
      </dsp:txBody>
      <dsp:txXfrm>
        <a:off x="305562" y="3761963"/>
        <a:ext cx="6034385" cy="395858"/>
      </dsp:txXfrm>
    </dsp:sp>
    <dsp:sp modelId="{114632FD-EB39-4961-9DB3-F5D54172F046}">
      <dsp:nvSpPr>
        <dsp:cNvPr id="0" name=""/>
        <dsp:cNvSpPr/>
      </dsp:nvSpPr>
      <dsp:spPr>
        <a:xfrm>
          <a:off x="58150" y="3712480"/>
          <a:ext cx="494823" cy="49482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8ACA1-F6CD-4305-8E84-F80CD676165B}">
      <dsp:nvSpPr>
        <dsp:cNvPr id="0" name=""/>
        <dsp:cNvSpPr/>
      </dsp:nvSpPr>
      <dsp:spPr>
        <a:xfrm>
          <a:off x="0" y="0"/>
          <a:ext cx="6872605" cy="7931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100000"/>
            </a:lnSpc>
            <a:spcBef>
              <a:spcPct val="0"/>
            </a:spcBef>
            <a:spcAft>
              <a:spcPct val="35000"/>
            </a:spcAft>
            <a:buNone/>
          </a:pPr>
          <a:r>
            <a:rPr lang="es-ES" altLang="zh-CN" sz="1000" kern="1200" dirty="0"/>
            <a:t>Definir capacidad del equipo. Para esta actividad se recomienda, tener en cuenta si personas del equipo van a tener vacaciones, compensatorios </a:t>
          </a:r>
          <a:r>
            <a:rPr lang="es-ES" altLang="zh-CN" sz="1000" kern="1200" dirty="0">
              <a:solidFill>
                <a:srgbClr val="92D050"/>
              </a:solidFill>
            </a:rPr>
            <a:t>o </a:t>
          </a:r>
          <a:r>
            <a:rPr lang="es-ES" altLang="zh-CN" sz="1000" kern="1200" dirty="0"/>
            <a:t> permisos planeados </a:t>
          </a:r>
          <a:r>
            <a:rPr lang="es-ES" altLang="zh-CN" sz="1000" kern="1200" dirty="0">
              <a:solidFill>
                <a:srgbClr val="92D050"/>
              </a:solidFill>
            </a:rPr>
            <a:t>durante</a:t>
          </a:r>
          <a:r>
            <a:rPr lang="es-ES" altLang="zh-CN" sz="1000" kern="1200" dirty="0"/>
            <a:t> los días de ceremonias </a:t>
          </a:r>
          <a:r>
            <a:rPr lang="es-ES" altLang="zh-CN" sz="1000" kern="1200" dirty="0">
              <a:solidFill>
                <a:srgbClr val="92D050"/>
              </a:solidFill>
            </a:rPr>
            <a:t>del PI</a:t>
          </a:r>
          <a:r>
            <a:rPr lang="es-ES" altLang="zh-CN" sz="1000" kern="1200" dirty="0"/>
            <a:t>. </a:t>
          </a:r>
          <a:r>
            <a:rPr lang="es-ES" altLang="zh-CN" sz="1000" strike="sngStrike" kern="1200" dirty="0"/>
            <a:t>que se pueden identificar que se presentara durante el tiempo en el cual se desarrolla el PI. </a:t>
          </a:r>
          <a:r>
            <a:rPr lang="es-ES" altLang="zh-CN" sz="1000" kern="1200" dirty="0"/>
            <a:t>Esto con el propósito de entregar una capacidad de desarrollo mas acertada.</a:t>
          </a:r>
        </a:p>
      </dsp:txBody>
      <dsp:txXfrm>
        <a:off x="1453834" y="0"/>
        <a:ext cx="5418770" cy="793137"/>
      </dsp:txXfrm>
    </dsp:sp>
    <dsp:sp modelId="{7D3926AE-D279-4284-8D3C-73162E8460EB}">
      <dsp:nvSpPr>
        <dsp:cNvPr id="0" name=""/>
        <dsp:cNvSpPr/>
      </dsp:nvSpPr>
      <dsp:spPr>
        <a:xfrm>
          <a:off x="79313" y="79313"/>
          <a:ext cx="1374521" cy="634509"/>
        </a:xfrm>
        <a:prstGeom prst="roundRect">
          <a:avLst>
            <a:gd name="adj" fmla="val 10000"/>
          </a:avLst>
        </a:prstGeom>
        <a:blipFill>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042EFD-CCE5-4CA8-A3F3-419686917197}">
      <dsp:nvSpPr>
        <dsp:cNvPr id="0" name=""/>
        <dsp:cNvSpPr/>
      </dsp:nvSpPr>
      <dsp:spPr>
        <a:xfrm>
          <a:off x="0" y="872451"/>
          <a:ext cx="6872605" cy="793137"/>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100000"/>
            </a:lnSpc>
            <a:spcBef>
              <a:spcPct val="0"/>
            </a:spcBef>
            <a:spcAft>
              <a:spcPct val="35000"/>
            </a:spcAft>
            <a:buNone/>
          </a:pPr>
          <a:r>
            <a:rPr lang="es-ES" altLang="zh-CN" sz="1000" kern="1200" dirty="0"/>
            <a:t>El equipo tomando como base el Backlog de </a:t>
          </a:r>
          <a:r>
            <a:rPr lang="es-ES" altLang="zh-CN" sz="1000" kern="1200" dirty="0" err="1"/>
            <a:t>Feature</a:t>
          </a:r>
          <a:r>
            <a:rPr lang="es-ES" altLang="zh-CN" sz="1000" kern="1200" dirty="0" err="1">
              <a:solidFill>
                <a:srgbClr val="92D050"/>
              </a:solidFill>
            </a:rPr>
            <a:t>s</a:t>
          </a:r>
          <a:r>
            <a:rPr lang="es-ES" altLang="zh-CN" sz="1000" kern="1200" dirty="0"/>
            <a:t>, identifica las HU que se deberían crear y se construye una primera versión del backlog de las HU.  </a:t>
          </a:r>
          <a:endParaRPr lang="zh-CN" altLang="en-US" sz="1000" kern="1200" dirty="0"/>
        </a:p>
      </dsp:txBody>
      <dsp:txXfrm>
        <a:off x="1453834" y="872451"/>
        <a:ext cx="5418770" cy="793137"/>
      </dsp:txXfrm>
    </dsp:sp>
    <dsp:sp modelId="{496928D0-279A-404C-9494-F9AEFF1DA841}">
      <dsp:nvSpPr>
        <dsp:cNvPr id="0" name=""/>
        <dsp:cNvSpPr/>
      </dsp:nvSpPr>
      <dsp:spPr>
        <a:xfrm>
          <a:off x="79313" y="951764"/>
          <a:ext cx="1374521" cy="634509"/>
        </a:xfrm>
        <a:prstGeom prst="roundRect">
          <a:avLst>
            <a:gd name="adj" fmla="val 10000"/>
          </a:avLst>
        </a:prstGeom>
        <a:blipFill>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325B12-B68A-4A84-8ED8-D4B790DBB36E}">
      <dsp:nvSpPr>
        <dsp:cNvPr id="0" name=""/>
        <dsp:cNvSpPr/>
      </dsp:nvSpPr>
      <dsp:spPr>
        <a:xfrm>
          <a:off x="0" y="1744902"/>
          <a:ext cx="6872605" cy="793137"/>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100000"/>
            </a:lnSpc>
            <a:spcBef>
              <a:spcPct val="0"/>
            </a:spcBef>
            <a:spcAft>
              <a:spcPct val="35000"/>
            </a:spcAft>
            <a:buNone/>
          </a:pPr>
          <a:r>
            <a:rPr lang="es-ES" altLang="zh-CN" sz="1000" kern="1200" dirty="0"/>
            <a:t>Se analizan las </a:t>
          </a:r>
          <a:r>
            <a:rPr lang="es-ES" altLang="zh-CN" sz="1000" kern="1200" dirty="0" err="1"/>
            <a:t>Features</a:t>
          </a:r>
          <a:r>
            <a:rPr lang="es-ES" altLang="zh-CN" sz="1000" kern="1200" dirty="0"/>
            <a:t>  definidas, para identificar dependencias y riesgos.</a:t>
          </a:r>
        </a:p>
        <a:p>
          <a:pPr marL="0" lvl="0" indent="0" algn="l" defTabSz="444500">
            <a:lnSpc>
              <a:spcPct val="100000"/>
            </a:lnSpc>
            <a:spcBef>
              <a:spcPct val="0"/>
            </a:spcBef>
            <a:spcAft>
              <a:spcPct val="35000"/>
            </a:spcAft>
            <a:buNone/>
          </a:pPr>
          <a:r>
            <a:rPr lang="es-ES" altLang="zh-CN" sz="1000" kern="1200" dirty="0"/>
            <a:t>Se definen los objetivos del equipo para el PI, se identifica cuales son los objetivos </a:t>
          </a:r>
          <a:r>
            <a:rPr lang="es-ES" altLang="zh-CN" sz="1000" kern="1200" dirty="0" err="1"/>
            <a:t>Strech</a:t>
          </a:r>
          <a:r>
            <a:rPr lang="es-ES" altLang="zh-CN" sz="1000" kern="1200" dirty="0"/>
            <a:t>, que son aquellos objetivos que se  incluyen en el plan pero el equipo no se compromete por el alto riesgo o incertidumbre que pueden tener para su ejecución.  </a:t>
          </a:r>
        </a:p>
      </dsp:txBody>
      <dsp:txXfrm>
        <a:off x="1453834" y="1744902"/>
        <a:ext cx="5418770" cy="793137"/>
      </dsp:txXfrm>
    </dsp:sp>
    <dsp:sp modelId="{6E1FFB89-BF20-43BD-ACE3-941E30684381}">
      <dsp:nvSpPr>
        <dsp:cNvPr id="0" name=""/>
        <dsp:cNvSpPr/>
      </dsp:nvSpPr>
      <dsp:spPr>
        <a:xfrm>
          <a:off x="79313" y="1824215"/>
          <a:ext cx="1374521" cy="63450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0D5655-5116-4921-B99C-EDA6B9ECDC6F}">
      <dsp:nvSpPr>
        <dsp:cNvPr id="0" name=""/>
        <dsp:cNvSpPr/>
      </dsp:nvSpPr>
      <dsp:spPr>
        <a:xfrm>
          <a:off x="0" y="2617353"/>
          <a:ext cx="6872605" cy="793137"/>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s-CO" sz="1000" kern="1200" dirty="0"/>
            <a:t>Cada equipo del tren crea su propio plan de trabajo,  realizando una estimación de alto nivel de  </a:t>
          </a:r>
          <a:r>
            <a:rPr lang="es-CO" sz="1000" kern="1200" dirty="0" err="1"/>
            <a:t>features</a:t>
          </a:r>
          <a:r>
            <a:rPr lang="es-CO" sz="1000" kern="1200" dirty="0"/>
            <a:t> y </a:t>
          </a:r>
          <a:r>
            <a:rPr lang="es-CO" sz="1000" kern="1200" dirty="0" err="1"/>
            <a:t>Enblers</a:t>
          </a:r>
          <a:r>
            <a:rPr lang="es-CO" sz="1000" kern="1200" dirty="0"/>
            <a:t> necesarios para la ejecución del PI, esto se debe plasmar en el </a:t>
          </a:r>
          <a:r>
            <a:rPr lang="es-CO" sz="1000" kern="1200" dirty="0" err="1"/>
            <a:t>Program</a:t>
          </a:r>
          <a:r>
            <a:rPr lang="es-CO" sz="1000" kern="1200" dirty="0"/>
            <a:t> </a:t>
          </a:r>
          <a:r>
            <a:rPr lang="es-CO" sz="1000" kern="1200" dirty="0" err="1"/>
            <a:t>Board</a:t>
          </a:r>
          <a:r>
            <a:rPr lang="es-CO" sz="1000" kern="1200" dirty="0"/>
            <a:t> Junto con las dependencias y riesgos identificados.</a:t>
          </a:r>
        </a:p>
      </dsp:txBody>
      <dsp:txXfrm>
        <a:off x="1453834" y="2617353"/>
        <a:ext cx="5418770" cy="793137"/>
      </dsp:txXfrm>
    </dsp:sp>
    <dsp:sp modelId="{EAE3A833-F97A-4360-BEB8-AA5C55BA71B6}">
      <dsp:nvSpPr>
        <dsp:cNvPr id="0" name=""/>
        <dsp:cNvSpPr/>
      </dsp:nvSpPr>
      <dsp:spPr>
        <a:xfrm>
          <a:off x="79313" y="2696666"/>
          <a:ext cx="1374521" cy="63450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65000" b="-6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A08A3-3CCC-49E6-964C-E1738A6D992D}" type="datetimeFigureOut">
              <a:rPr lang="es-ES" smtClean="0"/>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2CB49-322C-48BB-A333-B208C96D6BAF}" type="slidenum">
              <a:rPr lang="es-ES" smtClean="0"/>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idx="2"/>
          </p:nvPr>
        </p:nvSpPr>
        <p:spPr/>
      </p:sp>
      <p:sp>
        <p:nvSpPr>
          <p:cNvPr id="3" name="Marcador de posición de texto 2"/>
          <p:cNvSpPr>
            <a:spLocks noGrp="1"/>
          </p:cNvSpPr>
          <p:nvPr>
            <p:ph type="body" idx="3"/>
          </p:nvPr>
        </p:nvSpPr>
        <p:spPr/>
        <p:txBody>
          <a:bodyPr/>
          <a:lstStyle/>
          <a:p>
            <a:endParaRPr lang="es-E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idx="2"/>
          </p:nvPr>
        </p:nvSpPr>
        <p:spPr/>
      </p:sp>
      <p:sp>
        <p:nvSpPr>
          <p:cNvPr id="3" name="Marcador de posición de texto 2"/>
          <p:cNvSpPr>
            <a:spLocks noGrp="1"/>
          </p:cNvSpPr>
          <p:nvPr>
            <p:ph type="body" idx="3"/>
          </p:nvPr>
        </p:nvSpPr>
        <p:spPr/>
        <p:txBody>
          <a:bodyPr/>
          <a:lstStyle/>
          <a:p>
            <a:endParaRPr lang="es-E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idx="2"/>
          </p:nvPr>
        </p:nvSpPr>
        <p:spPr/>
      </p:sp>
      <p:sp>
        <p:nvSpPr>
          <p:cNvPr id="3" name="Marcador de posición de texto 2"/>
          <p:cNvSpPr>
            <a:spLocks noGrp="1"/>
          </p:cNvSpPr>
          <p:nvPr>
            <p:ph type="body" idx="3"/>
          </p:nvPr>
        </p:nvSpPr>
        <p:spPr/>
        <p:txBody>
          <a:bodyPr/>
          <a:lstStyle/>
          <a:p>
            <a:endParaRPr lang="es-E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idx="2"/>
          </p:nvPr>
        </p:nvSpPr>
        <p:spPr/>
      </p:sp>
      <p:sp>
        <p:nvSpPr>
          <p:cNvPr id="3" name="Marcador de posición de texto 2"/>
          <p:cNvSpPr>
            <a:spLocks noGrp="1"/>
          </p:cNvSpPr>
          <p:nvPr>
            <p:ph type="body" idx="3"/>
          </p:nvPr>
        </p:nvSpPr>
        <p:spPr/>
        <p:txBody>
          <a:bodyPr/>
          <a:lstStyle/>
          <a:p>
            <a:endParaRPr lang="es-E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a:solidFill>
                  <a:srgbClr val="26478D"/>
                </a:solidFill>
                <a:latin typeface="Arial" panose="020B0604020202020204"/>
                <a:cs typeface="Arial" panose="020B0604020202020204"/>
              </a:rPr>
              <a:t> Thanks.</a:t>
            </a:r>
            <a:endParaRPr lang="en-US" sz="3200" noProof="0" dirty="0">
              <a:solidFill>
                <a:srgbClr val="26478D"/>
              </a:solidFill>
              <a:latin typeface="Arial" panose="020B0604020202020204"/>
              <a:cs typeface="Arial" panose="020B0604020202020204"/>
            </a:endParaRP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endPar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endParaRPr lang="es-ES"/>
          </a:p>
        </p:txBody>
      </p:sp>
      <p:sp>
        <p:nvSpPr>
          <p:cNvPr id="4" name="Marcador de fecha 3"/>
          <p:cNvSpPr>
            <a:spLocks noGrp="1"/>
          </p:cNvSpPr>
          <p:nvPr>
            <p:ph type="dt" sz="half" idx="10"/>
          </p:nvPr>
        </p:nvSpPr>
        <p:spPr/>
        <p:txBody>
          <a:bodyPr/>
          <a:lstStyle/>
          <a:p>
            <a:fld id="{DFF8855A-BA0E-400D-A28E-AE035F2EE608}"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endParaRPr lang="es-ES"/>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endParaRPr lang="es-ES"/>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endParaRPr lang="es-ES"/>
          </a:p>
        </p:txBody>
      </p:sp>
      <p:sp>
        <p:nvSpPr>
          <p:cNvPr id="5" name="Marcador de fecha 4"/>
          <p:cNvSpPr>
            <a:spLocks noGrp="1"/>
          </p:cNvSpPr>
          <p:nvPr>
            <p:ph type="dt" sz="half" idx="10"/>
          </p:nvPr>
        </p:nvSpPr>
        <p:spPr/>
        <p:txBody>
          <a:bodyPr/>
          <a:lstStyle/>
          <a:p>
            <a:fld id="{DFF8855A-BA0E-400D-A28E-AE035F2EE608}"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endParaRPr lang="es-ES"/>
          </a:p>
        </p:txBody>
      </p:sp>
      <p:sp>
        <p:nvSpPr>
          <p:cNvPr id="5" name="Marcador de fecha 4"/>
          <p:cNvSpPr>
            <a:spLocks noGrp="1"/>
          </p:cNvSpPr>
          <p:nvPr>
            <p:ph type="dt" sz="half" idx="10"/>
          </p:nvPr>
        </p:nvSpPr>
        <p:spPr/>
        <p:txBody>
          <a:bodyPr/>
          <a:lstStyle/>
          <a:p>
            <a:fld id="{DFF8855A-BA0E-400D-A28E-AE035F2EE608}"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a:solidFill>
                  <a:srgbClr val="26478D"/>
                </a:solidFill>
                <a:latin typeface="Arial" panose="020B0604020202020204"/>
                <a:cs typeface="Arial" panose="020B0604020202020204"/>
              </a:rPr>
              <a:t> Thanks.</a:t>
            </a:r>
            <a:endParaRPr lang="en-US" sz="3200" noProof="0" dirty="0">
              <a:solidFill>
                <a:srgbClr val="26478D"/>
              </a:solidFill>
              <a:latin typeface="Arial" panose="020B0604020202020204"/>
              <a:cs typeface="Arial" panose="020B0604020202020204"/>
            </a:endParaRP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endPar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endParaRPr lang="es-ES"/>
          </a:p>
        </p:txBody>
      </p:sp>
      <p:sp>
        <p:nvSpPr>
          <p:cNvPr id="4" name="Marcador de fecha 3"/>
          <p:cNvSpPr>
            <a:spLocks noGrp="1"/>
          </p:cNvSpPr>
          <p:nvPr>
            <p:ph type="dt" sz="half" idx="10"/>
          </p:nvPr>
        </p:nvSpPr>
        <p:spPr/>
        <p:txBody>
          <a:bodyPr/>
          <a:lstStyle/>
          <a:p>
            <a:fld id="{DFF8855A-BA0E-400D-A28E-AE035F2EE608}"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endParaRPr lang="es-ES"/>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endParaRPr lang="es-ES"/>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endParaRPr lang="es-ES"/>
          </a:p>
        </p:txBody>
      </p:sp>
      <p:sp>
        <p:nvSpPr>
          <p:cNvPr id="5" name="Marcador de fecha 4"/>
          <p:cNvSpPr>
            <a:spLocks noGrp="1"/>
          </p:cNvSpPr>
          <p:nvPr>
            <p:ph type="dt" sz="half" idx="10"/>
          </p:nvPr>
        </p:nvSpPr>
        <p:spPr/>
        <p:txBody>
          <a:bodyPr/>
          <a:lstStyle/>
          <a:p>
            <a:fld id="{DFF8855A-BA0E-400D-A28E-AE035F2EE608}"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endParaRPr lang="es-ES"/>
          </a:p>
        </p:txBody>
      </p:sp>
      <p:sp>
        <p:nvSpPr>
          <p:cNvPr id="5" name="Marcador de fecha 4"/>
          <p:cNvSpPr>
            <a:spLocks noGrp="1"/>
          </p:cNvSpPr>
          <p:nvPr>
            <p:ph type="dt" sz="half" idx="10"/>
          </p:nvPr>
        </p:nvSpPr>
        <p:spPr/>
        <p:txBody>
          <a:bodyPr/>
          <a:lstStyle/>
          <a:p>
            <a:fld id="{DFF8855A-BA0E-400D-A28E-AE035F2EE608}"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DF2BB8F1-F322-4FA6-911B-AE6255F8BFEE}" type="slidenum">
              <a:rPr lang="es-CO" smtClean="0"/>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fld>
            <a:endParaRPr lang="es-CO"/>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4.wmf"/><Relationship Id="rId7" Type="http://schemas.openxmlformats.org/officeDocument/2006/relationships/oleObject" Target="../embeddings/oleObject4.bin"/><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5.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image" Target="../media/image15.wmf"/><Relationship Id="rId1"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Portada2.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2" y="202843"/>
            <a:ext cx="6103567" cy="1859792"/>
          </a:xfrm>
          <a:prstGeom prst="rect">
            <a:avLst/>
          </a:prstGeom>
        </p:spPr>
      </p:pic>
      <p:pic>
        <p:nvPicPr>
          <p:cNvPr id="9"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4013" y="449415"/>
            <a:ext cx="1917756" cy="619435"/>
          </a:xfrm>
          <a:prstGeom prst="rect">
            <a:avLst/>
          </a:prstGeom>
        </p:spPr>
      </p:pic>
      <p:sp>
        <p:nvSpPr>
          <p:cNvPr id="10" name="Título 1"/>
          <p:cNvSpPr>
            <a:spLocks noGrp="1"/>
          </p:cNvSpPr>
          <p:nvPr>
            <p:ph type="ctrTitle"/>
          </p:nvPr>
        </p:nvSpPr>
        <p:spPr>
          <a:xfrm>
            <a:off x="442911" y="2202446"/>
            <a:ext cx="6570768" cy="1107996"/>
          </a:xfrm>
        </p:spPr>
        <p:txBody>
          <a:bodyPr>
            <a:normAutofit fontScale="90000"/>
          </a:bodyPr>
          <a:lstStyle/>
          <a:p>
            <a:pPr algn="l"/>
            <a:r>
              <a:rPr lang="es-CO" b="1" dirty="0">
                <a:solidFill>
                  <a:schemeClr val="accent1">
                    <a:lumMod val="75000"/>
                  </a:schemeClr>
                </a:solidFill>
              </a:rPr>
              <a:t>Guía </a:t>
            </a:r>
            <a:r>
              <a:rPr lang="es-ES" altLang="es-CO" b="1" dirty="0">
                <a:solidFill>
                  <a:schemeClr val="accent1">
                    <a:lumMod val="75000"/>
                  </a:schemeClr>
                </a:solidFill>
              </a:rPr>
              <a:t>PI </a:t>
            </a:r>
            <a:r>
              <a:rPr lang="es-ES" altLang="es-CO" b="1" dirty="0" err="1">
                <a:solidFill>
                  <a:schemeClr val="accent1">
                    <a:lumMod val="75000"/>
                  </a:schemeClr>
                </a:solidFill>
              </a:rPr>
              <a:t>Planning</a:t>
            </a:r>
            <a:r>
              <a:rPr lang="es-ES" altLang="es-CO" b="1" dirty="0">
                <a:solidFill>
                  <a:schemeClr val="accent1">
                    <a:lumMod val="75000"/>
                  </a:schemeClr>
                </a:solidFill>
              </a:rPr>
              <a:t> </a:t>
            </a:r>
            <a:r>
              <a:rPr lang="es-CO" b="1" dirty="0">
                <a:solidFill>
                  <a:schemeClr val="accent1">
                    <a:lumMod val="75000"/>
                  </a:schemeClr>
                </a:solidFill>
              </a:rPr>
              <a:t>Agile</a:t>
            </a:r>
            <a:endParaRPr lang="es-CO" b="1" dirty="0">
              <a:solidFill>
                <a:schemeClr val="accent1">
                  <a:lumMod val="75000"/>
                </a:schemeClr>
              </a:solidFill>
            </a:endParaRPr>
          </a:p>
        </p:txBody>
      </p:sp>
      <p:sp>
        <p:nvSpPr>
          <p:cNvPr id="11" name="Subtítulo 2"/>
          <p:cNvSpPr>
            <a:spLocks noGrp="1"/>
          </p:cNvSpPr>
          <p:nvPr>
            <p:ph type="subTitle" idx="1"/>
          </p:nvPr>
        </p:nvSpPr>
        <p:spPr>
          <a:xfrm>
            <a:off x="442909" y="3046800"/>
            <a:ext cx="6059491" cy="3144027"/>
          </a:xfrm>
        </p:spPr>
        <p:txBody>
          <a:bodyPr>
            <a:normAutofit/>
          </a:bodyPr>
          <a:lstStyle/>
          <a:p>
            <a:pPr algn="l"/>
            <a:r>
              <a:rPr lang="en-US" dirty="0">
                <a:solidFill>
                  <a:schemeClr val="accent1">
                    <a:lumMod val="75000"/>
                  </a:schemeClr>
                </a:solidFill>
              </a:rPr>
              <a:t>16 de </a:t>
            </a:r>
            <a:r>
              <a:rPr lang="en-US" dirty="0" err="1">
                <a:solidFill>
                  <a:schemeClr val="accent1">
                    <a:lumMod val="75000"/>
                  </a:schemeClr>
                </a:solidFill>
              </a:rPr>
              <a:t>Noviembre</a:t>
            </a:r>
            <a:r>
              <a:rPr lang="en-US" dirty="0">
                <a:solidFill>
                  <a:schemeClr val="accent1">
                    <a:lumMod val="75000"/>
                  </a:schemeClr>
                </a:solidFill>
              </a:rPr>
              <a:t> de 2018</a:t>
            </a:r>
            <a:endParaRPr lang="en-US" dirty="0">
              <a:solidFill>
                <a:schemeClr val="accent1">
                  <a:lumMod val="75000"/>
                </a:schemeClr>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rPr>
              <a:t>Preparación del contenido </a:t>
            </a:r>
            <a:endParaRPr lang="es-ES" dirty="0">
              <a:solidFill>
                <a:schemeClr val="accent1">
                  <a:lumMod val="75000"/>
                </a:schemeClr>
              </a:solidFill>
            </a:endParaRPr>
          </a:p>
        </p:txBody>
      </p:sp>
      <p:sp>
        <p:nvSpPr>
          <p:cNvPr id="35" name="Rectángulo 34"/>
          <p:cNvSpPr/>
          <p:nvPr/>
        </p:nvSpPr>
        <p:spPr>
          <a:xfrm>
            <a:off x="821608" y="2710180"/>
            <a:ext cx="3019899" cy="3505199"/>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a:solidFill>
                <a:prstClr val="white"/>
              </a:solidFill>
            </a:endParaRPr>
          </a:p>
        </p:txBody>
      </p:sp>
      <p:sp>
        <p:nvSpPr>
          <p:cNvPr id="4" name="Título 3"/>
          <p:cNvSpPr>
            <a:spLocks noGrp="1"/>
          </p:cNvSpPr>
          <p:nvPr>
            <p:ph type="title"/>
          </p:nvPr>
        </p:nvSpPr>
        <p:spPr>
          <a:xfrm>
            <a:off x="645952" y="726816"/>
            <a:ext cx="9445616" cy="560997"/>
          </a:xfrm>
        </p:spPr>
        <p:txBody>
          <a:bodyPr>
            <a:normAutofit/>
          </a:bodyPr>
          <a:lstStyle/>
          <a:p>
            <a:r>
              <a:rPr lang="es-ES" sz="3200" b="1" dirty="0">
                <a:solidFill>
                  <a:srgbClr val="AD198D"/>
                </a:solidFill>
                <a:latin typeface="Candara" panose="020E0502030303020204" pitchFamily="34" charset="0"/>
              </a:rPr>
              <a:t>¿Cómo preparar un PI Planning?</a:t>
            </a:r>
            <a:endParaRPr lang="es-CO" sz="3200" b="1" dirty="0">
              <a:solidFill>
                <a:srgbClr val="AD198D"/>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51955"/>
            <a:chOff x="923706" y="1883352"/>
            <a:chExt cx="947706" cy="75195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923706" y="1883451"/>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2</a:t>
              </a:r>
              <a:endParaRPr lang="es-ES" altLang="es-CO" sz="2800" b="1" dirty="0">
                <a:solidFill>
                  <a:schemeClr val="bg1"/>
                </a:solidFill>
                <a:latin typeface="Arial" panose="020B0604020202020204" pitchFamily="34" charset="0"/>
                <a:cs typeface="Arial" panose="020B0604020202020204" pitchFamily="34" charset="0"/>
              </a:endParaRPr>
            </a:p>
          </p:txBody>
        </p:sp>
      </p:grpSp>
      <p:sp>
        <p:nvSpPr>
          <p:cNvPr id="25" name="Rectángulo 24"/>
          <p:cNvSpPr/>
          <p:nvPr/>
        </p:nvSpPr>
        <p:spPr>
          <a:xfrm>
            <a:off x="821409" y="3187946"/>
            <a:ext cx="2947905" cy="953135"/>
          </a:xfrm>
          <a:prstGeom prst="rect">
            <a:avLst/>
          </a:prstGeom>
        </p:spPr>
        <p:txBody>
          <a:bodyPr wrap="square">
            <a:spAutoFit/>
          </a:bodyPr>
          <a:lstStyle/>
          <a:p>
            <a:r>
              <a:rPr lang="es-ES" altLang="es-CO" sz="1400" dirty="0">
                <a:solidFill>
                  <a:schemeClr val="bg1"/>
                </a:solidFill>
                <a:latin typeface="Candara" panose="020E0502030303020204" pitchFamily="34" charset="0"/>
                <a:cs typeface="Arial" panose="020B0604020202020204" pitchFamily="34" charset="0"/>
              </a:rPr>
              <a:t>Para compartir la visión y el contexto a los equipos que participarán en el desarrollo del PI es importante  preparar lo siguiente: </a:t>
            </a:r>
            <a:endParaRPr lang="es-ES" altLang="es-CO" sz="1400" dirty="0">
              <a:solidFill>
                <a:schemeClr val="bg1"/>
              </a:solidFill>
              <a:latin typeface="Candara" panose="020E0502030303020204" pitchFamily="34" charset="0"/>
              <a:cs typeface="Arial" panose="020B0604020202020204" pitchFamily="34" charset="0"/>
            </a:endParaRPr>
          </a:p>
        </p:txBody>
      </p: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36" name="Imagen 35"/>
          <p:cNvPicPr>
            <a:picLocks noChangeAspect="1"/>
          </p:cNvPicPr>
          <p:nvPr/>
        </p:nvPicPr>
        <p:blipFill>
          <a:blip r:embed="rId1"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895603" y="5185852"/>
            <a:ext cx="949577" cy="949577"/>
          </a:xfrm>
          <a:prstGeom prst="rect">
            <a:avLst/>
          </a:prstGeom>
        </p:spPr>
      </p:pic>
      <p:sp>
        <p:nvSpPr>
          <p:cNvPr id="2" name="Pentágono 1"/>
          <p:cNvSpPr/>
          <p:nvPr/>
        </p:nvSpPr>
        <p:spPr>
          <a:xfrm>
            <a:off x="5030470" y="2376170"/>
            <a:ext cx="2130425" cy="790575"/>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t>Resumen Ejecutivo</a:t>
            </a:r>
            <a:endParaRPr lang="es-ES" altLang="en-US"/>
          </a:p>
        </p:txBody>
      </p:sp>
      <p:sp>
        <p:nvSpPr>
          <p:cNvPr id="8" name="Pentágono 7"/>
          <p:cNvSpPr/>
          <p:nvPr/>
        </p:nvSpPr>
        <p:spPr>
          <a:xfrm>
            <a:off x="5031105" y="3350260"/>
            <a:ext cx="2130425" cy="790575"/>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s-ES" altLang="en-US">
                <a:sym typeface="+mn-ea"/>
              </a:rPr>
              <a:t>Visión del Producto</a:t>
            </a:r>
            <a:endParaRPr lang="es-ES" altLang="en-US">
              <a:sym typeface="+mn-ea"/>
            </a:endParaRPr>
          </a:p>
        </p:txBody>
      </p:sp>
      <p:sp>
        <p:nvSpPr>
          <p:cNvPr id="9" name="Pentágono 8"/>
          <p:cNvSpPr/>
          <p:nvPr/>
        </p:nvSpPr>
        <p:spPr>
          <a:xfrm>
            <a:off x="5030470" y="4329430"/>
            <a:ext cx="2130425" cy="916940"/>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s-ES" altLang="en-US">
                <a:sym typeface="+mn-ea"/>
              </a:rPr>
              <a:t>Resumen de la visión de Arquitectura</a:t>
            </a:r>
            <a:endParaRPr lang="es-ES" altLang="en-US">
              <a:sym typeface="+mn-ea"/>
            </a:endParaRPr>
          </a:p>
        </p:txBody>
      </p:sp>
      <p:sp>
        <p:nvSpPr>
          <p:cNvPr id="10" name="Proceso 9"/>
          <p:cNvSpPr/>
          <p:nvPr/>
        </p:nvSpPr>
        <p:spPr>
          <a:xfrm>
            <a:off x="7466330" y="2344420"/>
            <a:ext cx="3475355" cy="81661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solidFill>
                  <a:schemeClr val="tx1"/>
                </a:solidFill>
              </a:rPr>
              <a:t>Resumen del contexto empresarial.</a:t>
            </a:r>
            <a:endParaRPr lang="es-ES" altLang="en-US">
              <a:solidFill>
                <a:schemeClr val="tx1"/>
              </a:solidFill>
            </a:endParaRPr>
          </a:p>
        </p:txBody>
      </p:sp>
      <p:sp>
        <p:nvSpPr>
          <p:cNvPr id="12" name="Proceso 11"/>
          <p:cNvSpPr/>
          <p:nvPr/>
        </p:nvSpPr>
        <p:spPr>
          <a:xfrm>
            <a:off x="7466330" y="3336925"/>
            <a:ext cx="3475355" cy="81661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s-ES" altLang="en-US">
                <a:solidFill>
                  <a:schemeClr val="tx1"/>
                </a:solidFill>
                <a:sym typeface="+mn-ea"/>
              </a:rPr>
              <a:t>Preparar un informe donde se muestre las principales funcionalidades</a:t>
            </a:r>
            <a:endParaRPr lang="es-ES" altLang="en-US">
              <a:solidFill>
                <a:schemeClr val="tx1"/>
              </a:solidFill>
              <a:sym typeface="+mn-ea"/>
            </a:endParaRPr>
          </a:p>
        </p:txBody>
      </p:sp>
      <p:sp>
        <p:nvSpPr>
          <p:cNvPr id="14" name="Proceso 13"/>
          <p:cNvSpPr/>
          <p:nvPr/>
        </p:nvSpPr>
        <p:spPr>
          <a:xfrm>
            <a:off x="7466330" y="4331970"/>
            <a:ext cx="3475355" cy="1150236"/>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s-ES" altLang="en-US" dirty="0">
                <a:solidFill>
                  <a:schemeClr val="tx1"/>
                </a:solidFill>
                <a:sym typeface="+mn-ea"/>
              </a:rPr>
              <a:t>Informe presentado por los responsables de arquitectura sobre requisitos no funcionales, </a:t>
            </a:r>
            <a:r>
              <a:rPr lang="es-ES" altLang="en-US" dirty="0" err="1">
                <a:solidFill>
                  <a:schemeClr val="tx1"/>
                </a:solidFill>
                <a:sym typeface="+mn-ea"/>
              </a:rPr>
              <a:t>Enablers</a:t>
            </a:r>
            <a:r>
              <a:rPr lang="es-ES" altLang="en-US" dirty="0">
                <a:solidFill>
                  <a:schemeClr val="tx1"/>
                </a:solidFill>
                <a:sym typeface="+mn-ea"/>
              </a:rPr>
              <a:t> y especificaciones de arquitectura</a:t>
            </a:r>
            <a:endParaRPr lang="es-ES" altLang="en-US" dirty="0">
              <a:solidFill>
                <a:schemeClr val="tx1"/>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rPr>
              <a:t>Preparación del Espacio</a:t>
            </a:r>
            <a:endParaRPr lang="es-ES" dirty="0">
              <a:solidFill>
                <a:schemeClr val="accent1">
                  <a:lumMod val="75000"/>
                </a:schemeClr>
              </a:solidFill>
            </a:endParaRPr>
          </a:p>
        </p:txBody>
      </p:sp>
      <p:sp>
        <p:nvSpPr>
          <p:cNvPr id="35" name="Rectángulo 34"/>
          <p:cNvSpPr/>
          <p:nvPr/>
        </p:nvSpPr>
        <p:spPr>
          <a:xfrm>
            <a:off x="821608" y="2695575"/>
            <a:ext cx="3019899" cy="3505199"/>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a:solidFill>
                <a:prstClr val="white"/>
              </a:solidFill>
            </a:endParaRPr>
          </a:p>
        </p:txBody>
      </p:sp>
      <p:sp>
        <p:nvSpPr>
          <p:cNvPr id="4" name="Título 3"/>
          <p:cNvSpPr>
            <a:spLocks noGrp="1"/>
          </p:cNvSpPr>
          <p:nvPr>
            <p:ph type="title"/>
          </p:nvPr>
        </p:nvSpPr>
        <p:spPr>
          <a:xfrm>
            <a:off x="645952" y="726816"/>
            <a:ext cx="9445616" cy="560997"/>
          </a:xfrm>
        </p:spPr>
        <p:txBody>
          <a:bodyPr>
            <a:normAutofit/>
          </a:bodyPr>
          <a:lstStyle/>
          <a:p>
            <a:r>
              <a:rPr lang="es-ES" sz="3200" b="1" dirty="0">
                <a:solidFill>
                  <a:srgbClr val="AD198D"/>
                </a:solidFill>
                <a:latin typeface="Candara" panose="020E0502030303020204" pitchFamily="34" charset="0"/>
              </a:rPr>
              <a:t>¿Cómo preparar un PI Planning?</a:t>
            </a:r>
            <a:endParaRPr lang="es-CO" sz="3200" b="1" dirty="0">
              <a:solidFill>
                <a:srgbClr val="AD198D"/>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2865" y="1532939"/>
            <a:ext cx="947706" cy="760845"/>
            <a:chOff x="923706" y="1883352"/>
            <a:chExt cx="947706" cy="76084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923706" y="1892341"/>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3</a:t>
              </a:r>
              <a:endParaRPr lang="es-ES" altLang="es-CO" sz="2800" b="1" dirty="0">
                <a:solidFill>
                  <a:schemeClr val="bg1"/>
                </a:solidFill>
                <a:latin typeface="Arial" panose="020B0604020202020204" pitchFamily="34" charset="0"/>
                <a:cs typeface="Arial" panose="020B0604020202020204" pitchFamily="34" charset="0"/>
              </a:endParaRPr>
            </a:p>
          </p:txBody>
        </p:sp>
      </p:grpSp>
      <p:sp>
        <p:nvSpPr>
          <p:cNvPr id="25" name="Rectángulo 24"/>
          <p:cNvSpPr/>
          <p:nvPr/>
        </p:nvSpPr>
        <p:spPr>
          <a:xfrm>
            <a:off x="821409" y="3187946"/>
            <a:ext cx="2947905" cy="953135"/>
          </a:xfrm>
          <a:prstGeom prst="rect">
            <a:avLst/>
          </a:prstGeom>
        </p:spPr>
        <p:txBody>
          <a:bodyPr wrap="square">
            <a:spAutoFit/>
          </a:bodyPr>
          <a:lstStyle/>
          <a:p>
            <a:r>
              <a:rPr lang="es-ES" altLang="es-CO" sz="1400" dirty="0">
                <a:solidFill>
                  <a:schemeClr val="bg1"/>
                </a:solidFill>
                <a:latin typeface="Candara" panose="020E0502030303020204" pitchFamily="34" charset="0"/>
                <a:cs typeface="Arial" panose="020B0604020202020204" pitchFamily="34" charset="0"/>
              </a:rPr>
              <a:t>Para garantizar un ambiente propicio  para el desarrollo del PI Planning, se deberá asegurar lo siguiente:</a:t>
            </a:r>
            <a:endParaRPr lang="es-ES" altLang="es-CO" sz="1400" dirty="0">
              <a:solidFill>
                <a:schemeClr val="bg1"/>
              </a:solidFill>
              <a:latin typeface="Candara" panose="020E0502030303020204" pitchFamily="34" charset="0"/>
              <a:cs typeface="Arial" panose="020B0604020202020204" pitchFamily="34" charset="0"/>
            </a:endParaRPr>
          </a:p>
        </p:txBody>
      </p: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36" name="Imagen 35"/>
          <p:cNvPicPr>
            <a:picLocks noChangeAspect="1"/>
          </p:cNvPicPr>
          <p:nvPr/>
        </p:nvPicPr>
        <p:blipFill>
          <a:blip r:embed="rId1"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895603" y="5130413"/>
            <a:ext cx="949577" cy="949577"/>
          </a:xfrm>
          <a:prstGeom prst="rect">
            <a:avLst/>
          </a:prstGeom>
        </p:spPr>
      </p:pic>
      <p:sp>
        <p:nvSpPr>
          <p:cNvPr id="2" name="Pentágono 1"/>
          <p:cNvSpPr/>
          <p:nvPr/>
        </p:nvSpPr>
        <p:spPr>
          <a:xfrm>
            <a:off x="5030470" y="2376170"/>
            <a:ext cx="2130425" cy="790575"/>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t>Lugar</a:t>
            </a:r>
            <a:endParaRPr lang="es-ES" altLang="en-US"/>
          </a:p>
        </p:txBody>
      </p:sp>
      <p:sp>
        <p:nvSpPr>
          <p:cNvPr id="8" name="Pentágono 7"/>
          <p:cNvSpPr/>
          <p:nvPr/>
        </p:nvSpPr>
        <p:spPr>
          <a:xfrm>
            <a:off x="5031105" y="3336925"/>
            <a:ext cx="2130425" cy="790575"/>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s-ES" altLang="en-US">
                <a:sym typeface="+mn-ea"/>
              </a:rPr>
              <a:t>Soporte</a:t>
            </a:r>
            <a:endParaRPr lang="es-ES" altLang="en-US">
              <a:sym typeface="+mn-ea"/>
            </a:endParaRPr>
          </a:p>
        </p:txBody>
      </p:sp>
      <p:sp>
        <p:nvSpPr>
          <p:cNvPr id="9" name="Pentágono 8"/>
          <p:cNvSpPr/>
          <p:nvPr/>
        </p:nvSpPr>
        <p:spPr>
          <a:xfrm>
            <a:off x="5030470" y="4329430"/>
            <a:ext cx="2130425" cy="916940"/>
          </a:xfrm>
          <a:prstGeom prst="homePlat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s-ES" altLang="en-US">
                <a:sym typeface="+mn-ea"/>
              </a:rPr>
              <a:t>Canales de Comunicación</a:t>
            </a:r>
            <a:endParaRPr lang="es-ES" altLang="en-US">
              <a:sym typeface="+mn-ea"/>
            </a:endParaRPr>
          </a:p>
        </p:txBody>
      </p:sp>
      <p:sp>
        <p:nvSpPr>
          <p:cNvPr id="10" name="Proceso 9"/>
          <p:cNvSpPr/>
          <p:nvPr/>
        </p:nvSpPr>
        <p:spPr>
          <a:xfrm>
            <a:off x="7466330" y="2344420"/>
            <a:ext cx="3475355" cy="81661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solidFill>
                  <a:schemeClr val="tx1"/>
                </a:solidFill>
              </a:rPr>
              <a:t>El espacio físico debe ser amplio y brindar comodidad para la ejecución del evento.</a:t>
            </a:r>
            <a:endParaRPr lang="es-ES" altLang="en-US">
              <a:solidFill>
                <a:schemeClr val="tx1"/>
              </a:solidFill>
            </a:endParaRPr>
          </a:p>
        </p:txBody>
      </p:sp>
      <p:sp>
        <p:nvSpPr>
          <p:cNvPr id="12" name="Proceso 11"/>
          <p:cNvSpPr/>
          <p:nvPr/>
        </p:nvSpPr>
        <p:spPr>
          <a:xfrm>
            <a:off x="7466330" y="3336925"/>
            <a:ext cx="3475355" cy="81661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s-ES" altLang="en-US">
                <a:solidFill>
                  <a:schemeClr val="tx1"/>
                </a:solidFill>
                <a:sym typeface="+mn-ea"/>
              </a:rPr>
              <a:t>Personal que pueda prestar sus servicios en caso de alguna falla técnica.</a:t>
            </a:r>
            <a:endParaRPr lang="es-ES" altLang="en-US">
              <a:solidFill>
                <a:schemeClr val="tx1"/>
              </a:solidFill>
              <a:sym typeface="+mn-ea"/>
            </a:endParaRPr>
          </a:p>
        </p:txBody>
      </p:sp>
      <p:sp>
        <p:nvSpPr>
          <p:cNvPr id="14" name="Proceso 13"/>
          <p:cNvSpPr/>
          <p:nvPr/>
        </p:nvSpPr>
        <p:spPr>
          <a:xfrm>
            <a:off x="7466330" y="4331970"/>
            <a:ext cx="3475355" cy="106299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s-ES" altLang="en-US" dirty="0">
                <a:solidFill>
                  <a:schemeClr val="tx1"/>
                </a:solidFill>
                <a:sym typeface="+mn-ea"/>
              </a:rPr>
              <a:t>Los canales de comunicación definidos para el evento deben estar preparados y dispuestos a los participantes.</a:t>
            </a:r>
            <a:endParaRPr lang="es-ES" altLang="en-US" dirty="0">
              <a:solidFill>
                <a:schemeClr val="tx1"/>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102128" y="636736"/>
            <a:ext cx="2642004" cy="739058"/>
          </a:xfrm>
          <a:prstGeom prst="rect">
            <a:avLst/>
          </a:prstGeom>
          <a:noFill/>
          <a:ln>
            <a:solidFill>
              <a:srgbClr val="AD198D"/>
            </a:solidFill>
          </a:ln>
        </p:spPr>
        <p:txBody>
          <a:bodyPr wrap="square" rtlCol="0" anchor="ctr">
            <a:noAutofit/>
          </a:bodyPr>
          <a:lstStyle/>
          <a:p>
            <a:r>
              <a:rPr lang="en-US" dirty="0">
                <a:solidFill>
                  <a:schemeClr val="accent1">
                    <a:lumMod val="75000"/>
                  </a:schemeClr>
                </a:solidFill>
                <a:latin typeface="Candara" panose="020E0502030303020204" pitchFamily="34" charset="0"/>
              </a:rPr>
              <a:t>Preparar el kit de Planning</a:t>
            </a:r>
            <a:endParaRPr lang="en-US" dirty="0">
              <a:solidFill>
                <a:schemeClr val="accent1">
                  <a:lumMod val="75000"/>
                </a:schemeClr>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154422" y="636736"/>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7154423" y="63673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03</a:t>
            </a:r>
            <a:endParaRPr lang="es-CO" b="1" dirty="0">
              <a:solidFill>
                <a:schemeClr val="bg1"/>
              </a:solidFill>
              <a:latin typeface="Arial" panose="020B0604020202020204" pitchFamily="34" charset="0"/>
              <a:cs typeface="Arial" panose="020B0604020202020204" pitchFamily="34" charset="0"/>
            </a:endParaRPr>
          </a:p>
        </p:txBody>
      </p:sp>
      <p:pic>
        <p:nvPicPr>
          <p:cNvPr id="1026" name="Picture 2" descr="Image result for materiales escolares caricatura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17362" y="2714988"/>
            <a:ext cx="3226770" cy="30057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a 4"/>
          <p:cNvGraphicFramePr/>
          <p:nvPr/>
        </p:nvGraphicFramePr>
        <p:xfrm>
          <a:off x="940349" y="1463777"/>
          <a:ext cx="6398098" cy="4355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ítulo 3"/>
          <p:cNvSpPr txBox="1"/>
          <p:nvPr/>
        </p:nvSpPr>
        <p:spPr>
          <a:xfrm>
            <a:off x="645952" y="726816"/>
            <a:ext cx="9445616" cy="560997"/>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ES" sz="3600" b="1" dirty="0">
                <a:solidFill>
                  <a:srgbClr val="AD198D"/>
                </a:solidFill>
                <a:latin typeface="Candara" panose="020E0502030303020204" pitchFamily="34" charset="0"/>
              </a:rPr>
              <a:t>¿Cómo preparar una </a:t>
            </a:r>
            <a:r>
              <a:rPr lang="es-ES" sz="3600" b="1" dirty="0" err="1">
                <a:solidFill>
                  <a:srgbClr val="AD198D"/>
                </a:solidFill>
                <a:latin typeface="Candara" panose="020E0502030303020204" pitchFamily="34" charset="0"/>
              </a:rPr>
              <a:t>Planning</a:t>
            </a:r>
            <a:r>
              <a:rPr lang="es-ES" sz="3600" b="1" dirty="0">
                <a:solidFill>
                  <a:srgbClr val="AD198D"/>
                </a:solidFill>
                <a:latin typeface="Candara" panose="020E0502030303020204" pitchFamily="34" charset="0"/>
              </a:rPr>
              <a:t>?</a:t>
            </a:r>
            <a:endParaRPr lang="es-CO" sz="3600" b="1" dirty="0">
              <a:solidFill>
                <a:srgbClr val="AD198D"/>
              </a:solidFill>
              <a:latin typeface="Candara" panose="020E0502030303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7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4000" b="1" dirty="0">
                <a:solidFill>
                  <a:srgbClr val="AD198D"/>
                </a:solidFill>
                <a:latin typeface="Candara" panose="020E0502030303020204" pitchFamily="34" charset="0"/>
              </a:rPr>
              <a:t>¿Cuál</a:t>
            </a:r>
            <a:r>
              <a:rPr lang="es-ES" sz="4000" b="1" dirty="0">
                <a:solidFill>
                  <a:srgbClr val="AD198D"/>
                </a:solidFill>
                <a:latin typeface="Candara" panose="020E0502030303020204" pitchFamily="34" charset="0"/>
              </a:rPr>
              <a:t> debería ser la agenda?</a:t>
            </a:r>
            <a:endParaRPr lang="es-CO" sz="4000" b="1" dirty="0">
              <a:solidFill>
                <a:srgbClr val="AD198D"/>
              </a:solidFill>
              <a:latin typeface="Candara" panose="020E0502030303020204" pitchFamily="34" charset="0"/>
            </a:endParaRPr>
          </a:p>
        </p:txBody>
      </p:sp>
      <p:pic>
        <p:nvPicPr>
          <p:cNvPr id="7" name="Imagen 6"/>
          <p:cNvPicPr>
            <a:picLocks noChangeAspect="1"/>
          </p:cNvPicPr>
          <p:nvPr/>
        </p:nvPicPr>
        <p:blipFill>
          <a:blip r:embed="rId1"/>
          <a:stretch>
            <a:fillRect/>
          </a:stretch>
        </p:blipFill>
        <p:spPr>
          <a:xfrm>
            <a:off x="2763774" y="1716786"/>
            <a:ext cx="6153150" cy="4705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endParaRPr lang="es-ES" dirty="0">
              <a:solidFill>
                <a:schemeClr val="accent1">
                  <a:lumMod val="75000"/>
                </a:schemeClr>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endParaRPr lang="es-ES" altLang="es-CO" sz="2800" b="1" dirty="0">
              <a:solidFill>
                <a:schemeClr val="bg1"/>
              </a:solidFill>
              <a:latin typeface="Arial" panose="020B0604020202020204" pitchFamily="34" charset="0"/>
              <a:cs typeface="Arial" panose="020B0604020202020204" pitchFamily="34" charset="0"/>
            </a:endParaRP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4000" b="1" dirty="0">
                <a:solidFill>
                  <a:srgbClr val="AD198D"/>
                </a:solidFill>
                <a:latin typeface="Candara" panose="020E0502030303020204" pitchFamily="34" charset="0"/>
              </a:rPr>
              <a:t>¿Cómo se desarrolla un PI </a:t>
            </a:r>
            <a:r>
              <a:rPr lang="es-ES" sz="4000" b="1" dirty="0" err="1">
                <a:solidFill>
                  <a:srgbClr val="AD198D"/>
                </a:solidFill>
                <a:latin typeface="Candara" panose="020E0502030303020204" pitchFamily="34" charset="0"/>
              </a:rPr>
              <a:t>Planning</a:t>
            </a:r>
            <a:r>
              <a:rPr lang="es-ES" sz="4000" b="1" dirty="0">
                <a:solidFill>
                  <a:srgbClr val="AD198D"/>
                </a:solidFill>
                <a:latin typeface="Candara" panose="020E0502030303020204" pitchFamily="34" charset="0"/>
              </a:rPr>
              <a:t>?</a:t>
            </a:r>
            <a:endParaRPr lang="es-CO" sz="4000" b="1" dirty="0">
              <a:solidFill>
                <a:srgbClr val="AD198D"/>
              </a:solidFill>
              <a:latin typeface="Candara" panose="020E0502030303020204" pitchFamily="34" charset="0"/>
            </a:endParaRPr>
          </a:p>
        </p:txBody>
      </p:sp>
      <p:graphicFrame>
        <p:nvGraphicFramePr>
          <p:cNvPr id="10" name="Marcador de posición de contenido 9"/>
          <p:cNvGraphicFramePr>
            <a:graphicFrameLocks noGrp="1"/>
          </p:cNvGraphicFramePr>
          <p:nvPr>
            <p:ph sz="half" idx="1"/>
          </p:nvPr>
        </p:nvGraphicFramePr>
        <p:xfrm>
          <a:off x="862648" y="1710214"/>
          <a:ext cx="2649855" cy="685800"/>
        </p:xfrm>
        <a:graphic>
          <a:graphicData uri="http://schemas.openxmlformats.org/presentationml/2006/ole">
            <mc:AlternateContent xmlns:mc="http://schemas.openxmlformats.org/markup-compatibility/2006">
              <mc:Choice xmlns:v="urn:schemas-microsoft-com:vml" Requires="v">
                <p:oleObj spid="_x0000_s11308" name="" r:id="rId1" imgW="2647950" imgH="571500" progId="Paint.Picture">
                  <p:embed/>
                </p:oleObj>
              </mc:Choice>
              <mc:Fallback>
                <p:oleObj name="" r:id="rId1" imgW="2647950" imgH="571500" progId="Paint.Picture">
                  <p:embed/>
                  <p:pic>
                    <p:nvPicPr>
                      <p:cNvPr id="0" name="Marcador de posición de contenido 9"/>
                      <p:cNvPicPr/>
                      <p:nvPr/>
                    </p:nvPicPr>
                    <p:blipFill>
                      <a:blip r:embed="rId2"/>
                      <a:stretch>
                        <a:fillRect/>
                      </a:stretch>
                    </p:blipFill>
                    <p:spPr>
                      <a:xfrm>
                        <a:off x="862648" y="1710214"/>
                        <a:ext cx="2649855" cy="685800"/>
                      </a:xfrm>
                      <a:prstGeom prst="rect">
                        <a:avLst/>
                      </a:prstGeom>
                    </p:spPr>
                  </p:pic>
                </p:oleObj>
              </mc:Fallback>
            </mc:AlternateContent>
          </a:graphicData>
        </a:graphic>
      </p:graphicFrame>
      <p:sp>
        <p:nvSpPr>
          <p:cNvPr id="20" name="Cheurón 19"/>
          <p:cNvSpPr/>
          <p:nvPr/>
        </p:nvSpPr>
        <p:spPr>
          <a:xfrm>
            <a:off x="3525520" y="1710055"/>
            <a:ext cx="5918200" cy="621665"/>
          </a:xfrm>
          <a:prstGeom prst="chevro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t>  </a:t>
            </a:r>
            <a:r>
              <a:rPr lang="es-ES" altLang="en-US">
                <a:solidFill>
                  <a:schemeClr val="tx1"/>
                </a:solidFill>
              </a:rPr>
              <a:t>El Sponsor del proyecto,  inicia dando un contexto organizacional y de  las expectativas del negocio.</a:t>
            </a:r>
            <a:endParaRPr lang="es-ES" altLang="en-US">
              <a:solidFill>
                <a:schemeClr val="tx1"/>
              </a:solidFill>
            </a:endParaRPr>
          </a:p>
        </p:txBody>
      </p:sp>
      <p:sp>
        <p:nvSpPr>
          <p:cNvPr id="23" name="Cheurón 22"/>
          <p:cNvSpPr/>
          <p:nvPr/>
        </p:nvSpPr>
        <p:spPr>
          <a:xfrm>
            <a:off x="3525520" y="2560955"/>
            <a:ext cx="5930900" cy="723265"/>
          </a:xfrm>
          <a:prstGeom prst="chevro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rPr>
              <a:t>Muestra las principales funcionalidades esperadas, destaca cambios del PI anterior y muestra los Hitos futuros</a:t>
            </a:r>
            <a:endParaRPr lang="es-ES" altLang="en-US" dirty="0">
              <a:solidFill>
                <a:schemeClr val="tx1"/>
              </a:solidFill>
            </a:endParaRPr>
          </a:p>
        </p:txBody>
      </p:sp>
      <p:graphicFrame>
        <p:nvGraphicFramePr>
          <p:cNvPr id="24" name="Objeto 23"/>
          <p:cNvGraphicFramePr/>
          <p:nvPr/>
        </p:nvGraphicFramePr>
        <p:xfrm>
          <a:off x="863600" y="2560955"/>
          <a:ext cx="2592705" cy="723265"/>
        </p:xfrm>
        <a:graphic>
          <a:graphicData uri="http://schemas.openxmlformats.org/presentationml/2006/ole">
            <mc:AlternateContent xmlns:mc="http://schemas.openxmlformats.org/markup-compatibility/2006">
              <mc:Choice xmlns:v="urn:schemas-microsoft-com:vml" Requires="v">
                <p:oleObj spid="_x0000_s11309" name="" r:id="rId3" imgW="2590800" imgH="495300" progId="Paint.Picture">
                  <p:embed/>
                </p:oleObj>
              </mc:Choice>
              <mc:Fallback>
                <p:oleObj name="" r:id="rId3" imgW="2590800" imgH="495300" progId="Paint.Picture">
                  <p:embed/>
                  <p:pic>
                    <p:nvPicPr>
                      <p:cNvPr id="0" name="Objeto 23"/>
                      <p:cNvPicPr/>
                      <p:nvPr/>
                    </p:nvPicPr>
                    <p:blipFill>
                      <a:blip r:embed="rId4"/>
                      <a:stretch>
                        <a:fillRect/>
                      </a:stretch>
                    </p:blipFill>
                    <p:spPr>
                      <a:xfrm>
                        <a:off x="863600" y="2560955"/>
                        <a:ext cx="2592705" cy="723265"/>
                      </a:xfrm>
                      <a:prstGeom prst="rect">
                        <a:avLst/>
                      </a:prstGeom>
                    </p:spPr>
                  </p:pic>
                </p:oleObj>
              </mc:Fallback>
            </mc:AlternateContent>
          </a:graphicData>
        </a:graphic>
      </p:graphicFrame>
      <p:graphicFrame>
        <p:nvGraphicFramePr>
          <p:cNvPr id="27" name="Marcador de posición de contenido 26"/>
          <p:cNvGraphicFramePr>
            <a:graphicFrameLocks noGrp="1"/>
          </p:cNvGraphicFramePr>
          <p:nvPr>
            <p:ph sz="half" idx="2"/>
          </p:nvPr>
        </p:nvGraphicFramePr>
        <p:xfrm>
          <a:off x="840740" y="3444399"/>
          <a:ext cx="2545080" cy="734060"/>
        </p:xfrm>
        <a:graphic>
          <a:graphicData uri="http://schemas.openxmlformats.org/presentationml/2006/ole">
            <mc:AlternateContent xmlns:mc="http://schemas.openxmlformats.org/markup-compatibility/2006">
              <mc:Choice xmlns:v="urn:schemas-microsoft-com:vml" Requires="v">
                <p:oleObj spid="_x0000_s11310" name="" r:id="rId5" imgW="2543175" imgH="733425" progId="Paint.Picture">
                  <p:embed/>
                </p:oleObj>
              </mc:Choice>
              <mc:Fallback>
                <p:oleObj name="" r:id="rId5" imgW="2543175" imgH="733425" progId="Paint.Picture">
                  <p:embed/>
                  <p:pic>
                    <p:nvPicPr>
                      <p:cNvPr id="0" name="Marcador de posición de contenido 26"/>
                      <p:cNvPicPr/>
                      <p:nvPr/>
                    </p:nvPicPr>
                    <p:blipFill>
                      <a:blip r:embed="rId6"/>
                      <a:stretch>
                        <a:fillRect/>
                      </a:stretch>
                    </p:blipFill>
                    <p:spPr>
                      <a:xfrm>
                        <a:off x="840740" y="3444399"/>
                        <a:ext cx="2545080" cy="734060"/>
                      </a:xfrm>
                      <a:prstGeom prst="rect">
                        <a:avLst/>
                      </a:prstGeom>
                    </p:spPr>
                  </p:pic>
                </p:oleObj>
              </mc:Fallback>
            </mc:AlternateContent>
          </a:graphicData>
        </a:graphic>
      </p:graphicFrame>
      <p:sp>
        <p:nvSpPr>
          <p:cNvPr id="30" name="Cheurón 29"/>
          <p:cNvSpPr/>
          <p:nvPr/>
        </p:nvSpPr>
        <p:spPr>
          <a:xfrm>
            <a:off x="3525520" y="3564255"/>
            <a:ext cx="5930900" cy="723265"/>
          </a:xfrm>
          <a:prstGeom prst="chevro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solidFill>
                  <a:schemeClr val="tx1"/>
                </a:solidFill>
              </a:rPr>
              <a:t>Se socializa la arquitectura base, los lineamientos para desarrollo y operaciones.</a:t>
            </a:r>
            <a:endParaRPr lang="es-ES" altLang="en-US">
              <a:solidFill>
                <a:schemeClr val="tx1"/>
              </a:solidFill>
            </a:endParaRPr>
          </a:p>
        </p:txBody>
      </p:sp>
      <p:sp>
        <p:nvSpPr>
          <p:cNvPr id="31" name="Cheurón 30"/>
          <p:cNvSpPr/>
          <p:nvPr/>
        </p:nvSpPr>
        <p:spPr>
          <a:xfrm>
            <a:off x="3530600" y="4552950"/>
            <a:ext cx="5930900" cy="850900"/>
          </a:xfrm>
          <a:prstGeom prst="chevron">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rPr>
              <a:t> El RTE, realiza un contextualización</a:t>
            </a:r>
            <a:r>
              <a:rPr lang="es-ES" altLang="en-US" dirty="0">
                <a:solidFill>
                  <a:schemeClr val="tx1"/>
                </a:solidFill>
              </a:rPr>
              <a:t> de lo que se realizara durante el PI </a:t>
            </a:r>
            <a:r>
              <a:rPr lang="es-ES" altLang="en-US" dirty="0" err="1">
                <a:solidFill>
                  <a:schemeClr val="tx1"/>
                </a:solidFill>
              </a:rPr>
              <a:t>Planning</a:t>
            </a:r>
            <a:r>
              <a:rPr lang="es-ES" altLang="en-US" dirty="0">
                <a:solidFill>
                  <a:schemeClr val="tx1"/>
                </a:solidFill>
              </a:rPr>
              <a:t> y de lo que se espera al finalizar este evento.</a:t>
            </a:r>
            <a:endParaRPr lang="es-ES" altLang="en-US" dirty="0">
              <a:solidFill>
                <a:schemeClr val="tx1"/>
              </a:solidFill>
            </a:endParaRPr>
          </a:p>
        </p:txBody>
      </p:sp>
      <p:graphicFrame>
        <p:nvGraphicFramePr>
          <p:cNvPr id="32" name="Objeto 31"/>
          <p:cNvGraphicFramePr/>
          <p:nvPr/>
        </p:nvGraphicFramePr>
        <p:xfrm>
          <a:off x="757238" y="4553109"/>
          <a:ext cx="2554605" cy="709930"/>
        </p:xfrm>
        <a:graphic>
          <a:graphicData uri="http://schemas.openxmlformats.org/presentationml/2006/ole">
            <mc:AlternateContent xmlns:mc="http://schemas.openxmlformats.org/markup-compatibility/2006">
              <mc:Choice xmlns:v="urn:schemas-microsoft-com:vml" Requires="v">
                <p:oleObj spid="_x0000_s11311" name="" r:id="rId7" imgW="2552700" imgH="533400" progId="Paint.Picture">
                  <p:embed/>
                </p:oleObj>
              </mc:Choice>
              <mc:Fallback>
                <p:oleObj name="" r:id="rId7" imgW="2552700" imgH="533400" progId="Paint.Picture">
                  <p:embed/>
                  <p:pic>
                    <p:nvPicPr>
                      <p:cNvPr id="0" name="Objeto 31"/>
                      <p:cNvPicPr/>
                      <p:nvPr/>
                    </p:nvPicPr>
                    <p:blipFill>
                      <a:blip r:embed="rId8"/>
                      <a:stretch>
                        <a:fillRect/>
                      </a:stretch>
                    </p:blipFill>
                    <p:spPr>
                      <a:xfrm>
                        <a:off x="757238" y="4553109"/>
                        <a:ext cx="2554605" cy="70993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4698485" y="1375794"/>
            <a:ext cx="6140091"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endParaRPr lang="es-ES" sz="1400" b="1" dirty="0">
              <a:solidFill>
                <a:schemeClr val="bg1"/>
              </a:solidFill>
              <a:latin typeface="Candara" panose="020E0502030303020204" pitchFamily="34" charset="0"/>
              <a:cs typeface="Arial" panose="020B0604020202020204" pitchFamily="34" charset="0"/>
            </a:endParaRP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endParaRPr lang="es-ES" sz="1400" dirty="0">
              <a:solidFill>
                <a:schemeClr val="bg1"/>
              </a:solidFill>
              <a:latin typeface="Candara" panose="020E0502030303020204" pitchFamily="34" charset="0"/>
              <a:cs typeface="Arial" panose="020B0604020202020204" pitchFamily="34" charset="0"/>
            </a:endParaRPr>
          </a:p>
        </p:txBody>
      </p:sp>
      <p:sp>
        <p:nvSpPr>
          <p:cNvPr id="15" name="Título 3"/>
          <p:cNvSpPr txBox="1"/>
          <p:nvPr/>
        </p:nvSpPr>
        <p:spPr>
          <a:xfrm>
            <a:off x="645952" y="747136"/>
            <a:ext cx="9445616" cy="56099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4000" b="1" dirty="0">
                <a:solidFill>
                  <a:srgbClr val="AD198D"/>
                </a:solidFill>
                <a:latin typeface="Candara" panose="020E0502030303020204" pitchFamily="34" charset="0"/>
              </a:rPr>
              <a:t>¿Cómo se desarrolla un PI </a:t>
            </a:r>
            <a:r>
              <a:rPr lang="es-ES" sz="4000" b="1" dirty="0" err="1">
                <a:solidFill>
                  <a:srgbClr val="AD198D"/>
                </a:solidFill>
                <a:latin typeface="Candara" panose="020E0502030303020204" pitchFamily="34" charset="0"/>
              </a:rPr>
              <a:t>Planning</a:t>
            </a:r>
            <a:r>
              <a:rPr lang="es-ES" sz="4000" b="1" dirty="0">
                <a:solidFill>
                  <a:srgbClr val="AD198D"/>
                </a:solidFill>
                <a:latin typeface="Candara" panose="020E0502030303020204" pitchFamily="34" charset="0"/>
              </a:rPr>
              <a:t>?</a:t>
            </a:r>
            <a:endParaRPr lang="es-CO" sz="4000" b="1" dirty="0">
              <a:solidFill>
                <a:srgbClr val="AD198D"/>
              </a:solidFill>
              <a:latin typeface="Candara" panose="020E0502030303020204" pitchFamily="34" charset="0"/>
            </a:endParaRPr>
          </a:p>
        </p:txBody>
      </p:sp>
      <p:graphicFrame>
        <p:nvGraphicFramePr>
          <p:cNvPr id="8" name="Marcador de posición de contenido 7"/>
          <p:cNvGraphicFramePr>
            <a:graphicFrameLocks noGrp="1"/>
          </p:cNvGraphicFramePr>
          <p:nvPr>
            <p:ph idx="1"/>
          </p:nvPr>
        </p:nvGraphicFramePr>
        <p:xfrm>
          <a:off x="645940" y="2907704"/>
          <a:ext cx="2611755" cy="1086485"/>
        </p:xfrm>
        <a:graphic>
          <a:graphicData uri="http://schemas.openxmlformats.org/presentationml/2006/ole">
            <mc:AlternateContent xmlns:mc="http://schemas.openxmlformats.org/markup-compatibility/2006">
              <mc:Choice xmlns:v="urn:schemas-microsoft-com:vml" Requires="v">
                <p:oleObj spid="_x0000_s2085" name="" r:id="rId1" imgW="2609850" imgH="1085850" progId="Paint.Picture">
                  <p:embed/>
                </p:oleObj>
              </mc:Choice>
              <mc:Fallback>
                <p:oleObj name="" r:id="rId1" imgW="2609850" imgH="1085850" progId="Paint.Picture">
                  <p:embed/>
                  <p:pic>
                    <p:nvPicPr>
                      <p:cNvPr id="0" name="Imagen 8"/>
                      <p:cNvPicPr/>
                      <p:nvPr/>
                    </p:nvPicPr>
                    <p:blipFill>
                      <a:blip r:embed="rId2"/>
                      <a:stretch>
                        <a:fillRect/>
                      </a:stretch>
                    </p:blipFill>
                    <p:spPr>
                      <a:xfrm>
                        <a:off x="645940" y="2907704"/>
                        <a:ext cx="2611755" cy="1086485"/>
                      </a:xfrm>
                      <a:prstGeom prst="rect">
                        <a:avLst/>
                      </a:prstGeom>
                    </p:spPr>
                  </p:pic>
                </p:oleObj>
              </mc:Fallback>
            </mc:AlternateContent>
          </a:graphicData>
        </a:graphic>
      </p:graphicFrame>
      <p:graphicFrame>
        <p:nvGraphicFramePr>
          <p:cNvPr id="21" name="Diagrama 20"/>
          <p:cNvGraphicFramePr/>
          <p:nvPr/>
        </p:nvGraphicFramePr>
        <p:xfrm>
          <a:off x="3759050" y="1486061"/>
          <a:ext cx="6872605" cy="34124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CuadroTexto 25"/>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endParaRPr lang="es-ES" dirty="0">
              <a:solidFill>
                <a:schemeClr val="accent1">
                  <a:lumMod val="75000"/>
                </a:schemeClr>
              </a:solidFill>
              <a:latin typeface="Candara" panose="020E0502030303020204" pitchFamily="34" charset="0"/>
            </a:endParaRPr>
          </a:p>
        </p:txBody>
      </p:sp>
      <p:sp>
        <p:nvSpPr>
          <p:cNvPr id="27"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endParaRPr lang="es-ES" altLang="es-CO" sz="28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endParaRPr lang="es-ES" sz="1400" b="1" dirty="0">
              <a:solidFill>
                <a:schemeClr val="bg1"/>
              </a:solidFill>
              <a:latin typeface="Candara" panose="020E0502030303020204" pitchFamily="34" charset="0"/>
              <a:cs typeface="Arial" panose="020B0604020202020204" pitchFamily="34" charset="0"/>
            </a:endParaRP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endParaRPr lang="es-ES" sz="1400" dirty="0">
              <a:solidFill>
                <a:schemeClr val="bg1"/>
              </a:solidFill>
              <a:latin typeface="Candara" panose="020E0502030303020204" pitchFamily="34" charset="0"/>
              <a:cs typeface="Arial" panose="020B0604020202020204" pitchFamily="34" charset="0"/>
            </a:endParaRPr>
          </a:p>
        </p:txBody>
      </p:sp>
      <p:sp>
        <p:nvSpPr>
          <p:cNvPr id="15" name="Título 3"/>
          <p:cNvSpPr txBox="1"/>
          <p:nvPr/>
        </p:nvSpPr>
        <p:spPr>
          <a:xfrm>
            <a:off x="645952" y="747136"/>
            <a:ext cx="9445616" cy="56099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4000" b="1" dirty="0">
                <a:solidFill>
                  <a:srgbClr val="AD198D"/>
                </a:solidFill>
                <a:latin typeface="Candara" panose="020E0502030303020204" pitchFamily="34" charset="0"/>
              </a:rPr>
              <a:t>¿Cómo se desarrolla un PI </a:t>
            </a:r>
            <a:r>
              <a:rPr lang="es-ES" sz="4000" b="1" dirty="0" err="1">
                <a:solidFill>
                  <a:srgbClr val="AD198D"/>
                </a:solidFill>
                <a:latin typeface="Candara" panose="020E0502030303020204" pitchFamily="34" charset="0"/>
              </a:rPr>
              <a:t>Planning</a:t>
            </a:r>
            <a:r>
              <a:rPr lang="es-ES" sz="4000" b="1" dirty="0">
                <a:solidFill>
                  <a:srgbClr val="AD198D"/>
                </a:solidFill>
                <a:latin typeface="Candara" panose="020E0502030303020204" pitchFamily="34" charset="0"/>
              </a:rPr>
              <a:t>?</a:t>
            </a:r>
            <a:endParaRPr lang="es-CO" sz="4000" b="1" dirty="0">
              <a:solidFill>
                <a:srgbClr val="AD198D"/>
              </a:solidFill>
              <a:latin typeface="Candara" panose="020E0502030303020204" pitchFamily="34" charset="0"/>
            </a:endParaRPr>
          </a:p>
        </p:txBody>
      </p:sp>
      <p:pic>
        <p:nvPicPr>
          <p:cNvPr id="3074" name="Picture 2" descr="Resultado de imagen para program 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5952" y="1576535"/>
            <a:ext cx="6124575" cy="46101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6922008" y="1920239"/>
            <a:ext cx="4624040" cy="4246245"/>
          </a:xfrm>
          <a:prstGeom prst="rect">
            <a:avLst/>
          </a:prstGeom>
          <a:noFill/>
        </p:spPr>
        <p:txBody>
          <a:bodyPr wrap="square" rtlCol="0">
            <a:spAutoFit/>
          </a:bodyPr>
          <a:lstStyle/>
          <a:p>
            <a:pPr algn="just"/>
            <a:r>
              <a:rPr lang="es-CO" dirty="0"/>
              <a:t>Se crea el program Board en el cual la primera columna corresponde a todos los equipo que pertenecen al Tren, y en la primera fila se encuentran las iteraciones que se ejecutarán en un PI. El program Board se debe realizar por tren.</a:t>
            </a:r>
            <a:endParaRPr lang="es-CO" dirty="0"/>
          </a:p>
          <a:p>
            <a:endParaRPr lang="es-CO" dirty="0"/>
          </a:p>
          <a:p>
            <a:pPr algn="just"/>
            <a:r>
              <a:rPr lang="es-CO" dirty="0"/>
              <a:t>Cada equipo mapea las </a:t>
            </a:r>
            <a:r>
              <a:rPr lang="es-CO" dirty="0" err="1"/>
              <a:t>Features</a:t>
            </a:r>
            <a:r>
              <a:rPr lang="es-CO" dirty="0"/>
              <a:t> a trabajar en cada iteración y traza las dependencias entre </a:t>
            </a:r>
            <a:r>
              <a:rPr lang="es-CO" dirty="0" err="1"/>
              <a:t>Features</a:t>
            </a:r>
            <a:r>
              <a:rPr lang="es-CO" dirty="0"/>
              <a:t> o con otros equipos.</a:t>
            </a:r>
            <a:endParaRPr lang="es-CO" dirty="0"/>
          </a:p>
          <a:p>
            <a:endParaRPr lang="es-CO" dirty="0"/>
          </a:p>
          <a:p>
            <a:r>
              <a:rPr lang="es-CO" dirty="0"/>
              <a:t>Se recomienda diferenciar por colores las </a:t>
            </a:r>
            <a:r>
              <a:rPr lang="es-CO" dirty="0" err="1"/>
              <a:t>features</a:t>
            </a:r>
            <a:r>
              <a:rPr lang="es-CO" dirty="0"/>
              <a:t>, para que sea</a:t>
            </a:r>
            <a:r>
              <a:rPr lang="es-CO" dirty="0">
                <a:solidFill>
                  <a:srgbClr val="92D050"/>
                </a:solidFill>
              </a:rPr>
              <a:t>n</a:t>
            </a:r>
            <a:r>
              <a:rPr lang="es-CO" dirty="0"/>
              <a:t> mas identificable</a:t>
            </a:r>
            <a:r>
              <a:rPr lang="es-CO" dirty="0">
                <a:solidFill>
                  <a:srgbClr val="92D050"/>
                </a:solidFill>
              </a:rPr>
              <a:t>s</a:t>
            </a:r>
            <a:r>
              <a:rPr lang="es-CO" dirty="0"/>
              <a:t> los Hitos, las dependencias y las propias </a:t>
            </a:r>
            <a:r>
              <a:rPr lang="es-CO" dirty="0" err="1"/>
              <a:t>Features</a:t>
            </a:r>
            <a:r>
              <a:rPr lang="es-CO" dirty="0"/>
              <a:t>.</a:t>
            </a:r>
            <a:endParaRPr lang="es-CO" dirty="0"/>
          </a:p>
          <a:p>
            <a:endParaRPr lang="es-CO" dirty="0"/>
          </a:p>
        </p:txBody>
      </p:sp>
      <p:sp>
        <p:nvSpPr>
          <p:cNvPr id="17" name="CuadroTexto 16"/>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endParaRPr lang="es-ES" dirty="0">
              <a:solidFill>
                <a:schemeClr val="accent1">
                  <a:lumMod val="75000"/>
                </a:schemeClr>
              </a:solidFill>
              <a:latin typeface="Candara" panose="020E0502030303020204" pitchFamily="34" charset="0"/>
            </a:endParaRPr>
          </a:p>
        </p:txBody>
      </p:sp>
      <p:sp>
        <p:nvSpPr>
          <p:cNvPr id="18"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CuadroTexto 19"/>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endParaRPr lang="es-ES" altLang="es-CO" sz="28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Agenda la reunión</a:t>
            </a:r>
            <a:endParaRPr lang="es-ES" sz="1400" b="1" dirty="0">
              <a:solidFill>
                <a:schemeClr val="bg1"/>
              </a:solidFill>
              <a:latin typeface="Candara" panose="020E0502030303020204" pitchFamily="34" charset="0"/>
              <a:cs typeface="Arial" panose="020B0604020202020204" pitchFamily="34" charset="0"/>
            </a:endParaRP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endParaRPr lang="es-ES" sz="1400" dirty="0">
              <a:solidFill>
                <a:schemeClr val="bg1"/>
              </a:solidFill>
              <a:latin typeface="Candara" panose="020E0502030303020204" pitchFamily="34" charset="0"/>
              <a:cs typeface="Arial" panose="020B0604020202020204" pitchFamily="34" charset="0"/>
            </a:endParaRP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4000" b="1" dirty="0">
                <a:solidFill>
                  <a:srgbClr val="AD198D"/>
                </a:solidFill>
                <a:latin typeface="Candara" panose="020E0502030303020204" pitchFamily="34" charset="0"/>
              </a:rPr>
              <a:t>¿Cómo se desarrolla un PI </a:t>
            </a:r>
            <a:r>
              <a:rPr lang="es-ES" sz="4000" b="1" dirty="0" err="1">
                <a:solidFill>
                  <a:srgbClr val="AD198D"/>
                </a:solidFill>
                <a:latin typeface="Candara" panose="020E0502030303020204" pitchFamily="34" charset="0"/>
              </a:rPr>
              <a:t>Planning</a:t>
            </a:r>
            <a:r>
              <a:rPr lang="es-ES" sz="4000" b="1" dirty="0">
                <a:solidFill>
                  <a:srgbClr val="AD198D"/>
                </a:solidFill>
                <a:latin typeface="Candara" panose="020E0502030303020204" pitchFamily="34" charset="0"/>
              </a:rPr>
              <a:t>?</a:t>
            </a:r>
            <a:endParaRPr lang="es-CO" sz="4000" b="1" dirty="0">
              <a:solidFill>
                <a:srgbClr val="AD198D"/>
              </a:solidFill>
              <a:latin typeface="Candara" panose="020E0502030303020204" pitchFamily="34" charset="0"/>
            </a:endParaRPr>
          </a:p>
        </p:txBody>
      </p:sp>
      <p:sp>
        <p:nvSpPr>
          <p:cNvPr id="20" name="Cheurón 19"/>
          <p:cNvSpPr/>
          <p:nvPr/>
        </p:nvSpPr>
        <p:spPr>
          <a:xfrm>
            <a:off x="3525519" y="1710054"/>
            <a:ext cx="7250627" cy="1718937"/>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rPr>
              <a:t>El equipo basándose en el Program Board, realiza la presentación preliminar del plan que se construyó, se socializa los riesgos, dependencias y Objetivos. Esto con el propósito de que los Business Owners,  PMs y stakeholders, puedan revisar y si es el caso solucionar dudas.</a:t>
            </a:r>
            <a:endParaRPr lang="es-ES" altLang="en-US" dirty="0">
              <a:solidFill>
                <a:schemeClr val="tx1"/>
              </a:solidFill>
            </a:endParaRPr>
          </a:p>
        </p:txBody>
      </p:sp>
      <p:sp>
        <p:nvSpPr>
          <p:cNvPr id="30" name="Cheurón 29"/>
          <p:cNvSpPr/>
          <p:nvPr/>
        </p:nvSpPr>
        <p:spPr>
          <a:xfrm>
            <a:off x="3525519" y="3564255"/>
            <a:ext cx="7045446" cy="1627640"/>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s-ES" altLang="en-US" dirty="0">
                <a:solidFill>
                  <a:prstClr val="black"/>
                </a:solidFill>
              </a:rPr>
              <a:t>Según el plan preliminar presentado por el equipo, el PM junto con los Businnes Owners y gerentes evalúan el alcance, las dependencias, las personas, los recursos y durante esta sesión se discute los cambios necesarios, se resuelven algunos problemas  y realizan los ajustes necesarios.</a:t>
            </a:r>
            <a:endParaRPr lang="es-ES" altLang="en-US" dirty="0">
              <a:solidFill>
                <a:prstClr val="black"/>
              </a:solidFill>
            </a:endParaRPr>
          </a:p>
        </p:txBody>
      </p:sp>
      <p:pic>
        <p:nvPicPr>
          <p:cNvPr id="8" name="Imagen 7"/>
          <p:cNvPicPr>
            <a:picLocks noChangeAspect="1"/>
          </p:cNvPicPr>
          <p:nvPr/>
        </p:nvPicPr>
        <p:blipFill>
          <a:blip r:embed="rId1"/>
          <a:stretch>
            <a:fillRect/>
          </a:stretch>
        </p:blipFill>
        <p:spPr>
          <a:xfrm>
            <a:off x="838200" y="1714725"/>
            <a:ext cx="2552700" cy="616991"/>
          </a:xfrm>
          <a:prstGeom prst="rect">
            <a:avLst/>
          </a:prstGeom>
        </p:spPr>
      </p:pic>
      <p:pic>
        <p:nvPicPr>
          <p:cNvPr id="9" name="Imagen 8"/>
          <p:cNvPicPr>
            <a:picLocks noChangeAspect="1"/>
          </p:cNvPicPr>
          <p:nvPr/>
        </p:nvPicPr>
        <p:blipFill>
          <a:blip r:embed="rId2"/>
          <a:stretch>
            <a:fillRect/>
          </a:stretch>
        </p:blipFill>
        <p:spPr>
          <a:xfrm>
            <a:off x="790575" y="3609966"/>
            <a:ext cx="2600325" cy="552450"/>
          </a:xfrm>
          <a:prstGeom prst="rect">
            <a:avLst/>
          </a:prstGeom>
        </p:spPr>
      </p:pic>
      <p:sp>
        <p:nvSpPr>
          <p:cNvPr id="25" name="CuadroTexto 24"/>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Primer Día </a:t>
            </a:r>
            <a:endParaRPr lang="es-ES" dirty="0">
              <a:solidFill>
                <a:schemeClr val="accent1">
                  <a:lumMod val="75000"/>
                </a:schemeClr>
              </a:solidFill>
              <a:latin typeface="Candara" panose="020E0502030303020204" pitchFamily="34" charset="0"/>
            </a:endParaRPr>
          </a:p>
        </p:txBody>
      </p:sp>
      <p:sp>
        <p:nvSpPr>
          <p:cNvPr id="26"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a:t>
            </a:r>
            <a:r>
              <a:rPr lang="es-ES" altLang="es-CO" sz="2800" b="1" dirty="0">
                <a:solidFill>
                  <a:schemeClr val="bg1"/>
                </a:solidFill>
                <a:latin typeface="Arial" panose="020B0604020202020204" pitchFamily="34" charset="0"/>
                <a:cs typeface="Arial" panose="020B0604020202020204" pitchFamily="34" charset="0"/>
              </a:rPr>
              <a:t>1</a:t>
            </a:r>
            <a:endParaRPr lang="es-ES" altLang="es-CO" sz="28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endPar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4000" b="1" dirty="0">
                <a:solidFill>
                  <a:srgbClr val="AD198D"/>
                </a:solidFill>
                <a:latin typeface="Candara" panose="020E0502030303020204" pitchFamily="34" charset="0"/>
              </a:rPr>
              <a:t>¿Cómo se desarrolla un PI </a:t>
            </a:r>
            <a:r>
              <a:rPr lang="es-ES" sz="4000" b="1" dirty="0" err="1">
                <a:solidFill>
                  <a:srgbClr val="AD198D"/>
                </a:solidFill>
                <a:latin typeface="Candara" panose="020E0502030303020204" pitchFamily="34" charset="0"/>
              </a:rPr>
              <a:t>Planning</a:t>
            </a:r>
            <a:r>
              <a:rPr lang="es-ES" sz="4000" b="1" dirty="0">
                <a:solidFill>
                  <a:srgbClr val="AD198D"/>
                </a:solidFill>
                <a:latin typeface="Candara" panose="020E0502030303020204" pitchFamily="34" charset="0"/>
              </a:rPr>
              <a:t>?</a:t>
            </a:r>
            <a:endParaRPr lang="es-CO" sz="4000" b="1" dirty="0">
              <a:solidFill>
                <a:srgbClr val="AD198D"/>
              </a:solidFill>
              <a:latin typeface="Candara" panose="020E0502030303020204" pitchFamily="34" charset="0"/>
            </a:endParaRPr>
          </a:p>
        </p:txBody>
      </p:sp>
      <p:sp>
        <p:nvSpPr>
          <p:cNvPr id="20" name="Cheurón 19"/>
          <p:cNvSpPr/>
          <p:nvPr/>
        </p:nvSpPr>
        <p:spPr>
          <a:xfrm>
            <a:off x="3525520" y="1710055"/>
            <a:ext cx="6451748" cy="795401"/>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Las personas de negocio, presentan los ajustes realizados con respecto al plan, el alcance, las personas y los recursos.</a:t>
            </a:r>
            <a:endPar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Cheurón 22"/>
          <p:cNvSpPr/>
          <p:nvPr/>
        </p:nvSpPr>
        <p:spPr>
          <a:xfrm>
            <a:off x="3525520" y="2861059"/>
            <a:ext cx="6451748" cy="1246984"/>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El equipo realiza los ajustes al plan, basados en los cambios realizados por el negocio. Durante esta etapa es posible tanto que se eliminen dependencias y riesgos como que se presenten nuevos.</a:t>
            </a:r>
            <a:endPar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Cheurón 29"/>
          <p:cNvSpPr/>
          <p:nvPr/>
        </p:nvSpPr>
        <p:spPr>
          <a:xfrm>
            <a:off x="3525520" y="4396493"/>
            <a:ext cx="6451748" cy="1954431"/>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s-ES" altLang="en-US" dirty="0">
                <a:solidFill>
                  <a:prstClr val="black"/>
                </a:solidFill>
                <a:latin typeface="Calibri" panose="020F0502020204030204"/>
              </a:rPr>
              <a:t>El equipo actualiza los objetivos del PI, para que los Business </a:t>
            </a:r>
            <a:r>
              <a:rPr lang="es-ES" altLang="en-US" dirty="0" err="1">
                <a:solidFill>
                  <a:prstClr val="black"/>
                </a:solidFill>
                <a:latin typeface="Calibri" panose="020F0502020204030204"/>
              </a:rPr>
              <a:t>Owners</a:t>
            </a:r>
            <a:r>
              <a:rPr lang="es-ES" altLang="en-US" dirty="0">
                <a:solidFill>
                  <a:prstClr val="black"/>
                </a:solidFill>
                <a:latin typeface="Calibri" panose="020F0502020204030204"/>
              </a:rPr>
              <a:t> asignen un valor a cada objetivo. Este valor, es el valor comercial para el negocio, y se basa en una escala de 1 – 10, donde uno es el valor mas bajo y 10 es el valor mas alto, lo Business </a:t>
            </a:r>
            <a:r>
              <a:rPr lang="es-ES" altLang="en-US" dirty="0" err="1">
                <a:solidFill>
                  <a:prstClr val="black"/>
                </a:solidFill>
                <a:latin typeface="Calibri" panose="020F0502020204030204"/>
              </a:rPr>
              <a:t>Owners</a:t>
            </a:r>
            <a:r>
              <a:rPr lang="es-ES" altLang="en-US" dirty="0">
                <a:solidFill>
                  <a:prstClr val="black"/>
                </a:solidFill>
                <a:latin typeface="Calibri" panose="020F0502020204030204"/>
              </a:rPr>
              <a:t>  no deben asignar igual valor a dos objetivos.</a:t>
            </a:r>
            <a:endPar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Imagen 5"/>
          <p:cNvPicPr>
            <a:picLocks noChangeAspect="1"/>
          </p:cNvPicPr>
          <p:nvPr/>
        </p:nvPicPr>
        <p:blipFill>
          <a:blip r:embed="rId1"/>
          <a:stretch>
            <a:fillRect/>
          </a:stretch>
        </p:blipFill>
        <p:spPr>
          <a:xfrm>
            <a:off x="645952" y="1748018"/>
            <a:ext cx="2771775" cy="600075"/>
          </a:xfrm>
          <a:prstGeom prst="rect">
            <a:avLst/>
          </a:prstGeom>
        </p:spPr>
      </p:pic>
      <p:pic>
        <p:nvPicPr>
          <p:cNvPr id="9" name="Imagen 8"/>
          <p:cNvPicPr>
            <a:picLocks noChangeAspect="1"/>
          </p:cNvPicPr>
          <p:nvPr/>
        </p:nvPicPr>
        <p:blipFill>
          <a:blip r:embed="rId2"/>
          <a:stretch>
            <a:fillRect/>
          </a:stretch>
        </p:blipFill>
        <p:spPr>
          <a:xfrm>
            <a:off x="717389" y="2838517"/>
            <a:ext cx="2628900" cy="981075"/>
          </a:xfrm>
          <a:prstGeom prst="rect">
            <a:avLst/>
          </a:prstGeom>
        </p:spPr>
      </p:pic>
      <p:pic>
        <p:nvPicPr>
          <p:cNvPr id="25" name="Imagen 24"/>
          <p:cNvPicPr>
            <a:picLocks noChangeAspect="1"/>
          </p:cNvPicPr>
          <p:nvPr/>
        </p:nvPicPr>
        <p:blipFill>
          <a:blip r:embed="rId2"/>
          <a:stretch>
            <a:fillRect/>
          </a:stretch>
        </p:blipFill>
        <p:spPr>
          <a:xfrm>
            <a:off x="645952" y="4636837"/>
            <a:ext cx="2628900" cy="981075"/>
          </a:xfrm>
          <a:prstGeom prst="rect">
            <a:avLst/>
          </a:prstGeom>
        </p:spPr>
      </p:pic>
      <p:sp>
        <p:nvSpPr>
          <p:cNvPr id="26" name="CuadroTexto 25"/>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endParaRPr lang="es-ES" dirty="0">
              <a:solidFill>
                <a:schemeClr val="accent1">
                  <a:lumMod val="75000"/>
                </a:schemeClr>
              </a:solidFill>
              <a:latin typeface="Candara" panose="020E0502030303020204" pitchFamily="34" charset="0"/>
            </a:endParaRPr>
          </a:p>
        </p:txBody>
      </p:sp>
      <p:sp>
        <p:nvSpPr>
          <p:cNvPr id="28"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CuadroTexto 28"/>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endPar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4000" b="1" dirty="0">
                <a:solidFill>
                  <a:srgbClr val="AD198D"/>
                </a:solidFill>
                <a:latin typeface="Candara" panose="020E0502030303020204" pitchFamily="34" charset="0"/>
              </a:rPr>
              <a:t>¿Cómo se desarrolla un PI </a:t>
            </a:r>
            <a:r>
              <a:rPr lang="es-ES" sz="4000" b="1" dirty="0" err="1">
                <a:solidFill>
                  <a:srgbClr val="AD198D"/>
                </a:solidFill>
                <a:latin typeface="Candara" panose="020E0502030303020204" pitchFamily="34" charset="0"/>
              </a:rPr>
              <a:t>Planning</a:t>
            </a:r>
            <a:r>
              <a:rPr lang="es-ES" sz="4000" b="1" dirty="0">
                <a:solidFill>
                  <a:srgbClr val="AD198D"/>
                </a:solidFill>
                <a:latin typeface="Candara" panose="020E0502030303020204" pitchFamily="34" charset="0"/>
              </a:rPr>
              <a:t>?</a:t>
            </a:r>
            <a:endParaRPr lang="es-CO" sz="4000" b="1" dirty="0">
              <a:solidFill>
                <a:srgbClr val="AD198D"/>
              </a:solidFill>
              <a:latin typeface="Candara" panose="020E0502030303020204" pitchFamily="34" charset="0"/>
            </a:endParaRPr>
          </a:p>
        </p:txBody>
      </p:sp>
      <p:sp>
        <p:nvSpPr>
          <p:cNvPr id="20" name="Cheurón 19"/>
          <p:cNvSpPr/>
          <p:nvPr/>
        </p:nvSpPr>
        <p:spPr>
          <a:xfrm>
            <a:off x="3525520" y="1710055"/>
            <a:ext cx="6578600" cy="1083342"/>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Se presenta de nuevo el plan con los ajustes, y se mencionan los  riesgo, dependencias e impedimentos de lo planeado por el equipo. Si el negocio acepta el plan se muestran los objetivos y riesgos a nivel de programa.</a:t>
            </a:r>
            <a:endPar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Cheurón 22"/>
          <p:cNvSpPr/>
          <p:nvPr/>
        </p:nvSpPr>
        <p:spPr>
          <a:xfrm>
            <a:off x="3525520" y="2861059"/>
            <a:ext cx="6451748" cy="1246984"/>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s-ES" altLang="en-US" dirty="0">
                <a:solidFill>
                  <a:prstClr val="black"/>
                </a:solidFill>
                <a:latin typeface="Calibri" panose="020F0502020204030204"/>
              </a:rPr>
              <a:t>Se realiza un análisis de cada uno de los riesgos de programa identificados y se resuelven o se clasifican en: Resuelto, aceptado, mitigado, apropiado.</a:t>
            </a:r>
            <a:endPar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Imagen 1"/>
          <p:cNvPicPr>
            <a:picLocks noChangeAspect="1"/>
          </p:cNvPicPr>
          <p:nvPr/>
        </p:nvPicPr>
        <p:blipFill>
          <a:blip r:embed="rId1"/>
          <a:stretch>
            <a:fillRect/>
          </a:stretch>
        </p:blipFill>
        <p:spPr>
          <a:xfrm>
            <a:off x="531652" y="1753619"/>
            <a:ext cx="2705100" cy="676275"/>
          </a:xfrm>
          <a:prstGeom prst="rect">
            <a:avLst/>
          </a:prstGeom>
        </p:spPr>
      </p:pic>
      <p:pic>
        <p:nvPicPr>
          <p:cNvPr id="4" name="Imagen 3"/>
          <p:cNvPicPr>
            <a:picLocks noChangeAspect="1"/>
          </p:cNvPicPr>
          <p:nvPr/>
        </p:nvPicPr>
        <p:blipFill>
          <a:blip r:embed="rId2"/>
          <a:stretch>
            <a:fillRect/>
          </a:stretch>
        </p:blipFill>
        <p:spPr>
          <a:xfrm>
            <a:off x="645952" y="2894427"/>
            <a:ext cx="2590800" cy="737235"/>
          </a:xfrm>
          <a:prstGeom prst="rect">
            <a:avLst/>
          </a:prstGeom>
        </p:spPr>
      </p:pic>
      <p:sp>
        <p:nvSpPr>
          <p:cNvPr id="5" name="CuadroTexto 4"/>
          <p:cNvSpPr txBox="1"/>
          <p:nvPr/>
        </p:nvSpPr>
        <p:spPr>
          <a:xfrm>
            <a:off x="1489005" y="4925989"/>
            <a:ext cx="8621395" cy="1198880"/>
          </a:xfrm>
          <a:prstGeom prst="rect">
            <a:avLst/>
          </a:prstGeom>
          <a:noFill/>
        </p:spPr>
        <p:txBody>
          <a:bodyPr wrap="none" rtlCol="0">
            <a:spAutoFit/>
          </a:bodyPr>
          <a:lstStyle/>
          <a:p>
            <a:r>
              <a:rPr lang="es-CO" dirty="0"/>
              <a:t>Resuelto: Ya tiene una solución.</a:t>
            </a:r>
            <a:endParaRPr lang="es-CO" dirty="0"/>
          </a:p>
          <a:p>
            <a:r>
              <a:rPr lang="es-CO" dirty="0"/>
              <a:t>Propiedad:  No se puede resolver en el momento, pero alguien se hace cargo de su gestión.</a:t>
            </a:r>
            <a:endParaRPr lang="es-CO" dirty="0"/>
          </a:p>
          <a:p>
            <a:r>
              <a:rPr lang="es-CO" dirty="0"/>
              <a:t>Aceptado:  No se puede resolver se acepta el riesgo y sus consecuencias.</a:t>
            </a:r>
            <a:endParaRPr lang="es-CO" dirty="0"/>
          </a:p>
          <a:p>
            <a:r>
              <a:rPr lang="es-CO" dirty="0"/>
              <a:t>Mitigado: </a:t>
            </a:r>
            <a:r>
              <a:rPr lang="es-ES" altLang="es-CO" dirty="0"/>
              <a:t>Implementando un plan de acción</a:t>
            </a:r>
            <a:r>
              <a:rPr lang="es-CO" dirty="0"/>
              <a:t> se minimiza el impacto.</a:t>
            </a:r>
            <a:endParaRPr lang="es-CO" dirty="0"/>
          </a:p>
        </p:txBody>
      </p:sp>
      <p:sp>
        <p:nvSpPr>
          <p:cNvPr id="17" name="CuadroTexto 16"/>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endParaRPr lang="es-ES" dirty="0">
              <a:solidFill>
                <a:schemeClr val="accent1">
                  <a:lumMod val="75000"/>
                </a:schemeClr>
              </a:solidFill>
              <a:latin typeface="Candara" panose="020E0502030303020204" pitchFamily="34" charset="0"/>
            </a:endParaRPr>
          </a:p>
        </p:txBody>
      </p:sp>
      <p:sp>
        <p:nvSpPr>
          <p:cNvPr id="18"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sz="3200" b="1" dirty="0">
                <a:solidFill>
                  <a:srgbClr val="AD198D"/>
                </a:solidFill>
                <a:latin typeface="Candara" panose="020E0502030303020204" pitchFamily="34" charset="0"/>
              </a:rPr>
              <a:t>Introducción</a:t>
            </a:r>
            <a:endParaRPr lang="es-CO" sz="3200" b="1" dirty="0">
              <a:solidFill>
                <a:srgbClr val="AD198D"/>
              </a:solidFill>
              <a:latin typeface="Candara" panose="020E0502030303020204" pitchFamily="34" charset="0"/>
            </a:endParaRPr>
          </a:p>
        </p:txBody>
      </p:sp>
      <p:sp>
        <p:nvSpPr>
          <p:cNvPr id="6" name="CuadroTexto 5"/>
          <p:cNvSpPr txBox="1"/>
          <p:nvPr/>
        </p:nvSpPr>
        <p:spPr>
          <a:xfrm>
            <a:off x="1082181" y="2146310"/>
            <a:ext cx="9446002" cy="645160"/>
          </a:xfrm>
          <a:prstGeom prst="rect">
            <a:avLst/>
          </a:prstGeom>
          <a:noFill/>
        </p:spPr>
        <p:txBody>
          <a:bodyPr wrap="square" rtlCol="0">
            <a:spAutoFit/>
          </a:bodyPr>
          <a:lstStyle/>
          <a:p>
            <a:pPr lvl="1" algn="just"/>
            <a:endParaRPr lang="es-ES" dirty="0">
              <a:solidFill>
                <a:schemeClr val="accent1">
                  <a:lumMod val="75000"/>
                </a:schemeClr>
              </a:solidFill>
              <a:latin typeface="Candara" panose="020E0502030303020204" pitchFamily="34" charset="0"/>
            </a:endParaRPr>
          </a:p>
          <a:p>
            <a:pPr marL="800100" lvl="1" indent="-342900">
              <a:buAutoNum type="arabicPeriod"/>
            </a:pPr>
            <a:endParaRPr lang="es-ES" dirty="0">
              <a:solidFill>
                <a:schemeClr val="accent1">
                  <a:lumMod val="75000"/>
                </a:schemeClr>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Rectángulo 1"/>
          <p:cNvSpPr/>
          <p:nvPr/>
        </p:nvSpPr>
        <p:spPr>
          <a:xfrm>
            <a:off x="0" y="6642556"/>
            <a:ext cx="947695" cy="215444"/>
          </a:xfrm>
          <a:prstGeom prst="rect">
            <a:avLst/>
          </a:prstGeom>
        </p:spPr>
        <p:txBody>
          <a:bodyPr wrap="none">
            <a:spAutoFit/>
          </a:bodyPr>
          <a:lstStyle/>
          <a:p>
            <a:r>
              <a:rPr lang="en-US" sz="800" dirty="0"/>
              <a:t>www.consultec.es</a:t>
            </a:r>
            <a:endParaRPr lang="en-US" sz="800" dirty="0"/>
          </a:p>
        </p:txBody>
      </p:sp>
      <p:sp>
        <p:nvSpPr>
          <p:cNvPr id="9" name="Cuadro de texto 8"/>
          <p:cNvSpPr txBox="1"/>
          <p:nvPr/>
        </p:nvSpPr>
        <p:spPr>
          <a:xfrm>
            <a:off x="784860" y="2031365"/>
            <a:ext cx="9805035" cy="2584450"/>
          </a:xfrm>
          <a:prstGeom prst="rect">
            <a:avLst/>
          </a:prstGeom>
          <a:noFill/>
        </p:spPr>
        <p:txBody>
          <a:bodyPr wrap="square" rtlCol="0">
            <a:spAutoFit/>
          </a:bodyPr>
          <a:lstStyle/>
          <a:p>
            <a:pPr algn="just"/>
            <a:r>
              <a:rPr lang="es-ES" altLang="en-US" dirty="0"/>
              <a:t>PI Planning es un evento  en el cual se lleva a cabo la planeación del trabajo a realizar durante el desarrollo del PI. Durante esta reunión el Agile Release Train (ART) se alinea teniendo una visión, misión y objetivos en común.</a:t>
            </a:r>
            <a:endParaRPr lang="es-ES" altLang="en-US" dirty="0"/>
          </a:p>
          <a:p>
            <a:pPr algn="just"/>
            <a:endParaRPr lang="es-ES" altLang="en-US" dirty="0"/>
          </a:p>
          <a:p>
            <a:pPr algn="just"/>
            <a:r>
              <a:rPr lang="es-ES" altLang="en-US" dirty="0"/>
              <a:t>Este evento es uno de los principales en SAFe,  ya que permite realizar la planeación de una manera colaborativa entre el negocio y los equipos ágiles que ejecutan el trabajo con el objetivo de  entregar un incremento de valor. Este evento es facilitado por  el RTE (Release Train Engineer) y participan todos los equipos que pertenecen al tren,  los Business Owners y todas las personas o áreas necesarias para definir la planeación.</a:t>
            </a:r>
            <a:endParaRPr lang="es-ES" altLang="en-US" dirty="0"/>
          </a:p>
        </p:txBody>
      </p:sp>
      <p:pic>
        <p:nvPicPr>
          <p:cNvPr id="10" name="Marcador de posición de contenido 9"/>
          <p:cNvPicPr>
            <a:picLocks noGrp="1" noChangeAspect="1"/>
          </p:cNvPicPr>
          <p:nvPr>
            <p:ph idx="1"/>
          </p:nvPr>
        </p:nvPicPr>
        <p:blipFill>
          <a:blip r:embed="rId1"/>
          <a:stretch>
            <a:fillRect/>
          </a:stretch>
        </p:blipFill>
        <p:spPr>
          <a:xfrm>
            <a:off x="1943869" y="4549073"/>
            <a:ext cx="7938135" cy="18662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endPar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4000" b="1" dirty="0">
                <a:solidFill>
                  <a:srgbClr val="AD198D"/>
                </a:solidFill>
                <a:latin typeface="Candara" panose="020E0502030303020204" pitchFamily="34" charset="0"/>
              </a:rPr>
              <a:t>¿Cómo se desarrolla un PI </a:t>
            </a:r>
            <a:r>
              <a:rPr lang="es-ES" sz="4000" b="1" dirty="0" err="1">
                <a:solidFill>
                  <a:srgbClr val="AD198D"/>
                </a:solidFill>
                <a:latin typeface="Candara" panose="020E0502030303020204" pitchFamily="34" charset="0"/>
              </a:rPr>
              <a:t>Planning</a:t>
            </a:r>
            <a:r>
              <a:rPr lang="es-ES" sz="4000" b="1" dirty="0">
                <a:solidFill>
                  <a:srgbClr val="AD198D"/>
                </a:solidFill>
                <a:latin typeface="Candara" panose="020E0502030303020204" pitchFamily="34" charset="0"/>
              </a:rPr>
              <a:t>?</a:t>
            </a:r>
            <a:endParaRPr lang="es-CO" sz="4000" b="1" dirty="0">
              <a:solidFill>
                <a:srgbClr val="AD198D"/>
              </a:solidFill>
              <a:latin typeface="Candara" panose="020E0502030303020204" pitchFamily="34" charset="0"/>
            </a:endParaRPr>
          </a:p>
        </p:txBody>
      </p:sp>
      <p:sp>
        <p:nvSpPr>
          <p:cNvPr id="20" name="Cheurón 19"/>
          <p:cNvSpPr/>
          <p:nvPr/>
        </p:nvSpPr>
        <p:spPr>
          <a:xfrm>
            <a:off x="3525520" y="1710054"/>
            <a:ext cx="7685024" cy="2980801"/>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Se realiza una votación de confianza sobre el plan que se creó. Para esto los miembros del equipo de forma conjunta votan de 1 a 5, siendo 1 el nivel mas bajo de confianza y 5 el mas alto. Si el promedio es mayor a tres el plan se acepta como compromiso, en caso contrario a la persona que mostró la menor votación se le da la oportunidad </a:t>
            </a:r>
            <a:r>
              <a:rPr lang="es-ES" altLang="en-US" noProof="0" dirty="0">
                <a:ln>
                  <a:noFill/>
                </a:ln>
                <a:solidFill>
                  <a:prstClr val="black"/>
                </a:solidFill>
                <a:effectLst/>
                <a:uLnTx/>
                <a:uFillTx/>
                <a:latin typeface="Calibri" panose="020F0502020204030204"/>
              </a:rPr>
              <a:t>de comentar </a:t>
            </a:r>
            <a:r>
              <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sus argumentos y se realiza de nuevo la votación. Si continua el promedio por debajo de tres se requiere una re- planificación.</a:t>
            </a:r>
            <a:endPar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Imagen 5"/>
          <p:cNvPicPr>
            <a:picLocks noChangeAspect="1"/>
          </p:cNvPicPr>
          <p:nvPr/>
        </p:nvPicPr>
        <p:blipFill>
          <a:blip r:embed="rId1"/>
          <a:stretch>
            <a:fillRect/>
          </a:stretch>
        </p:blipFill>
        <p:spPr>
          <a:xfrm>
            <a:off x="531652" y="1723263"/>
            <a:ext cx="2657475" cy="827911"/>
          </a:xfrm>
          <a:prstGeom prst="rect">
            <a:avLst/>
          </a:prstGeom>
        </p:spPr>
      </p:pic>
      <p:pic>
        <p:nvPicPr>
          <p:cNvPr id="5122" name="Picture 2" descr="https://www.scaledagileframework.com/wp-content/uploads/2014/07/F5-Confidence-Vote-for-an-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66" y="4846319"/>
            <a:ext cx="2915446" cy="1907535"/>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6"/>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endParaRPr lang="es-ES" dirty="0">
              <a:solidFill>
                <a:schemeClr val="accent1">
                  <a:lumMod val="75000"/>
                </a:schemeClr>
              </a:solidFill>
              <a:latin typeface="Candara" panose="020E0502030303020204" pitchFamily="34" charset="0"/>
            </a:endParaRPr>
          </a:p>
        </p:txBody>
      </p:sp>
      <p:sp>
        <p:nvSpPr>
          <p:cNvPr id="18"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CuadroTexto 20"/>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endPar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4000" b="1" dirty="0">
                <a:solidFill>
                  <a:srgbClr val="AD198D"/>
                </a:solidFill>
                <a:latin typeface="Candara" panose="020E0502030303020204" pitchFamily="34" charset="0"/>
              </a:rPr>
              <a:t>¿Cómo se desarrolla un PI </a:t>
            </a:r>
            <a:r>
              <a:rPr lang="es-ES" sz="4000" b="1" dirty="0" err="1">
                <a:solidFill>
                  <a:srgbClr val="AD198D"/>
                </a:solidFill>
                <a:latin typeface="Candara" panose="020E0502030303020204" pitchFamily="34" charset="0"/>
              </a:rPr>
              <a:t>Planning</a:t>
            </a:r>
            <a:r>
              <a:rPr lang="es-ES" sz="4000" b="1" dirty="0">
                <a:solidFill>
                  <a:srgbClr val="AD198D"/>
                </a:solidFill>
                <a:latin typeface="Candara" panose="020E0502030303020204" pitchFamily="34" charset="0"/>
              </a:rPr>
              <a:t>?</a:t>
            </a:r>
            <a:endParaRPr lang="es-CO" sz="4000" b="1" dirty="0">
              <a:solidFill>
                <a:srgbClr val="AD198D"/>
              </a:solidFill>
              <a:latin typeface="Candara" panose="020E0502030303020204" pitchFamily="34" charset="0"/>
            </a:endParaRPr>
          </a:p>
        </p:txBody>
      </p:sp>
      <p:sp>
        <p:nvSpPr>
          <p:cNvPr id="12" name="Cheurón 22"/>
          <p:cNvSpPr/>
          <p:nvPr/>
        </p:nvSpPr>
        <p:spPr>
          <a:xfrm>
            <a:off x="3138424" y="2861059"/>
            <a:ext cx="7843520" cy="1246984"/>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altLang="en-US" sz="1600" b="0" i="0" u="none" strike="noStrike" kern="1200" cap="none" spc="0" normalizeH="0" baseline="0" noProof="0" dirty="0">
                <a:ln>
                  <a:noFill/>
                </a:ln>
                <a:solidFill>
                  <a:prstClr val="black"/>
                </a:solidFill>
                <a:effectLst/>
                <a:uLnTx/>
                <a:uFillTx/>
                <a:latin typeface="Calibri" panose="020F0502020204030204"/>
                <a:ea typeface="+mn-ea"/>
                <a:cs typeface="+mn-cs"/>
              </a:rPr>
              <a:t>El equipo realiza los ajustes al plan, en donde el equipo siente que no hay confianza con lo definido, buscan en conjunto alternativas para el nuevo plan.</a:t>
            </a:r>
            <a:endParaRPr kumimoji="0" lang="es-ES" alt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heurón 29"/>
          <p:cNvSpPr/>
          <p:nvPr/>
        </p:nvSpPr>
        <p:spPr>
          <a:xfrm>
            <a:off x="3138424" y="4294845"/>
            <a:ext cx="7843520" cy="1954431"/>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s-ES" altLang="en-US" sz="1600" dirty="0">
                <a:solidFill>
                  <a:prstClr val="black"/>
                </a:solidFill>
                <a:latin typeface="Calibri" panose="020F0502020204030204"/>
              </a:rPr>
              <a:t>El equipo muestra de nuevo el plan a los business owners y se evalúa si es necesario realizar ajustes en los valores asignados a los objetivos o si es necesario re-plantear los riesgos, el alcance,  impedimentos etc.</a:t>
            </a:r>
            <a:endParaRPr lang="es-ES" altLang="en-US" sz="1600" dirty="0">
              <a:solidFill>
                <a:prstClr val="black"/>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s-ES" altLang="en-US" sz="1600" b="0" i="0" u="none" strike="noStrike" kern="1200" cap="none" spc="0" normalizeH="0" baseline="0" dirty="0">
                <a:solidFill>
                  <a:prstClr val="black"/>
                </a:solidFill>
                <a:latin typeface="Calibri" panose="020F0502020204030204"/>
                <a:ea typeface="+mn-ea"/>
                <a:cs typeface="+mn-cs"/>
              </a:rPr>
              <a:t>Al final se realiza de nuevo el </a:t>
            </a:r>
            <a:r>
              <a:rPr lang="es-ES" altLang="en-US" sz="1600" dirty="0">
                <a:solidFill>
                  <a:prstClr val="black"/>
                </a:solidFill>
                <a:latin typeface="Calibri" panose="020F0502020204030204"/>
              </a:rPr>
              <a:t>voto de confianza del equipo del nuevo plan y si ya el equipo siente que el nivel de confianza es alto, se finaliza esta etapa de planeación.</a:t>
            </a:r>
            <a:endParaRPr kumimoji="0" lang="es-ES" altLang="en-US" sz="1600" b="0" i="0" u="none" strike="noStrike" kern="1200" cap="none" spc="0" normalizeH="0" baseline="0" dirty="0">
              <a:solidFill>
                <a:prstClr val="black"/>
              </a:solidFill>
              <a:latin typeface="Calibri" panose="020F0502020204030204"/>
              <a:ea typeface="+mn-ea"/>
              <a:cs typeface="+mn-cs"/>
            </a:endParaRPr>
          </a:p>
        </p:txBody>
      </p:sp>
      <p:sp>
        <p:nvSpPr>
          <p:cNvPr id="23" name="Cheurón 22"/>
          <p:cNvSpPr/>
          <p:nvPr/>
        </p:nvSpPr>
        <p:spPr>
          <a:xfrm>
            <a:off x="3138424" y="1427273"/>
            <a:ext cx="7843520" cy="1246984"/>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altLang="en-US" sz="1600" b="0" i="0" u="none" strike="noStrike" kern="1200" cap="none" spc="0" normalizeH="0" baseline="0" noProof="0" dirty="0">
                <a:ln>
                  <a:noFill/>
                </a:ln>
                <a:solidFill>
                  <a:prstClr val="black"/>
                </a:solidFill>
                <a:effectLst/>
                <a:uLnTx/>
                <a:uFillTx/>
                <a:latin typeface="Calibri" panose="020F0502020204030204"/>
                <a:ea typeface="+mn-ea"/>
                <a:cs typeface="+mn-cs"/>
              </a:rPr>
              <a:t>Cuando no se tiene suficiente nivel </a:t>
            </a:r>
            <a:r>
              <a:rPr lang="es-ES" altLang="en-US" sz="1600" dirty="0">
                <a:solidFill>
                  <a:prstClr val="black"/>
                </a:solidFill>
                <a:latin typeface="Calibri" panose="020F0502020204030204"/>
              </a:rPr>
              <a:t>de confianza</a:t>
            </a:r>
            <a:r>
              <a:rPr lang="es-ES" altLang="en-US" sz="1600" dirty="0">
                <a:solidFill>
                  <a:srgbClr val="00B050"/>
                </a:solidFill>
                <a:latin typeface="Calibri" panose="020F0502020204030204"/>
              </a:rPr>
              <a:t>,</a:t>
            </a:r>
            <a:r>
              <a:rPr lang="es-ES" altLang="en-US" sz="1600" dirty="0">
                <a:solidFill>
                  <a:prstClr val="black"/>
                </a:solidFill>
                <a:latin typeface="Calibri" panose="020F0502020204030204"/>
              </a:rPr>
              <a:t> es necesario hacer de nuevo el plan.  En esta etapa es importante que el equipo sienta confianza en el plan definido, por lo cual el tiempo no es un limitante, si el equipo necesita mas tiempo para re definir el plan que le genere un nivel de confianza suficiente, el RTE esta en la obligación de otorgar el tiempo necesario.</a:t>
            </a:r>
            <a:endParaRPr kumimoji="0" lang="es-ES" altLang="en-US" sz="1600" b="0" i="0" u="none" strike="noStrike" kern="1200" cap="none" spc="0" normalizeH="0" baseline="0" noProof="0" dirty="0">
              <a:ln>
                <a:noFill/>
              </a:ln>
              <a:solidFill>
                <a:srgbClr val="00B050"/>
              </a:solidFill>
              <a:effectLst/>
              <a:uLnTx/>
              <a:uFillTx/>
              <a:latin typeface="Calibri" panose="020F0502020204030204"/>
            </a:endParaRPr>
          </a:p>
        </p:txBody>
      </p:sp>
      <p:pic>
        <p:nvPicPr>
          <p:cNvPr id="4" name="Imagen 3"/>
          <p:cNvPicPr>
            <a:picLocks noChangeAspect="1"/>
          </p:cNvPicPr>
          <p:nvPr/>
        </p:nvPicPr>
        <p:blipFill>
          <a:blip r:embed="rId1"/>
          <a:stretch>
            <a:fillRect/>
          </a:stretch>
        </p:blipFill>
        <p:spPr>
          <a:xfrm>
            <a:off x="755680" y="1597093"/>
            <a:ext cx="2476500" cy="737232"/>
          </a:xfrm>
          <a:prstGeom prst="rect">
            <a:avLst/>
          </a:prstGeom>
        </p:spPr>
      </p:pic>
      <p:sp>
        <p:nvSpPr>
          <p:cNvPr id="25" name="CuadroTexto 24"/>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endParaRPr lang="es-ES" dirty="0">
              <a:solidFill>
                <a:schemeClr val="accent1">
                  <a:lumMod val="75000"/>
                </a:schemeClr>
              </a:solidFill>
              <a:latin typeface="Candara" panose="020E0502030303020204" pitchFamily="34" charset="0"/>
            </a:endParaRPr>
          </a:p>
        </p:txBody>
      </p:sp>
      <p:sp>
        <p:nvSpPr>
          <p:cNvPr id="26"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CuadroTexto 26"/>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Agenda la reunión</a:t>
            </a: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400" b="1"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rPr>
              <a:t>Agéndala con un tiempo c</a:t>
            </a:r>
            <a:endParaRPr kumimoji="0" lang="es-E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Arial" panose="020B0604020202020204" pitchFamily="34" charset="0"/>
            </a:endParaRPr>
          </a:p>
        </p:txBody>
      </p: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4000" b="1" dirty="0">
                <a:solidFill>
                  <a:srgbClr val="AD198D"/>
                </a:solidFill>
                <a:latin typeface="Candara" panose="020E0502030303020204" pitchFamily="34" charset="0"/>
              </a:rPr>
              <a:t>¿Cómo se desarrolla un PI </a:t>
            </a:r>
            <a:r>
              <a:rPr lang="es-ES" sz="4000" b="1" dirty="0" err="1">
                <a:solidFill>
                  <a:srgbClr val="AD198D"/>
                </a:solidFill>
                <a:latin typeface="Candara" panose="020E0502030303020204" pitchFamily="34" charset="0"/>
              </a:rPr>
              <a:t>Planning</a:t>
            </a:r>
            <a:r>
              <a:rPr lang="es-ES" sz="4000" b="1" dirty="0">
                <a:solidFill>
                  <a:srgbClr val="AD198D"/>
                </a:solidFill>
                <a:latin typeface="Candara" panose="020E0502030303020204" pitchFamily="34" charset="0"/>
              </a:rPr>
              <a:t>?</a:t>
            </a:r>
            <a:endParaRPr lang="es-CO" sz="4000" b="1" dirty="0">
              <a:solidFill>
                <a:srgbClr val="AD198D"/>
              </a:solidFill>
              <a:latin typeface="Candara" panose="020E0502030303020204" pitchFamily="34" charset="0"/>
            </a:endParaRPr>
          </a:p>
        </p:txBody>
      </p:sp>
      <p:sp>
        <p:nvSpPr>
          <p:cNvPr id="23" name="Cheurón 22"/>
          <p:cNvSpPr/>
          <p:nvPr/>
        </p:nvSpPr>
        <p:spPr>
          <a:xfrm>
            <a:off x="3138424" y="1427272"/>
            <a:ext cx="7880096" cy="1727405"/>
          </a:xfrm>
          <a:prstGeom prst="chevr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Durante la retrospectiva del PI Planning</a:t>
            </a:r>
            <a:r>
              <a:rPr lang="es-ES" altLang="en-US" noProof="0" dirty="0">
                <a:ln>
                  <a:noFill/>
                </a:ln>
                <a:solidFill>
                  <a:prstClr val="black"/>
                </a:solidFill>
                <a:effectLst/>
                <a:uLnTx/>
                <a:uFillTx/>
                <a:latin typeface="Calibri" panose="020F0502020204030204"/>
              </a:rPr>
              <a:t>, se identifica  qué se hizo bien, qué no estuvo tan bien y que faltó por hacer en el PI Planning. El propósito de esta retrospectiva es identificar hallazgos que puedan mejorar el siguiente PI Planning. </a:t>
            </a:r>
            <a:endParaRPr lang="es-ES" altLang="en-US" noProof="0" dirty="0">
              <a:ln>
                <a:noFill/>
              </a:ln>
              <a:solidFill>
                <a:prstClr val="black"/>
              </a:solidFill>
              <a:effectLst/>
              <a:uLnTx/>
              <a:uFillTx/>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La Retrospectiva es facilitada por el RTE.</a:t>
            </a:r>
            <a:endParaRPr kumimoji="0" lang="es-ES" alt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Imagen 1"/>
          <p:cNvPicPr>
            <a:picLocks noChangeAspect="1"/>
          </p:cNvPicPr>
          <p:nvPr/>
        </p:nvPicPr>
        <p:blipFill>
          <a:blip r:embed="rId1"/>
          <a:stretch>
            <a:fillRect/>
          </a:stretch>
        </p:blipFill>
        <p:spPr>
          <a:xfrm>
            <a:off x="303276" y="1486135"/>
            <a:ext cx="2514600" cy="771525"/>
          </a:xfrm>
          <a:prstGeom prst="rect">
            <a:avLst/>
          </a:prstGeom>
        </p:spPr>
      </p:pic>
      <p:sp>
        <p:nvSpPr>
          <p:cNvPr id="5" name="CuadroTexto 4"/>
          <p:cNvSpPr txBox="1"/>
          <p:nvPr/>
        </p:nvSpPr>
        <p:spPr>
          <a:xfrm>
            <a:off x="1415853" y="4087368"/>
            <a:ext cx="9602667" cy="645160"/>
          </a:xfrm>
          <a:prstGeom prst="rect">
            <a:avLst/>
          </a:prstGeom>
          <a:noFill/>
        </p:spPr>
        <p:txBody>
          <a:bodyPr wrap="square" rtlCol="0">
            <a:spAutoFit/>
          </a:bodyPr>
          <a:lstStyle/>
          <a:p>
            <a:pPr algn="l"/>
            <a:r>
              <a:rPr lang="es-CO" dirty="0"/>
              <a:t>Al finalizar el RTE, hace un breve resumen del PI planning, en donde menciona los objetivos definidos y el plan comprometido por los equipos.</a:t>
            </a:r>
            <a:endParaRPr lang="es-CO" dirty="0"/>
          </a:p>
        </p:txBody>
      </p:sp>
      <p:sp>
        <p:nvSpPr>
          <p:cNvPr id="18" name="CuadroTexto 17"/>
          <p:cNvSpPr txBox="1"/>
          <p:nvPr/>
        </p:nvSpPr>
        <p:spPr>
          <a:xfrm>
            <a:off x="1415853" y="4879823"/>
            <a:ext cx="9602667" cy="645160"/>
          </a:xfrm>
          <a:prstGeom prst="rect">
            <a:avLst/>
          </a:prstGeom>
          <a:noFill/>
        </p:spPr>
        <p:txBody>
          <a:bodyPr wrap="square" rtlCol="0">
            <a:spAutoFit/>
          </a:bodyPr>
          <a:lstStyle/>
          <a:p>
            <a:r>
              <a:rPr lang="es-CO" dirty="0"/>
              <a:t>El </a:t>
            </a:r>
            <a:r>
              <a:rPr lang="es-CO" dirty="0" err="1"/>
              <a:t>pr</a:t>
            </a:r>
            <a:r>
              <a:rPr lang="es-CO" dirty="0"/>
              <a:t>ogram Board debe quedar actualizado, ya que esta es la herramienta usada en el Scrum of Scrums, para realizar seguimiento al PI.</a:t>
            </a:r>
            <a:endParaRPr lang="es-CO" dirty="0"/>
          </a:p>
        </p:txBody>
      </p:sp>
      <p:sp>
        <p:nvSpPr>
          <p:cNvPr id="20" name="CuadroTexto 19"/>
          <p:cNvSpPr txBox="1"/>
          <p:nvPr/>
        </p:nvSpPr>
        <p:spPr>
          <a:xfrm>
            <a:off x="8796527" y="569134"/>
            <a:ext cx="1774437"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Candara" panose="020E0502030303020204" pitchFamily="34" charset="0"/>
              </a:rPr>
              <a:t>Segundo Día </a:t>
            </a:r>
            <a:endParaRPr lang="es-ES" dirty="0">
              <a:solidFill>
                <a:schemeClr val="accent1">
                  <a:lumMod val="75000"/>
                </a:schemeClr>
              </a:solidFill>
              <a:latin typeface="Candara" panose="020E0502030303020204" pitchFamily="34" charset="0"/>
            </a:endParaRPr>
          </a:p>
        </p:txBody>
      </p:sp>
      <p:sp>
        <p:nvSpPr>
          <p:cNvPr id="21" name="Redondear rectángulo de esquina sencilla 4"/>
          <p:cNvSpPr/>
          <p:nvPr/>
        </p:nvSpPr>
        <p:spPr>
          <a:xfrm rot="10800000">
            <a:off x="7920168" y="569133"/>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CuadroTexto 21"/>
          <p:cNvSpPr txBox="1"/>
          <p:nvPr/>
        </p:nvSpPr>
        <p:spPr>
          <a:xfrm>
            <a:off x="8001013" y="55627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02</a:t>
            </a:r>
            <a:endParaRPr lang="es-ES" altLang="es-CO" sz="28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669" y="2002974"/>
            <a:ext cx="2656113" cy="75764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735" dirty="0">
                <a:solidFill>
                  <a:srgbClr val="26478D"/>
                </a:solidFill>
              </a:rPr>
              <a:t>Gracias</a:t>
            </a:r>
            <a:r>
              <a:rPr lang="es-CO" sz="4265" dirty="0">
                <a:solidFill>
                  <a:srgbClr val="26478D"/>
                </a:solidFill>
              </a:rPr>
              <a:t>.</a:t>
            </a:r>
            <a:endParaRPr lang="es-CO" sz="4265" dirty="0">
              <a:solidFill>
                <a:srgbClr val="26478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fontScale="90000"/>
          </a:bodyPr>
          <a:lstStyle/>
          <a:p>
            <a:r>
              <a:rPr lang="es-ES" sz="3200" b="1" dirty="0">
                <a:solidFill>
                  <a:srgbClr val="AD198D"/>
                </a:solidFill>
                <a:latin typeface="Candara" panose="020E0502030303020204" pitchFamily="34" charset="0"/>
                <a:sym typeface="+mn-ea"/>
              </a:rPr>
              <a:t>PI Planning: Entradas y Salidas</a:t>
            </a:r>
            <a:endParaRPr lang="es-ES" sz="3200" b="1" dirty="0">
              <a:solidFill>
                <a:srgbClr val="AD198D"/>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857604" y="3161276"/>
            <a:ext cx="2947905" cy="2245360"/>
          </a:xfrm>
          <a:prstGeom prst="rect">
            <a:avLst/>
          </a:prstGeom>
        </p:spPr>
        <p:txBody>
          <a:bodyPr wrap="square">
            <a:spAutoFit/>
          </a:bodyPr>
          <a:lstStyle/>
          <a:p>
            <a:r>
              <a:rPr lang="es-CO" sz="1400" b="1" dirty="0">
                <a:solidFill>
                  <a:schemeClr val="bg1"/>
                </a:solidFill>
                <a:latin typeface="Candara" panose="020E0502030303020204" pitchFamily="34" charset="0"/>
                <a:cs typeface="Arial" panose="020B0604020202020204" pitchFamily="34" charset="0"/>
              </a:rPr>
              <a:t>¿Quiénes son los Stakeholders?</a:t>
            </a:r>
            <a:endParaRPr lang="es-CO" sz="1400" b="1" dirty="0">
              <a:solidFill>
                <a:schemeClr val="bg1"/>
              </a:solidFill>
              <a:latin typeface="Candara" panose="020E0502030303020204" pitchFamily="34" charset="0"/>
              <a:cs typeface="Arial" panose="020B0604020202020204" pitchFamily="34" charset="0"/>
            </a:endParaRPr>
          </a:p>
          <a:p>
            <a:r>
              <a:rPr lang="es-ES" sz="1400" dirty="0">
                <a:solidFill>
                  <a:schemeClr val="bg1"/>
                </a:solidFill>
                <a:latin typeface="Candara" panose="020E0502030303020204" pitchFamily="34" charset="0"/>
                <a:cs typeface="Arial" panose="020B0604020202020204" pitchFamily="34" charset="0"/>
              </a:rPr>
              <a:t>S</a:t>
            </a:r>
            <a:r>
              <a:rPr lang="es-CO" sz="1400" dirty="0">
                <a:solidFill>
                  <a:schemeClr val="bg1"/>
                </a:solidFill>
                <a:latin typeface="Candara" panose="020E0502030303020204" pitchFamily="34" charset="0"/>
                <a:cs typeface="Arial" panose="020B0604020202020204" pitchFamily="34" charset="0"/>
              </a:rPr>
              <a:t>e refieren a toda las partes que puedan o no verse afectada por la iniciativa.</a:t>
            </a:r>
            <a:endParaRPr lang="es-CO" sz="1400" dirty="0">
              <a:solidFill>
                <a:schemeClr val="bg1"/>
              </a:solidFill>
              <a:latin typeface="Candara" panose="020E0502030303020204" pitchFamily="34" charset="0"/>
              <a:cs typeface="Arial" panose="020B0604020202020204" pitchFamily="34" charset="0"/>
            </a:endParaRPr>
          </a:p>
          <a:p>
            <a:endParaRPr lang="es-CO" sz="1400" dirty="0">
              <a:solidFill>
                <a:schemeClr val="bg1"/>
              </a:solidFill>
              <a:latin typeface="Candara" panose="020E0502030303020204" pitchFamily="34" charset="0"/>
              <a:cs typeface="Arial" panose="020B0604020202020204" pitchFamily="34" charset="0"/>
            </a:endParaRPr>
          </a:p>
          <a:p>
            <a:r>
              <a:rPr lang="es-ES" sz="1400" dirty="0">
                <a:solidFill>
                  <a:schemeClr val="bg1"/>
                </a:solidFill>
                <a:latin typeface="Candara" panose="020E0502030303020204" pitchFamily="34" charset="0"/>
                <a:cs typeface="Arial" panose="020B0604020202020204" pitchFamily="34" charset="0"/>
              </a:rPr>
              <a:t>Los </a:t>
            </a:r>
            <a:r>
              <a:rPr lang="es-ES" sz="1400" dirty="0" err="1">
                <a:solidFill>
                  <a:schemeClr val="bg1"/>
                </a:solidFill>
                <a:latin typeface="Candara" panose="020E0502030303020204" pitchFamily="34" charset="0"/>
                <a:cs typeface="Arial" panose="020B0604020202020204" pitchFamily="34" charset="0"/>
              </a:rPr>
              <a:t>stakeholders</a:t>
            </a:r>
            <a:r>
              <a:rPr lang="es-ES" sz="1400" dirty="0">
                <a:solidFill>
                  <a:schemeClr val="bg1"/>
                </a:solidFill>
                <a:latin typeface="Candara" panose="020E0502030303020204" pitchFamily="34" charset="0"/>
                <a:cs typeface="Arial" panose="020B0604020202020204" pitchFamily="34" charset="0"/>
              </a:rPr>
              <a:t> pueden ser internos (colaboradores, gerentes, inversores, etc.) o externos (clientes, proveedores, distribuidores, gobierno, sociedad, etc.).</a:t>
            </a:r>
            <a:endParaRPr lang="es-CO" sz="1400" dirty="0">
              <a:solidFill>
                <a:schemeClr val="bg1"/>
              </a:solidFill>
              <a:latin typeface="Candara" panose="020E0502030303020204" pitchFamily="34" charset="0"/>
              <a:cs typeface="Arial" panose="020B0604020202020204" pitchFamily="34" charset="0"/>
            </a:endParaRPr>
          </a:p>
        </p:txBody>
      </p: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1"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5" name="Pentágono 4"/>
          <p:cNvSpPr/>
          <p:nvPr/>
        </p:nvSpPr>
        <p:spPr>
          <a:xfrm>
            <a:off x="1129030" y="2217420"/>
            <a:ext cx="2125980" cy="6381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t>Contexto del negocio</a:t>
            </a:r>
            <a:endParaRPr lang="es-ES" altLang="en-US"/>
          </a:p>
        </p:txBody>
      </p:sp>
      <p:sp>
        <p:nvSpPr>
          <p:cNvPr id="6" name="Pentágono 5"/>
          <p:cNvSpPr/>
          <p:nvPr/>
        </p:nvSpPr>
        <p:spPr>
          <a:xfrm>
            <a:off x="1129030" y="3110230"/>
            <a:ext cx="2125345" cy="6381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t>Propósito y Misión</a:t>
            </a:r>
            <a:endParaRPr lang="es-ES" altLang="en-US"/>
          </a:p>
        </p:txBody>
      </p:sp>
      <p:sp>
        <p:nvSpPr>
          <p:cNvPr id="7" name="Pentágono 6"/>
          <p:cNvSpPr/>
          <p:nvPr/>
        </p:nvSpPr>
        <p:spPr>
          <a:xfrm>
            <a:off x="1129030" y="4185920"/>
            <a:ext cx="2125345" cy="6381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s-ES" altLang="en-US" dirty="0">
                <a:sym typeface="+mn-ea"/>
              </a:rPr>
              <a:t>Backlog de </a:t>
            </a:r>
            <a:r>
              <a:rPr lang="es-ES" altLang="en-US" dirty="0">
                <a:sym typeface="+mn-ea"/>
              </a:rPr>
              <a:t>Features</a:t>
            </a:r>
            <a:endParaRPr lang="es-ES" altLang="en-US" dirty="0">
              <a:sym typeface="+mn-ea"/>
            </a:endParaRPr>
          </a:p>
        </p:txBody>
      </p:sp>
      <p:sp>
        <p:nvSpPr>
          <p:cNvPr id="9" name="Rombo 8"/>
          <p:cNvSpPr/>
          <p:nvPr/>
        </p:nvSpPr>
        <p:spPr>
          <a:xfrm>
            <a:off x="3990975" y="2340610"/>
            <a:ext cx="3207385" cy="2176780"/>
          </a:xfrm>
          <a:prstGeom prst="diamon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solidFill>
                  <a:schemeClr val="tx1"/>
                </a:solidFill>
              </a:rPr>
              <a:t>PI  PLANNING</a:t>
            </a:r>
            <a:endParaRPr lang="es-ES" altLang="en-US">
              <a:solidFill>
                <a:schemeClr val="tx1"/>
              </a:solidFill>
            </a:endParaRPr>
          </a:p>
        </p:txBody>
      </p:sp>
      <p:sp>
        <p:nvSpPr>
          <p:cNvPr id="10" name="Pentágono 9"/>
          <p:cNvSpPr/>
          <p:nvPr/>
        </p:nvSpPr>
        <p:spPr>
          <a:xfrm>
            <a:off x="7818120" y="2217420"/>
            <a:ext cx="2125980" cy="638175"/>
          </a:xfrm>
          <a:prstGeom prst="homePlat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t>Objetivos PI</a:t>
            </a:r>
            <a:endParaRPr lang="es-ES" altLang="en-US"/>
          </a:p>
        </p:txBody>
      </p:sp>
      <p:sp>
        <p:nvSpPr>
          <p:cNvPr id="12" name="Pentágono 11"/>
          <p:cNvSpPr/>
          <p:nvPr/>
        </p:nvSpPr>
        <p:spPr>
          <a:xfrm>
            <a:off x="7818120" y="3110230"/>
            <a:ext cx="2125980" cy="638175"/>
          </a:xfrm>
          <a:prstGeom prst="homePlat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s-ES" altLang="en-US">
                <a:sym typeface="+mn-ea"/>
              </a:rPr>
              <a:t>Program Board</a:t>
            </a:r>
            <a:endParaRPr lang="es-ES" altLang="en-US">
              <a:sym typeface="+mn-ea"/>
            </a:endParaRPr>
          </a:p>
        </p:txBody>
      </p:sp>
      <p:sp>
        <p:nvSpPr>
          <p:cNvPr id="14" name="Pentágono 13"/>
          <p:cNvSpPr/>
          <p:nvPr/>
        </p:nvSpPr>
        <p:spPr>
          <a:xfrm>
            <a:off x="7818120" y="4185920"/>
            <a:ext cx="2125980" cy="638175"/>
          </a:xfrm>
          <a:prstGeom prst="homePlat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s-ES" altLang="en-US">
                <a:sym typeface="+mn-ea"/>
              </a:rPr>
              <a:t>Plan de trabajo</a:t>
            </a:r>
            <a:endParaRPr lang="es-ES" altLang="en-US">
              <a:sym typeface="+mn-ea"/>
            </a:endParaRPr>
          </a:p>
        </p:txBody>
      </p:sp>
      <p:sp>
        <p:nvSpPr>
          <p:cNvPr id="15" name="Rectángulo 14"/>
          <p:cNvSpPr/>
          <p:nvPr/>
        </p:nvSpPr>
        <p:spPr>
          <a:xfrm>
            <a:off x="857885" y="5148580"/>
            <a:ext cx="2214880" cy="521970"/>
          </a:xfrm>
          <a:prstGeom prst="rect">
            <a:avLst/>
          </a:prstGeom>
          <a:noFill/>
          <a:ln>
            <a:noFill/>
          </a:ln>
        </p:spPr>
        <p:txBody>
          <a:bodyPr wrap="square" rtlCol="0" anchor="t">
            <a:spAutoFit/>
          </a:bodyPr>
          <a:lstStyle/>
          <a:p>
            <a:pPr algn="ctr"/>
            <a:r>
              <a:rPr lang="es-ES" altLang="en-US" sz="2800" b="1">
                <a:solidFill>
                  <a:schemeClr val="bg2"/>
                </a:solidFill>
                <a:effectLst>
                  <a:innerShdw blurRad="63500" dist="50800" dir="13500000">
                    <a:srgbClr val="000000">
                      <a:alpha val="50000"/>
                    </a:srgbClr>
                  </a:innerShdw>
                </a:effectLst>
              </a:rPr>
              <a:t>Entradas</a:t>
            </a:r>
            <a:endParaRPr lang="es-ES" altLang="en-US" sz="2800" b="1">
              <a:solidFill>
                <a:schemeClr val="bg2"/>
              </a:solidFill>
              <a:effectLst>
                <a:innerShdw blurRad="63500" dist="50800" dir="13500000">
                  <a:srgbClr val="000000">
                    <a:alpha val="50000"/>
                  </a:srgbClr>
                </a:innerShdw>
              </a:effectLst>
            </a:endParaRPr>
          </a:p>
        </p:txBody>
      </p:sp>
      <p:sp>
        <p:nvSpPr>
          <p:cNvPr id="19" name="Rectángulo 18"/>
          <p:cNvSpPr/>
          <p:nvPr/>
        </p:nvSpPr>
        <p:spPr>
          <a:xfrm>
            <a:off x="7613015" y="5148580"/>
            <a:ext cx="2214880" cy="521970"/>
          </a:xfrm>
          <a:prstGeom prst="rect">
            <a:avLst/>
          </a:prstGeom>
          <a:noFill/>
          <a:ln>
            <a:noFill/>
          </a:ln>
        </p:spPr>
        <p:txBody>
          <a:bodyPr wrap="square" rtlCol="0" anchor="t">
            <a:spAutoFit/>
          </a:bodyPr>
          <a:lstStyle/>
          <a:p>
            <a:pPr algn="ctr"/>
            <a:r>
              <a:rPr lang="es-ES" altLang="en-US" sz="2800" b="1">
                <a:solidFill>
                  <a:schemeClr val="bg2"/>
                </a:solidFill>
                <a:effectLst>
                  <a:innerShdw blurRad="63500" dist="50800" dir="13500000">
                    <a:srgbClr val="000000">
                      <a:alpha val="50000"/>
                    </a:srgbClr>
                  </a:innerShdw>
                </a:effectLst>
              </a:rPr>
              <a:t>Salidas</a:t>
            </a:r>
            <a:endParaRPr lang="es-ES" altLang="en-US" sz="2800" b="1">
              <a:solidFill>
                <a:schemeClr val="bg2"/>
              </a:solidFill>
              <a:effectLst>
                <a:innerShdw blurRad="63500" dist="50800" dir="13500000">
                  <a:srgbClr val="000000">
                    <a:alpha val="50000"/>
                  </a:srgbClr>
                </a:inn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fontScale="90000"/>
          </a:bodyPr>
          <a:lstStyle/>
          <a:p>
            <a:r>
              <a:rPr lang="es-ES" sz="3200" b="1" dirty="0">
                <a:solidFill>
                  <a:srgbClr val="AD198D"/>
                </a:solidFill>
                <a:latin typeface="Candara" panose="020E0502030303020204" pitchFamily="34" charset="0"/>
              </a:rPr>
              <a:t>¿Cómo</a:t>
            </a:r>
            <a:r>
              <a:rPr lang="es-ES" sz="3200" b="1" dirty="0">
                <a:solidFill>
                  <a:srgbClr val="AD198D"/>
                </a:solidFill>
                <a:latin typeface="Candara" panose="020E0502030303020204" pitchFamily="34" charset="0"/>
              </a:rPr>
              <a:t> Priorizar Features?</a:t>
            </a:r>
            <a:endParaRPr lang="es-CO" sz="3200" b="1" dirty="0">
              <a:solidFill>
                <a:srgbClr val="AD198D"/>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1"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6" name="Rectángulo 5"/>
          <p:cNvSpPr/>
          <p:nvPr/>
        </p:nvSpPr>
        <p:spPr>
          <a:xfrm>
            <a:off x="645795" y="1775460"/>
            <a:ext cx="2385695" cy="521970"/>
          </a:xfrm>
          <a:prstGeom prst="rect">
            <a:avLst/>
          </a:prstGeom>
          <a:noFill/>
          <a:ln>
            <a:noFill/>
          </a:ln>
        </p:spPr>
        <p:txBody>
          <a:bodyPr wrap="square" rtlCol="0" anchor="t">
            <a:spAutoFit/>
          </a:bodyPr>
          <a:lstStyle/>
          <a:p>
            <a:pPr algn="ctr"/>
            <a:r>
              <a:rPr lang="es-ES" altLang="en-US" sz="2800" b="1">
                <a:ln w="22225">
                  <a:solidFill>
                    <a:schemeClr val="accent2"/>
                  </a:solidFill>
                  <a:prstDash val="solid"/>
                </a:ln>
                <a:solidFill>
                  <a:schemeClr val="accent2">
                    <a:lumMod val="40000"/>
                    <a:lumOff val="60000"/>
                  </a:schemeClr>
                </a:solidFill>
                <a:effectLst/>
              </a:rPr>
              <a:t>WSFJ</a:t>
            </a:r>
            <a:endParaRPr lang="es-ES" altLang="en-US" sz="2800" b="1">
              <a:ln w="22225">
                <a:solidFill>
                  <a:schemeClr val="accent2"/>
                </a:solidFill>
                <a:prstDash val="solid"/>
              </a:ln>
              <a:solidFill>
                <a:schemeClr val="accent2">
                  <a:lumMod val="40000"/>
                  <a:lumOff val="60000"/>
                </a:schemeClr>
              </a:solidFill>
              <a:effectLst/>
            </a:endParaRPr>
          </a:p>
        </p:txBody>
      </p:sp>
      <p:sp>
        <p:nvSpPr>
          <p:cNvPr id="7" name="Rectángulo 6"/>
          <p:cNvSpPr/>
          <p:nvPr/>
        </p:nvSpPr>
        <p:spPr>
          <a:xfrm>
            <a:off x="2295525" y="1775460"/>
            <a:ext cx="8542655" cy="829945"/>
          </a:xfrm>
          <a:prstGeom prst="rect">
            <a:avLst/>
          </a:prstGeom>
          <a:noFill/>
          <a:ln>
            <a:noFill/>
          </a:ln>
        </p:spPr>
        <p:txBody>
          <a:bodyPr wrap="square" rtlCol="0" anchor="t">
            <a:spAutoFit/>
          </a:bodyPr>
          <a:lstStyle/>
          <a:p>
            <a:pPr algn="ctr"/>
            <a:r>
              <a:rPr lang="es-ES" altLang="en-US" sz="2400" b="1" dirty="0">
                <a:gradFill>
                  <a:gsLst>
                    <a:gs pos="21000">
                      <a:srgbClr val="53575C"/>
                    </a:gs>
                    <a:gs pos="88000">
                      <a:srgbClr val="C5C7CA"/>
                    </a:gs>
                  </a:gsLst>
                  <a:lin ang="5400000"/>
                </a:gradFill>
                <a:effectLst/>
              </a:rPr>
              <a:t> = (Valor de Negocio/Usuario + Valor del Tiempo + Reducción de Riesgo &amp; Valor de Oportunidad) / Tamaño del trabajo</a:t>
            </a:r>
            <a:endParaRPr lang="es-ES" altLang="en-US" sz="2400" b="1" dirty="0">
              <a:gradFill>
                <a:gsLst>
                  <a:gs pos="21000">
                    <a:srgbClr val="53575C"/>
                  </a:gs>
                  <a:gs pos="88000">
                    <a:srgbClr val="C5C7CA"/>
                  </a:gs>
                </a:gsLst>
                <a:lin ang="5400000"/>
              </a:gradFill>
              <a:effectLst/>
            </a:endParaRPr>
          </a:p>
        </p:txBody>
      </p:sp>
      <p:sp>
        <p:nvSpPr>
          <p:cNvPr id="8" name="Cuadro de texto 7"/>
          <p:cNvSpPr txBox="1"/>
          <p:nvPr/>
        </p:nvSpPr>
        <p:spPr>
          <a:xfrm>
            <a:off x="704850" y="2605405"/>
            <a:ext cx="10133330" cy="4677410"/>
          </a:xfrm>
          <a:prstGeom prst="rect">
            <a:avLst/>
          </a:prstGeom>
          <a:noFill/>
        </p:spPr>
        <p:txBody>
          <a:bodyPr wrap="square" rtlCol="0">
            <a:spAutoFit/>
          </a:bodyPr>
          <a:lstStyle/>
          <a:p>
            <a:pPr algn="just"/>
            <a:r>
              <a:rPr lang="es-ES" altLang="en-US" sz="2000" dirty="0"/>
              <a:t>Para la priorización de Features, SAFe recomienda el uso de la formula Weighted Shortest Job First (WSJF), la cual permite priorizar features para obtener el mayor beneficio económico en el menor tiempo posible.</a:t>
            </a:r>
            <a:endParaRPr lang="es-ES" altLang="en-US" sz="2000" dirty="0"/>
          </a:p>
          <a:p>
            <a:pPr algn="just"/>
            <a:endParaRPr lang="es-ES" altLang="en-US" sz="2000" b="1" dirty="0"/>
          </a:p>
          <a:p>
            <a:pPr algn="just"/>
            <a:r>
              <a:rPr lang="es-ES" altLang="en-US" sz="2000" b="1" dirty="0"/>
              <a:t>Valor de usuario-negocio:  </a:t>
            </a:r>
            <a:endParaRPr lang="es-ES" altLang="en-US" sz="2000" b="1" dirty="0"/>
          </a:p>
          <a:p>
            <a:pPr algn="just"/>
            <a:r>
              <a:rPr lang="es-ES" altLang="en-US" sz="2000" dirty="0"/>
              <a:t>	Para definir el valor del negocio, se tiene en cuenta:</a:t>
            </a:r>
            <a:endParaRPr lang="es-ES" altLang="en-US" sz="2000" dirty="0"/>
          </a:p>
          <a:p>
            <a:pPr marL="1657350" lvl="3" indent="-285750" algn="just">
              <a:buFont typeface="Arial" panose="020B0604020202020204" pitchFamily="34" charset="0"/>
              <a:buChar char="•"/>
            </a:pPr>
            <a:r>
              <a:rPr lang="es-ES" altLang="en-US" sz="2000" dirty="0"/>
              <a:t>El retorno de inversión que se obtendrá.</a:t>
            </a:r>
            <a:endParaRPr lang="es-ES" altLang="en-US" sz="2000" dirty="0"/>
          </a:p>
          <a:p>
            <a:pPr marL="1657350" lvl="3" indent="-285750" algn="just">
              <a:buFont typeface="Arial" panose="020B0604020202020204" pitchFamily="34" charset="0"/>
              <a:buChar char="•"/>
            </a:pPr>
            <a:r>
              <a:rPr lang="es-ES" altLang="en-US" sz="2000" dirty="0"/>
              <a:t>Si existen Penalidades o consecuencias dado el caso en el cual no se implemente la solución.</a:t>
            </a:r>
            <a:endParaRPr lang="es-ES" altLang="en-US" sz="2000" dirty="0"/>
          </a:p>
          <a:p>
            <a:pPr marL="1657350" lvl="3" indent="-285750" algn="just">
              <a:buFont typeface="Arial" panose="020B0604020202020204" pitchFamily="34" charset="0"/>
              <a:buChar char="•"/>
            </a:pPr>
            <a:r>
              <a:rPr lang="es-ES" altLang="en-US" sz="2000" dirty="0"/>
              <a:t>La solución planteada es la mejor alternativa</a:t>
            </a:r>
            <a:endParaRPr lang="es-ES" altLang="en-US" sz="2000" dirty="0"/>
          </a:p>
          <a:p>
            <a:pPr marL="1657350" lvl="3" indent="-285750" algn="just">
              <a:buFont typeface="Arial" panose="020B0604020202020204" pitchFamily="34" charset="0"/>
              <a:buChar char="•"/>
            </a:pPr>
            <a:endParaRPr lang="es-ES" altLang="en-US" sz="2000" dirty="0"/>
          </a:p>
          <a:p>
            <a:pPr lvl="2" indent="0" algn="just">
              <a:buFont typeface="Arial" panose="020B0604020202020204" pitchFamily="34" charset="0"/>
              <a:buNone/>
            </a:pPr>
            <a:r>
              <a:rPr lang="es-ES" altLang="en-US" sz="2000" dirty="0"/>
              <a:t>Teniendo claro los aspectos anteriormente nombrados, los Business </a:t>
            </a:r>
            <a:r>
              <a:rPr lang="es-ES" altLang="en-US" sz="2000" dirty="0" err="1"/>
              <a:t>Owners</a:t>
            </a:r>
            <a:r>
              <a:rPr lang="es-ES" altLang="en-US" sz="2000" dirty="0"/>
              <a:t> asignan un valor de 1 a 10 siendo 1 el menor valor de negocio y 10 el mas alto.</a:t>
            </a:r>
            <a:endParaRPr lang="es-ES" altLang="en-US" sz="2000" dirty="0"/>
          </a:p>
          <a:p>
            <a:pPr algn="just"/>
            <a:endParaRPr lang="es-ES" altLang="en-US" sz="2000" dirty="0"/>
          </a:p>
          <a:p>
            <a:pPr algn="l"/>
            <a:endParaRPr lang="es-E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fontScale="90000"/>
          </a:bodyPr>
          <a:lstStyle/>
          <a:p>
            <a:r>
              <a:rPr lang="es-ES" sz="3200" b="1" dirty="0">
                <a:solidFill>
                  <a:srgbClr val="AD198D"/>
                </a:solidFill>
                <a:latin typeface="Candara" panose="020E0502030303020204" pitchFamily="34" charset="0"/>
              </a:rPr>
              <a:t>¿Cómo</a:t>
            </a:r>
            <a:r>
              <a:rPr lang="es-ES" sz="3200" b="1" dirty="0">
                <a:solidFill>
                  <a:srgbClr val="AD198D"/>
                </a:solidFill>
                <a:latin typeface="Candara" panose="020E0502030303020204" pitchFamily="34" charset="0"/>
              </a:rPr>
              <a:t> Priorizar Features?</a:t>
            </a:r>
            <a:endParaRPr lang="es-CO" sz="3200" b="1" dirty="0">
              <a:solidFill>
                <a:srgbClr val="AD198D"/>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1"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6" name="Rectángulo 5"/>
          <p:cNvSpPr/>
          <p:nvPr/>
        </p:nvSpPr>
        <p:spPr>
          <a:xfrm>
            <a:off x="645795" y="1775460"/>
            <a:ext cx="2385695" cy="521970"/>
          </a:xfrm>
          <a:prstGeom prst="rect">
            <a:avLst/>
          </a:prstGeom>
          <a:noFill/>
          <a:ln>
            <a:noFill/>
          </a:ln>
        </p:spPr>
        <p:txBody>
          <a:bodyPr wrap="square" rtlCol="0" anchor="t">
            <a:spAutoFit/>
          </a:bodyPr>
          <a:lstStyle/>
          <a:p>
            <a:pPr algn="ctr"/>
            <a:r>
              <a:rPr lang="es-ES" altLang="en-US" sz="2800" b="1">
                <a:ln w="22225">
                  <a:solidFill>
                    <a:schemeClr val="accent2"/>
                  </a:solidFill>
                  <a:prstDash val="solid"/>
                </a:ln>
                <a:solidFill>
                  <a:schemeClr val="accent2">
                    <a:lumMod val="40000"/>
                    <a:lumOff val="60000"/>
                  </a:schemeClr>
                </a:solidFill>
                <a:effectLst/>
              </a:rPr>
              <a:t>WSFJ</a:t>
            </a:r>
            <a:endParaRPr lang="es-ES" altLang="en-US" sz="2800" b="1">
              <a:ln w="22225">
                <a:solidFill>
                  <a:schemeClr val="accent2"/>
                </a:solidFill>
                <a:prstDash val="solid"/>
              </a:ln>
              <a:solidFill>
                <a:schemeClr val="accent2">
                  <a:lumMod val="40000"/>
                  <a:lumOff val="60000"/>
                </a:schemeClr>
              </a:solidFill>
              <a:effectLst/>
            </a:endParaRPr>
          </a:p>
        </p:txBody>
      </p:sp>
      <p:sp>
        <p:nvSpPr>
          <p:cNvPr id="7" name="Rectángulo 6"/>
          <p:cNvSpPr/>
          <p:nvPr/>
        </p:nvSpPr>
        <p:spPr>
          <a:xfrm>
            <a:off x="2295525" y="1775460"/>
            <a:ext cx="8542655" cy="829945"/>
          </a:xfrm>
          <a:prstGeom prst="rect">
            <a:avLst/>
          </a:prstGeom>
          <a:noFill/>
          <a:ln>
            <a:noFill/>
          </a:ln>
        </p:spPr>
        <p:txBody>
          <a:bodyPr wrap="square" rtlCol="0" anchor="t">
            <a:spAutoFit/>
          </a:bodyPr>
          <a:lstStyle/>
          <a:p>
            <a:pPr algn="ctr"/>
            <a:r>
              <a:rPr lang="es-ES" altLang="en-US" sz="2400" b="1">
                <a:gradFill>
                  <a:gsLst>
                    <a:gs pos="21000">
                      <a:srgbClr val="53575C"/>
                    </a:gs>
                    <a:gs pos="88000">
                      <a:srgbClr val="C5C7CA"/>
                    </a:gs>
                  </a:gsLst>
                  <a:lin ang="5400000"/>
                </a:gradFill>
                <a:effectLst/>
              </a:rPr>
              <a:t> = (Valor de Negocio/Usuario + Valor del Tiempo + Reducción de Riesgo &amp; Valor de Oportunidad) / Tamaño del trabajo)</a:t>
            </a:r>
            <a:endParaRPr lang="es-ES" altLang="en-US" sz="2400" b="1">
              <a:gradFill>
                <a:gsLst>
                  <a:gs pos="21000">
                    <a:srgbClr val="53575C"/>
                  </a:gs>
                  <a:gs pos="88000">
                    <a:srgbClr val="C5C7CA"/>
                  </a:gs>
                </a:gsLst>
                <a:lin ang="5400000"/>
              </a:gradFill>
              <a:effectLst/>
            </a:endParaRPr>
          </a:p>
        </p:txBody>
      </p:sp>
      <p:sp>
        <p:nvSpPr>
          <p:cNvPr id="8" name="Cuadro de texto 7"/>
          <p:cNvSpPr txBox="1"/>
          <p:nvPr/>
        </p:nvSpPr>
        <p:spPr>
          <a:xfrm>
            <a:off x="704850" y="2884170"/>
            <a:ext cx="10133330" cy="4061460"/>
          </a:xfrm>
          <a:prstGeom prst="rect">
            <a:avLst/>
          </a:prstGeom>
          <a:noFill/>
        </p:spPr>
        <p:txBody>
          <a:bodyPr wrap="square" rtlCol="0">
            <a:spAutoFit/>
          </a:bodyPr>
          <a:lstStyle/>
          <a:p>
            <a:pPr algn="just"/>
            <a:r>
              <a:rPr lang="es-ES" altLang="en-US" sz="2000" b="1">
                <a:sym typeface="+mn-ea"/>
              </a:rPr>
              <a:t>Tiempo Critico (valor del tiempo):  </a:t>
            </a:r>
            <a:endParaRPr lang="es-ES" altLang="en-US" sz="2000" b="1">
              <a:sym typeface="+mn-ea"/>
            </a:endParaRPr>
          </a:p>
          <a:p>
            <a:pPr algn="just"/>
            <a:r>
              <a:rPr lang="es-ES" altLang="en-US" sz="2000">
                <a:sym typeface="+mn-ea"/>
              </a:rPr>
              <a:t>	Para asignar un valor del tiempo, se tienen en cuenta lo siguiente:</a:t>
            </a:r>
            <a:endParaRPr lang="es-ES" altLang="en-US" sz="2000"/>
          </a:p>
          <a:p>
            <a:pPr marL="1657350" lvl="3" indent="-285750" algn="just">
              <a:buFont typeface="Arial" panose="020B0604020202020204" pitchFamily="34" charset="0"/>
              <a:buChar char="•"/>
            </a:pPr>
            <a:r>
              <a:rPr lang="es-ES" altLang="en-US" sz="2000">
                <a:sym typeface="+mn-ea"/>
              </a:rPr>
              <a:t>Existe un tiempo definido para la entrega de la solución?</a:t>
            </a:r>
            <a:endParaRPr lang="es-ES" altLang="en-US" sz="2000"/>
          </a:p>
          <a:p>
            <a:pPr marL="1657350" lvl="3" indent="-285750" algn="just">
              <a:buFont typeface="Arial" panose="020B0604020202020204" pitchFamily="34" charset="0"/>
              <a:buChar char="•"/>
            </a:pPr>
            <a:r>
              <a:rPr lang="es-ES" altLang="en-US" sz="2000">
                <a:sym typeface="+mn-ea"/>
              </a:rPr>
              <a:t>Si la solución no se genera en el tiempo esperado, cuanto pierde de valor para el negocio?</a:t>
            </a:r>
            <a:endParaRPr lang="es-ES" altLang="en-US" sz="2000"/>
          </a:p>
          <a:p>
            <a:pPr marL="1657350" lvl="3" indent="-285750" algn="just">
              <a:buFont typeface="Arial" panose="020B0604020202020204" pitchFamily="34" charset="0"/>
              <a:buChar char="•"/>
            </a:pPr>
            <a:r>
              <a:rPr lang="es-ES" altLang="en-US" sz="2000">
                <a:sym typeface="+mn-ea"/>
              </a:rPr>
              <a:t>Existe otra alternativa a la solución planteada? </a:t>
            </a:r>
            <a:endParaRPr lang="es-ES" altLang="en-US" sz="2000"/>
          </a:p>
          <a:p>
            <a:pPr marL="1657350" lvl="3" indent="-285750" algn="just">
              <a:buFont typeface="Arial" panose="020B0604020202020204" pitchFamily="34" charset="0"/>
              <a:buChar char="•"/>
            </a:pPr>
            <a:endParaRPr lang="es-ES" altLang="en-US" sz="2000">
              <a:sym typeface="+mn-ea"/>
            </a:endParaRPr>
          </a:p>
          <a:p>
            <a:pPr lvl="2" indent="0" algn="just">
              <a:buFont typeface="Arial" panose="020B0604020202020204" pitchFamily="34" charset="0"/>
              <a:buNone/>
            </a:pPr>
            <a:r>
              <a:rPr lang="es-ES" altLang="en-US" sz="2000">
                <a:sym typeface="+mn-ea"/>
              </a:rPr>
              <a:t>Teniendo claro los aspectos anteriormente nombrados, los Business Owners asignan un valor de 1 a 10 siendo 1 el menor valor y 10 el mas alto.</a:t>
            </a:r>
            <a:endParaRPr lang="es-ES" altLang="en-US" sz="2000"/>
          </a:p>
          <a:p>
            <a:pPr algn="just"/>
            <a:endParaRPr lang="es-ES" altLang="en-US" sz="2000"/>
          </a:p>
          <a:p>
            <a:pPr algn="l"/>
            <a:endParaRPr lang="es-ES" altLang="en-US" sz="2000"/>
          </a:p>
          <a:p>
            <a:pPr algn="just"/>
            <a:endParaRPr lang="es-ES" altLang="en-US" sz="2000"/>
          </a:p>
          <a:p>
            <a:pPr algn="l"/>
            <a:endParaRPr lang="es-E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fontScale="90000"/>
          </a:bodyPr>
          <a:lstStyle/>
          <a:p>
            <a:r>
              <a:rPr lang="es-ES" sz="3200" b="1" dirty="0">
                <a:solidFill>
                  <a:srgbClr val="AD198D"/>
                </a:solidFill>
                <a:latin typeface="Candara" panose="020E0502030303020204" pitchFamily="34" charset="0"/>
              </a:rPr>
              <a:t>¿Cómo Priorizar Features?</a:t>
            </a:r>
            <a:endParaRPr lang="es-CO" sz="3200" b="1" dirty="0">
              <a:solidFill>
                <a:srgbClr val="AD198D"/>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1"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6" name="Rectángulo 5"/>
          <p:cNvSpPr/>
          <p:nvPr/>
        </p:nvSpPr>
        <p:spPr>
          <a:xfrm>
            <a:off x="645795" y="1775460"/>
            <a:ext cx="2385695" cy="521970"/>
          </a:xfrm>
          <a:prstGeom prst="rect">
            <a:avLst/>
          </a:prstGeom>
          <a:noFill/>
          <a:ln>
            <a:noFill/>
          </a:ln>
        </p:spPr>
        <p:txBody>
          <a:bodyPr wrap="square" rtlCol="0" anchor="t">
            <a:spAutoFit/>
          </a:bodyPr>
          <a:lstStyle/>
          <a:p>
            <a:pPr algn="ctr"/>
            <a:r>
              <a:rPr lang="es-ES" altLang="en-US" sz="2800" b="1">
                <a:ln w="22225">
                  <a:solidFill>
                    <a:schemeClr val="accent2"/>
                  </a:solidFill>
                  <a:prstDash val="solid"/>
                </a:ln>
                <a:solidFill>
                  <a:schemeClr val="accent2">
                    <a:lumMod val="40000"/>
                    <a:lumOff val="60000"/>
                  </a:schemeClr>
                </a:solidFill>
                <a:effectLst/>
              </a:rPr>
              <a:t>WSFJ</a:t>
            </a:r>
            <a:endParaRPr lang="es-ES" altLang="en-US" sz="2800" b="1">
              <a:ln w="22225">
                <a:solidFill>
                  <a:schemeClr val="accent2"/>
                </a:solidFill>
                <a:prstDash val="solid"/>
              </a:ln>
              <a:solidFill>
                <a:schemeClr val="accent2">
                  <a:lumMod val="40000"/>
                  <a:lumOff val="60000"/>
                </a:schemeClr>
              </a:solidFill>
              <a:effectLst/>
            </a:endParaRPr>
          </a:p>
        </p:txBody>
      </p:sp>
      <p:sp>
        <p:nvSpPr>
          <p:cNvPr id="7" name="Rectángulo 6"/>
          <p:cNvSpPr/>
          <p:nvPr/>
        </p:nvSpPr>
        <p:spPr>
          <a:xfrm>
            <a:off x="2295525" y="1775460"/>
            <a:ext cx="8542655" cy="829945"/>
          </a:xfrm>
          <a:prstGeom prst="rect">
            <a:avLst/>
          </a:prstGeom>
          <a:noFill/>
          <a:ln>
            <a:noFill/>
          </a:ln>
        </p:spPr>
        <p:txBody>
          <a:bodyPr wrap="square" rtlCol="0" anchor="t">
            <a:spAutoFit/>
          </a:bodyPr>
          <a:lstStyle/>
          <a:p>
            <a:pPr algn="ctr"/>
            <a:r>
              <a:rPr lang="es-ES" altLang="en-US" sz="2400" b="1">
                <a:gradFill>
                  <a:gsLst>
                    <a:gs pos="21000">
                      <a:srgbClr val="53575C"/>
                    </a:gs>
                    <a:gs pos="88000">
                      <a:srgbClr val="C5C7CA"/>
                    </a:gs>
                  </a:gsLst>
                  <a:lin ang="5400000"/>
                </a:gradFill>
                <a:effectLst/>
              </a:rPr>
              <a:t> = (Valor de Negocio/Usuario + Valor del Tiempo + Reducción de Riesgo &amp; Valor de Oportunidad) / Tamaño del trabajo</a:t>
            </a:r>
            <a:endParaRPr lang="es-ES" altLang="en-US" sz="2400" b="1">
              <a:gradFill>
                <a:gsLst>
                  <a:gs pos="21000">
                    <a:srgbClr val="53575C"/>
                  </a:gs>
                  <a:gs pos="88000">
                    <a:srgbClr val="C5C7CA"/>
                  </a:gs>
                </a:gsLst>
                <a:lin ang="5400000"/>
              </a:gradFill>
              <a:effectLst/>
            </a:endParaRPr>
          </a:p>
        </p:txBody>
      </p:sp>
      <p:sp>
        <p:nvSpPr>
          <p:cNvPr id="8" name="Cuadro de texto 7"/>
          <p:cNvSpPr txBox="1"/>
          <p:nvPr/>
        </p:nvSpPr>
        <p:spPr>
          <a:xfrm>
            <a:off x="704850" y="2884170"/>
            <a:ext cx="10133330" cy="4369435"/>
          </a:xfrm>
          <a:prstGeom prst="rect">
            <a:avLst/>
          </a:prstGeom>
          <a:noFill/>
        </p:spPr>
        <p:txBody>
          <a:bodyPr wrap="square" rtlCol="0">
            <a:spAutoFit/>
          </a:bodyPr>
          <a:lstStyle/>
          <a:p>
            <a:pPr algn="just"/>
            <a:r>
              <a:rPr lang="es-ES" altLang="en-US" sz="2000" b="1">
                <a:sym typeface="+mn-ea"/>
              </a:rPr>
              <a:t>Reducción de Riesgo &amp; Valor de Oportunidad: </a:t>
            </a:r>
            <a:endParaRPr lang="es-ES" altLang="en-US" sz="2000" b="1">
              <a:sym typeface="+mn-ea"/>
            </a:endParaRPr>
          </a:p>
          <a:p>
            <a:pPr algn="just"/>
            <a:r>
              <a:rPr lang="es-ES" altLang="en-US" sz="2000">
                <a:sym typeface="+mn-ea"/>
              </a:rPr>
              <a:t>	Para asignar el valor de reducción de riesgos y valor de oportunidad se tiene en cuenta lo siguiente:</a:t>
            </a:r>
            <a:endParaRPr lang="es-ES" altLang="en-US" sz="2000"/>
          </a:p>
          <a:p>
            <a:pPr marL="1657350" lvl="3" indent="-285750" algn="just">
              <a:buFont typeface="Arial" panose="020B0604020202020204" pitchFamily="34" charset="0"/>
              <a:buChar char="•"/>
            </a:pPr>
            <a:r>
              <a:rPr lang="es-ES" altLang="en-US" sz="2000">
                <a:sym typeface="+mn-ea"/>
              </a:rPr>
              <a:t>Que oportunidades se pueden generar si se implementa la solución?</a:t>
            </a:r>
            <a:endParaRPr lang="es-ES" altLang="en-US" sz="2000"/>
          </a:p>
          <a:p>
            <a:pPr marL="1657350" lvl="3" indent="-285750" algn="just">
              <a:buFont typeface="Arial" panose="020B0604020202020204" pitchFamily="34" charset="0"/>
              <a:buChar char="•"/>
            </a:pPr>
            <a:r>
              <a:rPr lang="es-ES" altLang="en-US" sz="2000">
                <a:sym typeface="+mn-ea"/>
              </a:rPr>
              <a:t>Se reducen riesgos existentes con el desarrollo de este proyecto?</a:t>
            </a:r>
            <a:endParaRPr lang="es-ES" altLang="en-US" sz="2000"/>
          </a:p>
          <a:p>
            <a:pPr marL="1657350" lvl="3" indent="-285750" algn="just">
              <a:buFont typeface="Arial" panose="020B0604020202020204" pitchFamily="34" charset="0"/>
              <a:buChar char="•"/>
            </a:pPr>
            <a:r>
              <a:rPr lang="es-ES" altLang="en-US" sz="2000">
                <a:sym typeface="+mn-ea"/>
              </a:rPr>
              <a:t>La información generada es de valor para el negocio?</a:t>
            </a:r>
            <a:endParaRPr lang="es-ES" altLang="en-US" sz="2000"/>
          </a:p>
          <a:p>
            <a:pPr algn="just"/>
            <a:endParaRPr lang="es-ES" altLang="en-US" sz="2000"/>
          </a:p>
          <a:p>
            <a:pPr lvl="2" algn="l"/>
            <a:r>
              <a:rPr lang="es-ES" altLang="en-US" sz="2000">
                <a:sym typeface="+mn-ea"/>
              </a:rPr>
              <a:t>Teniendo claro los aspectos anteriormente nombrados, los Business Owners asignan un valor de 1 a 10 siendo 1 el menor valor y 10 el mas alto.</a:t>
            </a:r>
            <a:endParaRPr lang="es-ES" altLang="en-US" sz="2000"/>
          </a:p>
          <a:p>
            <a:pPr algn="just"/>
            <a:endParaRPr lang="es-ES" altLang="en-US" sz="2000"/>
          </a:p>
          <a:p>
            <a:pPr algn="just"/>
            <a:endParaRPr lang="es-ES" altLang="en-US" sz="2000"/>
          </a:p>
          <a:p>
            <a:pPr algn="l"/>
            <a:endParaRPr lang="es-ES" altLang="en-US" sz="2000"/>
          </a:p>
          <a:p>
            <a:pPr algn="just"/>
            <a:endParaRPr lang="es-ES" altLang="en-US" sz="2000"/>
          </a:p>
          <a:p>
            <a:pPr algn="l"/>
            <a:endParaRPr lang="es-E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fontScale="90000"/>
          </a:bodyPr>
          <a:lstStyle/>
          <a:p>
            <a:r>
              <a:rPr lang="es-ES" sz="3200" b="1" dirty="0">
                <a:solidFill>
                  <a:srgbClr val="AD198D"/>
                </a:solidFill>
                <a:latin typeface="Candara" panose="020E0502030303020204" pitchFamily="34" charset="0"/>
              </a:rPr>
              <a:t>¿Cómo Priorizar Features?</a:t>
            </a:r>
            <a:endParaRPr lang="es-CO" sz="3200" b="1" dirty="0">
              <a:solidFill>
                <a:srgbClr val="AD198D"/>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1"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6" name="Rectángulo 5"/>
          <p:cNvSpPr/>
          <p:nvPr/>
        </p:nvSpPr>
        <p:spPr>
          <a:xfrm>
            <a:off x="645795" y="1775460"/>
            <a:ext cx="2385695" cy="521970"/>
          </a:xfrm>
          <a:prstGeom prst="rect">
            <a:avLst/>
          </a:prstGeom>
          <a:noFill/>
          <a:ln>
            <a:noFill/>
          </a:ln>
        </p:spPr>
        <p:txBody>
          <a:bodyPr wrap="square" rtlCol="0" anchor="t">
            <a:spAutoFit/>
          </a:bodyPr>
          <a:lstStyle/>
          <a:p>
            <a:pPr algn="ctr"/>
            <a:r>
              <a:rPr lang="es-ES" altLang="en-US" sz="2800" b="1">
                <a:ln w="22225">
                  <a:solidFill>
                    <a:schemeClr val="accent2"/>
                  </a:solidFill>
                  <a:prstDash val="solid"/>
                </a:ln>
                <a:solidFill>
                  <a:schemeClr val="accent2">
                    <a:lumMod val="40000"/>
                    <a:lumOff val="60000"/>
                  </a:schemeClr>
                </a:solidFill>
                <a:effectLst/>
              </a:rPr>
              <a:t>WSFJ</a:t>
            </a:r>
            <a:endParaRPr lang="es-ES" altLang="en-US" sz="2800" b="1">
              <a:ln w="22225">
                <a:solidFill>
                  <a:schemeClr val="accent2"/>
                </a:solidFill>
                <a:prstDash val="solid"/>
              </a:ln>
              <a:solidFill>
                <a:schemeClr val="accent2">
                  <a:lumMod val="40000"/>
                  <a:lumOff val="60000"/>
                </a:schemeClr>
              </a:solidFill>
              <a:effectLst/>
            </a:endParaRPr>
          </a:p>
        </p:txBody>
      </p:sp>
      <p:sp>
        <p:nvSpPr>
          <p:cNvPr id="7" name="Rectángulo 6"/>
          <p:cNvSpPr/>
          <p:nvPr/>
        </p:nvSpPr>
        <p:spPr>
          <a:xfrm>
            <a:off x="2295525" y="1775460"/>
            <a:ext cx="8542655" cy="829945"/>
          </a:xfrm>
          <a:prstGeom prst="rect">
            <a:avLst/>
          </a:prstGeom>
          <a:noFill/>
          <a:ln>
            <a:noFill/>
          </a:ln>
        </p:spPr>
        <p:txBody>
          <a:bodyPr wrap="square" rtlCol="0" anchor="t">
            <a:spAutoFit/>
          </a:bodyPr>
          <a:lstStyle/>
          <a:p>
            <a:pPr algn="ctr"/>
            <a:r>
              <a:rPr lang="es-ES" altLang="en-US" sz="2400" b="1" dirty="0">
                <a:gradFill>
                  <a:gsLst>
                    <a:gs pos="21000">
                      <a:srgbClr val="53575C"/>
                    </a:gs>
                    <a:gs pos="88000">
                      <a:srgbClr val="C5C7CA"/>
                    </a:gs>
                  </a:gsLst>
                  <a:lin ang="5400000"/>
                </a:gradFill>
                <a:effectLst/>
              </a:rPr>
              <a:t> = (Valor de Negocio/Usuario + Valor del Tiempo + Reducción de Riesgo &amp; Valor de Oportunidad) / Tamaño del trabajo</a:t>
            </a:r>
            <a:endParaRPr lang="es-ES" altLang="en-US" sz="2400" b="1" dirty="0">
              <a:gradFill>
                <a:gsLst>
                  <a:gs pos="21000">
                    <a:srgbClr val="53575C"/>
                  </a:gs>
                  <a:gs pos="88000">
                    <a:srgbClr val="C5C7CA"/>
                  </a:gs>
                </a:gsLst>
                <a:lin ang="5400000"/>
              </a:gradFill>
              <a:effectLst/>
            </a:endParaRPr>
          </a:p>
        </p:txBody>
      </p:sp>
      <p:sp>
        <p:nvSpPr>
          <p:cNvPr id="8" name="Cuadro de texto 7"/>
          <p:cNvSpPr txBox="1"/>
          <p:nvPr/>
        </p:nvSpPr>
        <p:spPr>
          <a:xfrm>
            <a:off x="544195" y="2605405"/>
            <a:ext cx="10133330" cy="4369435"/>
          </a:xfrm>
          <a:prstGeom prst="rect">
            <a:avLst/>
          </a:prstGeom>
          <a:noFill/>
        </p:spPr>
        <p:txBody>
          <a:bodyPr wrap="square" rtlCol="0">
            <a:spAutoFit/>
          </a:bodyPr>
          <a:lstStyle/>
          <a:p>
            <a:pPr algn="just"/>
            <a:r>
              <a:rPr lang="es-ES" altLang="en-US" sz="2000" b="1" dirty="0">
                <a:sym typeface="+mn-ea"/>
              </a:rPr>
              <a:t>Tamaño del trabajo:</a:t>
            </a:r>
            <a:endParaRPr lang="es-ES" altLang="en-US" sz="2000" b="1" dirty="0">
              <a:sym typeface="+mn-ea"/>
            </a:endParaRPr>
          </a:p>
          <a:p>
            <a:pPr algn="just"/>
            <a:r>
              <a:rPr lang="es-ES" altLang="en-US" sz="2000" dirty="0">
                <a:sym typeface="+mn-ea"/>
              </a:rPr>
              <a:t>	Para asignar el valor de tamaño del trabajo se tiene en cuenta lo siguiente:</a:t>
            </a:r>
            <a:endParaRPr lang="es-ES" altLang="en-US" sz="2000" dirty="0">
              <a:sym typeface="+mn-ea"/>
            </a:endParaRPr>
          </a:p>
          <a:p>
            <a:pPr marL="1714500" lvl="3" indent="-342900" algn="just">
              <a:buFont typeface="Arial" panose="020B0604020202020204" pitchFamily="34" charset="0"/>
              <a:buChar char="•"/>
            </a:pPr>
            <a:r>
              <a:rPr lang="es-ES" altLang="en-US" sz="2000" dirty="0">
                <a:sym typeface="+mn-ea"/>
              </a:rPr>
              <a:t>La capacidad del equipo que va a realizar el trabajo.</a:t>
            </a:r>
            <a:endParaRPr lang="es-ES" altLang="en-US" sz="2000" dirty="0">
              <a:sym typeface="+mn-ea"/>
            </a:endParaRPr>
          </a:p>
          <a:p>
            <a:pPr marL="1714500" lvl="3" indent="-342900" algn="just">
              <a:buFont typeface="Arial" panose="020B0604020202020204" pitchFamily="34" charset="0"/>
              <a:buChar char="•"/>
            </a:pPr>
            <a:r>
              <a:rPr lang="es-ES" altLang="en-US" sz="2000" dirty="0">
                <a:sym typeface="+mn-ea"/>
              </a:rPr>
              <a:t>El conocimiento de las herramientas que serán usadas para  ejecutar el trabajo.</a:t>
            </a:r>
            <a:endParaRPr lang="es-ES" altLang="en-US" sz="2000" dirty="0">
              <a:sym typeface="+mn-ea"/>
            </a:endParaRPr>
          </a:p>
          <a:p>
            <a:pPr marL="1714500" lvl="3" indent="-342900" algn="just">
              <a:buFont typeface="Arial" panose="020B0604020202020204" pitchFamily="34" charset="0"/>
              <a:buChar char="•"/>
            </a:pPr>
            <a:r>
              <a:rPr lang="es-ES" altLang="en-US" sz="2000" dirty="0">
                <a:sym typeface="+mn-ea"/>
              </a:rPr>
              <a:t>La experiencia del equipo desarrollando trabajo igual o similar.</a:t>
            </a:r>
            <a:endParaRPr lang="es-ES" altLang="en-US" sz="2000" dirty="0">
              <a:sym typeface="+mn-ea"/>
            </a:endParaRPr>
          </a:p>
          <a:p>
            <a:pPr marL="1714500" lvl="3" indent="-342900" algn="just">
              <a:buFont typeface="Arial" panose="020B0604020202020204" pitchFamily="34" charset="0"/>
              <a:buChar char="•"/>
            </a:pPr>
            <a:r>
              <a:rPr lang="es-ES" altLang="en-US" sz="2000" dirty="0">
                <a:sym typeface="+mn-ea"/>
              </a:rPr>
              <a:t>Complejidad del trabajo.</a:t>
            </a:r>
            <a:endParaRPr lang="es-ES" altLang="en-US" sz="2000" dirty="0">
              <a:sym typeface="+mn-ea"/>
            </a:endParaRPr>
          </a:p>
          <a:p>
            <a:pPr marL="1714500" lvl="3" indent="-342900" algn="just">
              <a:buFont typeface="Arial" panose="020B0604020202020204" pitchFamily="34" charset="0"/>
              <a:buChar char="•"/>
            </a:pPr>
            <a:r>
              <a:rPr lang="es-ES" altLang="en-US" sz="2000" dirty="0">
                <a:sym typeface="+mn-ea"/>
              </a:rPr>
              <a:t>Volumen del trabajo.</a:t>
            </a:r>
            <a:endParaRPr lang="es-ES" altLang="en-US" sz="2000" dirty="0">
              <a:sym typeface="+mn-ea"/>
            </a:endParaRPr>
          </a:p>
          <a:p>
            <a:pPr lvl="3" indent="0" algn="just">
              <a:buFont typeface="Arial" panose="020B0604020202020204" pitchFamily="34" charset="0"/>
              <a:buNone/>
            </a:pPr>
            <a:endParaRPr lang="es-ES" altLang="en-US" sz="2000" dirty="0">
              <a:sym typeface="+mn-ea"/>
            </a:endParaRPr>
          </a:p>
          <a:p>
            <a:pPr lvl="3" indent="0" algn="just">
              <a:buFont typeface="Arial" panose="020B0604020202020204" pitchFamily="34" charset="0"/>
              <a:buNone/>
            </a:pPr>
            <a:r>
              <a:rPr lang="es-ES" altLang="en-US" sz="2000" dirty="0">
                <a:sym typeface="+mn-ea"/>
              </a:rPr>
              <a:t>Teniendo claro los aspectos anteriormente nombrados, los Business </a:t>
            </a:r>
            <a:r>
              <a:rPr lang="es-ES" altLang="en-US" sz="2000" dirty="0" err="1">
                <a:sym typeface="+mn-ea"/>
              </a:rPr>
              <a:t>Owners</a:t>
            </a:r>
            <a:r>
              <a:rPr lang="es-ES" altLang="en-US" sz="2000" dirty="0">
                <a:sym typeface="+mn-ea"/>
              </a:rPr>
              <a:t> asignan un valor de 1 a 10 siendo 1 el menor valor y 10 el mas alto.</a:t>
            </a:r>
            <a:endParaRPr lang="es-ES" altLang="en-US" sz="2000" dirty="0">
              <a:sym typeface="+mn-ea"/>
            </a:endParaRPr>
          </a:p>
          <a:p>
            <a:pPr algn="just"/>
            <a:r>
              <a:rPr lang="es-ES" altLang="en-US" sz="2000" dirty="0">
                <a:sym typeface="+mn-ea"/>
              </a:rPr>
              <a:t>	</a:t>
            </a:r>
            <a:endParaRPr lang="es-ES" altLang="en-US" sz="2000" dirty="0">
              <a:sym typeface="+mn-ea"/>
            </a:endParaRPr>
          </a:p>
          <a:p>
            <a:pPr algn="just"/>
            <a:r>
              <a:rPr lang="es-ES" altLang="en-US" sz="2000" dirty="0"/>
              <a:t>Otra escala a utilizar es la serie de </a:t>
            </a:r>
            <a:r>
              <a:rPr lang="es-ES" altLang="en-US" sz="2000" dirty="0" err="1"/>
              <a:t>fibonacci</a:t>
            </a:r>
            <a:r>
              <a:rPr lang="es-ES" altLang="en-US" sz="2000" dirty="0"/>
              <a:t> 1,2,3,5,8,13,20</a:t>
            </a:r>
            <a:endParaRPr lang="es-ES" altLang="en-US" sz="2000" dirty="0"/>
          </a:p>
          <a:p>
            <a:pPr algn="just"/>
            <a:r>
              <a:rPr lang="es-ES" altLang="en-US" sz="2000" dirty="0"/>
              <a:t>	</a:t>
            </a:r>
            <a:endParaRPr lang="es-ES" altLang="en-US" sz="2000" dirty="0"/>
          </a:p>
          <a:p>
            <a:pPr algn="l"/>
            <a:endParaRPr lang="es-E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fontScale="90000"/>
          </a:bodyPr>
          <a:lstStyle/>
          <a:p>
            <a:r>
              <a:rPr lang="es-ES" sz="3200" b="1" dirty="0">
                <a:solidFill>
                  <a:srgbClr val="AD198D"/>
                </a:solidFill>
                <a:latin typeface="Candara" panose="020E0502030303020204" pitchFamily="34" charset="0"/>
              </a:rPr>
              <a:t>¿Por qué</a:t>
            </a:r>
            <a:r>
              <a:rPr lang="es-ES" sz="3200" b="1" dirty="0">
                <a:solidFill>
                  <a:srgbClr val="AD198D"/>
                </a:solidFill>
                <a:latin typeface="Candara" panose="020E0502030303020204" pitchFamily="34" charset="0"/>
              </a:rPr>
              <a:t> realizar un PI?</a:t>
            </a:r>
            <a:endParaRPr lang="es-CO" sz="3200" b="1" dirty="0">
              <a:solidFill>
                <a:srgbClr val="AD198D"/>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pic>
        <p:nvPicPr>
          <p:cNvPr id="36" name="Imagen 35"/>
          <p:cNvPicPr>
            <a:picLocks noChangeAspect="1"/>
          </p:cNvPicPr>
          <p:nvPr/>
        </p:nvPicPr>
        <p:blipFill>
          <a:blip r:embed="rId1"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2" name="Hexágono 1"/>
          <p:cNvSpPr/>
          <p:nvPr/>
        </p:nvSpPr>
        <p:spPr>
          <a:xfrm>
            <a:off x="4017645" y="1615440"/>
            <a:ext cx="2205990" cy="14351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800">
                <a:solidFill>
                  <a:schemeClr val="tx1"/>
                </a:solidFill>
              </a:rPr>
              <a:t>Mejor Comunicación</a:t>
            </a:r>
            <a:endParaRPr lang="es-ES" altLang="en-US" sz="1800">
              <a:solidFill>
                <a:schemeClr val="tx1"/>
              </a:solidFill>
            </a:endParaRPr>
          </a:p>
        </p:txBody>
      </p:sp>
      <p:sp>
        <p:nvSpPr>
          <p:cNvPr id="5" name="Hexágono 4"/>
          <p:cNvSpPr/>
          <p:nvPr/>
        </p:nvSpPr>
        <p:spPr>
          <a:xfrm>
            <a:off x="6223635" y="1615440"/>
            <a:ext cx="2205990" cy="14351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tx1"/>
                </a:solidFill>
              </a:rPr>
              <a:t>Alineación de Objetivos  </a:t>
            </a:r>
            <a:endParaRPr lang="es-ES" altLang="en-US" dirty="0">
              <a:solidFill>
                <a:schemeClr val="tx1"/>
              </a:solidFill>
            </a:endParaRPr>
          </a:p>
        </p:txBody>
      </p:sp>
      <p:sp>
        <p:nvSpPr>
          <p:cNvPr id="10" name="Hexágono 9"/>
          <p:cNvSpPr/>
          <p:nvPr/>
        </p:nvSpPr>
        <p:spPr>
          <a:xfrm>
            <a:off x="1811655" y="3147695"/>
            <a:ext cx="2205990" cy="1435100"/>
          </a:xfrm>
          <a:prstGeom prst="hexag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800">
                <a:solidFill>
                  <a:schemeClr val="tx1"/>
                </a:solidFill>
              </a:rPr>
              <a:t>Planeación colaborativa</a:t>
            </a:r>
            <a:endParaRPr lang="es-ES" altLang="en-US" sz="1800">
              <a:solidFill>
                <a:schemeClr val="tx1"/>
              </a:solidFill>
            </a:endParaRPr>
          </a:p>
        </p:txBody>
      </p:sp>
      <p:sp>
        <p:nvSpPr>
          <p:cNvPr id="12" name="Hexágono 11"/>
          <p:cNvSpPr/>
          <p:nvPr/>
        </p:nvSpPr>
        <p:spPr>
          <a:xfrm>
            <a:off x="4017645" y="3147695"/>
            <a:ext cx="2205990" cy="1435100"/>
          </a:xfrm>
          <a:prstGeom prst="hexag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solidFill>
                  <a:schemeClr val="tx1"/>
                </a:solidFill>
              </a:rPr>
              <a:t>Identificar Dependencias</a:t>
            </a:r>
            <a:endParaRPr lang="es-ES" altLang="en-US">
              <a:solidFill>
                <a:schemeClr val="tx1"/>
              </a:solidFill>
            </a:endParaRPr>
          </a:p>
        </p:txBody>
      </p:sp>
      <p:sp>
        <p:nvSpPr>
          <p:cNvPr id="14" name="Hexágono 13"/>
          <p:cNvSpPr/>
          <p:nvPr/>
        </p:nvSpPr>
        <p:spPr>
          <a:xfrm>
            <a:off x="4017645" y="4662805"/>
            <a:ext cx="2205990" cy="1435100"/>
          </a:xfrm>
          <a:prstGeom prst="hexagon">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sz="1800">
                <a:solidFill>
                  <a:schemeClr val="tx1"/>
                </a:solidFill>
              </a:rPr>
              <a:t>Identificar Riesgos</a:t>
            </a:r>
            <a:endParaRPr lang="es-ES" altLang="en-US" sz="1800">
              <a:solidFill>
                <a:schemeClr val="tx1"/>
              </a:solidFill>
            </a:endParaRPr>
          </a:p>
        </p:txBody>
      </p:sp>
      <p:sp>
        <p:nvSpPr>
          <p:cNvPr id="15" name="Hexágono 14"/>
          <p:cNvSpPr/>
          <p:nvPr/>
        </p:nvSpPr>
        <p:spPr>
          <a:xfrm>
            <a:off x="6223635" y="4662805"/>
            <a:ext cx="2205990" cy="1435100"/>
          </a:xfrm>
          <a:prstGeom prst="hexagon">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solidFill>
                  <a:schemeClr val="tx1"/>
                </a:solidFill>
              </a:rPr>
              <a:t>Toma de decisiones Rápidas</a:t>
            </a:r>
            <a:endParaRPr lang="es-ES" alt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rPr>
              <a:t>Preparación Organizacional </a:t>
            </a:r>
            <a:endParaRPr lang="es-ES" dirty="0">
              <a:solidFill>
                <a:schemeClr val="accent1">
                  <a:lumMod val="75000"/>
                </a:schemeClr>
              </a:solidFill>
            </a:endParaRPr>
          </a:p>
        </p:txBody>
      </p:sp>
      <p:sp>
        <p:nvSpPr>
          <p:cNvPr id="35" name="Rectángulo 34"/>
          <p:cNvSpPr/>
          <p:nvPr/>
        </p:nvSpPr>
        <p:spPr>
          <a:xfrm>
            <a:off x="821608" y="2695575"/>
            <a:ext cx="3019899" cy="3505199"/>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a:solidFill>
                <a:prstClr val="white"/>
              </a:solidFill>
            </a:endParaRPr>
          </a:p>
        </p:txBody>
      </p:sp>
      <p:sp>
        <p:nvSpPr>
          <p:cNvPr id="4" name="Título 3"/>
          <p:cNvSpPr>
            <a:spLocks noGrp="1"/>
          </p:cNvSpPr>
          <p:nvPr>
            <p:ph type="title"/>
          </p:nvPr>
        </p:nvSpPr>
        <p:spPr>
          <a:xfrm>
            <a:off x="645952" y="726816"/>
            <a:ext cx="9445616" cy="560997"/>
          </a:xfrm>
        </p:spPr>
        <p:txBody>
          <a:bodyPr>
            <a:normAutofit/>
          </a:bodyPr>
          <a:lstStyle/>
          <a:p>
            <a:r>
              <a:rPr lang="es-ES" sz="3200" b="1" dirty="0">
                <a:solidFill>
                  <a:srgbClr val="AD198D"/>
                </a:solidFill>
                <a:latin typeface="Candara" panose="020E0502030303020204" pitchFamily="34" charset="0"/>
              </a:rPr>
              <a:t>¿Cómo preparar un PI Planning?</a:t>
            </a:r>
            <a:endParaRPr lang="es-CO" sz="3200" b="1" dirty="0">
              <a:solidFill>
                <a:srgbClr val="AD198D"/>
              </a:solidFill>
              <a:latin typeface="Candara" panose="020E0502030303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6040" y="1533574"/>
            <a:ext cx="947706" cy="764655"/>
            <a:chOff x="923706" y="1883352"/>
            <a:chExt cx="947706" cy="76465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p:cNvSpPr txBox="1"/>
            <p:nvPr/>
          </p:nvSpPr>
          <p:spPr>
            <a:xfrm>
              <a:off x="923706" y="1896151"/>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01</a:t>
              </a:r>
              <a:endParaRPr lang="es-CO" b="1" dirty="0">
                <a:solidFill>
                  <a:schemeClr val="bg1"/>
                </a:solidFill>
                <a:latin typeface="Arial" panose="020B0604020202020204" pitchFamily="34" charset="0"/>
                <a:cs typeface="Arial" panose="020B0604020202020204" pitchFamily="34" charset="0"/>
              </a:endParaRPr>
            </a:p>
          </p:txBody>
        </p:sp>
      </p:grpSp>
      <p:sp>
        <p:nvSpPr>
          <p:cNvPr id="25" name="Rectángulo 24"/>
          <p:cNvSpPr/>
          <p:nvPr/>
        </p:nvSpPr>
        <p:spPr>
          <a:xfrm>
            <a:off x="857604" y="3161276"/>
            <a:ext cx="2947905" cy="1168400"/>
          </a:xfrm>
          <a:prstGeom prst="rect">
            <a:avLst/>
          </a:prstGeom>
        </p:spPr>
        <p:txBody>
          <a:bodyPr wrap="square">
            <a:spAutoFit/>
          </a:bodyPr>
          <a:lstStyle/>
          <a:p>
            <a:r>
              <a:rPr lang="es-ES" altLang="es-CO" sz="1400" dirty="0">
                <a:solidFill>
                  <a:schemeClr val="bg1"/>
                </a:solidFill>
                <a:latin typeface="Candara" panose="020E0502030303020204" pitchFamily="34" charset="0"/>
                <a:cs typeface="Arial" panose="020B0604020202020204" pitchFamily="34" charset="0"/>
              </a:rPr>
              <a:t>Es  importante antes del PI Planning tener clara la estrategia del PI, para lo cual los Business Owners, deben tener preparado los siguientes tres aspectos</a:t>
            </a:r>
            <a:r>
              <a:rPr lang="es-ES" altLang="es-CO" sz="1400" dirty="0">
                <a:solidFill>
                  <a:srgbClr val="92D050"/>
                </a:solidFill>
                <a:latin typeface="Candara" panose="020E0502030303020204" pitchFamily="34" charset="0"/>
                <a:cs typeface="Arial" panose="020B0604020202020204" pitchFamily="34" charset="0"/>
              </a:rPr>
              <a:t>:</a:t>
            </a:r>
            <a:endParaRPr lang="es-ES" altLang="es-CO" sz="1400" dirty="0">
              <a:solidFill>
                <a:schemeClr val="bg1"/>
              </a:solidFill>
              <a:latin typeface="Candara" panose="020E0502030303020204" pitchFamily="34" charset="0"/>
              <a:cs typeface="Arial" panose="020B0604020202020204" pitchFamily="34" charset="0"/>
            </a:endParaRPr>
          </a:p>
        </p:txBody>
      </p: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36" name="Imagen 35"/>
          <p:cNvPicPr>
            <a:picLocks noChangeAspect="1"/>
          </p:cNvPicPr>
          <p:nvPr/>
        </p:nvPicPr>
        <p:blipFill>
          <a:blip r:embed="rId1" cstate="print">
            <a:duotone>
              <a:prstClr val="black"/>
              <a:srgbClr val="AD198D">
                <a:tint val="45000"/>
                <a:satMod val="400000"/>
              </a:srgbClr>
            </a:duotone>
            <a:extLst>
              <a:ext uri="{28A0092B-C50C-407E-A947-70E740481C1C}">
                <a14:useLocalDpi xmlns:a14="http://schemas.microsoft.com/office/drawing/2010/main" val="0"/>
              </a:ext>
            </a:extLst>
          </a:blip>
          <a:stretch>
            <a:fillRect/>
          </a:stretch>
        </p:blipFill>
        <p:spPr>
          <a:xfrm>
            <a:off x="10677543" y="5148701"/>
            <a:ext cx="949577" cy="949577"/>
          </a:xfrm>
          <a:prstGeom prst="rect">
            <a:avLst/>
          </a:prstGeom>
        </p:spPr>
      </p:pic>
      <p:sp>
        <p:nvSpPr>
          <p:cNvPr id="2" name="Pentágono 1"/>
          <p:cNvSpPr/>
          <p:nvPr/>
        </p:nvSpPr>
        <p:spPr>
          <a:xfrm>
            <a:off x="5030470" y="2376170"/>
            <a:ext cx="2130425" cy="7905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t>Alcance y Contexto</a:t>
            </a:r>
            <a:endParaRPr lang="es-ES" altLang="en-US"/>
          </a:p>
        </p:txBody>
      </p:sp>
      <p:sp>
        <p:nvSpPr>
          <p:cNvPr id="8" name="Pentágono 7"/>
          <p:cNvSpPr/>
          <p:nvPr/>
        </p:nvSpPr>
        <p:spPr>
          <a:xfrm>
            <a:off x="5031105" y="3350260"/>
            <a:ext cx="2130425" cy="7905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t>Alineación del negocio</a:t>
            </a:r>
            <a:endParaRPr lang="es-ES" altLang="en-US"/>
          </a:p>
        </p:txBody>
      </p:sp>
      <p:sp>
        <p:nvSpPr>
          <p:cNvPr id="9" name="Pentágono 8"/>
          <p:cNvSpPr/>
          <p:nvPr/>
        </p:nvSpPr>
        <p:spPr>
          <a:xfrm>
            <a:off x="5030470" y="4329430"/>
            <a:ext cx="2130425" cy="7905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t>Equipos Ágiles</a:t>
            </a:r>
            <a:endParaRPr lang="es-ES" altLang="en-US"/>
          </a:p>
        </p:txBody>
      </p:sp>
      <p:sp>
        <p:nvSpPr>
          <p:cNvPr id="10" name="Proceso 9"/>
          <p:cNvSpPr/>
          <p:nvPr/>
        </p:nvSpPr>
        <p:spPr>
          <a:xfrm>
            <a:off x="7466330" y="2344420"/>
            <a:ext cx="3475355" cy="81661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a:solidFill>
                  <a:schemeClr val="tx1"/>
                </a:solidFill>
              </a:rPr>
              <a:t>Se entiende el alcance de lo que se planificara para el PI?</a:t>
            </a:r>
            <a:endParaRPr lang="es-ES" altLang="en-US">
              <a:solidFill>
                <a:schemeClr val="tx1"/>
              </a:solidFill>
            </a:endParaRPr>
          </a:p>
        </p:txBody>
      </p:sp>
      <p:sp>
        <p:nvSpPr>
          <p:cNvPr id="12" name="Proceso 11"/>
          <p:cNvSpPr/>
          <p:nvPr/>
        </p:nvSpPr>
        <p:spPr>
          <a:xfrm>
            <a:off x="7466330" y="3336925"/>
            <a:ext cx="3475355" cy="81661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s-ES" altLang="en-US">
                <a:solidFill>
                  <a:schemeClr val="tx1"/>
                </a:solidFill>
                <a:sym typeface="+mn-ea"/>
              </a:rPr>
              <a:t>El negocio tiene claro las prioridades?</a:t>
            </a:r>
            <a:endParaRPr lang="es-ES" altLang="en-US">
              <a:solidFill>
                <a:schemeClr val="tx1"/>
              </a:solidFill>
              <a:sym typeface="+mn-ea"/>
            </a:endParaRPr>
          </a:p>
        </p:txBody>
      </p:sp>
      <p:sp>
        <p:nvSpPr>
          <p:cNvPr id="14" name="Proceso 13"/>
          <p:cNvSpPr/>
          <p:nvPr/>
        </p:nvSpPr>
        <p:spPr>
          <a:xfrm>
            <a:off x="7466330" y="4331970"/>
            <a:ext cx="3475355" cy="816610"/>
          </a:xfrm>
          <a:prstGeom prst="flowChart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es-ES" altLang="en-US">
                <a:solidFill>
                  <a:schemeClr val="tx1"/>
                </a:solidFill>
                <a:sym typeface="+mn-ea"/>
              </a:rPr>
              <a:t>Tenemos el y/o los equipos ágiles necesarios para el PI?</a:t>
            </a:r>
            <a:endParaRPr lang="es-ES" altLang="en-US">
              <a:solidFill>
                <a:schemeClr val="tx1"/>
              </a:solidFill>
              <a:sym typeface="+mn-ea"/>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10887</Words>
  <Application>WPS Presentation</Application>
  <PresentationFormat>Panorámica</PresentationFormat>
  <Paragraphs>335</Paragraphs>
  <Slides>23</Slides>
  <Notes>4</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5</vt:i4>
      </vt:variant>
      <vt:variant>
        <vt:lpstr>幻灯片标题</vt:lpstr>
      </vt:variant>
      <vt:variant>
        <vt:i4>23</vt:i4>
      </vt:variant>
    </vt:vector>
  </HeadingPairs>
  <TitlesOfParts>
    <vt:vector size="42" baseType="lpstr">
      <vt:lpstr>Arial</vt:lpstr>
      <vt:lpstr>SimSun</vt:lpstr>
      <vt:lpstr>Wingdings</vt:lpstr>
      <vt:lpstr>Arial</vt:lpstr>
      <vt:lpstr>Candara</vt:lpstr>
      <vt:lpstr>Calibri Light</vt:lpstr>
      <vt:lpstr>Calibri</vt:lpstr>
      <vt:lpstr>Microsoft YaHei</vt:lpstr>
      <vt:lpstr/>
      <vt:lpstr>Arial Unicode MS</vt:lpstr>
      <vt:lpstr>Calibri</vt:lpstr>
      <vt:lpstr>Segoe Print</vt:lpstr>
      <vt:lpstr>Tema de Office</vt:lpstr>
      <vt:lpstr>1_Tema de Office</vt:lpstr>
      <vt:lpstr>Paint.Picture</vt:lpstr>
      <vt:lpstr>Paint.Picture</vt:lpstr>
      <vt:lpstr>Paint.Picture</vt:lpstr>
      <vt:lpstr>Paint.Picture</vt:lpstr>
      <vt:lpstr>Paint.Picture</vt:lpstr>
      <vt:lpstr>Guía PI Planning Agile</vt:lpstr>
      <vt:lpstr>Introducción</vt:lpstr>
      <vt:lpstr>PI Planning: Entradas y Salidas</vt:lpstr>
      <vt:lpstr>¿Cómo Priorizar Features?</vt:lpstr>
      <vt:lpstr>¿Cómo Priorizar Features?</vt:lpstr>
      <vt:lpstr>¿Cómo Priorizar Features?</vt:lpstr>
      <vt:lpstr>¿Cómo Priorizar Features?</vt:lpstr>
      <vt:lpstr>¿Por qué realizar un PI?</vt:lpstr>
      <vt:lpstr>¿Cómo preparar un PI Planning?</vt:lpstr>
      <vt:lpstr>¿Cómo preparar un PI Planning?</vt:lpstr>
      <vt:lpstr>¿Cómo preparar un PI Planning?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dc:title>
  <dc:creator>Hidalgo, Erica</dc:creator>
  <cp:lastModifiedBy>ngutierrez</cp:lastModifiedBy>
  <cp:revision>220</cp:revision>
  <dcterms:created xsi:type="dcterms:W3CDTF">2018-07-06T13:00:00Z</dcterms:created>
  <dcterms:modified xsi:type="dcterms:W3CDTF">2018-11-29T22:21:56Z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3082-10.2.0.5965</vt:lpwstr>
  </property>
</Properties>
</file>