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71" r:id="rId12"/>
    <p:sldId id="274" r:id="rId13"/>
    <p:sldId id="267" r:id="rId14"/>
    <p:sldId id="268" r:id="rId15"/>
    <p:sldId id="269" r:id="rId16"/>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68000" autoAdjust="0"/>
  </p:normalViewPr>
  <p:slideViewPr>
    <p:cSldViewPr>
      <p:cViewPr varScale="1">
        <p:scale>
          <a:sx n="50" d="100"/>
          <a:sy n="50" d="100"/>
        </p:scale>
        <p:origin x="198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36666836"/>
      </p:ext>
    </p:extLst>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r>
              <a:rPr lang="es-ES" dirty="0" smtClean="0"/>
              <a:t>Nombre del proyecto: elija un nombre genérico para su proyecto Patrocinadores: liste aquí los patrocinadores de su proyecto (las personas con el dinero) Poner el nombre de sus patrocinadores audazmente para que todos lo vean es una excelente manera de obtener su compromiso y atención (necesaria para cualquier proyecto exitoso)</a:t>
            </a: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r>
              <a:rPr lang="es-ES" sz="800" dirty="0" smtClean="0"/>
              <a:t>Cuando se trata de empujar, algo tiene que ceder. Aquí queremos ser claros sobre lo que es eso. En proyectos ágiles, flexibilizamos el alcance. Pero podría haber otros factores en juego aquí, así que prepárese para escuchar mientras su cliente le dice qué fuerzas se pueden doblar (alcance) y cuáles están escritas en piedra (por lo general, el presupuesto). </a:t>
            </a:r>
          </a:p>
          <a:p>
            <a:r>
              <a:rPr lang="es-ES" sz="800" dirty="0" smtClean="0"/>
              <a:t>Reglas del Ecualizador: </a:t>
            </a:r>
          </a:p>
          <a:p>
            <a:pPr marL="228600" indent="-228600">
              <a:buAutoNum type="arabicPeriod"/>
            </a:pPr>
            <a:r>
              <a:rPr lang="es-ES" sz="800" dirty="0" smtClean="0"/>
              <a:t>No hay dos controles deslizantes que puedan ocupar el mismo nivel. </a:t>
            </a:r>
          </a:p>
          <a:p>
            <a:pPr marL="0" indent="0">
              <a:buNone/>
            </a:pPr>
            <a:r>
              <a:rPr lang="es-ES" sz="800" dirty="0" smtClean="0"/>
              <a:t>2. Enumere otros factores importantes del proyecto a continuación.</a:t>
            </a:r>
            <a:endParaRPr lang="es-ES" sz="8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r>
              <a:rPr lang="es-ES" dirty="0" smtClean="0"/>
              <a:t>Los interesados ​​generalmente están interesados ​​en dos cosas: Cuánto va a costar. </a:t>
            </a:r>
          </a:p>
          <a:p>
            <a:r>
              <a:rPr lang="es-ES" dirty="0" smtClean="0"/>
              <a:t>Cuando se va a hacer Aquí hacemos nuestro mejor esfuerzo para responder esas dos preguntas para que puedan decidir si el proyecto todavía vale la pena mostrándoles lo que va a tomar.</a:t>
            </a:r>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pPr lvl="0"/>
            <a:endParaRPr/>
          </a:p>
        </p:txBody>
      </p:sp>
      <p:sp>
        <p:nvSpPr>
          <p:cNvPr id="232" name="Shape 232"/>
          <p:cNvSpPr>
            <a:spLocks noGrp="1"/>
          </p:cNvSpPr>
          <p:nvPr>
            <p:ph type="body" sz="quarter" idx="1"/>
          </p:nvPr>
        </p:nvSpPr>
        <p:spPr>
          <a:prstGeom prst="rect">
            <a:avLst/>
          </a:prstGeom>
        </p:spPr>
        <p:txBody>
          <a:bodyPr/>
          <a:lstStyle/>
          <a:p>
            <a:r>
              <a:rPr lang="es-ES" dirty="0" smtClean="0"/>
              <a:t>¡Eso es! Crea tu mazo. Ponlo en un lugar visible para todos también. Y actualízala cuando las cosas cambien. ¡Buena suerte!</a:t>
            </a:r>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r>
              <a:rPr lang="es-ES" dirty="0" smtClean="0"/>
              <a:t>Escriba las razones por las cuales su empresa querría gastar dinero en este proyecto en primer lugar. A continuación, selecciona y resalta el más importante.</a:t>
            </a:r>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r>
              <a:rPr lang="es-ES" dirty="0" smtClean="0"/>
              <a:t>Si pudieras entrar a una tienda y comprar la versión empaquetada de tu software, ¿cómo sería el diseño de la caja y qué diría? El punto aquí es lograr que su equipo vea su proyecto a través de los ojos de su cliente final.</a:t>
            </a:r>
            <a:endParaRPr lang="es-E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r>
              <a:rPr lang="es-ES" dirty="0" smtClean="0"/>
              <a:t>Enumere todos los artículos importantes que están y NO dentro del alcance de este proyecto. </a:t>
            </a:r>
          </a:p>
          <a:p>
            <a:r>
              <a:rPr lang="es-ES" dirty="0" smtClean="0"/>
              <a:t>Antes de comenzar su proyecto, mueva todos los NO RESUELTOS a Entra o Sale.</a:t>
            </a:r>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r>
              <a:rPr lang="es-ES" dirty="0" smtClean="0"/>
              <a:t>Enumere a todas las personas con las que tendrá que interactuar en algún momento durante el transcurso de su proyecto. El objetivo es comenzar a establecer relaciones con estas personas y hacerles saber que estamos bajando por las vías (antes de llegar allí).</a:t>
            </a:r>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r>
              <a:rPr lang="es-ES" dirty="0" smtClean="0"/>
              <a:t>Se trata de dejar que las personas sepan cómo planeamos construir esto. Si hay alguna suposición sobre herramientas o bibliotecas, haga una lista aquí. Además, si hay áreas de la arquitectura de la aplicación que son riesgosas, destaque también.</a:t>
            </a:r>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r>
              <a:rPr lang="es-ES" dirty="0" smtClean="0"/>
              <a:t>Esta es tu oportunidad de expresar cualquier locura que hayas escuchado mientras construyes el mazo, y tener una conversación franca con tus patrocinadores y tu equipo sobre cómo vas a manejarlo. Esta es quizás una de las diapositivas más potentes del mazo: es tu oportunidad de pedir todo lo que necesites para tener éxito y las consecuencias si no lo obtienes. Úselo!</a:t>
            </a:r>
            <a:endParaRPr lang="es-E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lang="es-ES" sz="1800" dirty="0" smtClean="0">
                <a:uFill>
                  <a:solidFill/>
                </a:uFill>
                <a:latin typeface="+mn-lt"/>
                <a:ea typeface="+mn-ea"/>
                <a:cs typeface="+mn-cs"/>
                <a:sym typeface="Calibri"/>
              </a:rPr>
              <a:t>Dele a sus patrocinadores una idea de cuán grande es esta cosa (1, 3 o 6 meses). Antes de que pueda completar esta diapositiva, usted y el equipo deben crear y estimar una lista de historias de alto nivel para el proyecto. Esto no es un compromiso (demasiadas incógnitas). Es solo una suposición bastante aproximada. No lo trates como cualquier otra cosa.</a:t>
            </a:r>
            <a:endParaRPr sz="1200" dirty="0">
              <a:uFill>
                <a:solidFill/>
              </a:u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r>
              <a:rPr lang="es-ES" dirty="0" smtClean="0"/>
              <a:t>Establezca expectativas sobre quién va a necesitar y qué tipo de habilidades necesitarán para lograrlo. Use nombres si las personas específicas son importantes (es decir, Billy es el único que puede hacer X).</a:t>
            </a:r>
            <a:endParaRPr lang="es-ES" dirty="0"/>
          </a:p>
        </p:txBody>
      </p:sp>
    </p:spTree>
    <p:extLst>
      <p:ext uri="{BB962C8B-B14F-4D97-AF65-F5344CB8AC3E}">
        <p14:creationId xmlns:p14="http://schemas.microsoft.com/office/powerpoint/2010/main" val="847871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iming>
    <p:tnLst>
      <p:par>
        <p:cTn id="1" dur="indefinite" restart="never" nodeType="tmRoot"/>
      </p:par>
    </p:tnLst>
  </p:timing>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agilewarrior.wordpres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extLst/>
          </a:blip>
          <a:stretch>
            <a:fillRect/>
          </a:stretch>
        </p:blipFill>
        <p:spPr>
          <a:xfrm>
            <a:off x="7848600" y="6311900"/>
            <a:ext cx="1117600" cy="393700"/>
          </a:xfrm>
          <a:prstGeom prst="rect">
            <a:avLst/>
          </a:prstGeom>
          <a:ln w="12700">
            <a:miter lim="400000"/>
          </a:ln>
        </p:spPr>
      </p:pic>
      <p:pic>
        <p:nvPicPr>
          <p:cNvPr id="19"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dirty="0" smtClean="0">
                <a:solidFill>
                  <a:srgbClr val="1D4871"/>
                </a:solidFill>
                <a:uFill>
                  <a:solidFill>
                    <a:srgbClr val="1D4871"/>
                  </a:solidFill>
                </a:uFill>
              </a:rPr>
              <a:t>Agile Inception</a:t>
            </a:r>
            <a:endParaRPr sz="4400" dirty="0">
              <a:solidFill>
                <a:srgbClr val="1D4871"/>
              </a:solidFill>
              <a:uFill>
                <a:solidFill>
                  <a:srgbClr val="1D4871"/>
                </a:solidFill>
              </a:uFill>
            </a:endParaRP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r>
              <a:rPr sz="3200" dirty="0">
                <a:solidFill>
                  <a:srgbClr val="9A9A9A"/>
                </a:solidFill>
                <a:uFill>
                  <a:solidFill>
                    <a:srgbClr val="9A9A9A"/>
                  </a:solidFill>
                </a:uFill>
              </a:rPr>
              <a:t>Template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1409" y="274637"/>
            <a:ext cx="1941071" cy="634083"/>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extLst/>
          </a:blip>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lang="es-CO" sz="4400" dirty="0" smtClean="0">
                <a:solidFill>
                  <a:srgbClr val="1D4871"/>
                </a:solidFill>
                <a:uFill>
                  <a:solidFill>
                    <a:srgbClr val="1D4871"/>
                  </a:solidFill>
                </a:uFill>
              </a:rPr>
              <a:t>Que tan grande es esto</a:t>
            </a:r>
            <a:r>
              <a:rPr sz="4400" dirty="0" smtClean="0">
                <a:solidFill>
                  <a:srgbClr val="1D4871"/>
                </a:solidFill>
                <a:uFill>
                  <a:solidFill>
                    <a:srgbClr val="1D4871"/>
                  </a:solidFill>
                </a:uFill>
              </a:rPr>
              <a:t>?</a:t>
            </a:r>
            <a:endParaRPr sz="4400" dirty="0">
              <a:solidFill>
                <a:srgbClr val="1D4871"/>
              </a:solidFill>
              <a:uFill>
                <a:solidFill>
                  <a:srgbClr val="1D4871"/>
                </a:solidFill>
              </a:uFill>
            </a:endParaRP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848263" cy="692497"/>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lang="es-CO" sz="4000" b="1" dirty="0" err="1" smtClean="0">
                <a:uFill>
                  <a:solidFill/>
                </a:uFill>
              </a:rPr>
              <a:t>Lanzalo</a:t>
            </a:r>
            <a:r>
              <a:rPr sz="4000" b="1" dirty="0" smtClean="0">
                <a:uFill>
                  <a:solidFill/>
                </a:uFill>
              </a:rPr>
              <a:t>!</a:t>
            </a:r>
            <a:endParaRPr sz="4000" b="1" dirty="0">
              <a:uFill>
                <a:solidFill/>
              </a:uFill>
            </a:endParaRPr>
          </a:p>
        </p:txBody>
      </p:sp>
      <p:sp>
        <p:nvSpPr>
          <p:cNvPr id="126" name="Shape 126"/>
          <p:cNvSpPr/>
          <p:nvPr/>
        </p:nvSpPr>
        <p:spPr>
          <a:xfrm>
            <a:off x="1661310" y="2209800"/>
            <a:ext cx="1580561"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s-CO" sz="2800" dirty="0" smtClean="0">
                <a:uFill>
                  <a:solidFill/>
                </a:uFill>
              </a:rPr>
              <a:t>Desarrollo</a:t>
            </a:r>
            <a:endParaRPr sz="2800" dirty="0">
              <a:uFill>
                <a:solidFill/>
              </a:uFill>
            </a:endParaRPr>
          </a:p>
        </p:txBody>
      </p:sp>
      <p:sp>
        <p:nvSpPr>
          <p:cNvPr id="127" name="Shape 127"/>
          <p:cNvSpPr/>
          <p:nvPr/>
        </p:nvSpPr>
        <p:spPr>
          <a:xfrm>
            <a:off x="4129024" y="2240577"/>
            <a:ext cx="1474763" cy="446276"/>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s-CO" sz="2400" dirty="0" smtClean="0">
                <a:uFill>
                  <a:solidFill/>
                </a:uFill>
              </a:rPr>
              <a:t>Aceptación</a:t>
            </a:r>
            <a:endParaRPr sz="2400" dirty="0">
              <a:uFill>
                <a:solidFill/>
              </a:uFill>
            </a:endParaRPr>
          </a:p>
        </p:txBody>
      </p:sp>
      <p:sp>
        <p:nvSpPr>
          <p:cNvPr id="128" name="Shape 128"/>
          <p:cNvSpPr/>
          <p:nvPr/>
        </p:nvSpPr>
        <p:spPr>
          <a:xfrm>
            <a:off x="6152459" y="2274957"/>
            <a:ext cx="1291018" cy="353943"/>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defRPr sz="1800">
                <a:uFillTx/>
              </a:defRPr>
            </a:pPr>
            <a:r>
              <a:rPr lang="es-CO" sz="1800" dirty="0" smtClean="0">
                <a:uFill>
                  <a:solidFill/>
                </a:uFill>
              </a:rPr>
              <a:t>Capacitación</a:t>
            </a:r>
            <a:endParaRPr sz="1800" dirty="0">
              <a:uFill>
                <a:solidFill/>
              </a:uFill>
            </a:endParaRPr>
          </a:p>
        </p:txBody>
      </p:sp>
      <p:sp>
        <p:nvSpPr>
          <p:cNvPr id="129" name="Shape 129"/>
          <p:cNvSpPr/>
          <p:nvPr/>
        </p:nvSpPr>
        <p:spPr>
          <a:xfrm>
            <a:off x="2042310" y="2895600"/>
            <a:ext cx="1223092"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sz="2800" dirty="0" smtClean="0">
                <a:solidFill>
                  <a:srgbClr val="FFFFFF"/>
                </a:solidFill>
                <a:uFill>
                  <a:solidFill>
                    <a:srgbClr val="FFFFFF"/>
                  </a:solidFill>
                </a:uFill>
              </a:rPr>
              <a:t>3</a:t>
            </a:r>
            <a:r>
              <a:rPr lang="es-CO" sz="2800" dirty="0" smtClean="0">
                <a:solidFill>
                  <a:srgbClr val="FFFFFF"/>
                </a:solidFill>
                <a:uFill>
                  <a:solidFill>
                    <a:srgbClr val="FFFFFF"/>
                  </a:solidFill>
                </a:uFill>
              </a:rPr>
              <a:t>mese</a:t>
            </a:r>
            <a:endParaRPr sz="2800" dirty="0">
              <a:solidFill>
                <a:srgbClr val="FFFFFF"/>
              </a:solidFill>
              <a:uFill>
                <a:solidFill>
                  <a:srgbClr val="FFFFFF"/>
                </a:solidFill>
              </a:uFill>
            </a:endParaRPr>
          </a:p>
        </p:txBody>
      </p:sp>
      <p:sp>
        <p:nvSpPr>
          <p:cNvPr id="130" name="Shape 130"/>
          <p:cNvSpPr/>
          <p:nvPr/>
        </p:nvSpPr>
        <p:spPr>
          <a:xfrm>
            <a:off x="4190740" y="2895600"/>
            <a:ext cx="1585370"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1 </a:t>
            </a:r>
            <a:r>
              <a:rPr lang="es-CO" sz="2800" dirty="0" smtClean="0">
                <a:solidFill>
                  <a:srgbClr val="FFFFFF"/>
                </a:solidFill>
                <a:uFill>
                  <a:solidFill>
                    <a:srgbClr val="FFFFFF"/>
                  </a:solidFill>
                </a:uFill>
              </a:rPr>
              <a:t>Semana</a:t>
            </a:r>
            <a:endParaRPr sz="2800" dirty="0">
              <a:solidFill>
                <a:srgbClr val="FFFFFF"/>
              </a:solidFill>
              <a:uFill>
                <a:solidFill>
                  <a:srgbClr val="FFFFFF"/>
                </a:solidFill>
              </a:uFill>
            </a:endParaRPr>
          </a:p>
        </p:txBody>
      </p:sp>
      <p:sp>
        <p:nvSpPr>
          <p:cNvPr id="131" name="Shape 131"/>
          <p:cNvSpPr/>
          <p:nvPr/>
        </p:nvSpPr>
        <p:spPr>
          <a:xfrm>
            <a:off x="6086135" y="2895600"/>
            <a:ext cx="1585370"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1 </a:t>
            </a:r>
            <a:r>
              <a:rPr lang="es-CO" sz="2800" dirty="0" smtClean="0">
                <a:solidFill>
                  <a:srgbClr val="FFFFFF"/>
                </a:solidFill>
                <a:uFill>
                  <a:solidFill>
                    <a:srgbClr val="FFFFFF"/>
                  </a:solidFill>
                </a:uFill>
              </a:rPr>
              <a:t>Semana</a:t>
            </a:r>
            <a:endParaRPr sz="2800" dirty="0">
              <a:solidFill>
                <a:srgbClr val="FFFFFF"/>
              </a:solidFill>
              <a:uFill>
                <a:solidFill>
                  <a:srgbClr val="FFFFFF"/>
                </a:solidFill>
              </a:uFill>
            </a:endParaRPr>
          </a:p>
        </p:txBody>
      </p:sp>
      <p:sp>
        <p:nvSpPr>
          <p:cNvPr id="132" name="Shape 132"/>
          <p:cNvSpPr/>
          <p:nvPr/>
        </p:nvSpPr>
        <p:spPr>
          <a:xfrm>
            <a:off x="1212736" y="3886199"/>
            <a:ext cx="6658874" cy="569387"/>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lang="es-CO" sz="3200" b="1" dirty="0" smtClean="0">
                <a:uFill>
                  <a:solidFill/>
                </a:uFill>
              </a:rPr>
              <a:t>Es una sugerencia</a:t>
            </a:r>
            <a:r>
              <a:rPr sz="3200" b="1" dirty="0" smtClean="0">
                <a:uFill>
                  <a:solidFill/>
                </a:uFill>
              </a:rPr>
              <a:t>. No</a:t>
            </a:r>
            <a:r>
              <a:rPr lang="es-CO" sz="3200" b="1" dirty="0" smtClean="0">
                <a:uFill>
                  <a:solidFill/>
                </a:uFill>
              </a:rPr>
              <a:t> un compromiso</a:t>
            </a:r>
            <a:r>
              <a:rPr sz="3200" b="1" dirty="0" smtClean="0">
                <a:uFill>
                  <a:solidFill/>
                </a:uFill>
              </a:rPr>
              <a:t>.</a:t>
            </a:r>
            <a:endParaRPr sz="3200" b="1" dirty="0">
              <a:uFill>
                <a:solidFill/>
              </a:uFill>
            </a:endParaRP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CO" dirty="0" smtClean="0"/>
              <a:t>USER STORY MAPPING</a:t>
            </a:r>
            <a:endParaRPr lang="es-CO"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988840"/>
            <a:ext cx="6858000" cy="3429000"/>
          </a:xfrm>
          <a:prstGeom prst="rect">
            <a:avLst/>
          </a:prstGeom>
        </p:spPr>
      </p:pic>
    </p:spTree>
    <p:extLst>
      <p:ext uri="{BB962C8B-B14F-4D97-AF65-F5344CB8AC3E}">
        <p14:creationId xmlns:p14="http://schemas.microsoft.com/office/powerpoint/2010/main" val="381901750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lang="es-CO" sz="4400" dirty="0" smtClean="0">
                <a:solidFill>
                  <a:srgbClr val="1D4871"/>
                </a:solidFill>
                <a:uFill>
                  <a:solidFill>
                    <a:srgbClr val="1D4871"/>
                  </a:solidFill>
                </a:uFill>
              </a:rPr>
              <a:t>El equipo A</a:t>
            </a:r>
            <a:endParaRPr sz="4400" dirty="0">
              <a:solidFill>
                <a:srgbClr val="1D4871"/>
              </a:solidFill>
              <a:uFill>
                <a:solidFill>
                  <a:srgbClr val="1D4871"/>
                </a:solidFill>
              </a:uFill>
            </a:endParaRPr>
          </a:p>
        </p:txBody>
      </p:sp>
      <p:graphicFrame>
        <p:nvGraphicFramePr>
          <p:cNvPr id="114" name="Table 114"/>
          <p:cNvGraphicFramePr/>
          <p:nvPr>
            <p:extLst/>
          </p:nvPr>
        </p:nvGraphicFramePr>
        <p:xfrm>
          <a:off x="685800" y="1396999"/>
          <a:ext cx="7924800" cy="413512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dirty="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dirty="0" smtClean="0">
                          <a:solidFill>
                            <a:srgbClr val="FFFFFF"/>
                          </a:solidFill>
                          <a:uFill>
                            <a:solidFill>
                              <a:srgbClr val="FFFFFF"/>
                            </a:solidFill>
                          </a:uFill>
                        </a:rPr>
                        <a:t>Role</a:t>
                      </a:r>
                      <a:r>
                        <a:rPr lang="es-CO" sz="2400" dirty="0" smtClean="0">
                          <a:solidFill>
                            <a:srgbClr val="FFFFFF"/>
                          </a:solidFill>
                          <a:uFill>
                            <a:solidFill>
                              <a:srgbClr val="FFFFFF"/>
                            </a:solidFill>
                          </a:uFill>
                        </a:rPr>
                        <a:t>s</a:t>
                      </a:r>
                      <a:endParaRPr sz="2400" dirty="0">
                        <a:solidFill>
                          <a:srgbClr val="FFFFFF"/>
                        </a:solidFill>
                        <a:uFill>
                          <a:solidFill>
                            <a:srgbClr val="FFFFFF"/>
                          </a:solidFill>
                        </a:uFill>
                      </a:endParaRPr>
                    </a:p>
                  </a:txBody>
                  <a:tcPr marL="38100" marR="38100" marT="38100" marB="38100" horzOverflow="overflow"/>
                </a:tc>
                <a:tc>
                  <a:txBody>
                    <a:bodyPr/>
                    <a:lstStyle/>
                    <a:p>
                      <a:pPr lvl="0" algn="l">
                        <a:tabLst>
                          <a:tab pos="914400" algn="l"/>
                        </a:tabLst>
                        <a:defRPr sz="1800" b="0">
                          <a:solidFill>
                            <a:srgbClr val="000000"/>
                          </a:solidFill>
                          <a:uFillTx/>
                        </a:defRPr>
                      </a:pPr>
                      <a:r>
                        <a:rPr sz="2400" dirty="0" err="1" smtClean="0">
                          <a:solidFill>
                            <a:srgbClr val="FFFFFF"/>
                          </a:solidFill>
                          <a:uFill>
                            <a:solidFill>
                              <a:srgbClr val="FFFFFF"/>
                            </a:solidFill>
                          </a:uFill>
                        </a:rPr>
                        <a:t>Competenci</a:t>
                      </a:r>
                      <a:r>
                        <a:rPr lang="es-CO" sz="2400" dirty="0" smtClean="0">
                          <a:solidFill>
                            <a:srgbClr val="FFFFFF"/>
                          </a:solidFill>
                          <a:uFill>
                            <a:solidFill>
                              <a:srgbClr val="FFFFFF"/>
                            </a:solidFill>
                          </a:uFill>
                        </a:rPr>
                        <a:t>as</a:t>
                      </a:r>
                      <a:r>
                        <a:rPr sz="2400" dirty="0" smtClean="0">
                          <a:solidFill>
                            <a:srgbClr val="FFFFFF"/>
                          </a:solidFill>
                          <a:uFill>
                            <a:solidFill>
                              <a:srgbClr val="FFFFFF"/>
                            </a:solidFill>
                          </a:uFill>
                        </a:rPr>
                        <a:t>/</a:t>
                      </a:r>
                      <a:r>
                        <a:rPr sz="2400" dirty="0" err="1" smtClean="0">
                          <a:solidFill>
                            <a:srgbClr val="FFFFFF"/>
                          </a:solidFill>
                          <a:uFill>
                            <a:solidFill>
                              <a:srgbClr val="FFFFFF"/>
                            </a:solidFill>
                          </a:uFill>
                        </a:rPr>
                        <a:t>Expectati</a:t>
                      </a:r>
                      <a:r>
                        <a:rPr lang="es-CO" sz="2400" dirty="0" smtClean="0">
                          <a:solidFill>
                            <a:srgbClr val="FFFFFF"/>
                          </a:solidFill>
                          <a:uFill>
                            <a:solidFill>
                              <a:srgbClr val="FFFFFF"/>
                            </a:solidFill>
                          </a:uFill>
                        </a:rPr>
                        <a:t>vas / Información</a:t>
                      </a:r>
                      <a:endParaRPr sz="2400" dirty="0">
                        <a:solidFill>
                          <a:srgbClr val="FFFFFF"/>
                        </a:solidFill>
                        <a:uFill>
                          <a:solidFill>
                            <a:srgbClr val="FFFFFF"/>
                          </a:solidFill>
                        </a:uFill>
                      </a:endParaRP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tc>
                <a:tc>
                  <a:txBody>
                    <a:bodyPr/>
                    <a:lstStyle/>
                    <a:p>
                      <a:pPr lvl="0" algn="l">
                        <a:tabLst>
                          <a:tab pos="914400" algn="l"/>
                        </a:tabLst>
                        <a:defRPr sz="1800">
                          <a:uFillTx/>
                        </a:defRPr>
                      </a:pPr>
                      <a:r>
                        <a:rPr lang="es-CO" dirty="0" smtClean="0">
                          <a:uFill>
                            <a:solidFill/>
                          </a:uFill>
                        </a:rPr>
                        <a:t>Analista</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endParaRPr dirty="0">
                        <a:uFill>
                          <a:solidFill/>
                        </a:uFill>
                      </a:endParaRP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a:uFill>
                            <a:solidFill/>
                          </a:uFill>
                        </a:rPr>
                        <a:t>2</a:t>
                      </a:r>
                    </a:p>
                  </a:txBody>
                  <a:tcPr marL="38100" marR="38100" marT="38100" marB="38100" horzOverflow="overflow"/>
                </a:tc>
                <a:tc>
                  <a:txBody>
                    <a:bodyPr/>
                    <a:lstStyle/>
                    <a:p>
                      <a:pPr lvl="0" algn="l">
                        <a:tabLst>
                          <a:tab pos="914400" algn="l"/>
                        </a:tabLst>
                        <a:defRPr sz="1800">
                          <a:uFillTx/>
                        </a:defRPr>
                      </a:pPr>
                      <a:r>
                        <a:rPr>
                          <a:uFill>
                            <a:solidFill/>
                          </a:uFill>
                        </a:rPr>
                        <a:t>Developers</a:t>
                      </a:r>
                    </a:p>
                  </a:txBody>
                  <a:tcPr marL="38100" marR="38100" marT="38100" marB="38100" horzOverflow="overflow"/>
                </a:tc>
                <a:tc>
                  <a:txBody>
                    <a:bodyPr/>
                    <a:lstStyle/>
                    <a:p>
                      <a:pPr lvl="0" algn="l">
                        <a:buClr>
                          <a:srgbClr val="000000"/>
                        </a:buClr>
                        <a:tabLst>
                          <a:tab pos="914400" algn="l"/>
                        </a:tabLst>
                        <a:defRPr sz="1800">
                          <a:uFillTx/>
                        </a:defRPr>
                      </a:pPr>
                      <a:endParaRPr dirty="0">
                        <a:uFill>
                          <a:solidFill/>
                        </a:uFill>
                      </a:endParaRP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lang="es-CO" dirty="0" smtClean="0">
                          <a:uFill>
                            <a:solidFill/>
                          </a:uFill>
                        </a:rPr>
                        <a:t>3</a:t>
                      </a:r>
                      <a:endParaRPr dirty="0">
                        <a:uFill>
                          <a:solidFill/>
                        </a:uFill>
                      </a:endParaRPr>
                    </a:p>
                  </a:txBody>
                  <a:tcPr marL="38100" marR="38100" marT="38100" marB="38100" horzOverflow="overflow"/>
                </a:tc>
                <a:tc>
                  <a:txBody>
                    <a:bodyPr/>
                    <a:lstStyle/>
                    <a:p>
                      <a:pPr lvl="0" algn="l">
                        <a:tabLst>
                          <a:tab pos="914400" algn="l"/>
                        </a:tabLst>
                        <a:defRPr sz="1800">
                          <a:uFillTx/>
                        </a:defRPr>
                      </a:pPr>
                      <a:r>
                        <a:rPr lang="es-CO" dirty="0" err="1" smtClean="0">
                          <a:uFill>
                            <a:solidFill/>
                          </a:uFill>
                        </a:rPr>
                        <a:t>Product</a:t>
                      </a:r>
                      <a:r>
                        <a:rPr lang="es-CO" baseline="0" dirty="0" smtClean="0">
                          <a:uFill>
                            <a:solidFill/>
                          </a:uFill>
                        </a:rPr>
                        <a:t> </a:t>
                      </a:r>
                      <a:r>
                        <a:rPr lang="es-CO" baseline="0" dirty="0" err="1" smtClean="0">
                          <a:uFill>
                            <a:solidFill/>
                          </a:uFill>
                        </a:rPr>
                        <a:t>Owner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endParaRPr dirty="0">
                        <a:uFill>
                          <a:solidFill/>
                        </a:uFill>
                      </a:endParaRPr>
                    </a:p>
                  </a:txBody>
                  <a:tcPr marL="38100" marR="38100" marT="38100" marB="38100" horzOverflow="overflow"/>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r>
                        <a:rPr lang="es-CO" dirty="0" smtClean="0"/>
                        <a:t>4</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s-CO" dirty="0" err="1" smtClean="0"/>
                        <a:t>Scrum</a:t>
                      </a:r>
                      <a:r>
                        <a:rPr lang="es-CO" dirty="0" smtClean="0"/>
                        <a:t> Master</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995185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lang="es-CO" sz="4400" dirty="0" smtClean="0">
                <a:solidFill>
                  <a:srgbClr val="1D4871"/>
                </a:solidFill>
                <a:uFill>
                  <a:solidFill>
                    <a:srgbClr val="1D4871"/>
                  </a:solidFill>
                </a:uFill>
              </a:rPr>
              <a:t>Ecualizador</a:t>
            </a:r>
            <a:endParaRPr sz="4400" dirty="0">
              <a:solidFill>
                <a:srgbClr val="1D4871"/>
              </a:solidFill>
              <a:uFill>
                <a:solidFill>
                  <a:srgbClr val="1D4871"/>
                </a:solidFill>
              </a:uFill>
            </a:endParaRPr>
          </a:p>
        </p:txBody>
      </p:sp>
      <p:graphicFrame>
        <p:nvGraphicFramePr>
          <p:cNvPr id="140" name="Table 140"/>
          <p:cNvGraphicFramePr/>
          <p:nvPr>
            <p:extLst>
              <p:ext uri="{D42A27DB-BD31-4B8C-83A1-F6EECF244321}">
                <p14:modId xmlns:p14="http://schemas.microsoft.com/office/powerpoint/2010/main" val="3320618008"/>
              </p:ext>
            </p:extLst>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lang="es-CO" sz="2800" dirty="0" smtClean="0">
                          <a:solidFill>
                            <a:srgbClr val="FFFFFF"/>
                          </a:solidFill>
                          <a:uFill>
                            <a:solidFill>
                              <a:srgbClr val="FFFFFF"/>
                            </a:solidFill>
                          </a:uFill>
                        </a:rPr>
                        <a:t>El</a:t>
                      </a:r>
                      <a:r>
                        <a:rPr lang="es-CO" sz="2800" baseline="0" dirty="0" smtClean="0">
                          <a:solidFill>
                            <a:srgbClr val="FFFFFF"/>
                          </a:solidFill>
                          <a:uFill>
                            <a:solidFill>
                              <a:srgbClr val="FFFFFF"/>
                            </a:solidFill>
                          </a:uFill>
                        </a:rPr>
                        <a:t> clásico 4</a:t>
                      </a:r>
                      <a:endParaRPr sz="2800" dirty="0">
                        <a:solidFill>
                          <a:srgbClr val="FFFFFF"/>
                        </a:solidFill>
                        <a:uFill>
                          <a:solidFill>
                            <a:srgbClr val="FFFFFF"/>
                          </a:solidFill>
                        </a:uFill>
                      </a:endParaRP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dirty="0"/>
                    </a:p>
                  </a:txBody>
                  <a:tcPr marL="63500" marR="63500" marT="63500" marB="63500" anchor="ctr" horzOverflow="overflow"/>
                </a:tc>
                <a:tc>
                  <a:txBody>
                    <a:bodyPr/>
                    <a:lstStyle/>
                    <a:p>
                      <a:pPr lvl="0" algn="l">
                        <a:tabLst>
                          <a:tab pos="914400" algn="l"/>
                        </a:tabLst>
                        <a:defRPr sz="1800">
                          <a:uFillTx/>
                        </a:defRPr>
                      </a:pPr>
                      <a:r>
                        <a:rPr lang="es-CO" sz="2400" dirty="0" smtClean="0">
                          <a:uFill>
                            <a:solidFill/>
                          </a:uFill>
                        </a:rPr>
                        <a:t>Funcionalidades Completas</a:t>
                      </a:r>
                      <a:r>
                        <a:rPr sz="2400" dirty="0" smtClean="0">
                          <a:uFill>
                            <a:solidFill/>
                          </a:uFill>
                        </a:rPr>
                        <a:t> (</a:t>
                      </a:r>
                      <a:r>
                        <a:rPr lang="es-CO" sz="2400" dirty="0" smtClean="0">
                          <a:uFill>
                            <a:solidFill/>
                          </a:uFill>
                        </a:rPr>
                        <a:t>Meta</a:t>
                      </a:r>
                      <a:r>
                        <a:rPr sz="2400" dirty="0" smtClean="0">
                          <a:uFill>
                            <a:solidFill/>
                          </a:uFill>
                        </a:rPr>
                        <a:t>)</a:t>
                      </a:r>
                      <a:endParaRPr sz="2400" dirty="0">
                        <a:uFill>
                          <a:solidFill/>
                        </a:uFill>
                      </a:endParaRP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lang="es-CO" sz="2400" dirty="0" smtClean="0">
                          <a:uFill>
                            <a:solidFill/>
                          </a:uFill>
                        </a:rPr>
                        <a:t>Mantener presupuesto</a:t>
                      </a:r>
                      <a:r>
                        <a:rPr sz="2400" dirty="0" smtClean="0">
                          <a:uFill>
                            <a:solidFill/>
                          </a:uFill>
                        </a:rPr>
                        <a:t> (</a:t>
                      </a:r>
                      <a:r>
                        <a:rPr lang="es-CO" sz="2400" dirty="0" smtClean="0">
                          <a:uFill>
                            <a:solidFill/>
                          </a:uFill>
                        </a:rPr>
                        <a:t>Presupuesto</a:t>
                      </a:r>
                      <a:r>
                        <a:rPr sz="2400" dirty="0" smtClean="0">
                          <a:uFill>
                            <a:solidFill/>
                          </a:uFill>
                        </a:rPr>
                        <a:t>)</a:t>
                      </a:r>
                      <a:endParaRPr sz="2400" dirty="0">
                        <a:uFill>
                          <a:solidFill/>
                        </a:uFill>
                      </a:endParaRP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lang="es-CO" sz="2400" dirty="0" smtClean="0">
                          <a:uFill>
                            <a:solidFill/>
                          </a:uFill>
                        </a:rPr>
                        <a:t>Finalizar proyecto a tiempo </a:t>
                      </a:r>
                      <a:r>
                        <a:rPr sz="2400" dirty="0" smtClean="0">
                          <a:uFill>
                            <a:solidFill/>
                          </a:uFill>
                        </a:rPr>
                        <a:t>(</a:t>
                      </a:r>
                      <a:r>
                        <a:rPr lang="es-CO" sz="2400" dirty="0" smtClean="0">
                          <a:uFill>
                            <a:solidFill/>
                          </a:uFill>
                        </a:rPr>
                        <a:t>tiempo</a:t>
                      </a:r>
                      <a:r>
                        <a:rPr sz="2400" dirty="0" smtClean="0">
                          <a:uFill>
                            <a:solidFill/>
                          </a:uFill>
                        </a:rPr>
                        <a:t>)</a:t>
                      </a:r>
                      <a:endParaRPr sz="2400" dirty="0">
                        <a:uFill>
                          <a:solidFill/>
                        </a:uFill>
                      </a:endParaRP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lang="es-CO" sz="2400" dirty="0" smtClean="0">
                          <a:uFill>
                            <a:solidFill/>
                          </a:uFill>
                        </a:rPr>
                        <a:t>Alta calidad</a:t>
                      </a:r>
                      <a:r>
                        <a:rPr sz="2400" dirty="0" smtClean="0">
                          <a:uFill>
                            <a:solidFill/>
                          </a:uFill>
                        </a:rPr>
                        <a:t>, </a:t>
                      </a:r>
                      <a:r>
                        <a:rPr lang="es-CO" sz="2400" dirty="0" smtClean="0">
                          <a:uFill>
                            <a:solidFill/>
                          </a:uFill>
                        </a:rPr>
                        <a:t>Pocos defectos</a:t>
                      </a:r>
                      <a:r>
                        <a:rPr lang="es-CO" sz="2400" baseline="0" dirty="0" smtClean="0">
                          <a:uFill>
                            <a:solidFill/>
                          </a:uFill>
                        </a:rPr>
                        <a:t> </a:t>
                      </a:r>
                      <a:r>
                        <a:rPr sz="2400" dirty="0" smtClean="0">
                          <a:uFill>
                            <a:solidFill/>
                          </a:uFill>
                        </a:rPr>
                        <a:t>(</a:t>
                      </a:r>
                      <a:r>
                        <a:rPr lang="es-CO" sz="2400" dirty="0" smtClean="0">
                          <a:uFill>
                            <a:solidFill/>
                          </a:uFill>
                        </a:rPr>
                        <a:t>Calidad</a:t>
                      </a:r>
                      <a:r>
                        <a:rPr sz="2400" dirty="0" smtClean="0">
                          <a:uFill>
                            <a:solidFill/>
                          </a:uFill>
                        </a:rPr>
                        <a:t>)</a:t>
                      </a:r>
                      <a:endParaRPr sz="2400" dirty="0">
                        <a:uFill>
                          <a:solidFill/>
                        </a:uFill>
                      </a:endParaRP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983231583"/>
              </p:ext>
            </p:extLst>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lang="es-CO" sz="2800" dirty="0" smtClean="0">
                          <a:solidFill>
                            <a:srgbClr val="FFFFFF"/>
                          </a:solidFill>
                          <a:uFill>
                            <a:solidFill>
                              <a:srgbClr val="FFFFFF"/>
                            </a:solidFill>
                          </a:uFill>
                        </a:rPr>
                        <a:t>Otras Cosas</a:t>
                      </a:r>
                      <a:r>
                        <a:rPr lang="es-CO" sz="2800" baseline="0" dirty="0" smtClean="0">
                          <a:solidFill>
                            <a:srgbClr val="FFFFFF"/>
                          </a:solidFill>
                          <a:uFill>
                            <a:solidFill>
                              <a:srgbClr val="FFFFFF"/>
                            </a:solidFill>
                          </a:uFill>
                        </a:rPr>
                        <a:t> Importantes</a:t>
                      </a:r>
                      <a:endParaRPr sz="2800" dirty="0">
                        <a:solidFill>
                          <a:srgbClr val="FFFFFF"/>
                        </a:solidFill>
                        <a:uFill>
                          <a:solidFill>
                            <a:srgbClr val="FFFFFF"/>
                          </a:solidFill>
                        </a:uFill>
                      </a:endParaRP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lang="es-CO" sz="2400" dirty="0" smtClean="0">
                          <a:uFill>
                            <a:solidFill/>
                          </a:uFill>
                        </a:rPr>
                        <a:t>Fácil de usar</a:t>
                      </a:r>
                      <a:endParaRPr sz="2400" dirty="0">
                        <a:uFill>
                          <a:solidFill/>
                        </a:uFill>
                      </a:endParaRP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lang="es-CO" sz="2400" dirty="0" smtClean="0">
                          <a:uFill>
                            <a:solidFill/>
                          </a:uFill>
                        </a:rPr>
                        <a:t>Que no me haga pensar</a:t>
                      </a:r>
                      <a:r>
                        <a:rPr sz="2400" dirty="0" smtClean="0">
                          <a:uFill>
                            <a:solidFill/>
                          </a:uFill>
                        </a:rPr>
                        <a:t>!</a:t>
                      </a:r>
                      <a:endParaRPr sz="2400" dirty="0">
                        <a:uFill>
                          <a:solidFill/>
                        </a:uFill>
                      </a:endParaRP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lang="es-CO" sz="2400" dirty="0" smtClean="0">
                          <a:uFill>
                            <a:solidFill/>
                          </a:uFill>
                        </a:rPr>
                        <a:t>Auditoría detallada (registrar todo)</a:t>
                      </a:r>
                      <a:endParaRPr sz="2400" dirty="0">
                        <a:uFill>
                          <a:solidFill/>
                        </a:uFill>
                      </a:endParaRP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&lt;insert yours&gt;</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312617" y="1831976"/>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1828800" y="2895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447800" y="3428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1295400" y="4648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2057400" y="5029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600200" y="55117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lang="es-CO" sz="4400" dirty="0" smtClean="0">
                <a:solidFill>
                  <a:srgbClr val="1D4871"/>
                </a:solidFill>
                <a:uFill>
                  <a:solidFill>
                    <a:srgbClr val="1D4871"/>
                  </a:solidFill>
                </a:uFill>
              </a:rPr>
              <a:t>Primer Lanzamiento</a:t>
            </a:r>
            <a:endParaRPr sz="4400" dirty="0">
              <a:solidFill>
                <a:srgbClr val="1D4871"/>
              </a:solidFill>
              <a:uFill>
                <a:solidFill>
                  <a:srgbClr val="1D4871"/>
                </a:solidFill>
              </a:uFill>
            </a:endParaRP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848263" cy="692497"/>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lang="en-US" sz="4000" b="1" dirty="0" err="1" smtClean="0">
                <a:uFill>
                  <a:solidFill/>
                </a:uFill>
              </a:rPr>
              <a:t>Lanzalo</a:t>
            </a:r>
            <a:r>
              <a:rPr sz="4000" b="1" dirty="0" smtClean="0">
                <a:uFill>
                  <a:solidFill/>
                </a:uFill>
              </a:rPr>
              <a:t>!</a:t>
            </a:r>
            <a:endParaRPr sz="4000" b="1" dirty="0">
              <a:uFill>
                <a:solidFill/>
              </a:uFill>
            </a:endParaRPr>
          </a:p>
        </p:txBody>
      </p:sp>
      <p:sp>
        <p:nvSpPr>
          <p:cNvPr id="216" name="Shape 216"/>
          <p:cNvSpPr/>
          <p:nvPr/>
        </p:nvSpPr>
        <p:spPr>
          <a:xfrm>
            <a:off x="1438275" y="2667000"/>
            <a:ext cx="1580561"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s-CO" sz="2800" dirty="0" smtClean="0">
                <a:uFill>
                  <a:solidFill/>
                </a:uFill>
              </a:rPr>
              <a:t>Desarrollo</a:t>
            </a:r>
            <a:endParaRPr sz="2800" dirty="0">
              <a:uFill>
                <a:solidFill/>
              </a:uFill>
            </a:endParaRPr>
          </a:p>
        </p:txBody>
      </p:sp>
      <p:sp>
        <p:nvSpPr>
          <p:cNvPr id="217" name="Shape 217"/>
          <p:cNvSpPr/>
          <p:nvPr/>
        </p:nvSpPr>
        <p:spPr>
          <a:xfrm>
            <a:off x="3927227" y="2667000"/>
            <a:ext cx="1474763" cy="446276"/>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s-CO" sz="2400" dirty="0" smtClean="0">
                <a:uFill>
                  <a:solidFill/>
                </a:uFill>
              </a:rPr>
              <a:t>Aceptación</a:t>
            </a:r>
            <a:endParaRPr sz="2400" dirty="0">
              <a:uFill>
                <a:solidFill/>
              </a:uFill>
            </a:endParaRPr>
          </a:p>
        </p:txBody>
      </p:sp>
      <p:sp>
        <p:nvSpPr>
          <p:cNvPr id="218" name="Shape 218"/>
          <p:cNvSpPr/>
          <p:nvPr/>
        </p:nvSpPr>
        <p:spPr>
          <a:xfrm>
            <a:off x="5862342" y="2727511"/>
            <a:ext cx="1671933" cy="446276"/>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s-CO" sz="2400" dirty="0" smtClean="0">
                <a:uFill>
                  <a:solidFill/>
                </a:uFill>
              </a:rPr>
              <a:t>Capacitación</a:t>
            </a:r>
            <a:endParaRPr sz="2400" dirty="0">
              <a:uFill>
                <a:solidFill/>
              </a:uFill>
            </a:endParaRPr>
          </a:p>
        </p:txBody>
      </p:sp>
      <p:sp>
        <p:nvSpPr>
          <p:cNvPr id="219" name="Shape 219"/>
          <p:cNvSpPr/>
          <p:nvPr/>
        </p:nvSpPr>
        <p:spPr>
          <a:xfrm>
            <a:off x="1819275" y="3352800"/>
            <a:ext cx="1384995"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sz="2800" dirty="0" smtClean="0">
                <a:solidFill>
                  <a:srgbClr val="FFFFFF"/>
                </a:solidFill>
                <a:uFill>
                  <a:solidFill>
                    <a:srgbClr val="FFFFFF"/>
                  </a:solidFill>
                </a:uFill>
              </a:rPr>
              <a:t>3</a:t>
            </a:r>
            <a:r>
              <a:rPr lang="es-CO" sz="2800" dirty="0" smtClean="0">
                <a:solidFill>
                  <a:srgbClr val="FFFFFF"/>
                </a:solidFill>
                <a:uFill>
                  <a:solidFill>
                    <a:srgbClr val="FFFFFF"/>
                  </a:solidFill>
                </a:uFill>
              </a:rPr>
              <a:t>Mese</a:t>
            </a:r>
            <a:r>
              <a:rPr sz="2800" dirty="0" smtClean="0">
                <a:solidFill>
                  <a:srgbClr val="FFFFFF"/>
                </a:solidFill>
                <a:uFill>
                  <a:solidFill>
                    <a:srgbClr val="FFFFFF"/>
                  </a:solidFill>
                </a:uFill>
              </a:rPr>
              <a:t>s</a:t>
            </a:r>
            <a:endParaRPr sz="2800" dirty="0">
              <a:solidFill>
                <a:srgbClr val="FFFFFF"/>
              </a:solidFill>
              <a:uFill>
                <a:solidFill>
                  <a:srgbClr val="FFFFFF"/>
                </a:solidFill>
              </a:uFill>
            </a:endParaRPr>
          </a:p>
        </p:txBody>
      </p:sp>
      <p:sp>
        <p:nvSpPr>
          <p:cNvPr id="220" name="Shape 220"/>
          <p:cNvSpPr/>
          <p:nvPr/>
        </p:nvSpPr>
        <p:spPr>
          <a:xfrm>
            <a:off x="3928120" y="3352800"/>
            <a:ext cx="1585370"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1 </a:t>
            </a:r>
            <a:r>
              <a:rPr lang="es-CO" sz="2800" dirty="0" smtClean="0">
                <a:solidFill>
                  <a:srgbClr val="FFFFFF"/>
                </a:solidFill>
                <a:uFill>
                  <a:solidFill>
                    <a:srgbClr val="FFFFFF"/>
                  </a:solidFill>
                </a:uFill>
              </a:rPr>
              <a:t>Semana</a:t>
            </a:r>
            <a:endParaRPr sz="2800" dirty="0">
              <a:solidFill>
                <a:srgbClr val="FFFFFF"/>
              </a:solidFill>
              <a:uFill>
                <a:solidFill>
                  <a:srgbClr val="FFFFFF"/>
                </a:solidFill>
              </a:uFill>
            </a:endParaRPr>
          </a:p>
        </p:txBody>
      </p:sp>
      <p:sp>
        <p:nvSpPr>
          <p:cNvPr id="221" name="Shape 221"/>
          <p:cNvSpPr/>
          <p:nvPr/>
        </p:nvSpPr>
        <p:spPr>
          <a:xfrm>
            <a:off x="5905623" y="3346534"/>
            <a:ext cx="1585370"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1 </a:t>
            </a:r>
            <a:r>
              <a:rPr lang="es-CO" sz="2800" dirty="0" smtClean="0">
                <a:solidFill>
                  <a:srgbClr val="FFFFFF"/>
                </a:solidFill>
                <a:uFill>
                  <a:solidFill>
                    <a:srgbClr val="FFFFFF"/>
                  </a:solidFill>
                </a:uFill>
              </a:rPr>
              <a:t>Semana</a:t>
            </a:r>
            <a:endParaRPr sz="2800" dirty="0">
              <a:solidFill>
                <a:srgbClr val="FFFFFF"/>
              </a:solidFill>
              <a:uFill>
                <a:solidFill>
                  <a:srgbClr val="FFFFFF"/>
                </a:solidFill>
              </a:uFill>
            </a:endParaRPr>
          </a:p>
        </p:txBody>
      </p:sp>
      <p:pic>
        <p:nvPicPr>
          <p:cNvPr id="222" name="image10.png"/>
          <p:cNvPicPr/>
          <p:nvPr/>
        </p:nvPicPr>
        <p:blipFill>
          <a:blip r:embed="rId4">
            <a:extLst/>
          </a:blip>
          <a:stretch>
            <a:fillRect/>
          </a:stretch>
        </p:blipFill>
        <p:spPr>
          <a:xfrm>
            <a:off x="228600" y="3200400"/>
            <a:ext cx="1057276" cy="800100"/>
          </a:xfrm>
          <a:prstGeom prst="rect">
            <a:avLst/>
          </a:prstGeom>
          <a:ln w="12700">
            <a:round/>
          </a:ln>
        </p:spPr>
      </p:pic>
      <p:sp>
        <p:nvSpPr>
          <p:cNvPr id="223" name="Shape 223"/>
          <p:cNvSpPr/>
          <p:nvPr/>
        </p:nvSpPr>
        <p:spPr>
          <a:xfrm>
            <a:off x="1383189" y="4114800"/>
            <a:ext cx="6668492" cy="692497"/>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dirty="0">
                <a:uFill>
                  <a:solidFill/>
                </a:uFill>
              </a:rPr>
              <a:t>3 </a:t>
            </a:r>
            <a:r>
              <a:rPr lang="es-CO" sz="4000" b="1" dirty="0" smtClean="0">
                <a:uFill>
                  <a:solidFill/>
                </a:uFill>
              </a:rPr>
              <a:t>Personas</a:t>
            </a:r>
            <a:r>
              <a:rPr sz="4000" b="1" dirty="0" smtClean="0">
                <a:uFill>
                  <a:solidFill/>
                </a:uFill>
              </a:rPr>
              <a:t>, </a:t>
            </a:r>
            <a:r>
              <a:rPr sz="4000" b="1" dirty="0">
                <a:uFill>
                  <a:solidFill/>
                </a:uFill>
              </a:rPr>
              <a:t>3 </a:t>
            </a:r>
            <a:r>
              <a:rPr sz="4000" b="1">
                <a:uFill>
                  <a:solidFill/>
                </a:uFill>
              </a:rPr>
              <a:t>½ </a:t>
            </a:r>
            <a:r>
              <a:rPr sz="4000" b="1" smtClean="0">
                <a:uFill>
                  <a:solidFill/>
                </a:uFill>
              </a:rPr>
              <a:t>months, </a:t>
            </a:r>
            <a:r>
              <a:rPr sz="4000" b="1" dirty="0">
                <a:uFill>
                  <a:solidFill/>
                </a:uFill>
              </a:rPr>
              <a:t>$250K</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28" name="Shape 228"/>
          <p:cNvSpPr>
            <a:spLocks noGrp="1"/>
          </p:cNvSpPr>
          <p:nvPr>
            <p:ph type="title"/>
          </p:nvPr>
        </p:nvSpPr>
        <p:spPr>
          <a:xfrm>
            <a:off x="470942" y="1197668"/>
            <a:ext cx="8229600" cy="1143001"/>
          </a:xfrm>
          <a:prstGeom prst="rect">
            <a:avLst/>
          </a:prstGeom>
        </p:spPr>
        <p:txBody>
          <a:bodyPr/>
          <a:lstStyle/>
          <a:p>
            <a:pPr lvl="0">
              <a:defRPr sz="1800">
                <a:solidFill>
                  <a:srgbClr val="000000"/>
                </a:solidFill>
                <a:uFillTx/>
              </a:defRPr>
            </a:pPr>
            <a:r>
              <a:rPr lang="es-CO" sz="4400" dirty="0" smtClean="0">
                <a:solidFill>
                  <a:srgbClr val="1D4871"/>
                </a:solidFill>
                <a:uFill>
                  <a:solidFill>
                    <a:srgbClr val="1D4871"/>
                  </a:solidFill>
                </a:uFill>
              </a:rPr>
              <a:t>Aprende</a:t>
            </a:r>
            <a:r>
              <a:rPr lang="en-US" sz="4400" dirty="0" smtClean="0">
                <a:solidFill>
                  <a:srgbClr val="1D4871"/>
                </a:solidFill>
                <a:uFill>
                  <a:solidFill>
                    <a:srgbClr val="1D4871"/>
                  </a:solidFill>
                </a:uFill>
              </a:rPr>
              <a:t> mas !</a:t>
            </a:r>
            <a:endParaRPr sz="4400" dirty="0">
              <a:solidFill>
                <a:srgbClr val="1D4871"/>
              </a:solidFill>
              <a:uFill>
                <a:solidFill>
                  <a:srgbClr val="1D4871"/>
                </a:solidFill>
              </a:uFill>
            </a:endParaRPr>
          </a:p>
        </p:txBody>
      </p:sp>
      <p:sp>
        <p:nvSpPr>
          <p:cNvPr id="229" name="Shape 229"/>
          <p:cNvSpPr>
            <a:spLocks noGrp="1"/>
          </p:cNvSpPr>
          <p:nvPr>
            <p:ph type="body" idx="1"/>
          </p:nvPr>
        </p:nvSpPr>
        <p:spPr>
          <a:xfrm>
            <a:off x="470942" y="2332036"/>
            <a:ext cx="8229600" cy="4525964"/>
          </a:xfrm>
          <a:prstGeom prst="rect">
            <a:avLst/>
          </a:prstGeom>
        </p:spPr>
        <p:txBody>
          <a:bodyPr/>
          <a:lstStyle/>
          <a:p>
            <a:pPr lvl="0">
              <a:defRPr sz="1800">
                <a:uFillTx/>
              </a:defRPr>
            </a:pPr>
            <a:r>
              <a:rPr sz="3200" dirty="0">
                <a:solidFill>
                  <a:srgbClr val="0433FF"/>
                </a:solidFill>
                <a:uFill>
                  <a:solidFill>
                    <a:srgbClr val="0433FF"/>
                  </a:solidFill>
                </a:uFill>
                <a:hlinkClick r:id="rId4"/>
              </a:rPr>
              <a:t>http://agilewarrior.wordpress.com</a:t>
            </a:r>
            <a:endParaRPr sz="3200" dirty="0">
              <a:uFill>
                <a:solidFill/>
              </a:uFill>
            </a:endParaRPr>
          </a:p>
          <a:p>
            <a:pPr lvl="0">
              <a:defRPr sz="1800">
                <a:uFillTx/>
              </a:defRPr>
            </a:pPr>
            <a:r>
              <a:rPr sz="3200" dirty="0">
                <a:uFill>
                  <a:solidFill/>
                </a:uFill>
              </a:rPr>
              <a:t>Buy the book!</a:t>
            </a:r>
          </a:p>
          <a:p>
            <a:pPr lvl="0">
              <a:defRPr sz="1800">
                <a:uFillTx/>
              </a:defRPr>
            </a:pPr>
            <a:endParaRPr sz="3200" dirty="0">
              <a:uFill>
                <a:solidFill/>
              </a:uFill>
            </a:endParaRPr>
          </a:p>
          <a:p>
            <a:pPr lvl="0">
              <a:defRPr sz="1800">
                <a:uFillTx/>
              </a:defRPr>
            </a:pPr>
            <a:r>
              <a:rPr sz="3200" dirty="0">
                <a:uFill>
                  <a:solidFill/>
                </a:uFill>
              </a:rPr>
              <a:t>Twitter:</a:t>
            </a:r>
          </a:p>
          <a:p>
            <a:pPr lvl="1">
              <a:defRPr sz="1800">
                <a:uFillTx/>
              </a:defRPr>
            </a:pPr>
            <a:r>
              <a:rPr sz="2800" dirty="0">
                <a:uFill>
                  <a:solidFill/>
                </a:uFill>
              </a:rPr>
              <a:t>@</a:t>
            </a:r>
            <a:r>
              <a:rPr sz="2800" dirty="0" err="1">
                <a:uFill>
                  <a:solidFill/>
                </a:uFill>
              </a:rPr>
              <a:t>jrasmusson</a:t>
            </a:r>
            <a:endParaRPr sz="2800" dirty="0">
              <a:uFill>
                <a:solidFill/>
              </a:uFill>
            </a:endParaRPr>
          </a:p>
        </p:txBody>
      </p:sp>
      <p:pic>
        <p:nvPicPr>
          <p:cNvPr id="230" name="image11.png"/>
          <p:cNvPicPr/>
          <p:nvPr/>
        </p:nvPicPr>
        <p:blipFill>
          <a:blip r:embed="rId5">
            <a:extLst/>
          </a:blip>
          <a:stretch>
            <a:fillRect/>
          </a:stretch>
        </p:blipFill>
        <p:spPr>
          <a:xfrm>
            <a:off x="4371578" y="3060700"/>
            <a:ext cx="2946400" cy="3797300"/>
          </a:xfrm>
          <a:prstGeom prst="rect">
            <a:avLst/>
          </a:prstGeom>
          <a:ln w="12700">
            <a:miter lim="400000"/>
          </a:ln>
        </p:spPr>
      </p:pic>
      <p:sp>
        <p:nvSpPr>
          <p:cNvPr id="2" name="Rectangle 1"/>
          <p:cNvSpPr/>
          <p:nvPr/>
        </p:nvSpPr>
        <p:spPr>
          <a:xfrm>
            <a:off x="464890" y="489782"/>
            <a:ext cx="6617517" cy="707886"/>
          </a:xfrm>
          <a:prstGeom prst="rect">
            <a:avLst/>
          </a:prstGeom>
        </p:spPr>
        <p:txBody>
          <a:bodyPr wrap="none">
            <a:spAutoFit/>
          </a:bodyPr>
          <a:lstStyle/>
          <a:p>
            <a:r>
              <a:rPr lang="en-US" sz="4000" dirty="0"/>
              <a:t>http://giovannycifuentes.com/</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extLst/>
          </a:blip>
          <a:stretch>
            <a:fillRect/>
          </a:stretch>
        </p:blipFill>
        <p:spPr>
          <a:xfrm>
            <a:off x="7848600" y="6311900"/>
            <a:ext cx="1117600" cy="393700"/>
          </a:xfrm>
          <a:prstGeom prst="rect">
            <a:avLst/>
          </a:prstGeom>
          <a:ln w="12700">
            <a:miter lim="400000"/>
          </a:ln>
        </p:spPr>
      </p:pic>
      <p:pic>
        <p:nvPicPr>
          <p:cNvPr id="2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sz="4400" dirty="0" smtClean="0">
                <a:solidFill>
                  <a:srgbClr val="1D4871"/>
                </a:solidFill>
                <a:uFill>
                  <a:solidFill>
                    <a:srgbClr val="1D4871"/>
                  </a:solidFill>
                </a:uFill>
              </a:rPr>
              <a:t>&lt;</a:t>
            </a:r>
            <a:r>
              <a:rPr lang="es-CO" sz="4400" dirty="0" smtClean="0">
                <a:solidFill>
                  <a:srgbClr val="1D4871"/>
                </a:solidFill>
                <a:uFill>
                  <a:solidFill>
                    <a:srgbClr val="1D4871"/>
                  </a:solidFill>
                </a:uFill>
              </a:rPr>
              <a:t>Nombre del Proyecto</a:t>
            </a:r>
            <a:r>
              <a:rPr sz="4400" dirty="0" smtClean="0">
                <a:solidFill>
                  <a:srgbClr val="1D4871"/>
                </a:solidFill>
                <a:uFill>
                  <a:solidFill>
                    <a:srgbClr val="1D4871"/>
                  </a:solidFill>
                </a:uFill>
              </a:rPr>
              <a:t>&gt;</a:t>
            </a:r>
            <a:endParaRPr sz="4400" dirty="0">
              <a:solidFill>
                <a:srgbClr val="1D4871"/>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r>
              <a:rPr sz="3200" dirty="0" smtClean="0">
                <a:solidFill>
                  <a:srgbClr val="9A9A9A"/>
                </a:solidFill>
                <a:uFill>
                  <a:solidFill>
                    <a:srgbClr val="9A9A9A"/>
                  </a:solidFill>
                </a:uFill>
              </a:rPr>
              <a:t>&lt;</a:t>
            </a:r>
            <a:r>
              <a:rPr lang="es-CO" sz="3200" dirty="0" smtClean="0">
                <a:solidFill>
                  <a:srgbClr val="9A9A9A"/>
                </a:solidFill>
                <a:uFill>
                  <a:solidFill>
                    <a:srgbClr val="9A9A9A"/>
                  </a:solidFill>
                </a:uFill>
              </a:rPr>
              <a:t>Patrocinadores</a:t>
            </a:r>
            <a:r>
              <a:rPr sz="3200" dirty="0" smtClean="0">
                <a:solidFill>
                  <a:srgbClr val="9A9A9A"/>
                </a:solidFill>
                <a:uFill>
                  <a:solidFill>
                    <a:srgbClr val="9A9A9A"/>
                  </a:solidFill>
                </a:uFill>
              </a:rPr>
              <a:t>&gt;</a:t>
            </a:r>
            <a:endParaRPr sz="3200" dirty="0">
              <a:solidFill>
                <a:srgbClr val="9A9A9A"/>
              </a:solidFill>
              <a:uFill>
                <a:solidFill>
                  <a:srgbClr val="9A9A9A"/>
                </a:solidFill>
              </a:u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lang="es-CO" sz="4400" dirty="0" smtClean="0">
                <a:solidFill>
                  <a:srgbClr val="1D4871"/>
                </a:solidFill>
                <a:uFill>
                  <a:solidFill>
                    <a:srgbClr val="1D4871"/>
                  </a:solidFill>
                </a:uFill>
              </a:rPr>
              <a:t>Porque Estamos Aquí</a:t>
            </a:r>
            <a:r>
              <a:rPr sz="4400" dirty="0" smtClean="0">
                <a:solidFill>
                  <a:srgbClr val="1D4871"/>
                </a:solidFill>
                <a:uFill>
                  <a:solidFill>
                    <a:srgbClr val="1D4871"/>
                  </a:solidFill>
                </a:uFill>
              </a:rPr>
              <a:t>?</a:t>
            </a:r>
            <a:endParaRPr sz="4400" dirty="0">
              <a:solidFill>
                <a:srgbClr val="1D4871"/>
              </a:solidFill>
              <a:uFill>
                <a:solidFill>
                  <a:srgbClr val="1D4871"/>
                </a:solidFill>
              </a:uFill>
            </a:endParaRPr>
          </a:p>
        </p:txBody>
      </p:sp>
      <p:sp>
        <p:nvSpPr>
          <p:cNvPr id="32" name="Shape 32"/>
          <p:cNvSpPr>
            <a:spLocks noGrp="1"/>
          </p:cNvSpPr>
          <p:nvPr>
            <p:ph type="body" idx="1"/>
          </p:nvPr>
        </p:nvSpPr>
        <p:spPr>
          <a:xfrm>
            <a:off x="520750" y="1628800"/>
            <a:ext cx="8229600" cy="4525964"/>
          </a:xfrm>
          <a:prstGeom prst="rect">
            <a:avLst/>
          </a:prstGeom>
        </p:spPr>
        <p:txBody>
          <a:bodyPr/>
          <a:lstStyle/>
          <a:p>
            <a:pPr lvl="0">
              <a:defRPr sz="1800">
                <a:uFillTx/>
              </a:defRPr>
            </a:pPr>
            <a:r>
              <a:rPr lang="es-CO" sz="3200" dirty="0" smtClean="0">
                <a:uFill>
                  <a:solidFill/>
                </a:uFill>
              </a:rPr>
              <a:t>Razón Importante </a:t>
            </a:r>
            <a:r>
              <a:rPr sz="3200" dirty="0" smtClean="0">
                <a:uFill>
                  <a:solidFill/>
                </a:uFill>
              </a:rPr>
              <a:t>#1</a:t>
            </a:r>
            <a:endParaRPr sz="3200" dirty="0">
              <a:uFill>
                <a:solidFill/>
              </a:uFill>
            </a:endParaRPr>
          </a:p>
          <a:p>
            <a:pPr lvl="0">
              <a:defRPr sz="1800">
                <a:uFillTx/>
              </a:defRPr>
            </a:pPr>
            <a:r>
              <a:rPr lang="es-CO" sz="3200" dirty="0" smtClean="0">
                <a:uFill>
                  <a:solidFill/>
                </a:uFill>
              </a:rPr>
              <a:t>Razón Importante </a:t>
            </a:r>
            <a:r>
              <a:rPr sz="3200" dirty="0" smtClean="0">
                <a:uFill>
                  <a:solidFill/>
                </a:uFill>
              </a:rPr>
              <a:t>#2</a:t>
            </a:r>
            <a:endParaRPr sz="3200" dirty="0">
              <a:uFill>
                <a:solidFill/>
              </a:uFill>
            </a:endParaRPr>
          </a:p>
          <a:p>
            <a:pPr lvl="0">
              <a:defRPr sz="1800">
                <a:uFillTx/>
              </a:defRPr>
            </a:pPr>
            <a:r>
              <a:rPr lang="es-CO" sz="3200" dirty="0" smtClean="0">
                <a:uFill>
                  <a:solidFill/>
                </a:uFill>
              </a:rPr>
              <a:t>Razón Importante </a:t>
            </a:r>
            <a:r>
              <a:rPr sz="3200" dirty="0" smtClean="0">
                <a:uFill>
                  <a:solidFill/>
                </a:uFill>
              </a:rPr>
              <a:t>#3</a:t>
            </a:r>
            <a:endParaRPr sz="3200" dirty="0">
              <a:uFill>
                <a:solidFill/>
              </a:uFill>
            </a:endParaRPr>
          </a:p>
        </p:txBody>
      </p:sp>
      <p:sp>
        <p:nvSpPr>
          <p:cNvPr id="33" name="Shape 33"/>
          <p:cNvSpPr/>
          <p:nvPr/>
        </p:nvSpPr>
        <p:spPr>
          <a:xfrm>
            <a:off x="812800" y="4800600"/>
            <a:ext cx="7863656" cy="1184940"/>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3600"/>
            </a:lvl1pPr>
          </a:lstStyle>
          <a:p>
            <a:pPr lvl="0">
              <a:defRPr sz="1800">
                <a:uFillTx/>
              </a:defRPr>
            </a:pPr>
            <a:r>
              <a:rPr sz="3600" dirty="0">
                <a:uFill>
                  <a:solidFill/>
                </a:uFill>
              </a:rPr>
              <a:t>&lt;#1 </a:t>
            </a:r>
            <a:r>
              <a:rPr lang="es-CO" sz="3600" dirty="0" smtClean="0">
                <a:uFill>
                  <a:solidFill/>
                </a:uFill>
              </a:rPr>
              <a:t>Razón por la que se esta haciendo el proyecto</a:t>
            </a:r>
            <a:r>
              <a:rPr sz="3600" dirty="0" smtClean="0">
                <a:uFill>
                  <a:solidFill/>
                </a:uFill>
              </a:rPr>
              <a:t>&gt;</a:t>
            </a:r>
            <a:endParaRPr sz="3600" dirty="0">
              <a:uFill>
                <a:solidFill/>
              </a:uFill>
            </a:endParaRPr>
          </a:p>
        </p:txBody>
      </p:sp>
      <p:pic>
        <p:nvPicPr>
          <p:cNvPr id="34" name="image2.png"/>
          <p:cNvPicPr/>
          <p:nvPr/>
        </p:nvPicPr>
        <p:blipFill>
          <a:blip r:embed="rId4">
            <a:extLst/>
          </a:blip>
          <a:stretch>
            <a:fillRect/>
          </a:stretch>
        </p:blipFill>
        <p:spPr>
          <a:xfrm>
            <a:off x="226143" y="4136789"/>
            <a:ext cx="9036970" cy="214364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lang="es-CO" sz="3200" dirty="0" smtClean="0">
                <a:uFill>
                  <a:solidFill/>
                </a:uFill>
              </a:rPr>
              <a:t>Para</a:t>
            </a:r>
            <a:r>
              <a:rPr sz="3200" dirty="0" smtClean="0">
                <a:uFill>
                  <a:solidFill/>
                </a:uFill>
              </a:rPr>
              <a:t> </a:t>
            </a:r>
            <a:r>
              <a:rPr sz="3200" dirty="0" smtClean="0">
                <a:solidFill>
                  <a:srgbClr val="008F00"/>
                </a:solidFill>
                <a:uFill>
                  <a:solidFill>
                    <a:srgbClr val="008F00"/>
                  </a:solidFill>
                </a:uFill>
              </a:rPr>
              <a:t>[</a:t>
            </a:r>
            <a:r>
              <a:rPr lang="es-CO" sz="3200" dirty="0" smtClean="0">
                <a:solidFill>
                  <a:srgbClr val="008F00"/>
                </a:solidFill>
                <a:uFill>
                  <a:solidFill>
                    <a:srgbClr val="008F00"/>
                  </a:solidFill>
                </a:uFill>
              </a:rPr>
              <a:t>cliente objetivo</a:t>
            </a:r>
            <a:r>
              <a:rPr sz="3200" dirty="0" smtClean="0">
                <a:solidFill>
                  <a:srgbClr val="008F00"/>
                </a:solidFill>
                <a:uFill>
                  <a:solidFill>
                    <a:srgbClr val="008F00"/>
                  </a:solidFill>
                </a:uFill>
              </a:rPr>
              <a:t>]</a:t>
            </a:r>
            <a:endParaRPr sz="3200" dirty="0">
              <a:uFill>
                <a:solidFill/>
              </a:uFill>
            </a:endParaRPr>
          </a:p>
          <a:p>
            <a:pPr lvl="0">
              <a:lnSpc>
                <a:spcPct val="90000"/>
              </a:lnSpc>
              <a:defRPr sz="1800">
                <a:uFillTx/>
              </a:defRPr>
            </a:pPr>
            <a:r>
              <a:rPr lang="es-CO" sz="3200" dirty="0" smtClean="0">
                <a:uFill>
                  <a:solidFill/>
                </a:uFill>
              </a:rPr>
              <a:t>Quienes</a:t>
            </a:r>
            <a:r>
              <a:rPr sz="3200" dirty="0" smtClean="0">
                <a:uFill>
                  <a:solidFill/>
                </a:uFill>
              </a:rPr>
              <a:t> </a:t>
            </a:r>
            <a:r>
              <a:rPr sz="3200" dirty="0" smtClean="0">
                <a:solidFill>
                  <a:srgbClr val="008F00"/>
                </a:solidFill>
                <a:uFill>
                  <a:solidFill>
                    <a:srgbClr val="008F00"/>
                  </a:solidFill>
                </a:uFill>
              </a:rPr>
              <a:t>[</a:t>
            </a:r>
            <a:r>
              <a:rPr lang="es-CO" sz="3200" dirty="0" smtClean="0">
                <a:solidFill>
                  <a:srgbClr val="008F00"/>
                </a:solidFill>
                <a:uFill>
                  <a:solidFill>
                    <a:srgbClr val="008F00"/>
                  </a:solidFill>
                </a:uFill>
              </a:rPr>
              <a:t>Necesidad y/o Oportunidad</a:t>
            </a:r>
            <a:r>
              <a:rPr sz="3200" dirty="0" smtClean="0">
                <a:solidFill>
                  <a:srgbClr val="008F00"/>
                </a:solidFill>
                <a:uFill>
                  <a:solidFill>
                    <a:srgbClr val="008F00"/>
                  </a:solidFill>
                </a:uFill>
              </a:rPr>
              <a:t>]</a:t>
            </a:r>
            <a:endParaRPr sz="3200" dirty="0">
              <a:uFill>
                <a:solidFill/>
              </a:uFill>
            </a:endParaRPr>
          </a:p>
          <a:p>
            <a:pPr lvl="0">
              <a:lnSpc>
                <a:spcPct val="90000"/>
              </a:lnSpc>
              <a:defRPr sz="1800">
                <a:uFillTx/>
              </a:defRPr>
            </a:pPr>
            <a:r>
              <a:rPr lang="es-CO" sz="3200" dirty="0" smtClean="0">
                <a:uFill>
                  <a:solidFill/>
                </a:uFill>
              </a:rPr>
              <a:t>El</a:t>
            </a:r>
            <a:r>
              <a:rPr sz="3200" dirty="0" smtClean="0">
                <a:uFill>
                  <a:solidFill/>
                </a:uFill>
              </a:rPr>
              <a:t> </a:t>
            </a:r>
            <a:r>
              <a:rPr sz="3200" dirty="0" smtClean="0">
                <a:solidFill>
                  <a:srgbClr val="008F00"/>
                </a:solidFill>
                <a:uFill>
                  <a:solidFill>
                    <a:srgbClr val="008F00"/>
                  </a:solidFill>
                </a:uFill>
              </a:rPr>
              <a:t>[</a:t>
            </a:r>
            <a:r>
              <a:rPr lang="es-CO" sz="3200" dirty="0" smtClean="0">
                <a:solidFill>
                  <a:srgbClr val="008F00"/>
                </a:solidFill>
                <a:uFill>
                  <a:solidFill>
                    <a:srgbClr val="008F00"/>
                  </a:solidFill>
                </a:uFill>
              </a:rPr>
              <a:t>Nombre del Proyecto</a:t>
            </a:r>
            <a:r>
              <a:rPr sz="3200" dirty="0" smtClean="0">
                <a:solidFill>
                  <a:srgbClr val="008F00"/>
                </a:solidFill>
                <a:uFill>
                  <a:solidFill>
                    <a:srgbClr val="008F00"/>
                  </a:solidFill>
                </a:uFill>
              </a:rPr>
              <a:t>]</a:t>
            </a:r>
            <a:endParaRPr sz="3200" dirty="0">
              <a:uFill>
                <a:solidFill/>
              </a:uFill>
            </a:endParaRPr>
          </a:p>
          <a:p>
            <a:pPr lvl="0">
              <a:lnSpc>
                <a:spcPct val="90000"/>
              </a:lnSpc>
              <a:defRPr sz="1800">
                <a:uFillTx/>
              </a:defRPr>
            </a:pPr>
            <a:r>
              <a:rPr lang="es-CO" sz="3200" dirty="0" smtClean="0">
                <a:uFill>
                  <a:solidFill/>
                </a:uFill>
              </a:rPr>
              <a:t>Es un </a:t>
            </a:r>
            <a:r>
              <a:rPr sz="3200" dirty="0" smtClean="0">
                <a:solidFill>
                  <a:srgbClr val="008F00"/>
                </a:solidFill>
                <a:uFill>
                  <a:solidFill>
                    <a:srgbClr val="008F00"/>
                  </a:solidFill>
                </a:uFill>
              </a:rPr>
              <a:t>[</a:t>
            </a:r>
            <a:r>
              <a:rPr lang="es-CO" sz="3200" dirty="0" smtClean="0">
                <a:solidFill>
                  <a:srgbClr val="008F00"/>
                </a:solidFill>
                <a:uFill>
                  <a:solidFill>
                    <a:srgbClr val="008F00"/>
                  </a:solidFill>
                </a:uFill>
              </a:rPr>
              <a:t>Categoría del producto</a:t>
            </a:r>
            <a:r>
              <a:rPr sz="3200" dirty="0" smtClean="0">
                <a:solidFill>
                  <a:srgbClr val="008F00"/>
                </a:solidFill>
                <a:uFill>
                  <a:solidFill>
                    <a:srgbClr val="008F00"/>
                  </a:solidFill>
                </a:uFill>
              </a:rPr>
              <a:t>]</a:t>
            </a:r>
            <a:endParaRPr sz="3200" dirty="0">
              <a:uFill>
                <a:solidFill/>
              </a:uFill>
            </a:endParaRPr>
          </a:p>
          <a:p>
            <a:pPr lvl="0">
              <a:lnSpc>
                <a:spcPct val="90000"/>
              </a:lnSpc>
              <a:defRPr sz="1800">
                <a:uFillTx/>
              </a:defRPr>
            </a:pPr>
            <a:r>
              <a:rPr lang="es-CO" sz="3200" dirty="0" smtClean="0">
                <a:uFill>
                  <a:solidFill/>
                </a:uFill>
              </a:rPr>
              <a:t>Que</a:t>
            </a:r>
            <a:r>
              <a:rPr sz="3200" dirty="0" smtClean="0">
                <a:uFill>
                  <a:solidFill/>
                </a:uFill>
              </a:rPr>
              <a:t> </a:t>
            </a:r>
            <a:r>
              <a:rPr sz="3200" dirty="0" smtClean="0">
                <a:solidFill>
                  <a:srgbClr val="008F00"/>
                </a:solidFill>
                <a:uFill>
                  <a:solidFill>
                    <a:srgbClr val="008F00"/>
                  </a:solidFill>
                </a:uFill>
              </a:rPr>
              <a:t>[</a:t>
            </a:r>
            <a:r>
              <a:rPr lang="es-CO" sz="3200" dirty="0" smtClean="0">
                <a:solidFill>
                  <a:srgbClr val="008F00"/>
                </a:solidFill>
                <a:uFill>
                  <a:solidFill>
                    <a:srgbClr val="008F00"/>
                  </a:solidFill>
                </a:uFill>
              </a:rPr>
              <a:t>Beneficio clave ,razón para comprarlo</a:t>
            </a:r>
            <a:r>
              <a:rPr sz="3200" dirty="0" smtClean="0">
                <a:solidFill>
                  <a:srgbClr val="008F00"/>
                </a:solidFill>
                <a:uFill>
                  <a:solidFill>
                    <a:srgbClr val="008F00"/>
                  </a:solidFill>
                </a:uFill>
              </a:rPr>
              <a:t>]</a:t>
            </a:r>
            <a:r>
              <a:rPr sz="3200" dirty="0" smtClean="0">
                <a:uFill>
                  <a:solidFill/>
                </a:uFill>
              </a:rPr>
              <a:t>.</a:t>
            </a:r>
            <a:endParaRPr sz="3200" dirty="0">
              <a:uFill>
                <a:solidFill/>
              </a:uFill>
            </a:endParaRPr>
          </a:p>
          <a:p>
            <a:pPr lvl="0">
              <a:lnSpc>
                <a:spcPct val="90000"/>
              </a:lnSpc>
              <a:defRPr sz="1800">
                <a:uFillTx/>
              </a:defRPr>
            </a:pPr>
            <a:r>
              <a:rPr lang="es-CO" sz="3200" dirty="0" smtClean="0">
                <a:uFill>
                  <a:solidFill/>
                </a:uFill>
              </a:rPr>
              <a:t>Diferente a </a:t>
            </a:r>
            <a:r>
              <a:rPr sz="3200" dirty="0" smtClean="0">
                <a:uFill>
                  <a:solidFill/>
                </a:uFill>
              </a:rPr>
              <a:t> </a:t>
            </a:r>
            <a:r>
              <a:rPr sz="3200" dirty="0" smtClean="0">
                <a:solidFill>
                  <a:srgbClr val="008F00"/>
                </a:solidFill>
                <a:uFill>
                  <a:solidFill>
                    <a:srgbClr val="008F00"/>
                  </a:solidFill>
                </a:uFill>
              </a:rPr>
              <a:t>[</a:t>
            </a:r>
            <a:r>
              <a:rPr lang="es-CO" sz="3200" dirty="0" smtClean="0">
                <a:solidFill>
                  <a:srgbClr val="008F00"/>
                </a:solidFill>
                <a:uFill>
                  <a:solidFill>
                    <a:srgbClr val="008F00"/>
                  </a:solidFill>
                </a:uFill>
              </a:rPr>
              <a:t>Alternativa Competitiva</a:t>
            </a:r>
            <a:r>
              <a:rPr sz="3200" dirty="0" smtClean="0">
                <a:solidFill>
                  <a:srgbClr val="008F00"/>
                </a:solidFill>
                <a:uFill>
                  <a:solidFill>
                    <a:srgbClr val="008F00"/>
                  </a:solidFill>
                </a:uFill>
              </a:rPr>
              <a:t>]</a:t>
            </a:r>
            <a:endParaRPr sz="3200" dirty="0">
              <a:uFill>
                <a:solidFill/>
              </a:uFill>
            </a:endParaRPr>
          </a:p>
          <a:p>
            <a:pPr lvl="0">
              <a:lnSpc>
                <a:spcPct val="90000"/>
              </a:lnSpc>
              <a:defRPr sz="1800">
                <a:uFillTx/>
              </a:defRPr>
            </a:pPr>
            <a:r>
              <a:rPr lang="es-CO" sz="3200" dirty="0" smtClean="0">
                <a:uFill>
                  <a:solidFill/>
                </a:uFill>
              </a:rPr>
              <a:t>Nuestro Proyecto </a:t>
            </a:r>
            <a:r>
              <a:rPr sz="3200" dirty="0" smtClean="0">
                <a:solidFill>
                  <a:srgbClr val="008F00"/>
                </a:solidFill>
                <a:uFill>
                  <a:solidFill>
                    <a:srgbClr val="008F00"/>
                  </a:solidFill>
                </a:uFill>
              </a:rPr>
              <a:t>[</a:t>
            </a:r>
            <a:r>
              <a:rPr lang="es-CO" sz="3200" dirty="0" smtClean="0">
                <a:solidFill>
                  <a:srgbClr val="008F00"/>
                </a:solidFill>
                <a:uFill>
                  <a:solidFill>
                    <a:srgbClr val="008F00"/>
                  </a:solidFill>
                </a:uFill>
              </a:rPr>
              <a:t>declaración de la diferencia</a:t>
            </a:r>
            <a:r>
              <a:rPr sz="3200" dirty="0" smtClean="0">
                <a:solidFill>
                  <a:srgbClr val="008F00"/>
                </a:solidFill>
                <a:uFill>
                  <a:solidFill>
                    <a:srgbClr val="008F00"/>
                  </a:solidFill>
                </a:uFill>
              </a:rPr>
              <a:t>]</a:t>
            </a:r>
            <a:r>
              <a:rPr sz="3200" dirty="0" smtClean="0">
                <a:uFill>
                  <a:solidFill/>
                </a:uFill>
              </a:rPr>
              <a:t>.</a:t>
            </a:r>
            <a:endParaRPr sz="3200" dirty="0">
              <a:uFill>
                <a:solidFill/>
              </a:uFill>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lang="en-US" sz="4400" dirty="0" err="1" smtClean="0">
                <a:solidFill>
                  <a:srgbClr val="1D4871"/>
                </a:solidFill>
                <a:uFill>
                  <a:solidFill>
                    <a:srgbClr val="1D4871"/>
                  </a:solidFill>
                </a:uFill>
              </a:rPr>
              <a:t>Caja</a:t>
            </a:r>
            <a:r>
              <a:rPr lang="en-US" sz="4400" dirty="0" smtClean="0">
                <a:solidFill>
                  <a:srgbClr val="1D4871"/>
                </a:solidFill>
                <a:uFill>
                  <a:solidFill>
                    <a:srgbClr val="1D4871"/>
                  </a:solidFill>
                </a:uFill>
              </a:rPr>
              <a:t> del </a:t>
            </a:r>
            <a:r>
              <a:rPr lang="en-US" sz="4400" dirty="0" err="1" smtClean="0">
                <a:solidFill>
                  <a:srgbClr val="1D4871"/>
                </a:solidFill>
                <a:uFill>
                  <a:solidFill>
                    <a:srgbClr val="1D4871"/>
                  </a:solidFill>
                </a:uFill>
              </a:rPr>
              <a:t>Producto</a:t>
            </a:r>
            <a:endParaRPr sz="4400" dirty="0">
              <a:solidFill>
                <a:srgbClr val="1D4871"/>
              </a:solidFill>
              <a:uFill>
                <a:solidFill>
                  <a:srgbClr val="1D4871"/>
                </a:solidFill>
              </a:uFill>
            </a:endParaRPr>
          </a:p>
        </p:txBody>
      </p:sp>
      <p:sp>
        <p:nvSpPr>
          <p:cNvPr id="45" name="Shape 45"/>
          <p:cNvSpPr/>
          <p:nvPr/>
        </p:nvSpPr>
        <p:spPr>
          <a:xfrm>
            <a:off x="2851220" y="1915179"/>
            <a:ext cx="3589124"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dirty="0" smtClean="0">
                <a:uFill>
                  <a:solidFill/>
                </a:uFill>
              </a:rPr>
              <a:t>&lt;</a:t>
            </a:r>
            <a:r>
              <a:rPr lang="es-CO" sz="2800" dirty="0" smtClean="0">
                <a:uFill>
                  <a:solidFill/>
                </a:uFill>
              </a:rPr>
              <a:t>Nombre del Producto</a:t>
            </a:r>
            <a:r>
              <a:rPr sz="2800" dirty="0" smtClean="0">
                <a:uFill>
                  <a:solidFill/>
                </a:uFill>
              </a:rPr>
              <a:t>&gt;</a:t>
            </a:r>
            <a:endParaRPr sz="2800" dirty="0">
              <a:uFill>
                <a:solidFill/>
              </a:uFill>
            </a:endParaRP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7" name="Shape 47"/>
          <p:cNvSpPr/>
          <p:nvPr/>
        </p:nvSpPr>
        <p:spPr>
          <a:xfrm>
            <a:off x="3655988" y="3058179"/>
            <a:ext cx="1413849"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s-CO" dirty="0" smtClean="0"/>
              <a:t>Foto Divertida</a:t>
            </a:r>
            <a:endParaRPr sz="2800" dirty="0">
              <a:uFill>
                <a:solidFill/>
              </a:uFill>
            </a:endParaRPr>
          </a:p>
        </p:txBody>
      </p:sp>
      <p:sp>
        <p:nvSpPr>
          <p:cNvPr id="48" name="Shape 48"/>
          <p:cNvSpPr/>
          <p:nvPr/>
        </p:nvSpPr>
        <p:spPr>
          <a:xfrm>
            <a:off x="3855966" y="4048779"/>
            <a:ext cx="1778696"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dirty="0">
                <a:uFill>
                  <a:solidFill/>
                </a:uFill>
              </a:rPr>
              <a:t>&lt;slogan&gt;</a:t>
            </a:r>
          </a:p>
        </p:txBody>
      </p:sp>
      <p:sp>
        <p:nvSpPr>
          <p:cNvPr id="49" name="Shape 49"/>
          <p:cNvSpPr/>
          <p:nvPr/>
        </p:nvSpPr>
        <p:spPr>
          <a:xfrm>
            <a:off x="3561422" y="4658379"/>
            <a:ext cx="2228174"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dirty="0" smtClean="0">
                <a:uFill>
                  <a:solidFill/>
                </a:uFill>
              </a:rPr>
              <a:t>&lt;</a:t>
            </a:r>
            <a:r>
              <a:rPr lang="es-CO" sz="2800" dirty="0" smtClean="0">
                <a:uFill>
                  <a:solidFill/>
                </a:uFill>
              </a:rPr>
              <a:t>beneficio</a:t>
            </a:r>
            <a:r>
              <a:rPr sz="2800" dirty="0" smtClean="0">
                <a:uFill>
                  <a:solidFill/>
                </a:uFill>
              </a:rPr>
              <a:t> </a:t>
            </a:r>
            <a:r>
              <a:rPr sz="2800" dirty="0">
                <a:uFill>
                  <a:solidFill/>
                </a:uFill>
              </a:rPr>
              <a:t>#1&gt;</a:t>
            </a:r>
          </a:p>
        </p:txBody>
      </p:sp>
      <p:sp>
        <p:nvSpPr>
          <p:cNvPr id="50" name="Shape 50"/>
          <p:cNvSpPr/>
          <p:nvPr/>
        </p:nvSpPr>
        <p:spPr>
          <a:xfrm>
            <a:off x="3561422" y="5115579"/>
            <a:ext cx="2228174"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dirty="0">
                <a:uFill>
                  <a:solidFill/>
                </a:uFill>
              </a:rPr>
              <a:t>&lt;</a:t>
            </a:r>
            <a:r>
              <a:rPr sz="2800" dirty="0" smtClean="0">
                <a:uFill>
                  <a:solidFill/>
                </a:uFill>
              </a:rPr>
              <a:t>bene</a:t>
            </a:r>
            <a:r>
              <a:rPr lang="es-CO" sz="2800" dirty="0" err="1" smtClean="0">
                <a:uFill>
                  <a:solidFill/>
                </a:uFill>
              </a:rPr>
              <a:t>ficio</a:t>
            </a:r>
            <a:r>
              <a:rPr sz="2800" dirty="0" smtClean="0">
                <a:uFill>
                  <a:solidFill/>
                </a:uFill>
              </a:rPr>
              <a:t> </a:t>
            </a:r>
            <a:r>
              <a:rPr sz="2800" dirty="0">
                <a:uFill>
                  <a:solidFill/>
                </a:uFill>
              </a:rPr>
              <a:t>#2&gt;</a:t>
            </a:r>
          </a:p>
        </p:txBody>
      </p:sp>
      <p:sp>
        <p:nvSpPr>
          <p:cNvPr id="51" name="Shape 51"/>
          <p:cNvSpPr/>
          <p:nvPr/>
        </p:nvSpPr>
        <p:spPr>
          <a:xfrm>
            <a:off x="3561422" y="5572779"/>
            <a:ext cx="2228174"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dirty="0">
                <a:uFill>
                  <a:solidFill/>
                </a:uFill>
              </a:rPr>
              <a:t>&lt;</a:t>
            </a:r>
            <a:r>
              <a:rPr sz="2800" dirty="0" err="1" smtClean="0">
                <a:uFill>
                  <a:solidFill/>
                </a:uFill>
              </a:rPr>
              <a:t>benef</a:t>
            </a:r>
            <a:r>
              <a:rPr lang="es-CO" sz="2800" dirty="0" err="1" smtClean="0">
                <a:uFill>
                  <a:solidFill/>
                </a:uFill>
              </a:rPr>
              <a:t>icio</a:t>
            </a:r>
            <a:r>
              <a:rPr sz="2800" dirty="0" smtClean="0">
                <a:uFill>
                  <a:solidFill/>
                </a:uFill>
              </a:rPr>
              <a:t> </a:t>
            </a:r>
            <a:r>
              <a:rPr sz="2800" dirty="0">
                <a:uFill>
                  <a:solidFill/>
                </a:uFill>
              </a:rPr>
              <a:t>#3&gt;</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lang="es-CO" sz="4400" dirty="0" smtClean="0">
                <a:solidFill>
                  <a:srgbClr val="1D4871"/>
                </a:solidFill>
                <a:uFill>
                  <a:solidFill>
                    <a:srgbClr val="1D4871"/>
                  </a:solidFill>
                </a:uFill>
              </a:rPr>
              <a:t>Lista de lo que No es</a:t>
            </a:r>
            <a:endParaRPr sz="4400" dirty="0">
              <a:solidFill>
                <a:srgbClr val="1D4871"/>
              </a:solidFill>
              <a:uFill>
                <a:solidFill>
                  <a:srgbClr val="1D4871"/>
                </a:solidFill>
              </a:uFill>
            </a:endParaRPr>
          </a:p>
        </p:txBody>
      </p:sp>
      <p:graphicFrame>
        <p:nvGraphicFramePr>
          <p:cNvPr id="59" name="Table 59"/>
          <p:cNvGraphicFramePr/>
          <p:nvPr>
            <p:extLst>
              <p:ext uri="{D42A27DB-BD31-4B8C-83A1-F6EECF244321}">
                <p14:modId xmlns:p14="http://schemas.microsoft.com/office/powerpoint/2010/main" val="2990687925"/>
              </p:ext>
            </p:extLst>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lang="es-CO" sz="3200" dirty="0" smtClean="0">
                          <a:solidFill>
                            <a:srgbClr val="FFFFFF"/>
                          </a:solidFill>
                          <a:uFill>
                            <a:solidFill>
                              <a:srgbClr val="FFFFFF"/>
                            </a:solidFill>
                          </a:uFill>
                        </a:rPr>
                        <a:t>Entra</a:t>
                      </a:r>
                      <a:endParaRPr sz="3200" dirty="0">
                        <a:solidFill>
                          <a:srgbClr val="FFFFFF"/>
                        </a:solidFill>
                        <a:uFill>
                          <a:solidFill>
                            <a:srgbClr val="FFFFFF"/>
                          </a:solidFill>
                        </a:uFill>
                      </a:endParaRPr>
                    </a:p>
                  </a:txBody>
                  <a:tcPr marL="38100" marR="38100" marT="38100" marB="38100" horzOverflow="overflow"/>
                </a:tc>
                <a:tc>
                  <a:txBody>
                    <a:bodyPr/>
                    <a:lstStyle/>
                    <a:p>
                      <a:pPr lvl="0" algn="ctr">
                        <a:tabLst>
                          <a:tab pos="914400" algn="l"/>
                        </a:tabLst>
                        <a:defRPr sz="1800" b="0">
                          <a:solidFill>
                            <a:srgbClr val="000000"/>
                          </a:solidFill>
                          <a:uFillTx/>
                        </a:defRPr>
                      </a:pPr>
                      <a:r>
                        <a:rPr lang="es-CO" sz="2800" dirty="0" smtClean="0">
                          <a:solidFill>
                            <a:srgbClr val="FFFFFF"/>
                          </a:solidFill>
                          <a:uFill>
                            <a:solidFill>
                              <a:srgbClr val="FFFFFF"/>
                            </a:solidFill>
                          </a:uFill>
                        </a:rPr>
                        <a:t>Sale</a:t>
                      </a:r>
                      <a:endParaRPr sz="2800" dirty="0">
                        <a:solidFill>
                          <a:srgbClr val="FFFFFF"/>
                        </a:solidFill>
                        <a:uFill>
                          <a:solidFill>
                            <a:srgbClr val="FFFFFF"/>
                          </a:solidFill>
                        </a:uFill>
                      </a:endParaRP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2530942609"/>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lang="es-CO" sz="3200" dirty="0" smtClean="0">
                          <a:solidFill>
                            <a:srgbClr val="FFFFFF"/>
                          </a:solidFill>
                          <a:uFill>
                            <a:solidFill>
                              <a:srgbClr val="FFFFFF"/>
                            </a:solidFill>
                          </a:uFill>
                        </a:rPr>
                        <a:t>Sin Resolver</a:t>
                      </a:r>
                      <a:endParaRPr sz="3200" dirty="0">
                        <a:solidFill>
                          <a:srgbClr val="FFFFFF"/>
                        </a:solidFill>
                        <a:uFill>
                          <a:solidFill>
                            <a:srgbClr val="FFFFFF"/>
                          </a:solidFill>
                        </a:uFill>
                      </a:endParaRP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lang="es-CO" sz="4400" dirty="0" smtClean="0">
                <a:solidFill>
                  <a:srgbClr val="1D4871"/>
                </a:solidFill>
                <a:uFill>
                  <a:solidFill>
                    <a:srgbClr val="1D4871"/>
                  </a:solidFill>
                </a:uFill>
              </a:rPr>
              <a:t>Comunidad del Proyecto</a:t>
            </a:r>
            <a:endParaRPr sz="4400" dirty="0">
              <a:solidFill>
                <a:srgbClr val="1D4871"/>
              </a:solidFill>
              <a:uFill>
                <a:solidFill>
                  <a:srgbClr val="1D4871"/>
                </a:solidFill>
              </a:uFill>
            </a:endParaRP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303516"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US" sz="2800" dirty="0" err="1" smtClean="0">
                <a:uFill>
                  <a:solidFill/>
                </a:uFill>
              </a:rPr>
              <a:t>Tu</a:t>
            </a:r>
            <a:r>
              <a:rPr lang="en-US" sz="2800" dirty="0" smtClean="0">
                <a:uFill>
                  <a:solidFill/>
                </a:uFill>
              </a:rPr>
              <a:t> </a:t>
            </a:r>
            <a:r>
              <a:rPr lang="en-US" sz="2800" dirty="0" err="1" smtClean="0">
                <a:uFill>
                  <a:solidFill/>
                </a:uFill>
              </a:rPr>
              <a:t>equipo</a:t>
            </a:r>
            <a:r>
              <a:rPr lang="en-US" sz="2800" dirty="0" smtClean="0">
                <a:uFill>
                  <a:solidFill/>
                </a:uFill>
              </a:rPr>
              <a:t> Core</a:t>
            </a:r>
            <a:endParaRPr sz="2800" dirty="0">
              <a:uFill>
                <a:solidFill/>
              </a:uFill>
            </a:endParaRPr>
          </a:p>
        </p:txBody>
      </p:sp>
      <p:sp>
        <p:nvSpPr>
          <p:cNvPr id="68" name="Shape 68"/>
          <p:cNvSpPr/>
          <p:nvPr/>
        </p:nvSpPr>
        <p:spPr>
          <a:xfrm>
            <a:off x="6137275" y="3911600"/>
            <a:ext cx="1716817"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dirty="0" smtClean="0">
                <a:uFill>
                  <a:solidFill/>
                </a:uFill>
              </a:rPr>
              <a:t>&lt;</a:t>
            </a:r>
            <a:r>
              <a:rPr lang="es-CO" sz="2800" dirty="0" smtClean="0">
                <a:uFill>
                  <a:solidFill/>
                </a:uFill>
              </a:rPr>
              <a:t>Grupo</a:t>
            </a:r>
            <a:r>
              <a:rPr sz="2800" dirty="0" smtClean="0">
                <a:uFill>
                  <a:solidFill/>
                </a:uFill>
              </a:rPr>
              <a:t>#1</a:t>
            </a:r>
            <a:r>
              <a:rPr sz="2800" dirty="0">
                <a:uFill>
                  <a:solidFill/>
                </a:uFill>
              </a:rPr>
              <a:t>&gt;</a:t>
            </a:r>
          </a:p>
        </p:txBody>
      </p:sp>
      <p:sp>
        <p:nvSpPr>
          <p:cNvPr id="69" name="Shape 69"/>
          <p:cNvSpPr/>
          <p:nvPr/>
        </p:nvSpPr>
        <p:spPr>
          <a:xfrm>
            <a:off x="838200" y="3276600"/>
            <a:ext cx="1811393"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dirty="0" smtClean="0">
                <a:uFill>
                  <a:solidFill/>
                </a:uFill>
              </a:rPr>
              <a:t>&lt;</a:t>
            </a:r>
            <a:r>
              <a:rPr lang="es-CO" sz="2800" dirty="0" smtClean="0">
                <a:uFill>
                  <a:solidFill/>
                </a:uFill>
              </a:rPr>
              <a:t>Equipo</a:t>
            </a:r>
            <a:r>
              <a:rPr sz="2800" dirty="0" smtClean="0">
                <a:uFill>
                  <a:solidFill/>
                </a:uFill>
              </a:rPr>
              <a:t>#2</a:t>
            </a:r>
            <a:r>
              <a:rPr sz="2800" dirty="0">
                <a:uFill>
                  <a:solidFill/>
                </a:uFill>
              </a:rPr>
              <a:t>&gt;</a:t>
            </a:r>
          </a:p>
        </p:txBody>
      </p:sp>
      <p:sp>
        <p:nvSpPr>
          <p:cNvPr id="70" name="Shape 70"/>
          <p:cNvSpPr/>
          <p:nvPr/>
        </p:nvSpPr>
        <p:spPr>
          <a:xfrm>
            <a:off x="3200400" y="1828800"/>
            <a:ext cx="2436564"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dirty="0">
                <a:uFill>
                  <a:solidFill/>
                </a:uFill>
              </a:rPr>
              <a:t>&lt;</a:t>
            </a:r>
            <a:r>
              <a:rPr sz="2800" dirty="0" smtClean="0">
                <a:uFill>
                  <a:solidFill/>
                </a:uFill>
              </a:rPr>
              <a:t>com</a:t>
            </a:r>
            <a:r>
              <a:rPr lang="es-CO" sz="2800" dirty="0" smtClean="0">
                <a:uFill>
                  <a:solidFill/>
                </a:uFill>
              </a:rPr>
              <a:t>unidad</a:t>
            </a:r>
            <a:r>
              <a:rPr sz="2800" dirty="0" smtClean="0">
                <a:uFill>
                  <a:solidFill/>
                </a:uFill>
              </a:rPr>
              <a:t>#3</a:t>
            </a:r>
            <a:r>
              <a:rPr sz="2800" dirty="0">
                <a:uFill>
                  <a:solidFill/>
                </a:uFill>
              </a:rPr>
              <a:t>&gt;</a:t>
            </a:r>
          </a:p>
        </p:txBody>
      </p:sp>
      <p:sp>
        <p:nvSpPr>
          <p:cNvPr id="71" name="Shape 71"/>
          <p:cNvSpPr/>
          <p:nvPr/>
        </p:nvSpPr>
        <p:spPr>
          <a:xfrm>
            <a:off x="3276600" y="4352925"/>
            <a:ext cx="1992533"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s-CO" sz="2800" dirty="0" smtClean="0">
                <a:uFill>
                  <a:solidFill/>
                </a:uFill>
              </a:rPr>
              <a:t>Alguien Mas</a:t>
            </a:r>
            <a:r>
              <a:rPr sz="2800" dirty="0" smtClean="0">
                <a:uFill>
                  <a:solidFill/>
                </a:uFill>
              </a:rPr>
              <a:t>!</a:t>
            </a:r>
            <a:endParaRPr sz="2800" dirty="0">
              <a:uFill>
                <a:solidFill/>
              </a:uFill>
            </a:endParaRPr>
          </a:p>
        </p:txBody>
      </p:sp>
      <p:sp>
        <p:nvSpPr>
          <p:cNvPr id="72" name="Shape 72"/>
          <p:cNvSpPr/>
          <p:nvPr/>
        </p:nvSpPr>
        <p:spPr>
          <a:xfrm>
            <a:off x="369238" y="5517232"/>
            <a:ext cx="8596961" cy="569387"/>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3200" b="1"/>
            </a:lvl1pPr>
          </a:lstStyle>
          <a:p>
            <a:r>
              <a:rPr sz="3200" b="1" dirty="0">
                <a:uFill>
                  <a:solidFill/>
                </a:uFill>
              </a:rPr>
              <a:t>... </a:t>
            </a:r>
            <a:r>
              <a:rPr lang="es-CO" dirty="0" smtClean="0"/>
              <a:t>es </a:t>
            </a:r>
            <a:r>
              <a:rPr lang="es-CO" dirty="0"/>
              <a:t>siempre más grande de lo que </a:t>
            </a:r>
            <a:r>
              <a:rPr lang="es-CO" dirty="0" smtClean="0"/>
              <a:t>piensa </a:t>
            </a:r>
            <a:r>
              <a:rPr sz="3200" b="1" dirty="0" smtClean="0">
                <a:uFill>
                  <a:solidFill/>
                </a:uFill>
              </a:rPr>
              <a:t>!</a:t>
            </a:r>
            <a:endParaRPr sz="3200" b="1" dirty="0">
              <a:uFill>
                <a:solidFill/>
              </a:uFill>
            </a:endParaRPr>
          </a:p>
        </p:txBody>
      </p:sp>
      <p:pic>
        <p:nvPicPr>
          <p:cNvPr id="73" name="image3.png"/>
          <p:cNvPicPr/>
          <p:nvPr/>
        </p:nvPicPr>
        <p:blipFill>
          <a:blip r:embed="rId4">
            <a:extLst/>
          </a:blip>
          <a:stretch>
            <a:fillRect/>
          </a:stretch>
        </p:blipFill>
        <p:spPr>
          <a:xfrm>
            <a:off x="6184900" y="1943100"/>
            <a:ext cx="800100" cy="927100"/>
          </a:xfrm>
          <a:prstGeom prst="rect">
            <a:avLst/>
          </a:prstGeom>
          <a:ln w="12700">
            <a:miter lim="400000"/>
          </a:ln>
        </p:spPr>
      </p:pic>
      <p:pic>
        <p:nvPicPr>
          <p:cNvPr id="74" name="image4.png"/>
          <p:cNvPicPr/>
          <p:nvPr/>
        </p:nvPicPr>
        <p:blipFill>
          <a:blip r:embed="rId5">
            <a:extLst/>
          </a:blip>
          <a:stretch>
            <a:fillRect/>
          </a:stretch>
        </p:blipFill>
        <p:spPr>
          <a:xfrm>
            <a:off x="1511300" y="1943100"/>
            <a:ext cx="800100" cy="927100"/>
          </a:xfrm>
          <a:prstGeom prst="rect">
            <a:avLst/>
          </a:prstGeom>
          <a:ln w="12700">
            <a:miter lim="400000"/>
          </a:ln>
        </p:spPr>
      </p:pic>
      <p:pic>
        <p:nvPicPr>
          <p:cNvPr id="75" name="image5.png"/>
          <p:cNvPicPr/>
          <p:nvPr/>
        </p:nvPicPr>
        <p:blipFill>
          <a:blip r:embed="rId6">
            <a:extLst/>
          </a:blip>
          <a:stretch>
            <a:fillRect/>
          </a:stretch>
        </p:blipFill>
        <p:spPr>
          <a:xfrm>
            <a:off x="1206500" y="3924300"/>
            <a:ext cx="800100" cy="9271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lang="es-CO" sz="4400" dirty="0" smtClean="0">
                <a:solidFill>
                  <a:srgbClr val="1D4871"/>
                </a:solidFill>
                <a:uFill>
                  <a:solidFill>
                    <a:srgbClr val="1D4871"/>
                  </a:solidFill>
                </a:uFill>
              </a:rPr>
              <a:t>Solución Técnica</a:t>
            </a:r>
            <a:endParaRPr sz="4400" dirty="0">
              <a:solidFill>
                <a:srgbClr val="1D4871"/>
              </a:solidFill>
              <a:uFill>
                <a:solidFill>
                  <a:srgbClr val="1D4871"/>
                </a:solidFill>
              </a:uFill>
            </a:endParaRP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extLst/>
          </a:blip>
          <a:stretch>
            <a:fillRect/>
          </a:stretch>
        </p:blipFill>
        <p:spPr>
          <a:xfrm>
            <a:off x="5670996" y="4790182"/>
            <a:ext cx="1174304" cy="825501"/>
          </a:xfrm>
          <a:prstGeom prst="rect">
            <a:avLst/>
          </a:prstGeom>
          <a:ln w="12700">
            <a:miter lim="400000"/>
          </a:ln>
        </p:spPr>
      </p:pic>
      <p:pic>
        <p:nvPicPr>
          <p:cNvPr id="96" name="image7.png"/>
          <p:cNvPicPr/>
          <p:nvPr/>
        </p:nvPicPr>
        <p:blipFill>
          <a:blip r:embed="rId5">
            <a:extLst/>
          </a:blip>
          <a:stretch>
            <a:fillRect/>
          </a:stretch>
        </p:blipFill>
        <p:spPr>
          <a:xfrm>
            <a:off x="5791200" y="5854710"/>
            <a:ext cx="863600" cy="688073"/>
          </a:xfrm>
          <a:prstGeom prst="rect">
            <a:avLst/>
          </a:prstGeom>
          <a:ln w="12700">
            <a:miter lim="400000"/>
          </a:ln>
        </p:spPr>
      </p:pic>
      <p:pic>
        <p:nvPicPr>
          <p:cNvPr id="97" name="image8.png"/>
          <p:cNvPicPr/>
          <p:nvPr/>
        </p:nvPicPr>
        <p:blipFill>
          <a:blip r:embed="rId6">
            <a:extLst/>
          </a:blip>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69387"/>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lang="es-CO" sz="3200" dirty="0" smtClean="0">
                <a:uFill>
                  <a:solidFill/>
                </a:uFill>
              </a:rPr>
              <a:t>Peligro</a:t>
            </a:r>
            <a:r>
              <a:rPr sz="3200" dirty="0" smtClean="0">
                <a:uFill>
                  <a:solidFill/>
                </a:uFill>
              </a:rPr>
              <a:t>!</a:t>
            </a:r>
            <a:endParaRPr sz="3200" dirty="0">
              <a:uFill>
                <a:solidFill/>
              </a:uFill>
            </a:endParaRPr>
          </a:p>
        </p:txBody>
      </p:sp>
      <p:sp>
        <p:nvSpPr>
          <p:cNvPr id="99" name="Shape 99"/>
          <p:cNvSpPr/>
          <p:nvPr/>
        </p:nvSpPr>
        <p:spPr>
          <a:xfrm>
            <a:off x="7086600" y="5628382"/>
            <a:ext cx="1841500" cy="1061829"/>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lang="es-CO" sz="3200" dirty="0" smtClean="0">
                <a:uFill>
                  <a:solidFill/>
                </a:uFill>
              </a:rPr>
              <a:t>Fuera de contexto</a:t>
            </a:r>
            <a:endParaRPr sz="3200" dirty="0">
              <a:uFill>
                <a:solidFill/>
              </a:uFill>
            </a:endParaRPr>
          </a:p>
        </p:txBody>
      </p:sp>
      <p:sp>
        <p:nvSpPr>
          <p:cNvPr id="100" name="Shape 100"/>
          <p:cNvSpPr/>
          <p:nvPr/>
        </p:nvSpPr>
        <p:spPr>
          <a:xfrm>
            <a:off x="626185" y="4495800"/>
            <a:ext cx="2258632" cy="1923604"/>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&lt;</a:t>
            </a:r>
            <a:r>
              <a:rPr sz="2400" dirty="0" smtClean="0">
                <a:uFill>
                  <a:solidFill/>
                </a:uFill>
              </a:rPr>
              <a:t>l</a:t>
            </a:r>
            <a:r>
              <a:rPr lang="es-CO" sz="2400" dirty="0" err="1" smtClean="0">
                <a:uFill>
                  <a:solidFill/>
                </a:uFill>
              </a:rPr>
              <a:t>enguaje</a:t>
            </a:r>
            <a:r>
              <a:rPr sz="2400" dirty="0" smtClean="0">
                <a:uFill>
                  <a:solidFill/>
                </a:uFill>
              </a:rPr>
              <a:t>&gt;</a:t>
            </a:r>
            <a:endParaRPr dirty="0">
              <a:uFill>
                <a:solidFill/>
              </a:uFill>
            </a:endParaRPr>
          </a:p>
          <a:p>
            <a:pPr lvl="0">
              <a:buSzPct val="100000"/>
              <a:buChar char="-"/>
              <a:defRPr>
                <a:uFillTx/>
              </a:defRPr>
            </a:pPr>
            <a:r>
              <a:rPr sz="2400" dirty="0">
                <a:uFill>
                  <a:solidFill/>
                </a:uFill>
              </a:rPr>
              <a:t> &lt;</a:t>
            </a:r>
            <a:r>
              <a:rPr sz="2400" dirty="0" smtClean="0">
                <a:uFill>
                  <a:solidFill/>
                </a:uFill>
              </a:rPr>
              <a:t>lib</a:t>
            </a:r>
            <a:r>
              <a:rPr lang="es-CO" sz="2400" dirty="0" err="1" smtClean="0">
                <a:uFill>
                  <a:solidFill/>
                </a:uFill>
              </a:rPr>
              <a:t>rerias</a:t>
            </a:r>
            <a:r>
              <a:rPr sz="2400" dirty="0" smtClean="0">
                <a:uFill>
                  <a:solidFill/>
                </a:uFill>
              </a:rPr>
              <a:t>&gt;</a:t>
            </a:r>
            <a:endParaRPr dirty="0">
              <a:uFill>
                <a:solidFill/>
              </a:uFill>
            </a:endParaRPr>
          </a:p>
          <a:p>
            <a:pPr lvl="0">
              <a:buSzPct val="100000"/>
              <a:buChar char="-"/>
              <a:defRPr>
                <a:uFillTx/>
              </a:defRPr>
            </a:pPr>
            <a:r>
              <a:rPr sz="2400" dirty="0">
                <a:uFill>
                  <a:solidFill/>
                </a:uFill>
              </a:rPr>
              <a:t> </a:t>
            </a:r>
            <a:r>
              <a:rPr sz="2400" dirty="0" smtClean="0">
                <a:uFill>
                  <a:solidFill/>
                </a:uFill>
              </a:rPr>
              <a:t>&lt;</a:t>
            </a:r>
            <a:r>
              <a:rPr lang="es-CO" sz="2400" dirty="0" smtClean="0">
                <a:uFill>
                  <a:solidFill/>
                </a:uFill>
              </a:rPr>
              <a:t>Herramientas</a:t>
            </a:r>
            <a:r>
              <a:rPr sz="2400" dirty="0" smtClean="0">
                <a:uFill>
                  <a:solidFill/>
                </a:uFill>
              </a:rPr>
              <a:t>&gt;</a:t>
            </a:r>
            <a:endParaRPr dirty="0">
              <a:uFill>
                <a:solidFill/>
              </a:uFill>
            </a:endParaRPr>
          </a:p>
          <a:p>
            <a:pPr lvl="0">
              <a:buSzPct val="100000"/>
              <a:buChar char="-"/>
              <a:defRPr>
                <a:uFillTx/>
              </a:defRPr>
            </a:pPr>
            <a:r>
              <a:rPr sz="2400" dirty="0">
                <a:uFill>
                  <a:solidFill/>
                </a:uFill>
              </a:rPr>
              <a:t> </a:t>
            </a:r>
            <a:r>
              <a:rPr sz="2400" dirty="0" smtClean="0">
                <a:uFill>
                  <a:solidFill/>
                </a:uFill>
              </a:rPr>
              <a:t>&lt;</a:t>
            </a:r>
            <a:r>
              <a:rPr lang="es-CO" sz="2400" dirty="0" err="1" smtClean="0">
                <a:uFill>
                  <a:solidFill/>
                </a:uFill>
              </a:rPr>
              <a:t>Tecnologia</a:t>
            </a:r>
            <a:r>
              <a:rPr sz="2400" dirty="0" smtClean="0">
                <a:uFill>
                  <a:solidFill/>
                </a:uFill>
              </a:rPr>
              <a:t>&gt;</a:t>
            </a:r>
            <a:endParaRPr sz="2400" dirty="0">
              <a:uFill>
                <a:solidFill/>
              </a:uFill>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lang="es-CO" sz="4400" dirty="0" smtClean="0">
                <a:solidFill>
                  <a:srgbClr val="1D4871"/>
                </a:solidFill>
                <a:uFill>
                  <a:solidFill>
                    <a:srgbClr val="1D4871"/>
                  </a:solidFill>
                </a:uFill>
              </a:rPr>
              <a:t>Que no nos deja dormir</a:t>
            </a:r>
            <a:endParaRPr sz="4400" dirty="0">
              <a:solidFill>
                <a:srgbClr val="1D4871"/>
              </a:solidFill>
              <a:uFill>
                <a:solidFill>
                  <a:srgbClr val="1D4871"/>
                </a:solidFill>
              </a:uFill>
            </a:endParaRPr>
          </a:p>
        </p:txBody>
      </p:sp>
      <p:sp>
        <p:nvSpPr>
          <p:cNvPr id="106" name="Shape 106"/>
          <p:cNvSpPr>
            <a:spLocks noGrp="1"/>
          </p:cNvSpPr>
          <p:nvPr>
            <p:ph type="body" idx="1"/>
          </p:nvPr>
        </p:nvSpPr>
        <p:spPr>
          <a:prstGeom prst="rect">
            <a:avLst/>
          </a:prstGeom>
        </p:spPr>
        <p:txBody>
          <a:bodyPr/>
          <a:lstStyle/>
          <a:p>
            <a:pPr lvl="0">
              <a:defRPr sz="1800">
                <a:uFillTx/>
              </a:defRPr>
            </a:pPr>
            <a:r>
              <a:rPr sz="3200" dirty="0" smtClean="0">
                <a:uFill>
                  <a:solidFill/>
                </a:uFill>
              </a:rPr>
              <a:t>&lt;</a:t>
            </a:r>
            <a:r>
              <a:rPr lang="es-CO" sz="3200" dirty="0" smtClean="0">
                <a:uFill>
                  <a:solidFill/>
                </a:uFill>
              </a:rPr>
              <a:t>Miedo </a:t>
            </a:r>
            <a:r>
              <a:rPr sz="3200" dirty="0" smtClean="0">
                <a:uFill>
                  <a:solidFill/>
                </a:uFill>
              </a:rPr>
              <a:t>#1</a:t>
            </a:r>
            <a:r>
              <a:rPr sz="3200" dirty="0">
                <a:uFill>
                  <a:solidFill/>
                </a:uFill>
              </a:rPr>
              <a:t>&gt;</a:t>
            </a:r>
          </a:p>
          <a:p>
            <a:pPr lvl="0">
              <a:defRPr sz="1800">
                <a:uFillTx/>
              </a:defRPr>
            </a:pPr>
            <a:r>
              <a:rPr sz="3200" dirty="0" smtClean="0">
                <a:uFill>
                  <a:solidFill/>
                </a:uFill>
              </a:rPr>
              <a:t>&lt;</a:t>
            </a:r>
            <a:r>
              <a:rPr lang="es-CO" sz="3200" dirty="0" smtClean="0">
                <a:uFill>
                  <a:solidFill/>
                </a:uFill>
              </a:rPr>
              <a:t>Miedo </a:t>
            </a:r>
            <a:r>
              <a:rPr sz="3200" dirty="0" smtClean="0">
                <a:uFill>
                  <a:solidFill/>
                </a:uFill>
              </a:rPr>
              <a:t>#2</a:t>
            </a:r>
            <a:r>
              <a:rPr sz="3200" dirty="0">
                <a:uFill>
                  <a:solidFill/>
                </a:uFill>
              </a:rPr>
              <a:t>&gt;</a:t>
            </a:r>
          </a:p>
          <a:p>
            <a:pPr lvl="0">
              <a:defRPr sz="1800">
                <a:uFillTx/>
              </a:defRPr>
            </a:pPr>
            <a:r>
              <a:rPr sz="3200" dirty="0" smtClean="0">
                <a:uFill>
                  <a:solidFill/>
                </a:uFill>
              </a:rPr>
              <a:t>&lt;</a:t>
            </a:r>
            <a:r>
              <a:rPr lang="es-CO" sz="3200" dirty="0" smtClean="0">
                <a:uFill>
                  <a:solidFill/>
                </a:uFill>
              </a:rPr>
              <a:t>Miedo </a:t>
            </a:r>
            <a:r>
              <a:rPr sz="3200" dirty="0" smtClean="0">
                <a:uFill>
                  <a:solidFill/>
                </a:uFill>
              </a:rPr>
              <a:t>#3</a:t>
            </a:r>
            <a:r>
              <a:rPr sz="3200" dirty="0">
                <a:uFill>
                  <a:solidFill/>
                </a:uFill>
              </a:rPr>
              <a:t>&gt;</a:t>
            </a: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extLst/>
          </a:blip>
          <a:stretch>
            <a:fillRect/>
          </a:stretch>
        </p:blipFill>
        <p:spPr>
          <a:xfrm flipH="1">
            <a:off x="7226300" y="4330700"/>
            <a:ext cx="1206500" cy="2146300"/>
          </a:xfrm>
          <a:prstGeom prst="rect">
            <a:avLst/>
          </a:prstGeom>
          <a:ln w="12700">
            <a:miter lim="400000"/>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474</TotalTime>
  <Words>976</Words>
  <Application>Microsoft Office PowerPoint</Application>
  <PresentationFormat>On-screen Show (4:3)</PresentationFormat>
  <Paragraphs>129</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Helvetica</vt:lpstr>
      <vt:lpstr>White</vt:lpstr>
      <vt:lpstr>Agile Inception</vt:lpstr>
      <vt:lpstr>&lt;Nombre del Proyecto&gt;</vt:lpstr>
      <vt:lpstr>Porque Estamos Aquí?</vt:lpstr>
      <vt:lpstr>The elevator pitch</vt:lpstr>
      <vt:lpstr>Caja del Producto</vt:lpstr>
      <vt:lpstr>Lista de lo que No es</vt:lpstr>
      <vt:lpstr>Comunidad del Proyecto</vt:lpstr>
      <vt:lpstr>Solución Técnica</vt:lpstr>
      <vt:lpstr>Que no nos deja dormir</vt:lpstr>
      <vt:lpstr>Que tan grande es esto?</vt:lpstr>
      <vt:lpstr>USER STORY MAPPING</vt:lpstr>
      <vt:lpstr>El equipo A</vt:lpstr>
      <vt:lpstr>Ecualizador</vt:lpstr>
      <vt:lpstr>Primer Lanzamiento</vt:lpstr>
      <vt:lpstr>Aprende mas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dc:title>
  <dc:creator>Giovanny</dc:creator>
  <cp:lastModifiedBy>Giovanny Andres Cifuentes Blanco</cp:lastModifiedBy>
  <cp:revision>28</cp:revision>
  <dcterms:modified xsi:type="dcterms:W3CDTF">2018-07-24T20:08:19Z</dcterms:modified>
</cp:coreProperties>
</file>