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5" r:id="rId3"/>
    <p:sldMasterId id="2147483667" r:id="rId4"/>
    <p:sldMasterId id="2147483670" r:id="rId5"/>
    <p:sldMasterId id="2147483672" r:id="rId6"/>
  </p:sldMasterIdLst>
  <p:notesMasterIdLst>
    <p:notesMasterId r:id="rId35"/>
  </p:notesMasterIdLst>
  <p:sldIdLst>
    <p:sldId id="316" r:id="rId7"/>
    <p:sldId id="301" r:id="rId8"/>
    <p:sldId id="306" r:id="rId9"/>
    <p:sldId id="361" r:id="rId10"/>
    <p:sldId id="362" r:id="rId11"/>
    <p:sldId id="373" r:id="rId12"/>
    <p:sldId id="378" r:id="rId13"/>
    <p:sldId id="363" r:id="rId14"/>
    <p:sldId id="371" r:id="rId15"/>
    <p:sldId id="364" r:id="rId16"/>
    <p:sldId id="367" r:id="rId17"/>
    <p:sldId id="377" r:id="rId18"/>
    <p:sldId id="369" r:id="rId19"/>
    <p:sldId id="368" r:id="rId20"/>
    <p:sldId id="370" r:id="rId21"/>
    <p:sldId id="379" r:id="rId22"/>
    <p:sldId id="365" r:id="rId23"/>
    <p:sldId id="380" r:id="rId24"/>
    <p:sldId id="381" r:id="rId25"/>
    <p:sldId id="382" r:id="rId26"/>
    <p:sldId id="383" r:id="rId27"/>
    <p:sldId id="384" r:id="rId28"/>
    <p:sldId id="385" r:id="rId29"/>
    <p:sldId id="389" r:id="rId30"/>
    <p:sldId id="374" r:id="rId31"/>
    <p:sldId id="386" r:id="rId32"/>
    <p:sldId id="388" r:id="rId33"/>
    <p:sldId id="387" r:id="rId3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Ricardo Gonzalez Sepulveda" initials="JRG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1E2B"/>
    <a:srgbClr val="FECACE"/>
    <a:srgbClr val="222F7C"/>
    <a:srgbClr val="B70101"/>
    <a:srgbClr val="2B2852"/>
    <a:srgbClr val="1F2A6F"/>
    <a:srgbClr val="1D2869"/>
    <a:srgbClr val="182156"/>
    <a:srgbClr val="5C5C5C"/>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94434" autoAdjust="0"/>
  </p:normalViewPr>
  <p:slideViewPr>
    <p:cSldViewPr snapToGrid="0">
      <p:cViewPr varScale="1">
        <p:scale>
          <a:sx n="73" d="100"/>
          <a:sy n="73"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0.03529" units="1/cm"/>
          <inkml:channelProperty channel="Y" name="resolution" value="0.03529" units="1/cm"/>
          <inkml:channelProperty channel="T" name="resolution" value="28.34646" units="1/dev"/>
        </inkml:channelProperties>
      </inkml:inkSource>
      <inkml:timestamp xml:id="ts0" timeString="2018-02-13T12:52:58"/>
    </inkml:context>
    <inkml:brush xml:id="br0">
      <inkml:brushProperty name="width" value="0.05292" units="cm"/>
      <inkml:brushProperty name="height" value="0.05292" units="cm"/>
      <inkml:brushProperty name="color" value="#FF0000"/>
    </inkml:brush>
  </inkml:definitions>
  <inkml:trace contextRef="#ctx0" brushRef="#br0">80 19009 0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0.03529" units="1/cm"/>
          <inkml:channelProperty channel="Y" name="resolution" value="0.03529" units="1/cm"/>
          <inkml:channelProperty channel="T" name="resolution" value="28.34646" units="1/dev"/>
        </inkml:channelProperties>
      </inkml:inkSource>
      <inkml:timestamp xml:id="ts0" timeString="2018-02-13T12:52:58"/>
    </inkml:context>
    <inkml:brush xml:id="br0">
      <inkml:brushProperty name="width" value="0.05292" units="cm"/>
      <inkml:brushProperty name="height" value="0.05292" units="cm"/>
      <inkml:brushProperty name="color" value="#FF0000"/>
    </inkml:brush>
  </inkml:definitions>
  <inkml:trace contextRef="#ctx0" brushRef="#br0">80 19009 0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B961-F4C8-4DD4-9BC0-AF960CB1E74D}" type="datetimeFigureOut">
              <a:rPr lang="es-CO" smtClean="0"/>
              <a:t>29/08/2018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F52A7-347C-4CEA-9562-2470999A8DC0}" type="slidenum">
              <a:rPr lang="es-CO" smtClean="0"/>
              <a:t>‹Nº›</a:t>
            </a:fld>
            <a:endParaRPr lang="es-CO"/>
          </a:p>
        </p:txBody>
      </p:sp>
    </p:spTree>
    <p:extLst>
      <p:ext uri="{BB962C8B-B14F-4D97-AF65-F5344CB8AC3E}">
        <p14:creationId xmlns:p14="http://schemas.microsoft.com/office/powerpoint/2010/main" val="2189782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80.000</a:t>
            </a:r>
            <a:r>
              <a:rPr lang="es-CO" baseline="0" dirty="0"/>
              <a:t> pesos el </a:t>
            </a:r>
            <a:r>
              <a:rPr lang="es-CO" baseline="0" dirty="0" err="1"/>
              <a:t>assestment</a:t>
            </a:r>
            <a:endParaRPr lang="es-CO" baseline="0" dirty="0"/>
          </a:p>
          <a:p>
            <a:r>
              <a:rPr lang="es-CO" baseline="0" dirty="0"/>
              <a:t>Entre 40-60 para perfiles de segunda etapa</a:t>
            </a:r>
            <a:endParaRPr lang="es-CO" dirty="0"/>
          </a:p>
        </p:txBody>
      </p:sp>
      <p:sp>
        <p:nvSpPr>
          <p:cNvPr id="4" name="Marcador de número de diapositiva 3"/>
          <p:cNvSpPr>
            <a:spLocks noGrp="1"/>
          </p:cNvSpPr>
          <p:nvPr>
            <p:ph type="sldNum" sz="quarter" idx="10"/>
          </p:nvPr>
        </p:nvSpPr>
        <p:spPr/>
        <p:txBody>
          <a:bodyPr/>
          <a:lstStyle/>
          <a:p>
            <a:fld id="{180F52A7-347C-4CEA-9562-2470999A8DC0}" type="slidenum">
              <a:rPr lang="es-CO" smtClean="0"/>
              <a:t>5</a:t>
            </a:fld>
            <a:endParaRPr lang="es-CO"/>
          </a:p>
        </p:txBody>
      </p:sp>
    </p:spTree>
    <p:extLst>
      <p:ext uri="{BB962C8B-B14F-4D97-AF65-F5344CB8AC3E}">
        <p14:creationId xmlns:p14="http://schemas.microsoft.com/office/powerpoint/2010/main" val="3888912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80.000</a:t>
            </a:r>
            <a:r>
              <a:rPr lang="es-CO" baseline="0" dirty="0"/>
              <a:t> pesos el </a:t>
            </a:r>
            <a:r>
              <a:rPr lang="es-CO" baseline="0" dirty="0" err="1"/>
              <a:t>assestment</a:t>
            </a:r>
            <a:endParaRPr lang="es-CO" baseline="0" dirty="0"/>
          </a:p>
          <a:p>
            <a:r>
              <a:rPr lang="es-CO" baseline="0" dirty="0"/>
              <a:t>Entre 40-60 para perfiles de segunda etapa</a:t>
            </a:r>
            <a:endParaRPr lang="es-CO" dirty="0"/>
          </a:p>
        </p:txBody>
      </p:sp>
      <p:sp>
        <p:nvSpPr>
          <p:cNvPr id="4" name="Marcador de número de diapositiva 3"/>
          <p:cNvSpPr>
            <a:spLocks noGrp="1"/>
          </p:cNvSpPr>
          <p:nvPr>
            <p:ph type="sldNum" sz="quarter" idx="10"/>
          </p:nvPr>
        </p:nvSpPr>
        <p:spPr/>
        <p:txBody>
          <a:bodyPr/>
          <a:lstStyle/>
          <a:p>
            <a:fld id="{180F52A7-347C-4CEA-9562-2470999A8DC0}" type="slidenum">
              <a:rPr lang="es-CO" smtClean="0"/>
              <a:t>23</a:t>
            </a:fld>
            <a:endParaRPr lang="es-CO"/>
          </a:p>
        </p:txBody>
      </p:sp>
    </p:spTree>
    <p:extLst>
      <p:ext uri="{BB962C8B-B14F-4D97-AF65-F5344CB8AC3E}">
        <p14:creationId xmlns:p14="http://schemas.microsoft.com/office/powerpoint/2010/main" val="3386107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Pondrìa</a:t>
            </a:r>
            <a:r>
              <a:rPr lang="es-ES" dirty="0"/>
              <a:t> en este </a:t>
            </a:r>
            <a:r>
              <a:rPr lang="es-ES" dirty="0" err="1"/>
              <a:t>slide</a:t>
            </a:r>
            <a:r>
              <a:rPr lang="es-ES"/>
              <a:t> la</a:t>
            </a:r>
            <a:r>
              <a:rPr lang="es-ES" baseline="0"/>
              <a:t> INVERSION, APENAS TENGA LOS NUMEROS.</a:t>
            </a:r>
            <a:endParaRPr lang="es-ES"/>
          </a:p>
        </p:txBody>
      </p:sp>
      <p:sp>
        <p:nvSpPr>
          <p:cNvPr id="4" name="Marcador de número de diapositiva 3"/>
          <p:cNvSpPr>
            <a:spLocks noGrp="1"/>
          </p:cNvSpPr>
          <p:nvPr>
            <p:ph type="sldNum" sz="quarter" idx="10"/>
          </p:nvPr>
        </p:nvSpPr>
        <p:spPr/>
        <p:txBody>
          <a:bodyPr/>
          <a:lstStyle/>
          <a:p>
            <a:fld id="{AA35DF06-4BF5-4665-9A89-F9419B4D155F}" type="slidenum">
              <a:rPr lang="es-ES" smtClean="0">
                <a:solidFill>
                  <a:prstClr val="black"/>
                </a:solidFill>
              </a:rPr>
              <a:pPr/>
              <a:t>25</a:t>
            </a:fld>
            <a:endParaRPr lang="es-ES">
              <a:solidFill>
                <a:prstClr val="black"/>
              </a:solidFill>
            </a:endParaRPr>
          </a:p>
        </p:txBody>
      </p:sp>
    </p:spTree>
    <p:extLst>
      <p:ext uri="{BB962C8B-B14F-4D97-AF65-F5344CB8AC3E}">
        <p14:creationId xmlns:p14="http://schemas.microsoft.com/office/powerpoint/2010/main" val="304704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Pondrìa</a:t>
            </a:r>
            <a:r>
              <a:rPr lang="es-ES" dirty="0"/>
              <a:t> en este </a:t>
            </a:r>
            <a:r>
              <a:rPr lang="es-ES" dirty="0" err="1"/>
              <a:t>slide</a:t>
            </a:r>
            <a:r>
              <a:rPr lang="es-ES"/>
              <a:t> la</a:t>
            </a:r>
            <a:r>
              <a:rPr lang="es-ES" baseline="0"/>
              <a:t> INVERSION, APENAS TENGA LOS NUMEROS.</a:t>
            </a:r>
            <a:endParaRPr lang="es-ES"/>
          </a:p>
        </p:txBody>
      </p:sp>
      <p:sp>
        <p:nvSpPr>
          <p:cNvPr id="4" name="Marcador de número de diapositiva 3"/>
          <p:cNvSpPr>
            <a:spLocks noGrp="1"/>
          </p:cNvSpPr>
          <p:nvPr>
            <p:ph type="sldNum" sz="quarter" idx="10"/>
          </p:nvPr>
        </p:nvSpPr>
        <p:spPr/>
        <p:txBody>
          <a:bodyPr/>
          <a:lstStyle/>
          <a:p>
            <a:fld id="{AA35DF06-4BF5-4665-9A89-F9419B4D155F}" type="slidenum">
              <a:rPr lang="es-ES" smtClean="0">
                <a:solidFill>
                  <a:prstClr val="black"/>
                </a:solidFill>
              </a:rPr>
              <a:pPr/>
              <a:t>26</a:t>
            </a:fld>
            <a:endParaRPr lang="es-ES">
              <a:solidFill>
                <a:prstClr val="black"/>
              </a:solidFill>
            </a:endParaRPr>
          </a:p>
        </p:txBody>
      </p:sp>
    </p:spTree>
    <p:extLst>
      <p:ext uri="{BB962C8B-B14F-4D97-AF65-F5344CB8AC3E}">
        <p14:creationId xmlns:p14="http://schemas.microsoft.com/office/powerpoint/2010/main" val="3277050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Pondrìa</a:t>
            </a:r>
            <a:r>
              <a:rPr lang="es-ES" dirty="0"/>
              <a:t> en este </a:t>
            </a:r>
            <a:r>
              <a:rPr lang="es-ES" dirty="0" err="1"/>
              <a:t>slide</a:t>
            </a:r>
            <a:r>
              <a:rPr lang="es-ES"/>
              <a:t> la</a:t>
            </a:r>
            <a:r>
              <a:rPr lang="es-ES" baseline="0"/>
              <a:t> INVERSION, APENAS TENGA LOS NUMEROS.</a:t>
            </a:r>
            <a:endParaRPr lang="es-ES"/>
          </a:p>
        </p:txBody>
      </p:sp>
      <p:sp>
        <p:nvSpPr>
          <p:cNvPr id="4" name="Marcador de número de diapositiva 3"/>
          <p:cNvSpPr>
            <a:spLocks noGrp="1"/>
          </p:cNvSpPr>
          <p:nvPr>
            <p:ph type="sldNum" sz="quarter" idx="10"/>
          </p:nvPr>
        </p:nvSpPr>
        <p:spPr/>
        <p:txBody>
          <a:bodyPr/>
          <a:lstStyle/>
          <a:p>
            <a:fld id="{AA35DF06-4BF5-4665-9A89-F9419B4D155F}" type="slidenum">
              <a:rPr lang="es-ES" smtClean="0">
                <a:solidFill>
                  <a:prstClr val="black"/>
                </a:solidFill>
              </a:rPr>
              <a:pPr/>
              <a:t>27</a:t>
            </a:fld>
            <a:endParaRPr lang="es-ES">
              <a:solidFill>
                <a:prstClr val="black"/>
              </a:solidFill>
            </a:endParaRPr>
          </a:p>
        </p:txBody>
      </p:sp>
    </p:spTree>
    <p:extLst>
      <p:ext uri="{BB962C8B-B14F-4D97-AF65-F5344CB8AC3E}">
        <p14:creationId xmlns:p14="http://schemas.microsoft.com/office/powerpoint/2010/main" val="401040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Pondrìa</a:t>
            </a:r>
            <a:r>
              <a:rPr lang="es-ES" dirty="0"/>
              <a:t> en este </a:t>
            </a:r>
            <a:r>
              <a:rPr lang="es-ES" dirty="0" err="1"/>
              <a:t>slide</a:t>
            </a:r>
            <a:r>
              <a:rPr lang="es-ES"/>
              <a:t> la</a:t>
            </a:r>
            <a:r>
              <a:rPr lang="es-ES" baseline="0"/>
              <a:t> INVERSION, APENAS TENGA LOS NUMEROS.</a:t>
            </a:r>
            <a:endParaRPr lang="es-ES"/>
          </a:p>
        </p:txBody>
      </p:sp>
      <p:sp>
        <p:nvSpPr>
          <p:cNvPr id="4" name="Marcador de número de diapositiva 3"/>
          <p:cNvSpPr>
            <a:spLocks noGrp="1"/>
          </p:cNvSpPr>
          <p:nvPr>
            <p:ph type="sldNum" sz="quarter" idx="10"/>
          </p:nvPr>
        </p:nvSpPr>
        <p:spPr/>
        <p:txBody>
          <a:bodyPr/>
          <a:lstStyle/>
          <a:p>
            <a:fld id="{AA35DF06-4BF5-4665-9A89-F9419B4D155F}" type="slidenum">
              <a:rPr lang="es-ES" smtClean="0">
                <a:solidFill>
                  <a:prstClr val="black"/>
                </a:solidFill>
              </a:rPr>
              <a:pPr/>
              <a:t>28</a:t>
            </a:fld>
            <a:endParaRPr lang="es-ES">
              <a:solidFill>
                <a:prstClr val="black"/>
              </a:solidFill>
            </a:endParaRPr>
          </a:p>
        </p:txBody>
      </p:sp>
    </p:spTree>
    <p:extLst>
      <p:ext uri="{BB962C8B-B14F-4D97-AF65-F5344CB8AC3E}">
        <p14:creationId xmlns:p14="http://schemas.microsoft.com/office/powerpoint/2010/main" val="80207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80.000</a:t>
            </a:r>
            <a:r>
              <a:rPr lang="es-CO" baseline="0" dirty="0"/>
              <a:t> pesos el </a:t>
            </a:r>
            <a:r>
              <a:rPr lang="es-CO" baseline="0" dirty="0" err="1"/>
              <a:t>assestment</a:t>
            </a:r>
            <a:endParaRPr lang="es-CO" baseline="0" dirty="0"/>
          </a:p>
          <a:p>
            <a:r>
              <a:rPr lang="es-CO" baseline="0" dirty="0"/>
              <a:t>Entre 40-60 para perfiles de segunda etapa</a:t>
            </a:r>
            <a:endParaRPr lang="es-CO" dirty="0"/>
          </a:p>
        </p:txBody>
      </p:sp>
      <p:sp>
        <p:nvSpPr>
          <p:cNvPr id="4" name="Marcador de número de diapositiva 3"/>
          <p:cNvSpPr>
            <a:spLocks noGrp="1"/>
          </p:cNvSpPr>
          <p:nvPr>
            <p:ph type="sldNum" sz="quarter" idx="10"/>
          </p:nvPr>
        </p:nvSpPr>
        <p:spPr/>
        <p:txBody>
          <a:bodyPr/>
          <a:lstStyle/>
          <a:p>
            <a:fld id="{180F52A7-347C-4CEA-9562-2470999A8DC0}" type="slidenum">
              <a:rPr lang="es-CO" smtClean="0"/>
              <a:t>10</a:t>
            </a:fld>
            <a:endParaRPr lang="es-CO"/>
          </a:p>
        </p:txBody>
      </p:sp>
    </p:spTree>
    <p:extLst>
      <p:ext uri="{BB962C8B-B14F-4D97-AF65-F5344CB8AC3E}">
        <p14:creationId xmlns:p14="http://schemas.microsoft.com/office/powerpoint/2010/main" val="2188999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E5E3E5A0-E222-4553-9F71-68A262C681A5}" type="slidenum">
              <a:rPr lang="es-ES" smtClean="0"/>
              <a:t>13</a:t>
            </a:fld>
            <a:endParaRPr lang="es-ES"/>
          </a:p>
        </p:txBody>
      </p:sp>
    </p:spTree>
    <p:extLst>
      <p:ext uri="{BB962C8B-B14F-4D97-AF65-F5344CB8AC3E}">
        <p14:creationId xmlns:p14="http://schemas.microsoft.com/office/powerpoint/2010/main" val="2628945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80.000</a:t>
            </a:r>
            <a:r>
              <a:rPr lang="es-CO" baseline="0" dirty="0"/>
              <a:t> pesos el </a:t>
            </a:r>
            <a:r>
              <a:rPr lang="es-CO" baseline="0" dirty="0" err="1"/>
              <a:t>assestment</a:t>
            </a:r>
            <a:endParaRPr lang="es-CO" baseline="0" dirty="0"/>
          </a:p>
          <a:p>
            <a:r>
              <a:rPr lang="es-CO" baseline="0" dirty="0"/>
              <a:t>Entre 40-60 para perfiles de segunda etapa</a:t>
            </a:r>
            <a:endParaRPr lang="es-CO" dirty="0"/>
          </a:p>
        </p:txBody>
      </p:sp>
      <p:sp>
        <p:nvSpPr>
          <p:cNvPr id="4" name="Marcador de número de diapositiva 3"/>
          <p:cNvSpPr>
            <a:spLocks noGrp="1"/>
          </p:cNvSpPr>
          <p:nvPr>
            <p:ph type="sldNum" sz="quarter" idx="10"/>
          </p:nvPr>
        </p:nvSpPr>
        <p:spPr/>
        <p:txBody>
          <a:bodyPr/>
          <a:lstStyle/>
          <a:p>
            <a:fld id="{180F52A7-347C-4CEA-9562-2470999A8DC0}" type="slidenum">
              <a:rPr lang="es-CO" smtClean="0"/>
              <a:t>17</a:t>
            </a:fld>
            <a:endParaRPr lang="es-CO"/>
          </a:p>
        </p:txBody>
      </p:sp>
    </p:spTree>
    <p:extLst>
      <p:ext uri="{BB962C8B-B14F-4D97-AF65-F5344CB8AC3E}">
        <p14:creationId xmlns:p14="http://schemas.microsoft.com/office/powerpoint/2010/main" val="240812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80.000</a:t>
            </a:r>
            <a:r>
              <a:rPr lang="es-CO" baseline="0" dirty="0"/>
              <a:t> pesos el </a:t>
            </a:r>
            <a:r>
              <a:rPr lang="es-CO" baseline="0" dirty="0" err="1"/>
              <a:t>assestment</a:t>
            </a:r>
            <a:endParaRPr lang="es-CO" baseline="0" dirty="0"/>
          </a:p>
          <a:p>
            <a:r>
              <a:rPr lang="es-CO" baseline="0" dirty="0"/>
              <a:t>Entre 40-60 para perfiles de segunda etapa</a:t>
            </a:r>
            <a:endParaRPr lang="es-CO" dirty="0"/>
          </a:p>
        </p:txBody>
      </p:sp>
      <p:sp>
        <p:nvSpPr>
          <p:cNvPr id="4" name="Marcador de número de diapositiva 3"/>
          <p:cNvSpPr>
            <a:spLocks noGrp="1"/>
          </p:cNvSpPr>
          <p:nvPr>
            <p:ph type="sldNum" sz="quarter" idx="10"/>
          </p:nvPr>
        </p:nvSpPr>
        <p:spPr/>
        <p:txBody>
          <a:bodyPr/>
          <a:lstStyle/>
          <a:p>
            <a:fld id="{180F52A7-347C-4CEA-9562-2470999A8DC0}" type="slidenum">
              <a:rPr lang="es-CO" smtClean="0"/>
              <a:t>18</a:t>
            </a:fld>
            <a:endParaRPr lang="es-CO"/>
          </a:p>
        </p:txBody>
      </p:sp>
    </p:spTree>
    <p:extLst>
      <p:ext uri="{BB962C8B-B14F-4D97-AF65-F5344CB8AC3E}">
        <p14:creationId xmlns:p14="http://schemas.microsoft.com/office/powerpoint/2010/main" val="2897199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80.000</a:t>
            </a:r>
            <a:r>
              <a:rPr lang="es-CO" baseline="0" dirty="0"/>
              <a:t> pesos el </a:t>
            </a:r>
            <a:r>
              <a:rPr lang="es-CO" baseline="0" dirty="0" err="1"/>
              <a:t>assestment</a:t>
            </a:r>
            <a:endParaRPr lang="es-CO" baseline="0" dirty="0"/>
          </a:p>
          <a:p>
            <a:r>
              <a:rPr lang="es-CO" baseline="0" dirty="0"/>
              <a:t>Entre 40-60 para perfiles de segunda etapa</a:t>
            </a:r>
            <a:endParaRPr lang="es-CO" dirty="0"/>
          </a:p>
        </p:txBody>
      </p:sp>
      <p:sp>
        <p:nvSpPr>
          <p:cNvPr id="4" name="Marcador de número de diapositiva 3"/>
          <p:cNvSpPr>
            <a:spLocks noGrp="1"/>
          </p:cNvSpPr>
          <p:nvPr>
            <p:ph type="sldNum" sz="quarter" idx="10"/>
          </p:nvPr>
        </p:nvSpPr>
        <p:spPr/>
        <p:txBody>
          <a:bodyPr/>
          <a:lstStyle/>
          <a:p>
            <a:fld id="{180F52A7-347C-4CEA-9562-2470999A8DC0}" type="slidenum">
              <a:rPr lang="es-CO" smtClean="0"/>
              <a:t>19</a:t>
            </a:fld>
            <a:endParaRPr lang="es-CO"/>
          </a:p>
        </p:txBody>
      </p:sp>
    </p:spTree>
    <p:extLst>
      <p:ext uri="{BB962C8B-B14F-4D97-AF65-F5344CB8AC3E}">
        <p14:creationId xmlns:p14="http://schemas.microsoft.com/office/powerpoint/2010/main" val="2868014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80.000</a:t>
            </a:r>
            <a:r>
              <a:rPr lang="es-CO" baseline="0" dirty="0"/>
              <a:t> pesos el </a:t>
            </a:r>
            <a:r>
              <a:rPr lang="es-CO" baseline="0" dirty="0" err="1"/>
              <a:t>assestment</a:t>
            </a:r>
            <a:endParaRPr lang="es-CO" baseline="0" dirty="0"/>
          </a:p>
          <a:p>
            <a:r>
              <a:rPr lang="es-CO" baseline="0" dirty="0"/>
              <a:t>Entre 40-60 para perfiles de segunda etapa</a:t>
            </a:r>
            <a:endParaRPr lang="es-CO" dirty="0"/>
          </a:p>
        </p:txBody>
      </p:sp>
      <p:sp>
        <p:nvSpPr>
          <p:cNvPr id="4" name="Marcador de número de diapositiva 3"/>
          <p:cNvSpPr>
            <a:spLocks noGrp="1"/>
          </p:cNvSpPr>
          <p:nvPr>
            <p:ph type="sldNum" sz="quarter" idx="10"/>
          </p:nvPr>
        </p:nvSpPr>
        <p:spPr/>
        <p:txBody>
          <a:bodyPr/>
          <a:lstStyle/>
          <a:p>
            <a:fld id="{180F52A7-347C-4CEA-9562-2470999A8DC0}" type="slidenum">
              <a:rPr lang="es-CO" smtClean="0"/>
              <a:t>20</a:t>
            </a:fld>
            <a:endParaRPr lang="es-CO"/>
          </a:p>
        </p:txBody>
      </p:sp>
    </p:spTree>
    <p:extLst>
      <p:ext uri="{BB962C8B-B14F-4D97-AF65-F5344CB8AC3E}">
        <p14:creationId xmlns:p14="http://schemas.microsoft.com/office/powerpoint/2010/main" val="2906843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80.000</a:t>
            </a:r>
            <a:r>
              <a:rPr lang="es-CO" baseline="0" dirty="0"/>
              <a:t> pesos el </a:t>
            </a:r>
            <a:r>
              <a:rPr lang="es-CO" baseline="0" dirty="0" err="1"/>
              <a:t>assestment</a:t>
            </a:r>
            <a:endParaRPr lang="es-CO" baseline="0" dirty="0"/>
          </a:p>
          <a:p>
            <a:r>
              <a:rPr lang="es-CO" baseline="0" dirty="0"/>
              <a:t>Entre 40-60 para perfiles de segunda etapa</a:t>
            </a:r>
            <a:endParaRPr lang="es-CO" dirty="0"/>
          </a:p>
        </p:txBody>
      </p:sp>
      <p:sp>
        <p:nvSpPr>
          <p:cNvPr id="4" name="Marcador de número de diapositiva 3"/>
          <p:cNvSpPr>
            <a:spLocks noGrp="1"/>
          </p:cNvSpPr>
          <p:nvPr>
            <p:ph type="sldNum" sz="quarter" idx="10"/>
          </p:nvPr>
        </p:nvSpPr>
        <p:spPr/>
        <p:txBody>
          <a:bodyPr/>
          <a:lstStyle/>
          <a:p>
            <a:fld id="{180F52A7-347C-4CEA-9562-2470999A8DC0}" type="slidenum">
              <a:rPr lang="es-CO" smtClean="0"/>
              <a:t>21</a:t>
            </a:fld>
            <a:endParaRPr lang="es-CO"/>
          </a:p>
        </p:txBody>
      </p:sp>
    </p:spTree>
    <p:extLst>
      <p:ext uri="{BB962C8B-B14F-4D97-AF65-F5344CB8AC3E}">
        <p14:creationId xmlns:p14="http://schemas.microsoft.com/office/powerpoint/2010/main" val="5157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80.000</a:t>
            </a:r>
            <a:r>
              <a:rPr lang="es-CO" baseline="0" dirty="0"/>
              <a:t> pesos el </a:t>
            </a:r>
            <a:r>
              <a:rPr lang="es-CO" baseline="0" dirty="0" err="1"/>
              <a:t>assestment</a:t>
            </a:r>
            <a:endParaRPr lang="es-CO" baseline="0" dirty="0"/>
          </a:p>
          <a:p>
            <a:r>
              <a:rPr lang="es-CO" baseline="0" dirty="0"/>
              <a:t>Entre 40-60 para perfiles de segunda etapa</a:t>
            </a:r>
            <a:endParaRPr lang="es-CO" dirty="0"/>
          </a:p>
        </p:txBody>
      </p:sp>
      <p:sp>
        <p:nvSpPr>
          <p:cNvPr id="4" name="Marcador de número de diapositiva 3"/>
          <p:cNvSpPr>
            <a:spLocks noGrp="1"/>
          </p:cNvSpPr>
          <p:nvPr>
            <p:ph type="sldNum" sz="quarter" idx="10"/>
          </p:nvPr>
        </p:nvSpPr>
        <p:spPr/>
        <p:txBody>
          <a:bodyPr/>
          <a:lstStyle/>
          <a:p>
            <a:fld id="{180F52A7-347C-4CEA-9562-2470999A8DC0}" type="slidenum">
              <a:rPr lang="es-CO" smtClean="0"/>
              <a:t>22</a:t>
            </a:fld>
            <a:endParaRPr lang="es-CO"/>
          </a:p>
        </p:txBody>
      </p:sp>
    </p:spTree>
    <p:extLst>
      <p:ext uri="{BB962C8B-B14F-4D97-AF65-F5344CB8AC3E}">
        <p14:creationId xmlns:p14="http://schemas.microsoft.com/office/powerpoint/2010/main" val="97789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ADC69697-0B46-4EB2-9097-542E408B299B}" type="datetimeFigureOut">
              <a:rPr lang="es-CO" smtClean="0"/>
              <a:t>29/08/2018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ADC69697-0B46-4EB2-9097-542E408B299B}" type="datetimeFigureOut">
              <a:rPr lang="es-CO" smtClean="0"/>
              <a:t>29/08/2018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ADC69697-0B46-4EB2-9097-542E408B299B}" type="datetimeFigureOut">
              <a:rPr lang="es-CO" smtClean="0"/>
              <a:t>29/08/2018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822960"/>
            <a:fld id="{831A2F62-4B9E-EC45-8EFC-2BE0B450C61B}" type="datetimeFigureOut">
              <a:rPr lang="en-US" sz="1620" smtClean="0">
                <a:solidFill>
                  <a:prstClr val="black"/>
                </a:solidFill>
              </a:rPr>
              <a:t>8/29/2018</a:t>
            </a:fld>
            <a:endParaRPr lang="en-US" sz="1620">
              <a:solidFill>
                <a:prstClr val="black"/>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pPr defTabSz="822960"/>
            <a:endParaRPr lang="en-US" sz="1620">
              <a:solidFill>
                <a:prstClr val="black"/>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defTabSz="822960"/>
            <a:fld id="{1EA32A71-FB20-2449-89AC-E37906542E52}" type="slidenum">
              <a:rPr lang="en-US" sz="1620" smtClean="0">
                <a:solidFill>
                  <a:prstClr val="black"/>
                </a:solidFill>
              </a:rPr>
              <a:t>‹Nº›</a:t>
            </a:fld>
            <a:endParaRPr lang="en-US" sz="1620">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822960"/>
            <a:fld id="{831A2F62-4B9E-EC45-8EFC-2BE0B450C61B}" type="datetimeFigureOut">
              <a:rPr lang="en-US" sz="1620" smtClean="0">
                <a:solidFill>
                  <a:prstClr val="black"/>
                </a:solidFill>
              </a:rPr>
              <a:t>8/29/2018</a:t>
            </a:fld>
            <a:endParaRPr lang="en-US" sz="1620">
              <a:solidFill>
                <a:prstClr val="black"/>
              </a:solidFill>
            </a:endParaRPr>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pPr defTabSz="822960"/>
            <a:endParaRPr lang="en-US" sz="1620">
              <a:solidFill>
                <a:prstClr val="black"/>
              </a:solidFill>
            </a:endParaRPr>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pPr defTabSz="822960"/>
            <a:fld id="{1EA32A71-FB20-2449-89AC-E37906542E52}" type="slidenum">
              <a:rPr lang="en-US" sz="1620" smtClean="0">
                <a:solidFill>
                  <a:prstClr val="black"/>
                </a:solidFill>
              </a:rPr>
              <a:t>‹Nº›</a:t>
            </a:fld>
            <a:endParaRPr lang="en-US" sz="1620">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263525" y="146761"/>
            <a:ext cx="11664950" cy="1325563"/>
          </a:xfrm>
          <a:prstGeom prst="rect">
            <a:avLst/>
          </a:prstGeom>
        </p:spPr>
        <p:txBody>
          <a:bodyPr/>
          <a:lstStyle/>
          <a:p>
            <a:r>
              <a:rPr lang="pt-BR"/>
              <a:t>Clique para editar estilo do título mestre</a:t>
            </a:r>
          </a:p>
        </p:txBody>
      </p:sp>
      <p:sp>
        <p:nvSpPr>
          <p:cNvPr id="3" name="Espaço Reservado para Conteúdo 2"/>
          <p:cNvSpPr>
            <a:spLocks noGrp="1"/>
          </p:cNvSpPr>
          <p:nvPr>
            <p:ph idx="1" hasCustomPrompt="1"/>
          </p:nvPr>
        </p:nvSpPr>
        <p:spPr>
          <a:xfrm>
            <a:off x="838200" y="1825625"/>
            <a:ext cx="10515600" cy="4351338"/>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838200" y="6356352"/>
            <a:ext cx="2743200" cy="365125"/>
          </a:xfrm>
          <a:prstGeom prst="rect">
            <a:avLst/>
          </a:prstGeom>
        </p:spPr>
        <p:txBody>
          <a:bodyPr/>
          <a:lstStyle/>
          <a:p>
            <a:pPr defTabSz="913765"/>
            <a:fld id="{7C53A172-85E4-0A46-87DE-6A56089DE688}" type="datetimeFigureOut">
              <a:rPr lang="pt-BR" smtClean="0">
                <a:solidFill>
                  <a:prstClr val="black"/>
                </a:solidFill>
              </a:rPr>
              <a:t>29/08/2018</a:t>
            </a:fld>
            <a:endParaRPr lang="pt-BR">
              <a:solidFill>
                <a:prstClr val="black"/>
              </a:solidFill>
            </a:endParaRPr>
          </a:p>
        </p:txBody>
      </p:sp>
      <p:sp>
        <p:nvSpPr>
          <p:cNvPr id="5" name="Espaço Reservado para Rodapé 4"/>
          <p:cNvSpPr>
            <a:spLocks noGrp="1"/>
          </p:cNvSpPr>
          <p:nvPr>
            <p:ph type="ftr" sz="quarter" idx="11"/>
          </p:nvPr>
        </p:nvSpPr>
        <p:spPr>
          <a:xfrm>
            <a:off x="4038600" y="6356352"/>
            <a:ext cx="4114800" cy="365125"/>
          </a:xfrm>
          <a:prstGeom prst="rect">
            <a:avLst/>
          </a:prstGeom>
        </p:spPr>
        <p:txBody>
          <a:bodyPr/>
          <a:lstStyle/>
          <a:p>
            <a:pPr defTabSz="913765"/>
            <a:endParaRPr lang="pt-BR">
              <a:solidFill>
                <a:prstClr val="black"/>
              </a:solidFill>
            </a:endParaRPr>
          </a:p>
        </p:txBody>
      </p:sp>
      <p:sp>
        <p:nvSpPr>
          <p:cNvPr id="6" name="Espaço Reservado para Número de Slide 5"/>
          <p:cNvSpPr>
            <a:spLocks noGrp="1"/>
          </p:cNvSpPr>
          <p:nvPr>
            <p:ph type="sldNum" sz="quarter" idx="12"/>
          </p:nvPr>
        </p:nvSpPr>
        <p:spPr>
          <a:xfrm>
            <a:off x="8610600" y="6356352"/>
            <a:ext cx="2743200" cy="365125"/>
          </a:xfrm>
          <a:prstGeom prst="rect">
            <a:avLst/>
          </a:prstGeom>
        </p:spPr>
        <p:txBody>
          <a:bodyPr/>
          <a:lstStyle/>
          <a:p>
            <a:pPr defTabSz="913765"/>
            <a:fld id="{1845F1FF-624F-E541-A13E-6B769728D0BC}" type="slidenum">
              <a:rPr lang="pt-BR" smtClean="0">
                <a:solidFill>
                  <a:prstClr val="black"/>
                </a:solidFill>
              </a:rPr>
              <a:t>‹Nº›</a:t>
            </a:fld>
            <a:endParaRPr lang="pt-BR">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6" name="Title Text"/>
          <p:cNvSpPr>
            <a:spLocks noGrp="1"/>
          </p:cNvSpPr>
          <p:nvPr>
            <p:ph type="title" hasCustomPrompt="1"/>
          </p:nvPr>
        </p:nvSpPr>
        <p:spPr>
          <a:xfrm>
            <a:off x="838200" y="365125"/>
            <a:ext cx="10515600" cy="1325563"/>
          </a:xfrm>
          <a:prstGeom prst="rect">
            <a:avLst/>
          </a:prstGeom>
        </p:spPr>
        <p:txBody>
          <a:bodyPr lIns="45720" tIns="45720" rIns="45720" bIns="45720"/>
          <a:lstStyle>
            <a:lvl1pPr algn="l" defTabSz="913765">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Title Text</a:t>
            </a:r>
          </a:p>
        </p:txBody>
      </p:sp>
      <p:sp>
        <p:nvSpPr>
          <p:cNvPr id="127" name="Body Level One…"/>
          <p:cNvSpPr>
            <a:spLocks noGrp="1"/>
          </p:cNvSpPr>
          <p:nvPr>
            <p:ph type="body" idx="1" hasCustomPrompt="1"/>
          </p:nvPr>
        </p:nvSpPr>
        <p:spPr>
          <a:xfrm>
            <a:off x="838200" y="1825625"/>
            <a:ext cx="10515600" cy="4351338"/>
          </a:xfrm>
          <a:prstGeom prst="rect">
            <a:avLst/>
          </a:prstGeom>
        </p:spPr>
        <p:txBody>
          <a:bodyPr lIns="45720" tIns="45720" rIns="45720" bIns="45720" anchor="t"/>
          <a:lstStyle>
            <a:lvl1pPr marL="228600" indent="-228600" defTabSz="913765">
              <a:lnSpc>
                <a:spcPct val="90000"/>
              </a:lnSpc>
              <a:spcBef>
                <a:spcPts val="1000"/>
              </a:spcBef>
              <a:buSzPct val="100000"/>
              <a:buFont typeface="Arial" panose="020B0604020202020204"/>
              <a:defRPr sz="2800">
                <a:latin typeface="Calibri" panose="020F0502020204030204"/>
                <a:ea typeface="Calibri" panose="020F0502020204030204"/>
                <a:cs typeface="Calibri" panose="020F0502020204030204"/>
                <a:sym typeface="Calibri" panose="020F0502020204030204"/>
              </a:defRPr>
            </a:lvl1pPr>
            <a:lvl2pPr marL="495300" indent="-266700" defTabSz="913765">
              <a:lnSpc>
                <a:spcPct val="90000"/>
              </a:lnSpc>
              <a:spcBef>
                <a:spcPts val="1000"/>
              </a:spcBef>
              <a:buSzPct val="100000"/>
              <a:buFont typeface="Arial" panose="020B0604020202020204"/>
              <a:defRPr sz="2800">
                <a:latin typeface="Calibri" panose="020F0502020204030204"/>
                <a:ea typeface="Calibri" panose="020F0502020204030204"/>
                <a:cs typeface="Calibri" panose="020F0502020204030204"/>
                <a:sym typeface="Calibri" panose="020F0502020204030204"/>
              </a:defRPr>
            </a:lvl2pPr>
            <a:lvl3pPr marL="777240" indent="-320040" defTabSz="913765">
              <a:lnSpc>
                <a:spcPct val="90000"/>
              </a:lnSpc>
              <a:spcBef>
                <a:spcPts val="1000"/>
              </a:spcBef>
              <a:buSzPct val="100000"/>
              <a:buFont typeface="Arial" panose="020B0604020202020204"/>
              <a:defRPr sz="2800">
                <a:latin typeface="Calibri" panose="020F0502020204030204"/>
                <a:ea typeface="Calibri" panose="020F0502020204030204"/>
                <a:cs typeface="Calibri" panose="020F0502020204030204"/>
                <a:sym typeface="Calibri" panose="020F0502020204030204"/>
              </a:defRPr>
            </a:lvl3pPr>
            <a:lvl4pPr marL="1041400" indent="-355600" defTabSz="913765">
              <a:lnSpc>
                <a:spcPct val="90000"/>
              </a:lnSpc>
              <a:spcBef>
                <a:spcPts val="1000"/>
              </a:spcBef>
              <a:buSzPct val="100000"/>
              <a:buFont typeface="Arial" panose="020B0604020202020204"/>
              <a:defRPr sz="2800">
                <a:latin typeface="Calibri" panose="020F0502020204030204"/>
                <a:ea typeface="Calibri" panose="020F0502020204030204"/>
                <a:cs typeface="Calibri" panose="020F0502020204030204"/>
                <a:sym typeface="Calibri" panose="020F0502020204030204"/>
              </a:defRPr>
            </a:lvl4pPr>
            <a:lvl5pPr marL="1270000" indent="-355600" defTabSz="913765">
              <a:lnSpc>
                <a:spcPct val="90000"/>
              </a:lnSpc>
              <a:spcBef>
                <a:spcPts val="1000"/>
              </a:spcBef>
              <a:buSzPct val="100000"/>
              <a:buFont typeface="Arial" panose="020B0604020202020204"/>
              <a:defRPr sz="2800">
                <a:latin typeface="Calibri" panose="020F0502020204030204"/>
                <a:ea typeface="Calibri" panose="020F0502020204030204"/>
                <a:cs typeface="Calibri" panose="020F0502020204030204"/>
                <a:sym typeface="Calibri" panose="020F0502020204030204"/>
              </a:defRPr>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a:spLocks noGrp="1"/>
          </p:cNvSpPr>
          <p:nvPr>
            <p:ph type="sldNum" sz="quarter" idx="2"/>
          </p:nvPr>
        </p:nvSpPr>
        <p:spPr>
          <a:xfrm>
            <a:off x="11096170" y="6404294"/>
            <a:ext cx="257632" cy="269240"/>
          </a:xfrm>
          <a:prstGeom prst="rect">
            <a:avLst/>
          </a:prstGeom>
        </p:spPr>
        <p:txBody>
          <a:bodyPr lIns="45720" tIns="45720" rIns="45720" bIns="45720" anchor="ctr"/>
          <a:lstStyle>
            <a:lvl1pPr algn="r" defTabSz="913765">
              <a:defRPr>
                <a:solidFill>
                  <a:srgbClr val="888888"/>
                </a:solidFill>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lang="es-CO" sz="1620" smtClean="0"/>
              <a:t>‹Nº›</a:t>
            </a:fld>
            <a:endParaRPr lang="es-CO" sz="162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822960"/>
            <a:fld id="{831A2F62-4B9E-EC45-8EFC-2BE0B450C61B}" type="datetimeFigureOut">
              <a:rPr lang="en-US" sz="1620" smtClean="0">
                <a:solidFill>
                  <a:prstClr val="black"/>
                </a:solidFill>
              </a:rPr>
              <a:t>8/29/2018</a:t>
            </a:fld>
            <a:endParaRPr lang="en-US" sz="1620">
              <a:solidFill>
                <a:prstClr val="black"/>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pPr defTabSz="822960"/>
            <a:endParaRPr lang="en-US" sz="1620">
              <a:solidFill>
                <a:prstClr val="black"/>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defTabSz="822960"/>
            <a:fld id="{1EA32A71-FB20-2449-89AC-E37906542E52}" type="slidenum">
              <a:rPr lang="en-US" sz="1620" smtClean="0">
                <a:solidFill>
                  <a:prstClr val="black"/>
                </a:solidFill>
              </a:rPr>
              <a:t>‹Nº›</a:t>
            </a:fld>
            <a:endParaRPr lang="en-US" sz="1620">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263525" y="105818"/>
            <a:ext cx="11664952" cy="890470"/>
          </a:xfrm>
          <a:prstGeom prst="rect">
            <a:avLst/>
          </a:prstGeom>
        </p:spPr>
        <p:txBody>
          <a:bodyPr tIns="0" bIns="0">
            <a:noAutofit/>
          </a:bodyPr>
          <a:lstStyle>
            <a:lvl1pPr>
              <a:defRPr sz="4000" b="0">
                <a:solidFill>
                  <a:srgbClr val="3480C0"/>
                </a:solidFill>
                <a:latin typeface="Arial" panose="020B0604020202020204" pitchFamily="34" charset="0"/>
                <a:cs typeface="Arial" panose="020B0604020202020204" pitchFamily="34" charset="0"/>
              </a:defRPr>
            </a:lvl1pPr>
          </a:lstStyle>
          <a:p>
            <a:r>
              <a:rPr lang="pt-BR"/>
              <a:t>Clique para editar estilo do título mestre</a:t>
            </a:r>
          </a:p>
        </p:txBody>
      </p:sp>
      <p:sp>
        <p:nvSpPr>
          <p:cNvPr id="5" name="Espaço Reservado para Número de Slide 4"/>
          <p:cNvSpPr>
            <a:spLocks noGrp="1"/>
          </p:cNvSpPr>
          <p:nvPr>
            <p:ph type="sldNum" sz="quarter" idx="12"/>
          </p:nvPr>
        </p:nvSpPr>
        <p:spPr>
          <a:xfrm>
            <a:off x="-1371600" y="6356352"/>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pPr defTabSz="822960"/>
            <a:fld id="{1845F1FF-624F-E541-A13E-6B769728D0BC}" type="slidenum">
              <a:rPr lang="pt-BR" smtClean="0">
                <a:solidFill>
                  <a:prstClr val="black"/>
                </a:solidFill>
              </a:rPr>
              <a:t>‹Nº›</a:t>
            </a:fld>
            <a:endParaRPr lang="pt-BR">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ADC69697-0B46-4EB2-9097-542E408B299B}" type="datetimeFigureOut">
              <a:rPr lang="es-CO" smtClean="0"/>
              <a:t>29/08/2018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ADC69697-0B46-4EB2-9097-542E408B299B}" type="datetimeFigureOut">
              <a:rPr lang="es-CO" smtClean="0"/>
              <a:t>29/08/2018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ADC69697-0B46-4EB2-9097-542E408B299B}" type="datetimeFigureOut">
              <a:rPr lang="es-CO" smtClean="0"/>
              <a:t>29/08/2018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ADC69697-0B46-4EB2-9097-542E408B299B}" type="datetimeFigureOut">
              <a:rPr lang="es-CO" smtClean="0"/>
              <a:t>29/08/2018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ADC69697-0B46-4EB2-9097-542E408B299B}" type="datetimeFigureOut">
              <a:rPr lang="es-CO" smtClean="0"/>
              <a:t>29/08/2018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DC69697-0B46-4EB2-9097-542E408B299B}" type="datetimeFigureOut">
              <a:rPr lang="es-CO" smtClean="0"/>
              <a:t>29/08/2018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DC69697-0B46-4EB2-9097-542E408B299B}" type="datetimeFigureOut">
              <a:rPr lang="es-CO" smtClean="0"/>
              <a:t>29/08/2018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DC69697-0B46-4EB2-9097-542E408B299B}" type="datetimeFigureOut">
              <a:rPr lang="es-CO" smtClean="0"/>
              <a:t>29/08/2018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DA4DF62-98CE-4529-A7C0-8017CCEA3B7F}"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69697-0B46-4EB2-9097-542E408B299B}" type="datetimeFigureOut">
              <a:rPr lang="es-CO" smtClean="0"/>
              <a:t>29/08/2018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4DF62-98CE-4529-A7C0-8017CCEA3B7F}"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827035" y="6582980"/>
            <a:ext cx="1053461" cy="202033"/>
          </a:xfrm>
          <a:prstGeom prst="rect">
            <a:avLst/>
          </a:prstGeom>
        </p:spPr>
      </p:pic>
      <p:grpSp>
        <p:nvGrpSpPr>
          <p:cNvPr id="5" name="Grupo 4"/>
          <p:cNvGrpSpPr/>
          <p:nvPr userDrawn="1"/>
        </p:nvGrpSpPr>
        <p:grpSpPr>
          <a:xfrm>
            <a:off x="0" y="6281990"/>
            <a:ext cx="10584180" cy="626362"/>
            <a:chOff x="0" y="5234992"/>
            <a:chExt cx="8820150" cy="521968"/>
          </a:xfrm>
        </p:grpSpPr>
        <p:grpSp>
          <p:nvGrpSpPr>
            <p:cNvPr id="4" name="Grupo 3"/>
            <p:cNvGrpSpPr/>
            <p:nvPr userDrawn="1"/>
          </p:nvGrpSpPr>
          <p:grpSpPr>
            <a:xfrm>
              <a:off x="0" y="5234992"/>
              <a:ext cx="7381875" cy="521968"/>
              <a:chOff x="0" y="5234992"/>
              <a:chExt cx="7381875" cy="521968"/>
            </a:xfrm>
          </p:grpSpPr>
          <p:pic>
            <p:nvPicPr>
              <p:cNvPr id="10" name="Imagem 6"/>
              <p:cNvPicPr>
                <a:picLocks noChangeAspect="1"/>
              </p:cNvPicPr>
              <p:nvPr userDrawn="1"/>
            </p:nvPicPr>
            <p:blipFill rotWithShape="1">
              <a:blip r:embed="rId7"/>
              <a:srcRect t="1" r="18886" b="-8842"/>
              <a:stretch>
                <a:fillRect/>
              </a:stretch>
            </p:blipFill>
            <p:spPr>
              <a:xfrm>
                <a:off x="0" y="5234992"/>
                <a:ext cx="4387850" cy="521968"/>
              </a:xfrm>
              <a:prstGeom prst="rect">
                <a:avLst/>
              </a:prstGeom>
            </p:spPr>
          </p:pic>
          <p:pic>
            <p:nvPicPr>
              <p:cNvPr id="12" name="Imagem 6"/>
              <p:cNvPicPr>
                <a:picLocks noChangeAspect="1"/>
              </p:cNvPicPr>
              <p:nvPr userDrawn="1"/>
            </p:nvPicPr>
            <p:blipFill rotWithShape="1">
              <a:blip r:embed="rId7"/>
              <a:srcRect l="17960" t="1" r="26693" b="-8842"/>
              <a:stretch>
                <a:fillRect/>
              </a:stretch>
            </p:blipFill>
            <p:spPr>
              <a:xfrm>
                <a:off x="4387850" y="5234992"/>
                <a:ext cx="2994025" cy="521968"/>
              </a:xfrm>
              <a:prstGeom prst="rect">
                <a:avLst/>
              </a:prstGeom>
            </p:spPr>
          </p:pic>
        </p:grpSp>
        <p:pic>
          <p:nvPicPr>
            <p:cNvPr id="17" name="Imagem 6"/>
            <p:cNvPicPr>
              <a:picLocks noChangeAspect="1"/>
            </p:cNvPicPr>
            <p:nvPr userDrawn="1"/>
          </p:nvPicPr>
          <p:blipFill rotWithShape="1">
            <a:blip r:embed="rId7"/>
            <a:srcRect l="17960" t="1" r="14221" b="-8842"/>
            <a:stretch>
              <a:fillRect/>
            </a:stretch>
          </p:blipFill>
          <p:spPr>
            <a:xfrm>
              <a:off x="5151437" y="5234992"/>
              <a:ext cx="3668713" cy="521968"/>
            </a:xfrm>
            <a:prstGeom prst="rect">
              <a:avLst/>
            </a:prstGeom>
          </p:spPr>
        </p:pic>
      </p:grpSp>
      <p:pic>
        <p:nvPicPr>
          <p:cNvPr id="2" name="Imagem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12192000" cy="690835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tângulo 1"/>
          <p:cNvSpPr/>
          <p:nvPr userDrawn="1"/>
        </p:nvSpPr>
        <p:spPr>
          <a:xfrm>
            <a:off x="-14623" y="1"/>
            <a:ext cx="12192000" cy="6858000"/>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pt-BR">
              <a:solidFill>
                <a:prstClr val="white"/>
              </a:solidFill>
            </a:endParaRPr>
          </a:p>
        </p:txBody>
      </p:sp>
      <p:pic>
        <p:nvPicPr>
          <p:cNvPr id="3" name="Imagem 2"/>
          <p:cNvPicPr>
            <a:picLocks noChangeAspect="1"/>
          </p:cNvPicPr>
          <p:nvPr userDrawn="1"/>
        </p:nvPicPr>
        <p:blipFill rotWithShape="1">
          <a:blip r:embed="rId3">
            <a:extLst>
              <a:ext uri="{28A0092B-C50C-407E-A947-70E740481C1C}">
                <a14:useLocalDpi xmlns:a14="http://schemas.microsoft.com/office/drawing/2010/main" val="0"/>
              </a:ext>
            </a:extLst>
          </a:blip>
          <a:srcRect l="7623" r="32467" b="9963"/>
          <a:stretch>
            <a:fillRect/>
          </a:stretch>
        </p:blipFill>
        <p:spPr>
          <a:xfrm>
            <a:off x="7277101" y="2"/>
            <a:ext cx="4514850" cy="3924299"/>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0" name="Retângulo 19"/>
          <p:cNvSpPr/>
          <p:nvPr userDrawn="1"/>
        </p:nvSpPr>
        <p:spPr>
          <a:xfrm>
            <a:off x="-1" y="-1"/>
            <a:ext cx="12192000" cy="6858001"/>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endParaRPr lang="pt-BR" sz="1620">
              <a:solidFill>
                <a:prstClr val="white"/>
              </a:solidFill>
            </a:endParaRPr>
          </a:p>
        </p:txBody>
      </p:sp>
      <p:pic>
        <p:nvPicPr>
          <p:cNvPr id="33" name="Imagem 3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27035" y="6582980"/>
            <a:ext cx="1053461" cy="202033"/>
          </a:xfrm>
          <a:prstGeom prst="rect">
            <a:avLst/>
          </a:prstGeom>
        </p:spPr>
      </p:pic>
      <p:grpSp>
        <p:nvGrpSpPr>
          <p:cNvPr id="34" name="Grupo 33"/>
          <p:cNvGrpSpPr/>
          <p:nvPr userDrawn="1"/>
        </p:nvGrpSpPr>
        <p:grpSpPr>
          <a:xfrm>
            <a:off x="0" y="6281990"/>
            <a:ext cx="10584180" cy="626362"/>
            <a:chOff x="0" y="5234992"/>
            <a:chExt cx="8820150" cy="521968"/>
          </a:xfrm>
        </p:grpSpPr>
        <p:grpSp>
          <p:nvGrpSpPr>
            <p:cNvPr id="35" name="Grupo 34"/>
            <p:cNvGrpSpPr/>
            <p:nvPr userDrawn="1"/>
          </p:nvGrpSpPr>
          <p:grpSpPr>
            <a:xfrm>
              <a:off x="0" y="5234992"/>
              <a:ext cx="7381875" cy="521968"/>
              <a:chOff x="0" y="5234992"/>
              <a:chExt cx="7381875" cy="521968"/>
            </a:xfrm>
          </p:grpSpPr>
          <p:pic>
            <p:nvPicPr>
              <p:cNvPr id="37" name="Imagem 6"/>
              <p:cNvPicPr>
                <a:picLocks noChangeAspect="1"/>
              </p:cNvPicPr>
              <p:nvPr userDrawn="1"/>
            </p:nvPicPr>
            <p:blipFill rotWithShape="1">
              <a:blip r:embed="rId6"/>
              <a:srcRect t="1" r="18886" b="-8842"/>
              <a:stretch>
                <a:fillRect/>
              </a:stretch>
            </p:blipFill>
            <p:spPr>
              <a:xfrm>
                <a:off x="0" y="5234992"/>
                <a:ext cx="4387850" cy="521968"/>
              </a:xfrm>
              <a:prstGeom prst="rect">
                <a:avLst/>
              </a:prstGeom>
            </p:spPr>
          </p:pic>
          <p:pic>
            <p:nvPicPr>
              <p:cNvPr id="38" name="Imagem 6"/>
              <p:cNvPicPr>
                <a:picLocks noChangeAspect="1"/>
              </p:cNvPicPr>
              <p:nvPr userDrawn="1"/>
            </p:nvPicPr>
            <p:blipFill rotWithShape="1">
              <a:blip r:embed="rId6"/>
              <a:srcRect l="17960" t="1" r="26693" b="-8842"/>
              <a:stretch>
                <a:fillRect/>
              </a:stretch>
            </p:blipFill>
            <p:spPr>
              <a:xfrm>
                <a:off x="4387850" y="5234992"/>
                <a:ext cx="2994025" cy="521968"/>
              </a:xfrm>
              <a:prstGeom prst="rect">
                <a:avLst/>
              </a:prstGeom>
            </p:spPr>
          </p:pic>
        </p:grpSp>
        <p:pic>
          <p:nvPicPr>
            <p:cNvPr id="36" name="Imagem 6"/>
            <p:cNvPicPr>
              <a:picLocks noChangeAspect="1"/>
            </p:cNvPicPr>
            <p:nvPr userDrawn="1"/>
          </p:nvPicPr>
          <p:blipFill rotWithShape="1">
            <a:blip r:embed="rId6"/>
            <a:srcRect l="17960" t="1" r="14221" b="-8842"/>
            <a:stretch>
              <a:fillRect/>
            </a:stretch>
          </p:blipFill>
          <p:spPr>
            <a:xfrm>
              <a:off x="5151437" y="5234992"/>
              <a:ext cx="3668713" cy="521968"/>
            </a:xfrm>
            <a:prstGeom prst="rect">
              <a:avLst/>
            </a:prstGeom>
          </p:spPr>
        </p:pic>
      </p:grpSp>
    </p:spTree>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tângulo 1"/>
          <p:cNvSpPr/>
          <p:nvPr userDrawn="1"/>
        </p:nvSpPr>
        <p:spPr>
          <a:xfrm>
            <a:off x="-14623" y="1"/>
            <a:ext cx="12192000" cy="6858000"/>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ttp://honlapok.eu/sites/default/files/sky-sky6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1459"/>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userDrawn="1"/>
        </p:nvSpPr>
        <p:spPr>
          <a:xfrm>
            <a:off x="1" y="-1"/>
            <a:ext cx="12192000" cy="6858001"/>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15.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image" Target="../media/image67.png"/><Relationship Id="rId26" Type="http://schemas.openxmlformats.org/officeDocument/2006/relationships/image" Target="../media/image73.png"/><Relationship Id="rId39" Type="http://schemas.openxmlformats.org/officeDocument/2006/relationships/image" Target="../media/image50.png"/><Relationship Id="rId21" Type="http://schemas.openxmlformats.org/officeDocument/2006/relationships/image" Target="../media/image44.png"/><Relationship Id="rId34" Type="http://schemas.openxmlformats.org/officeDocument/2006/relationships/image" Target="../media/image81.png"/><Relationship Id="rId42" Type="http://schemas.openxmlformats.org/officeDocument/2006/relationships/image" Target="../media/image51.png"/><Relationship Id="rId7" Type="http://schemas.openxmlformats.org/officeDocument/2006/relationships/image" Target="../media/image59.png"/><Relationship Id="rId2" Type="http://schemas.openxmlformats.org/officeDocument/2006/relationships/notesSlide" Target="../notesSlides/notesSlide3.xml"/><Relationship Id="rId16" Type="http://schemas.openxmlformats.org/officeDocument/2006/relationships/image" Target="../media/image47.png"/><Relationship Id="rId29" Type="http://schemas.openxmlformats.org/officeDocument/2006/relationships/image" Target="../media/image76.jpe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53.png"/><Relationship Id="rId24" Type="http://schemas.openxmlformats.org/officeDocument/2006/relationships/image" Target="../media/image72.png"/><Relationship Id="rId32" Type="http://schemas.openxmlformats.org/officeDocument/2006/relationships/image" Target="../media/image79.png"/><Relationship Id="rId37" Type="http://schemas.openxmlformats.org/officeDocument/2006/relationships/image" Target="../media/image83.png"/><Relationship Id="rId40" Type="http://schemas.openxmlformats.org/officeDocument/2006/relationships/image" Target="../media/image49.png"/><Relationship Id="rId45" Type="http://schemas.openxmlformats.org/officeDocument/2006/relationships/image" Target="../media/image86.png"/><Relationship Id="rId5" Type="http://schemas.openxmlformats.org/officeDocument/2006/relationships/image" Target="../media/image54.png"/><Relationship Id="rId15" Type="http://schemas.openxmlformats.org/officeDocument/2006/relationships/image" Target="../media/image65.png"/><Relationship Id="rId23" Type="http://schemas.openxmlformats.org/officeDocument/2006/relationships/image" Target="../media/image71.png"/><Relationship Id="rId28" Type="http://schemas.openxmlformats.org/officeDocument/2006/relationships/image" Target="../media/image75.png"/><Relationship Id="rId36" Type="http://schemas.openxmlformats.org/officeDocument/2006/relationships/image" Target="../media/image48.png"/><Relationship Id="rId10" Type="http://schemas.openxmlformats.org/officeDocument/2006/relationships/image" Target="../media/image61.png"/><Relationship Id="rId19" Type="http://schemas.openxmlformats.org/officeDocument/2006/relationships/image" Target="../media/image68.png"/><Relationship Id="rId31" Type="http://schemas.openxmlformats.org/officeDocument/2006/relationships/image" Target="../media/image78.png"/><Relationship Id="rId44"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56.png"/><Relationship Id="rId14" Type="http://schemas.openxmlformats.org/officeDocument/2006/relationships/image" Target="../media/image64.png"/><Relationship Id="rId22" Type="http://schemas.openxmlformats.org/officeDocument/2006/relationships/image" Target="../media/image70.png"/><Relationship Id="rId27" Type="http://schemas.openxmlformats.org/officeDocument/2006/relationships/image" Target="../media/image74.png"/><Relationship Id="rId30" Type="http://schemas.openxmlformats.org/officeDocument/2006/relationships/image" Target="../media/image77.png"/><Relationship Id="rId35" Type="http://schemas.openxmlformats.org/officeDocument/2006/relationships/image" Target="../media/image82.png"/><Relationship Id="rId43" Type="http://schemas.openxmlformats.org/officeDocument/2006/relationships/image" Target="../media/image46.png"/><Relationship Id="rId8" Type="http://schemas.openxmlformats.org/officeDocument/2006/relationships/image" Target="../media/image60.png"/><Relationship Id="rId3" Type="http://schemas.openxmlformats.org/officeDocument/2006/relationships/image" Target="../media/image57.jpg"/><Relationship Id="rId12" Type="http://schemas.openxmlformats.org/officeDocument/2006/relationships/image" Target="../media/image62.png"/><Relationship Id="rId17" Type="http://schemas.openxmlformats.org/officeDocument/2006/relationships/image" Target="../media/image66.png"/><Relationship Id="rId25" Type="http://schemas.openxmlformats.org/officeDocument/2006/relationships/image" Target="../media/image45.png"/><Relationship Id="rId33" Type="http://schemas.openxmlformats.org/officeDocument/2006/relationships/image" Target="../media/image80.png"/><Relationship Id="rId38" Type="http://schemas.openxmlformats.org/officeDocument/2006/relationships/image" Target="../media/image84.png"/><Relationship Id="rId46" Type="http://schemas.openxmlformats.org/officeDocument/2006/relationships/image" Target="../media/image15.png"/><Relationship Id="rId20" Type="http://schemas.openxmlformats.org/officeDocument/2006/relationships/image" Target="../media/image69.png"/><Relationship Id="rId41" Type="http://schemas.openxmlformats.org/officeDocument/2006/relationships/image" Target="../media/image8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8.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13.png"/><Relationship Id="rId7" Type="http://schemas.openxmlformats.org/officeDocument/2006/relationships/image" Target="../media/image90.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jpeg"/><Relationship Id="rId4" Type="http://schemas.openxmlformats.org/officeDocument/2006/relationships/image" Target="../media/image14.png"/><Relationship Id="rId9"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7.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2.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10" Type="http://schemas.openxmlformats.org/officeDocument/2006/relationships/image" Target="../media/image15.png"/><Relationship Id="rId4" Type="http://schemas.openxmlformats.org/officeDocument/2006/relationships/image" Target="../media/image30.jpeg"/><Relationship Id="rId9" Type="http://schemas.openxmlformats.org/officeDocument/2006/relationships/image" Target="../media/image35.jpeg"/></Relationships>
</file>

<file path=ppt/slides/_rels/slide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grpSp>
        <p:nvGrpSpPr>
          <p:cNvPr id="79874" name="Grupo 4"/>
          <p:cNvGrpSpPr>
            <a:grpSpLocks noChangeAspect="1"/>
          </p:cNvGrpSpPr>
          <p:nvPr/>
        </p:nvGrpSpPr>
        <p:grpSpPr bwMode="auto">
          <a:xfrm>
            <a:off x="9382125" y="455613"/>
            <a:ext cx="1990725" cy="425450"/>
            <a:chOff x="-195956" y="1443821"/>
            <a:chExt cx="9884422" cy="2112419"/>
          </a:xfrm>
        </p:grpSpPr>
        <p:sp>
          <p:nvSpPr>
            <p:cNvPr id="6" name="Freeform 156"/>
            <p:cNvSpPr/>
            <p:nvPr/>
          </p:nvSpPr>
          <p:spPr bwMode="auto">
            <a:xfrm>
              <a:off x="1333213" y="1900986"/>
              <a:ext cx="764587" cy="1056210"/>
            </a:xfrm>
            <a:custGeom>
              <a:avLst/>
              <a:gdLst>
                <a:gd name="T0" fmla="*/ 281 w 413"/>
                <a:gd name="T1" fmla="*/ 3 h 573"/>
                <a:gd name="T2" fmla="*/ 359 w 413"/>
                <a:gd name="T3" fmla="*/ 19 h 573"/>
                <a:gd name="T4" fmla="*/ 359 w 413"/>
                <a:gd name="T5" fmla="*/ 150 h 573"/>
                <a:gd name="T6" fmla="*/ 309 w 413"/>
                <a:gd name="T7" fmla="*/ 128 h 573"/>
                <a:gd name="T8" fmla="*/ 240 w 413"/>
                <a:gd name="T9" fmla="*/ 119 h 573"/>
                <a:gd name="T10" fmla="*/ 193 w 413"/>
                <a:gd name="T11" fmla="*/ 130 h 573"/>
                <a:gd name="T12" fmla="*/ 177 w 413"/>
                <a:gd name="T13" fmla="*/ 163 h 573"/>
                <a:gd name="T14" fmla="*/ 185 w 413"/>
                <a:gd name="T15" fmla="*/ 185 h 573"/>
                <a:gd name="T16" fmla="*/ 213 w 413"/>
                <a:gd name="T17" fmla="*/ 205 h 573"/>
                <a:gd name="T18" fmla="*/ 265 w 413"/>
                <a:gd name="T19" fmla="*/ 226 h 573"/>
                <a:gd name="T20" fmla="*/ 339 w 413"/>
                <a:gd name="T21" fmla="*/ 260 h 573"/>
                <a:gd name="T22" fmla="*/ 387 w 413"/>
                <a:gd name="T23" fmla="*/ 306 h 573"/>
                <a:gd name="T24" fmla="*/ 409 w 413"/>
                <a:gd name="T25" fmla="*/ 363 h 573"/>
                <a:gd name="T26" fmla="*/ 409 w 413"/>
                <a:gd name="T27" fmla="*/ 428 h 573"/>
                <a:gd name="T28" fmla="*/ 385 w 413"/>
                <a:gd name="T29" fmla="*/ 486 h 573"/>
                <a:gd name="T30" fmla="*/ 339 w 413"/>
                <a:gd name="T31" fmla="*/ 532 h 573"/>
                <a:gd name="T32" fmla="*/ 270 w 413"/>
                <a:gd name="T33" fmla="*/ 561 h 573"/>
                <a:gd name="T34" fmla="*/ 177 w 413"/>
                <a:gd name="T35" fmla="*/ 573 h 573"/>
                <a:gd name="T36" fmla="*/ 76 w 413"/>
                <a:gd name="T37" fmla="*/ 561 h 573"/>
                <a:gd name="T38" fmla="*/ 0 w 413"/>
                <a:gd name="T39" fmla="*/ 534 h 573"/>
                <a:gd name="T40" fmla="*/ 52 w 413"/>
                <a:gd name="T41" fmla="*/ 425 h 573"/>
                <a:gd name="T42" fmla="*/ 112 w 413"/>
                <a:gd name="T43" fmla="*/ 444 h 573"/>
                <a:gd name="T44" fmla="*/ 177 w 413"/>
                <a:gd name="T45" fmla="*/ 452 h 573"/>
                <a:gd name="T46" fmla="*/ 224 w 413"/>
                <a:gd name="T47" fmla="*/ 446 h 573"/>
                <a:gd name="T48" fmla="*/ 247 w 413"/>
                <a:gd name="T49" fmla="*/ 423 h 573"/>
                <a:gd name="T50" fmla="*/ 247 w 413"/>
                <a:gd name="T51" fmla="*/ 392 h 573"/>
                <a:gd name="T52" fmla="*/ 224 w 413"/>
                <a:gd name="T53" fmla="*/ 368 h 573"/>
                <a:gd name="T54" fmla="*/ 170 w 413"/>
                <a:gd name="T55" fmla="*/ 345 h 573"/>
                <a:gd name="T56" fmla="*/ 89 w 413"/>
                <a:gd name="T57" fmla="*/ 306 h 573"/>
                <a:gd name="T58" fmla="*/ 39 w 413"/>
                <a:gd name="T59" fmla="*/ 260 h 573"/>
                <a:gd name="T60" fmla="*/ 16 w 413"/>
                <a:gd name="T61" fmla="*/ 206 h 573"/>
                <a:gd name="T62" fmla="*/ 18 w 413"/>
                <a:gd name="T63" fmla="*/ 143 h 573"/>
                <a:gd name="T64" fmla="*/ 49 w 413"/>
                <a:gd name="T65" fmla="*/ 78 h 573"/>
                <a:gd name="T66" fmla="*/ 105 w 413"/>
                <a:gd name="T67" fmla="*/ 29 h 573"/>
                <a:gd name="T68" fmla="*/ 187 w 413"/>
                <a:gd name="T69" fmla="*/ 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3" h="573">
                  <a:moveTo>
                    <a:pt x="235" y="0"/>
                  </a:moveTo>
                  <a:lnTo>
                    <a:pt x="281" y="3"/>
                  </a:lnTo>
                  <a:lnTo>
                    <a:pt x="323" y="10"/>
                  </a:lnTo>
                  <a:lnTo>
                    <a:pt x="359" y="19"/>
                  </a:lnTo>
                  <a:lnTo>
                    <a:pt x="388" y="32"/>
                  </a:lnTo>
                  <a:lnTo>
                    <a:pt x="359" y="150"/>
                  </a:lnTo>
                  <a:lnTo>
                    <a:pt x="338" y="140"/>
                  </a:lnTo>
                  <a:lnTo>
                    <a:pt x="309" y="128"/>
                  </a:lnTo>
                  <a:lnTo>
                    <a:pt x="276" y="122"/>
                  </a:lnTo>
                  <a:lnTo>
                    <a:pt x="240" y="119"/>
                  </a:lnTo>
                  <a:lnTo>
                    <a:pt x="214" y="122"/>
                  </a:lnTo>
                  <a:lnTo>
                    <a:pt x="193" y="130"/>
                  </a:lnTo>
                  <a:lnTo>
                    <a:pt x="180" y="143"/>
                  </a:lnTo>
                  <a:lnTo>
                    <a:pt x="177" y="163"/>
                  </a:lnTo>
                  <a:lnTo>
                    <a:pt x="179" y="174"/>
                  </a:lnTo>
                  <a:lnTo>
                    <a:pt x="185" y="185"/>
                  </a:lnTo>
                  <a:lnTo>
                    <a:pt x="195" y="195"/>
                  </a:lnTo>
                  <a:lnTo>
                    <a:pt x="213" y="205"/>
                  </a:lnTo>
                  <a:lnTo>
                    <a:pt x="235" y="215"/>
                  </a:lnTo>
                  <a:lnTo>
                    <a:pt x="265" y="226"/>
                  </a:lnTo>
                  <a:lnTo>
                    <a:pt x="305" y="242"/>
                  </a:lnTo>
                  <a:lnTo>
                    <a:pt x="339" y="260"/>
                  </a:lnTo>
                  <a:lnTo>
                    <a:pt x="365" y="281"/>
                  </a:lnTo>
                  <a:lnTo>
                    <a:pt x="387" y="306"/>
                  </a:lnTo>
                  <a:lnTo>
                    <a:pt x="401" y="332"/>
                  </a:lnTo>
                  <a:lnTo>
                    <a:pt x="409" y="363"/>
                  </a:lnTo>
                  <a:lnTo>
                    <a:pt x="413" y="395"/>
                  </a:lnTo>
                  <a:lnTo>
                    <a:pt x="409" y="428"/>
                  </a:lnTo>
                  <a:lnTo>
                    <a:pt x="400" y="459"/>
                  </a:lnTo>
                  <a:lnTo>
                    <a:pt x="385" y="486"/>
                  </a:lnTo>
                  <a:lnTo>
                    <a:pt x="365" y="511"/>
                  </a:lnTo>
                  <a:lnTo>
                    <a:pt x="339" y="532"/>
                  </a:lnTo>
                  <a:lnTo>
                    <a:pt x="307" y="550"/>
                  </a:lnTo>
                  <a:lnTo>
                    <a:pt x="270" y="561"/>
                  </a:lnTo>
                  <a:lnTo>
                    <a:pt x="226" y="569"/>
                  </a:lnTo>
                  <a:lnTo>
                    <a:pt x="177" y="573"/>
                  </a:lnTo>
                  <a:lnTo>
                    <a:pt x="125" y="569"/>
                  </a:lnTo>
                  <a:lnTo>
                    <a:pt x="76" y="561"/>
                  </a:lnTo>
                  <a:lnTo>
                    <a:pt x="36" y="548"/>
                  </a:lnTo>
                  <a:lnTo>
                    <a:pt x="0" y="534"/>
                  </a:lnTo>
                  <a:lnTo>
                    <a:pt x="31" y="413"/>
                  </a:lnTo>
                  <a:lnTo>
                    <a:pt x="52" y="425"/>
                  </a:lnTo>
                  <a:lnTo>
                    <a:pt x="81" y="434"/>
                  </a:lnTo>
                  <a:lnTo>
                    <a:pt x="112" y="444"/>
                  </a:lnTo>
                  <a:lnTo>
                    <a:pt x="144" y="451"/>
                  </a:lnTo>
                  <a:lnTo>
                    <a:pt x="177" y="452"/>
                  </a:lnTo>
                  <a:lnTo>
                    <a:pt x="203" y="451"/>
                  </a:lnTo>
                  <a:lnTo>
                    <a:pt x="224" y="446"/>
                  </a:lnTo>
                  <a:lnTo>
                    <a:pt x="239" y="436"/>
                  </a:lnTo>
                  <a:lnTo>
                    <a:pt x="247" y="423"/>
                  </a:lnTo>
                  <a:lnTo>
                    <a:pt x="248" y="408"/>
                  </a:lnTo>
                  <a:lnTo>
                    <a:pt x="247" y="392"/>
                  </a:lnTo>
                  <a:lnTo>
                    <a:pt x="239" y="379"/>
                  </a:lnTo>
                  <a:lnTo>
                    <a:pt x="224" y="368"/>
                  </a:lnTo>
                  <a:lnTo>
                    <a:pt x="201" y="356"/>
                  </a:lnTo>
                  <a:lnTo>
                    <a:pt x="170" y="345"/>
                  </a:lnTo>
                  <a:lnTo>
                    <a:pt x="125" y="327"/>
                  </a:lnTo>
                  <a:lnTo>
                    <a:pt x="89" y="306"/>
                  </a:lnTo>
                  <a:lnTo>
                    <a:pt x="60" y="285"/>
                  </a:lnTo>
                  <a:lnTo>
                    <a:pt x="39" y="260"/>
                  </a:lnTo>
                  <a:lnTo>
                    <a:pt x="24" y="234"/>
                  </a:lnTo>
                  <a:lnTo>
                    <a:pt x="16" y="206"/>
                  </a:lnTo>
                  <a:lnTo>
                    <a:pt x="13" y="180"/>
                  </a:lnTo>
                  <a:lnTo>
                    <a:pt x="18" y="143"/>
                  </a:lnTo>
                  <a:lnTo>
                    <a:pt x="29" y="109"/>
                  </a:lnTo>
                  <a:lnTo>
                    <a:pt x="49" y="78"/>
                  </a:lnTo>
                  <a:lnTo>
                    <a:pt x="73" y="52"/>
                  </a:lnTo>
                  <a:lnTo>
                    <a:pt x="105" y="29"/>
                  </a:lnTo>
                  <a:lnTo>
                    <a:pt x="144" y="13"/>
                  </a:lnTo>
                  <a:lnTo>
                    <a:pt x="187" y="3"/>
                  </a:lnTo>
                  <a:lnTo>
                    <a:pt x="235"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7" name="Freeform 157"/>
            <p:cNvSpPr/>
            <p:nvPr/>
          </p:nvSpPr>
          <p:spPr bwMode="auto">
            <a:xfrm>
              <a:off x="2255446" y="1648757"/>
              <a:ext cx="669994" cy="1300554"/>
            </a:xfrm>
            <a:custGeom>
              <a:avLst/>
              <a:gdLst>
                <a:gd name="T0" fmla="*/ 239 w 361"/>
                <a:gd name="T1" fmla="*/ 0 h 706"/>
                <a:gd name="T2" fmla="*/ 239 w 361"/>
                <a:gd name="T3" fmla="*/ 148 h 706"/>
                <a:gd name="T4" fmla="*/ 361 w 361"/>
                <a:gd name="T5" fmla="*/ 148 h 706"/>
                <a:gd name="T6" fmla="*/ 361 w 361"/>
                <a:gd name="T7" fmla="*/ 273 h 706"/>
                <a:gd name="T8" fmla="*/ 239 w 361"/>
                <a:gd name="T9" fmla="*/ 273 h 706"/>
                <a:gd name="T10" fmla="*/ 239 w 361"/>
                <a:gd name="T11" fmla="*/ 472 h 706"/>
                <a:gd name="T12" fmla="*/ 240 w 361"/>
                <a:gd name="T13" fmla="*/ 501 h 706"/>
                <a:gd name="T14" fmla="*/ 245 w 361"/>
                <a:gd name="T15" fmla="*/ 525 h 706"/>
                <a:gd name="T16" fmla="*/ 253 w 361"/>
                <a:gd name="T17" fmla="*/ 545 h 706"/>
                <a:gd name="T18" fmla="*/ 266 w 361"/>
                <a:gd name="T19" fmla="*/ 558 h 706"/>
                <a:gd name="T20" fmla="*/ 284 w 361"/>
                <a:gd name="T21" fmla="*/ 564 h 706"/>
                <a:gd name="T22" fmla="*/ 307 w 361"/>
                <a:gd name="T23" fmla="*/ 568 h 706"/>
                <a:gd name="T24" fmla="*/ 326 w 361"/>
                <a:gd name="T25" fmla="*/ 568 h 706"/>
                <a:gd name="T26" fmla="*/ 341 w 361"/>
                <a:gd name="T27" fmla="*/ 566 h 706"/>
                <a:gd name="T28" fmla="*/ 357 w 361"/>
                <a:gd name="T29" fmla="*/ 563 h 706"/>
                <a:gd name="T30" fmla="*/ 357 w 361"/>
                <a:gd name="T31" fmla="*/ 691 h 706"/>
                <a:gd name="T32" fmla="*/ 338 w 361"/>
                <a:gd name="T33" fmla="*/ 698 h 706"/>
                <a:gd name="T34" fmla="*/ 312 w 361"/>
                <a:gd name="T35" fmla="*/ 701 h 706"/>
                <a:gd name="T36" fmla="*/ 283 w 361"/>
                <a:gd name="T37" fmla="*/ 704 h 706"/>
                <a:gd name="T38" fmla="*/ 248 w 361"/>
                <a:gd name="T39" fmla="*/ 706 h 706"/>
                <a:gd name="T40" fmla="*/ 209 w 361"/>
                <a:gd name="T41" fmla="*/ 703 h 706"/>
                <a:gd name="T42" fmla="*/ 174 w 361"/>
                <a:gd name="T43" fmla="*/ 693 h 706"/>
                <a:gd name="T44" fmla="*/ 144 w 361"/>
                <a:gd name="T45" fmla="*/ 678 h 706"/>
                <a:gd name="T46" fmla="*/ 120 w 361"/>
                <a:gd name="T47" fmla="*/ 659 h 706"/>
                <a:gd name="T48" fmla="*/ 102 w 361"/>
                <a:gd name="T49" fmla="*/ 638 h 706"/>
                <a:gd name="T50" fmla="*/ 89 w 361"/>
                <a:gd name="T51" fmla="*/ 610 h 706"/>
                <a:gd name="T52" fmla="*/ 81 w 361"/>
                <a:gd name="T53" fmla="*/ 577 h 706"/>
                <a:gd name="T54" fmla="*/ 75 w 361"/>
                <a:gd name="T55" fmla="*/ 540 h 706"/>
                <a:gd name="T56" fmla="*/ 73 w 361"/>
                <a:gd name="T57" fmla="*/ 498 h 706"/>
                <a:gd name="T58" fmla="*/ 73 w 361"/>
                <a:gd name="T59" fmla="*/ 273 h 706"/>
                <a:gd name="T60" fmla="*/ 0 w 361"/>
                <a:gd name="T61" fmla="*/ 273 h 706"/>
                <a:gd name="T62" fmla="*/ 0 w 361"/>
                <a:gd name="T63" fmla="*/ 148 h 706"/>
                <a:gd name="T64" fmla="*/ 73 w 361"/>
                <a:gd name="T65" fmla="*/ 148 h 706"/>
                <a:gd name="T66" fmla="*/ 73 w 361"/>
                <a:gd name="T67" fmla="*/ 47 h 706"/>
                <a:gd name="T68" fmla="*/ 239 w 361"/>
                <a:gd name="T6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706">
                  <a:moveTo>
                    <a:pt x="239" y="0"/>
                  </a:moveTo>
                  <a:lnTo>
                    <a:pt x="239" y="148"/>
                  </a:lnTo>
                  <a:lnTo>
                    <a:pt x="361" y="148"/>
                  </a:lnTo>
                  <a:lnTo>
                    <a:pt x="361" y="273"/>
                  </a:lnTo>
                  <a:lnTo>
                    <a:pt x="239" y="273"/>
                  </a:lnTo>
                  <a:lnTo>
                    <a:pt x="239" y="472"/>
                  </a:lnTo>
                  <a:lnTo>
                    <a:pt x="240" y="501"/>
                  </a:lnTo>
                  <a:lnTo>
                    <a:pt x="245" y="525"/>
                  </a:lnTo>
                  <a:lnTo>
                    <a:pt x="253" y="545"/>
                  </a:lnTo>
                  <a:lnTo>
                    <a:pt x="266" y="558"/>
                  </a:lnTo>
                  <a:lnTo>
                    <a:pt x="284" y="564"/>
                  </a:lnTo>
                  <a:lnTo>
                    <a:pt x="307" y="568"/>
                  </a:lnTo>
                  <a:lnTo>
                    <a:pt x="326" y="568"/>
                  </a:lnTo>
                  <a:lnTo>
                    <a:pt x="341" y="566"/>
                  </a:lnTo>
                  <a:lnTo>
                    <a:pt x="357" y="563"/>
                  </a:lnTo>
                  <a:lnTo>
                    <a:pt x="357" y="691"/>
                  </a:lnTo>
                  <a:lnTo>
                    <a:pt x="338" y="698"/>
                  </a:lnTo>
                  <a:lnTo>
                    <a:pt x="312" y="701"/>
                  </a:lnTo>
                  <a:lnTo>
                    <a:pt x="283" y="704"/>
                  </a:lnTo>
                  <a:lnTo>
                    <a:pt x="248" y="706"/>
                  </a:lnTo>
                  <a:lnTo>
                    <a:pt x="209" y="703"/>
                  </a:lnTo>
                  <a:lnTo>
                    <a:pt x="174" y="693"/>
                  </a:lnTo>
                  <a:lnTo>
                    <a:pt x="144" y="678"/>
                  </a:lnTo>
                  <a:lnTo>
                    <a:pt x="120" y="659"/>
                  </a:lnTo>
                  <a:lnTo>
                    <a:pt x="102" y="638"/>
                  </a:lnTo>
                  <a:lnTo>
                    <a:pt x="89" y="610"/>
                  </a:lnTo>
                  <a:lnTo>
                    <a:pt x="81" y="577"/>
                  </a:lnTo>
                  <a:lnTo>
                    <a:pt x="75" y="540"/>
                  </a:lnTo>
                  <a:lnTo>
                    <a:pt x="73" y="498"/>
                  </a:lnTo>
                  <a:lnTo>
                    <a:pt x="73" y="273"/>
                  </a:lnTo>
                  <a:lnTo>
                    <a:pt x="0" y="273"/>
                  </a:lnTo>
                  <a:lnTo>
                    <a:pt x="0" y="148"/>
                  </a:lnTo>
                  <a:lnTo>
                    <a:pt x="73" y="148"/>
                  </a:lnTo>
                  <a:lnTo>
                    <a:pt x="73" y="47"/>
                  </a:lnTo>
                  <a:lnTo>
                    <a:pt x="239"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8" name="Freeform 158"/>
            <p:cNvSpPr>
              <a:spLocks noEditPoints="1"/>
            </p:cNvSpPr>
            <p:nvPr/>
          </p:nvSpPr>
          <p:spPr bwMode="auto">
            <a:xfrm>
              <a:off x="3098851" y="1900986"/>
              <a:ext cx="961642" cy="1048325"/>
            </a:xfrm>
            <a:custGeom>
              <a:avLst/>
              <a:gdLst>
                <a:gd name="T0" fmla="*/ 240 w 520"/>
                <a:gd name="T1" fmla="*/ 116 h 570"/>
                <a:gd name="T2" fmla="*/ 203 w 520"/>
                <a:gd name="T3" fmla="*/ 136 h 570"/>
                <a:gd name="T4" fmla="*/ 177 w 520"/>
                <a:gd name="T5" fmla="*/ 168 h 570"/>
                <a:gd name="T6" fmla="*/ 164 w 520"/>
                <a:gd name="T7" fmla="*/ 205 h 570"/>
                <a:gd name="T8" fmla="*/ 362 w 520"/>
                <a:gd name="T9" fmla="*/ 223 h 570"/>
                <a:gd name="T10" fmla="*/ 357 w 520"/>
                <a:gd name="T11" fmla="*/ 189 h 570"/>
                <a:gd name="T12" fmla="*/ 343 w 520"/>
                <a:gd name="T13" fmla="*/ 153 h 570"/>
                <a:gd name="T14" fmla="*/ 313 w 520"/>
                <a:gd name="T15" fmla="*/ 124 h 570"/>
                <a:gd name="T16" fmla="*/ 266 w 520"/>
                <a:gd name="T17" fmla="*/ 113 h 570"/>
                <a:gd name="T18" fmla="*/ 322 w 520"/>
                <a:gd name="T19" fmla="*/ 4 h 570"/>
                <a:gd name="T20" fmla="*/ 396 w 520"/>
                <a:gd name="T21" fmla="*/ 28 h 570"/>
                <a:gd name="T22" fmla="*/ 453 w 520"/>
                <a:gd name="T23" fmla="*/ 72 h 570"/>
                <a:gd name="T24" fmla="*/ 491 w 520"/>
                <a:gd name="T25" fmla="*/ 131 h 570"/>
                <a:gd name="T26" fmla="*/ 512 w 520"/>
                <a:gd name="T27" fmla="*/ 199 h 570"/>
                <a:gd name="T28" fmla="*/ 520 w 520"/>
                <a:gd name="T29" fmla="*/ 272 h 570"/>
                <a:gd name="T30" fmla="*/ 517 w 520"/>
                <a:gd name="T31" fmla="*/ 323 h 570"/>
                <a:gd name="T32" fmla="*/ 162 w 520"/>
                <a:gd name="T33" fmla="*/ 341 h 570"/>
                <a:gd name="T34" fmla="*/ 180 w 520"/>
                <a:gd name="T35" fmla="*/ 391 h 570"/>
                <a:gd name="T36" fmla="*/ 224 w 520"/>
                <a:gd name="T37" fmla="*/ 425 h 570"/>
                <a:gd name="T38" fmla="*/ 283 w 520"/>
                <a:gd name="T39" fmla="*/ 441 h 570"/>
                <a:gd name="T40" fmla="*/ 370 w 520"/>
                <a:gd name="T41" fmla="*/ 441 h 570"/>
                <a:gd name="T42" fmla="*/ 466 w 520"/>
                <a:gd name="T43" fmla="*/ 420 h 570"/>
                <a:gd name="T44" fmla="*/ 445 w 520"/>
                <a:gd name="T45" fmla="*/ 550 h 570"/>
                <a:gd name="T46" fmla="*/ 346 w 520"/>
                <a:gd name="T47" fmla="*/ 568 h 570"/>
                <a:gd name="T48" fmla="*/ 239 w 520"/>
                <a:gd name="T49" fmla="*/ 567 h 570"/>
                <a:gd name="T50" fmla="*/ 146 w 520"/>
                <a:gd name="T51" fmla="*/ 542 h 570"/>
                <a:gd name="T52" fmla="*/ 76 w 520"/>
                <a:gd name="T53" fmla="*/ 495 h 570"/>
                <a:gd name="T54" fmla="*/ 27 w 520"/>
                <a:gd name="T55" fmla="*/ 427 h 570"/>
                <a:gd name="T56" fmla="*/ 3 w 520"/>
                <a:gd name="T57" fmla="*/ 341 h 570"/>
                <a:gd name="T58" fmla="*/ 1 w 520"/>
                <a:gd name="T59" fmla="*/ 254 h 570"/>
                <a:gd name="T60" fmla="*/ 19 w 520"/>
                <a:gd name="T61" fmla="*/ 178 h 570"/>
                <a:gd name="T62" fmla="*/ 55 w 520"/>
                <a:gd name="T63" fmla="*/ 109 h 570"/>
                <a:gd name="T64" fmla="*/ 109 w 520"/>
                <a:gd name="T65" fmla="*/ 53 h 570"/>
                <a:gd name="T66" fmla="*/ 182 w 520"/>
                <a:gd name="T67" fmla="*/ 13 h 570"/>
                <a:gd name="T68" fmla="*/ 276 w 520"/>
                <a:gd name="T6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0" h="570">
                  <a:moveTo>
                    <a:pt x="266" y="113"/>
                  </a:moveTo>
                  <a:lnTo>
                    <a:pt x="240" y="116"/>
                  </a:lnTo>
                  <a:lnTo>
                    <a:pt x="219" y="124"/>
                  </a:lnTo>
                  <a:lnTo>
                    <a:pt x="203" y="136"/>
                  </a:lnTo>
                  <a:lnTo>
                    <a:pt x="188" y="152"/>
                  </a:lnTo>
                  <a:lnTo>
                    <a:pt x="177" y="168"/>
                  </a:lnTo>
                  <a:lnTo>
                    <a:pt x="169" y="188"/>
                  </a:lnTo>
                  <a:lnTo>
                    <a:pt x="164" y="205"/>
                  </a:lnTo>
                  <a:lnTo>
                    <a:pt x="161" y="223"/>
                  </a:lnTo>
                  <a:lnTo>
                    <a:pt x="362" y="223"/>
                  </a:lnTo>
                  <a:lnTo>
                    <a:pt x="361" y="207"/>
                  </a:lnTo>
                  <a:lnTo>
                    <a:pt x="357" y="189"/>
                  </a:lnTo>
                  <a:lnTo>
                    <a:pt x="352" y="170"/>
                  </a:lnTo>
                  <a:lnTo>
                    <a:pt x="343" y="153"/>
                  </a:lnTo>
                  <a:lnTo>
                    <a:pt x="330" y="137"/>
                  </a:lnTo>
                  <a:lnTo>
                    <a:pt x="313" y="124"/>
                  </a:lnTo>
                  <a:lnTo>
                    <a:pt x="292" y="116"/>
                  </a:lnTo>
                  <a:lnTo>
                    <a:pt x="266" y="113"/>
                  </a:lnTo>
                  <a:close/>
                  <a:moveTo>
                    <a:pt x="276" y="0"/>
                  </a:moveTo>
                  <a:lnTo>
                    <a:pt x="322" y="4"/>
                  </a:lnTo>
                  <a:lnTo>
                    <a:pt x="361" y="12"/>
                  </a:lnTo>
                  <a:lnTo>
                    <a:pt x="396" y="28"/>
                  </a:lnTo>
                  <a:lnTo>
                    <a:pt x="427" y="48"/>
                  </a:lnTo>
                  <a:lnTo>
                    <a:pt x="453" y="72"/>
                  </a:lnTo>
                  <a:lnTo>
                    <a:pt x="474" y="100"/>
                  </a:lnTo>
                  <a:lnTo>
                    <a:pt x="491" y="131"/>
                  </a:lnTo>
                  <a:lnTo>
                    <a:pt x="504" y="165"/>
                  </a:lnTo>
                  <a:lnTo>
                    <a:pt x="512" y="199"/>
                  </a:lnTo>
                  <a:lnTo>
                    <a:pt x="518" y="236"/>
                  </a:lnTo>
                  <a:lnTo>
                    <a:pt x="520" y="272"/>
                  </a:lnTo>
                  <a:lnTo>
                    <a:pt x="518" y="300"/>
                  </a:lnTo>
                  <a:lnTo>
                    <a:pt x="517" y="323"/>
                  </a:lnTo>
                  <a:lnTo>
                    <a:pt x="513" y="341"/>
                  </a:lnTo>
                  <a:lnTo>
                    <a:pt x="162" y="341"/>
                  </a:lnTo>
                  <a:lnTo>
                    <a:pt x="167" y="368"/>
                  </a:lnTo>
                  <a:lnTo>
                    <a:pt x="180" y="391"/>
                  </a:lnTo>
                  <a:lnTo>
                    <a:pt x="200" y="410"/>
                  </a:lnTo>
                  <a:lnTo>
                    <a:pt x="224" y="425"/>
                  </a:lnTo>
                  <a:lnTo>
                    <a:pt x="252" y="435"/>
                  </a:lnTo>
                  <a:lnTo>
                    <a:pt x="283" y="441"/>
                  </a:lnTo>
                  <a:lnTo>
                    <a:pt x="317" y="443"/>
                  </a:lnTo>
                  <a:lnTo>
                    <a:pt x="370" y="441"/>
                  </a:lnTo>
                  <a:lnTo>
                    <a:pt x="421" y="433"/>
                  </a:lnTo>
                  <a:lnTo>
                    <a:pt x="466" y="420"/>
                  </a:lnTo>
                  <a:lnTo>
                    <a:pt x="489" y="536"/>
                  </a:lnTo>
                  <a:lnTo>
                    <a:pt x="445" y="550"/>
                  </a:lnTo>
                  <a:lnTo>
                    <a:pt x="396" y="562"/>
                  </a:lnTo>
                  <a:lnTo>
                    <a:pt x="346" y="568"/>
                  </a:lnTo>
                  <a:lnTo>
                    <a:pt x="291" y="570"/>
                  </a:lnTo>
                  <a:lnTo>
                    <a:pt x="239" y="567"/>
                  </a:lnTo>
                  <a:lnTo>
                    <a:pt x="190" y="557"/>
                  </a:lnTo>
                  <a:lnTo>
                    <a:pt x="146" y="542"/>
                  </a:lnTo>
                  <a:lnTo>
                    <a:pt x="109" y="521"/>
                  </a:lnTo>
                  <a:lnTo>
                    <a:pt x="76" y="495"/>
                  </a:lnTo>
                  <a:lnTo>
                    <a:pt x="49" y="464"/>
                  </a:lnTo>
                  <a:lnTo>
                    <a:pt x="27" y="427"/>
                  </a:lnTo>
                  <a:lnTo>
                    <a:pt x="13" y="386"/>
                  </a:lnTo>
                  <a:lnTo>
                    <a:pt x="3" y="341"/>
                  </a:lnTo>
                  <a:lnTo>
                    <a:pt x="0" y="292"/>
                  </a:lnTo>
                  <a:lnTo>
                    <a:pt x="1" y="254"/>
                  </a:lnTo>
                  <a:lnTo>
                    <a:pt x="8" y="215"/>
                  </a:lnTo>
                  <a:lnTo>
                    <a:pt x="19" y="178"/>
                  </a:lnTo>
                  <a:lnTo>
                    <a:pt x="36" y="142"/>
                  </a:lnTo>
                  <a:lnTo>
                    <a:pt x="55" y="109"/>
                  </a:lnTo>
                  <a:lnTo>
                    <a:pt x="79" y="79"/>
                  </a:lnTo>
                  <a:lnTo>
                    <a:pt x="109" y="53"/>
                  </a:lnTo>
                  <a:lnTo>
                    <a:pt x="143" y="31"/>
                  </a:lnTo>
                  <a:lnTo>
                    <a:pt x="182" y="13"/>
                  </a:lnTo>
                  <a:lnTo>
                    <a:pt x="226" y="4"/>
                  </a:lnTo>
                  <a:lnTo>
                    <a:pt x="276"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9" name="Freeform 159"/>
            <p:cNvSpPr/>
            <p:nvPr/>
          </p:nvSpPr>
          <p:spPr bwMode="auto">
            <a:xfrm>
              <a:off x="4202375" y="1443821"/>
              <a:ext cx="709408" cy="1489726"/>
            </a:xfrm>
            <a:custGeom>
              <a:avLst/>
              <a:gdLst>
                <a:gd name="T0" fmla="*/ 293 w 382"/>
                <a:gd name="T1" fmla="*/ 0 h 806"/>
                <a:gd name="T2" fmla="*/ 327 w 382"/>
                <a:gd name="T3" fmla="*/ 2 h 806"/>
                <a:gd name="T4" fmla="*/ 356 w 382"/>
                <a:gd name="T5" fmla="*/ 5 h 806"/>
                <a:gd name="T6" fmla="*/ 382 w 382"/>
                <a:gd name="T7" fmla="*/ 12 h 806"/>
                <a:gd name="T8" fmla="*/ 376 w 382"/>
                <a:gd name="T9" fmla="*/ 142 h 806"/>
                <a:gd name="T10" fmla="*/ 351 w 382"/>
                <a:gd name="T11" fmla="*/ 137 h 806"/>
                <a:gd name="T12" fmla="*/ 320 w 382"/>
                <a:gd name="T13" fmla="*/ 134 h 806"/>
                <a:gd name="T14" fmla="*/ 296 w 382"/>
                <a:gd name="T15" fmla="*/ 137 h 806"/>
                <a:gd name="T16" fmla="*/ 275 w 382"/>
                <a:gd name="T17" fmla="*/ 147 h 806"/>
                <a:gd name="T18" fmla="*/ 260 w 382"/>
                <a:gd name="T19" fmla="*/ 163 h 806"/>
                <a:gd name="T20" fmla="*/ 249 w 382"/>
                <a:gd name="T21" fmla="*/ 182 h 806"/>
                <a:gd name="T22" fmla="*/ 242 w 382"/>
                <a:gd name="T23" fmla="*/ 205 h 806"/>
                <a:gd name="T24" fmla="*/ 241 w 382"/>
                <a:gd name="T25" fmla="*/ 231 h 806"/>
                <a:gd name="T26" fmla="*/ 241 w 382"/>
                <a:gd name="T27" fmla="*/ 259 h 806"/>
                <a:gd name="T28" fmla="*/ 351 w 382"/>
                <a:gd name="T29" fmla="*/ 259 h 806"/>
                <a:gd name="T30" fmla="*/ 351 w 382"/>
                <a:gd name="T31" fmla="*/ 384 h 806"/>
                <a:gd name="T32" fmla="*/ 242 w 382"/>
                <a:gd name="T33" fmla="*/ 384 h 806"/>
                <a:gd name="T34" fmla="*/ 242 w 382"/>
                <a:gd name="T35" fmla="*/ 806 h 806"/>
                <a:gd name="T36" fmla="*/ 72 w 382"/>
                <a:gd name="T37" fmla="*/ 806 h 806"/>
                <a:gd name="T38" fmla="*/ 72 w 382"/>
                <a:gd name="T39" fmla="*/ 384 h 806"/>
                <a:gd name="T40" fmla="*/ 0 w 382"/>
                <a:gd name="T41" fmla="*/ 384 h 806"/>
                <a:gd name="T42" fmla="*/ 0 w 382"/>
                <a:gd name="T43" fmla="*/ 259 h 806"/>
                <a:gd name="T44" fmla="*/ 72 w 382"/>
                <a:gd name="T45" fmla="*/ 259 h 806"/>
                <a:gd name="T46" fmla="*/ 72 w 382"/>
                <a:gd name="T47" fmla="*/ 238 h 806"/>
                <a:gd name="T48" fmla="*/ 75 w 382"/>
                <a:gd name="T49" fmla="*/ 205 h 806"/>
                <a:gd name="T50" fmla="*/ 80 w 382"/>
                <a:gd name="T51" fmla="*/ 171 h 806"/>
                <a:gd name="T52" fmla="*/ 88 w 382"/>
                <a:gd name="T53" fmla="*/ 138 h 806"/>
                <a:gd name="T54" fmla="*/ 101 w 382"/>
                <a:gd name="T55" fmla="*/ 108 h 806"/>
                <a:gd name="T56" fmla="*/ 119 w 382"/>
                <a:gd name="T57" fmla="*/ 78 h 806"/>
                <a:gd name="T58" fmla="*/ 140 w 382"/>
                <a:gd name="T59" fmla="*/ 54 h 806"/>
                <a:gd name="T60" fmla="*/ 167 w 382"/>
                <a:gd name="T61" fmla="*/ 33 h 806"/>
                <a:gd name="T62" fmla="*/ 198 w 382"/>
                <a:gd name="T63" fmla="*/ 18 h 806"/>
                <a:gd name="T64" fmla="*/ 229 w 382"/>
                <a:gd name="T65" fmla="*/ 7 h 806"/>
                <a:gd name="T66" fmla="*/ 262 w 382"/>
                <a:gd name="T67" fmla="*/ 2 h 806"/>
                <a:gd name="T68" fmla="*/ 293 w 382"/>
                <a:gd name="T69"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2" h="806">
                  <a:moveTo>
                    <a:pt x="293" y="0"/>
                  </a:moveTo>
                  <a:lnTo>
                    <a:pt x="327" y="2"/>
                  </a:lnTo>
                  <a:lnTo>
                    <a:pt x="356" y="5"/>
                  </a:lnTo>
                  <a:lnTo>
                    <a:pt x="382" y="12"/>
                  </a:lnTo>
                  <a:lnTo>
                    <a:pt x="376" y="142"/>
                  </a:lnTo>
                  <a:lnTo>
                    <a:pt x="351" y="137"/>
                  </a:lnTo>
                  <a:lnTo>
                    <a:pt x="320" y="134"/>
                  </a:lnTo>
                  <a:lnTo>
                    <a:pt x="296" y="137"/>
                  </a:lnTo>
                  <a:lnTo>
                    <a:pt x="275" y="147"/>
                  </a:lnTo>
                  <a:lnTo>
                    <a:pt x="260" y="163"/>
                  </a:lnTo>
                  <a:lnTo>
                    <a:pt x="249" y="182"/>
                  </a:lnTo>
                  <a:lnTo>
                    <a:pt x="242" y="205"/>
                  </a:lnTo>
                  <a:lnTo>
                    <a:pt x="241" y="231"/>
                  </a:lnTo>
                  <a:lnTo>
                    <a:pt x="241" y="259"/>
                  </a:lnTo>
                  <a:lnTo>
                    <a:pt x="351" y="259"/>
                  </a:lnTo>
                  <a:lnTo>
                    <a:pt x="351" y="384"/>
                  </a:lnTo>
                  <a:lnTo>
                    <a:pt x="242" y="384"/>
                  </a:lnTo>
                  <a:lnTo>
                    <a:pt x="242" y="806"/>
                  </a:lnTo>
                  <a:lnTo>
                    <a:pt x="72" y="806"/>
                  </a:lnTo>
                  <a:lnTo>
                    <a:pt x="72" y="384"/>
                  </a:lnTo>
                  <a:lnTo>
                    <a:pt x="0" y="384"/>
                  </a:lnTo>
                  <a:lnTo>
                    <a:pt x="0" y="259"/>
                  </a:lnTo>
                  <a:lnTo>
                    <a:pt x="72" y="259"/>
                  </a:lnTo>
                  <a:lnTo>
                    <a:pt x="72" y="238"/>
                  </a:lnTo>
                  <a:lnTo>
                    <a:pt x="75" y="205"/>
                  </a:lnTo>
                  <a:lnTo>
                    <a:pt x="80" y="171"/>
                  </a:lnTo>
                  <a:lnTo>
                    <a:pt x="88" y="138"/>
                  </a:lnTo>
                  <a:lnTo>
                    <a:pt x="101" y="108"/>
                  </a:lnTo>
                  <a:lnTo>
                    <a:pt x="119" y="78"/>
                  </a:lnTo>
                  <a:lnTo>
                    <a:pt x="140" y="54"/>
                  </a:lnTo>
                  <a:lnTo>
                    <a:pt x="167" y="33"/>
                  </a:lnTo>
                  <a:lnTo>
                    <a:pt x="198" y="18"/>
                  </a:lnTo>
                  <a:lnTo>
                    <a:pt x="229" y="7"/>
                  </a:lnTo>
                  <a:lnTo>
                    <a:pt x="262" y="2"/>
                  </a:lnTo>
                  <a:lnTo>
                    <a:pt x="293"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10" name="Freeform 160"/>
            <p:cNvSpPr>
              <a:spLocks noEditPoints="1"/>
            </p:cNvSpPr>
            <p:nvPr/>
          </p:nvSpPr>
          <p:spPr bwMode="auto">
            <a:xfrm>
              <a:off x="4998492" y="1900986"/>
              <a:ext cx="922228" cy="1056210"/>
            </a:xfrm>
            <a:custGeom>
              <a:avLst/>
              <a:gdLst>
                <a:gd name="T0" fmla="*/ 294 w 501"/>
                <a:gd name="T1" fmla="*/ 302 h 573"/>
                <a:gd name="T2" fmla="*/ 237 w 501"/>
                <a:gd name="T3" fmla="*/ 312 h 573"/>
                <a:gd name="T4" fmla="*/ 195 w 501"/>
                <a:gd name="T5" fmla="*/ 332 h 573"/>
                <a:gd name="T6" fmla="*/ 171 w 501"/>
                <a:gd name="T7" fmla="*/ 366 h 573"/>
                <a:gd name="T8" fmla="*/ 172 w 501"/>
                <a:gd name="T9" fmla="*/ 411 h 573"/>
                <a:gd name="T10" fmla="*/ 195 w 501"/>
                <a:gd name="T11" fmla="*/ 442 h 573"/>
                <a:gd name="T12" fmla="*/ 236 w 501"/>
                <a:gd name="T13" fmla="*/ 452 h 573"/>
                <a:gd name="T14" fmla="*/ 291 w 501"/>
                <a:gd name="T15" fmla="*/ 434 h 573"/>
                <a:gd name="T16" fmla="*/ 324 w 501"/>
                <a:gd name="T17" fmla="*/ 390 h 573"/>
                <a:gd name="T18" fmla="*/ 327 w 501"/>
                <a:gd name="T19" fmla="*/ 361 h 573"/>
                <a:gd name="T20" fmla="*/ 252 w 501"/>
                <a:gd name="T21" fmla="*/ 0 h 573"/>
                <a:gd name="T22" fmla="*/ 340 w 501"/>
                <a:gd name="T23" fmla="*/ 10 h 573"/>
                <a:gd name="T24" fmla="*/ 405 w 501"/>
                <a:gd name="T25" fmla="*/ 39 h 573"/>
                <a:gd name="T26" fmla="*/ 450 w 501"/>
                <a:gd name="T27" fmla="*/ 81 h 573"/>
                <a:gd name="T28" fmla="*/ 476 w 501"/>
                <a:gd name="T29" fmla="*/ 138 h 573"/>
                <a:gd name="T30" fmla="*/ 489 w 501"/>
                <a:gd name="T31" fmla="*/ 202 h 573"/>
                <a:gd name="T32" fmla="*/ 491 w 501"/>
                <a:gd name="T33" fmla="*/ 428 h 573"/>
                <a:gd name="T34" fmla="*/ 493 w 501"/>
                <a:gd name="T35" fmla="*/ 503 h 573"/>
                <a:gd name="T36" fmla="*/ 501 w 501"/>
                <a:gd name="T37" fmla="*/ 560 h 573"/>
                <a:gd name="T38" fmla="*/ 337 w 501"/>
                <a:gd name="T39" fmla="*/ 506 h 573"/>
                <a:gd name="T40" fmla="*/ 311 w 501"/>
                <a:gd name="T41" fmla="*/ 529 h 573"/>
                <a:gd name="T42" fmla="*/ 250 w 501"/>
                <a:gd name="T43" fmla="*/ 561 h 573"/>
                <a:gd name="T44" fmla="*/ 177 w 501"/>
                <a:gd name="T45" fmla="*/ 573 h 573"/>
                <a:gd name="T46" fmla="*/ 103 w 501"/>
                <a:gd name="T47" fmla="*/ 558 h 573"/>
                <a:gd name="T48" fmla="*/ 47 w 501"/>
                <a:gd name="T49" fmla="*/ 521 h 573"/>
                <a:gd name="T50" fmla="*/ 13 w 501"/>
                <a:gd name="T51" fmla="*/ 467 h 573"/>
                <a:gd name="T52" fmla="*/ 0 w 501"/>
                <a:gd name="T53" fmla="*/ 405 h 573"/>
                <a:gd name="T54" fmla="*/ 16 w 501"/>
                <a:gd name="T55" fmla="*/ 329 h 573"/>
                <a:gd name="T56" fmla="*/ 59 w 501"/>
                <a:gd name="T57" fmla="*/ 270 h 573"/>
                <a:gd name="T58" fmla="*/ 125 w 501"/>
                <a:gd name="T59" fmla="*/ 228 h 573"/>
                <a:gd name="T60" fmla="*/ 215 w 501"/>
                <a:gd name="T61" fmla="*/ 203 h 573"/>
                <a:gd name="T62" fmla="*/ 322 w 501"/>
                <a:gd name="T63" fmla="*/ 195 h 573"/>
                <a:gd name="T64" fmla="*/ 320 w 501"/>
                <a:gd name="T65" fmla="*/ 177 h 573"/>
                <a:gd name="T66" fmla="*/ 312 w 501"/>
                <a:gd name="T67" fmla="*/ 153 h 573"/>
                <a:gd name="T68" fmla="*/ 291 w 501"/>
                <a:gd name="T69" fmla="*/ 132 h 573"/>
                <a:gd name="T70" fmla="*/ 250 w 501"/>
                <a:gd name="T71" fmla="*/ 119 h 573"/>
                <a:gd name="T72" fmla="*/ 181 w 501"/>
                <a:gd name="T73" fmla="*/ 120 h 573"/>
                <a:gd name="T74" fmla="*/ 103 w 501"/>
                <a:gd name="T75" fmla="*/ 143 h 573"/>
                <a:gd name="T76" fmla="*/ 39 w 501"/>
                <a:gd name="T77" fmla="*/ 49 h 573"/>
                <a:gd name="T78" fmla="*/ 103 w 501"/>
                <a:gd name="T79" fmla="*/ 23 h 573"/>
                <a:gd name="T80" fmla="*/ 195 w 501"/>
                <a:gd name="T81" fmla="*/ 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1" h="573">
                  <a:moveTo>
                    <a:pt x="327" y="301"/>
                  </a:moveTo>
                  <a:lnTo>
                    <a:pt x="294" y="302"/>
                  </a:lnTo>
                  <a:lnTo>
                    <a:pt x="265" y="306"/>
                  </a:lnTo>
                  <a:lnTo>
                    <a:pt x="237" y="312"/>
                  </a:lnTo>
                  <a:lnTo>
                    <a:pt x="215" y="320"/>
                  </a:lnTo>
                  <a:lnTo>
                    <a:pt x="195" y="332"/>
                  </a:lnTo>
                  <a:lnTo>
                    <a:pt x="181" y="346"/>
                  </a:lnTo>
                  <a:lnTo>
                    <a:pt x="171" y="366"/>
                  </a:lnTo>
                  <a:lnTo>
                    <a:pt x="169" y="387"/>
                  </a:lnTo>
                  <a:lnTo>
                    <a:pt x="172" y="411"/>
                  </a:lnTo>
                  <a:lnTo>
                    <a:pt x="181" y="429"/>
                  </a:lnTo>
                  <a:lnTo>
                    <a:pt x="195" y="442"/>
                  </a:lnTo>
                  <a:lnTo>
                    <a:pt x="213" y="451"/>
                  </a:lnTo>
                  <a:lnTo>
                    <a:pt x="236" y="452"/>
                  </a:lnTo>
                  <a:lnTo>
                    <a:pt x="265" y="447"/>
                  </a:lnTo>
                  <a:lnTo>
                    <a:pt x="291" y="434"/>
                  </a:lnTo>
                  <a:lnTo>
                    <a:pt x="311" y="415"/>
                  </a:lnTo>
                  <a:lnTo>
                    <a:pt x="324" y="390"/>
                  </a:lnTo>
                  <a:lnTo>
                    <a:pt x="327" y="376"/>
                  </a:lnTo>
                  <a:lnTo>
                    <a:pt x="327" y="361"/>
                  </a:lnTo>
                  <a:lnTo>
                    <a:pt x="327" y="301"/>
                  </a:lnTo>
                  <a:close/>
                  <a:moveTo>
                    <a:pt x="252" y="0"/>
                  </a:moveTo>
                  <a:lnTo>
                    <a:pt x="299" y="3"/>
                  </a:lnTo>
                  <a:lnTo>
                    <a:pt x="340" y="10"/>
                  </a:lnTo>
                  <a:lnTo>
                    <a:pt x="374" y="23"/>
                  </a:lnTo>
                  <a:lnTo>
                    <a:pt x="405" y="39"/>
                  </a:lnTo>
                  <a:lnTo>
                    <a:pt x="429" y="58"/>
                  </a:lnTo>
                  <a:lnTo>
                    <a:pt x="450" y="81"/>
                  </a:lnTo>
                  <a:lnTo>
                    <a:pt x="465" y="109"/>
                  </a:lnTo>
                  <a:lnTo>
                    <a:pt x="476" y="138"/>
                  </a:lnTo>
                  <a:lnTo>
                    <a:pt x="484" y="169"/>
                  </a:lnTo>
                  <a:lnTo>
                    <a:pt x="489" y="202"/>
                  </a:lnTo>
                  <a:lnTo>
                    <a:pt x="491" y="237"/>
                  </a:lnTo>
                  <a:lnTo>
                    <a:pt x="491" y="428"/>
                  </a:lnTo>
                  <a:lnTo>
                    <a:pt x="491" y="467"/>
                  </a:lnTo>
                  <a:lnTo>
                    <a:pt x="493" y="503"/>
                  </a:lnTo>
                  <a:lnTo>
                    <a:pt x="496" y="534"/>
                  </a:lnTo>
                  <a:lnTo>
                    <a:pt x="501" y="560"/>
                  </a:lnTo>
                  <a:lnTo>
                    <a:pt x="348" y="560"/>
                  </a:lnTo>
                  <a:lnTo>
                    <a:pt x="337" y="506"/>
                  </a:lnTo>
                  <a:lnTo>
                    <a:pt x="333" y="506"/>
                  </a:lnTo>
                  <a:lnTo>
                    <a:pt x="311" y="529"/>
                  </a:lnTo>
                  <a:lnTo>
                    <a:pt x="281" y="548"/>
                  </a:lnTo>
                  <a:lnTo>
                    <a:pt x="250" y="561"/>
                  </a:lnTo>
                  <a:lnTo>
                    <a:pt x="215" y="569"/>
                  </a:lnTo>
                  <a:lnTo>
                    <a:pt x="177" y="573"/>
                  </a:lnTo>
                  <a:lnTo>
                    <a:pt x="138" y="569"/>
                  </a:lnTo>
                  <a:lnTo>
                    <a:pt x="103" y="558"/>
                  </a:lnTo>
                  <a:lnTo>
                    <a:pt x="73" y="542"/>
                  </a:lnTo>
                  <a:lnTo>
                    <a:pt x="47" y="521"/>
                  </a:lnTo>
                  <a:lnTo>
                    <a:pt x="28" y="496"/>
                  </a:lnTo>
                  <a:lnTo>
                    <a:pt x="13" y="467"/>
                  </a:lnTo>
                  <a:lnTo>
                    <a:pt x="3" y="438"/>
                  </a:lnTo>
                  <a:lnTo>
                    <a:pt x="0" y="405"/>
                  </a:lnTo>
                  <a:lnTo>
                    <a:pt x="5" y="364"/>
                  </a:lnTo>
                  <a:lnTo>
                    <a:pt x="16" y="329"/>
                  </a:lnTo>
                  <a:lnTo>
                    <a:pt x="34" y="296"/>
                  </a:lnTo>
                  <a:lnTo>
                    <a:pt x="59" y="270"/>
                  </a:lnTo>
                  <a:lnTo>
                    <a:pt x="88" y="247"/>
                  </a:lnTo>
                  <a:lnTo>
                    <a:pt x="125" y="228"/>
                  </a:lnTo>
                  <a:lnTo>
                    <a:pt x="168" y="213"/>
                  </a:lnTo>
                  <a:lnTo>
                    <a:pt x="215" y="203"/>
                  </a:lnTo>
                  <a:lnTo>
                    <a:pt x="265" y="197"/>
                  </a:lnTo>
                  <a:lnTo>
                    <a:pt x="322" y="195"/>
                  </a:lnTo>
                  <a:lnTo>
                    <a:pt x="322" y="189"/>
                  </a:lnTo>
                  <a:lnTo>
                    <a:pt x="320" y="177"/>
                  </a:lnTo>
                  <a:lnTo>
                    <a:pt x="317" y="164"/>
                  </a:lnTo>
                  <a:lnTo>
                    <a:pt x="312" y="153"/>
                  </a:lnTo>
                  <a:lnTo>
                    <a:pt x="302" y="141"/>
                  </a:lnTo>
                  <a:lnTo>
                    <a:pt x="291" y="132"/>
                  </a:lnTo>
                  <a:lnTo>
                    <a:pt x="273" y="123"/>
                  </a:lnTo>
                  <a:lnTo>
                    <a:pt x="250" y="119"/>
                  </a:lnTo>
                  <a:lnTo>
                    <a:pt x="223" y="117"/>
                  </a:lnTo>
                  <a:lnTo>
                    <a:pt x="181" y="120"/>
                  </a:lnTo>
                  <a:lnTo>
                    <a:pt x="138" y="130"/>
                  </a:lnTo>
                  <a:lnTo>
                    <a:pt x="103" y="143"/>
                  </a:lnTo>
                  <a:lnTo>
                    <a:pt x="72" y="158"/>
                  </a:lnTo>
                  <a:lnTo>
                    <a:pt x="39" y="49"/>
                  </a:lnTo>
                  <a:lnTo>
                    <a:pt x="67" y="36"/>
                  </a:lnTo>
                  <a:lnTo>
                    <a:pt x="103" y="23"/>
                  </a:lnTo>
                  <a:lnTo>
                    <a:pt x="145" y="11"/>
                  </a:lnTo>
                  <a:lnTo>
                    <a:pt x="195" y="3"/>
                  </a:lnTo>
                  <a:lnTo>
                    <a:pt x="252"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11" name="Freeform 161"/>
            <p:cNvSpPr/>
            <p:nvPr/>
          </p:nvSpPr>
          <p:spPr bwMode="auto">
            <a:xfrm>
              <a:off x="6204483" y="1900986"/>
              <a:ext cx="969527" cy="1032561"/>
            </a:xfrm>
            <a:custGeom>
              <a:avLst/>
              <a:gdLst>
                <a:gd name="T0" fmla="*/ 327 w 522"/>
                <a:gd name="T1" fmla="*/ 0 h 559"/>
                <a:gd name="T2" fmla="*/ 362 w 522"/>
                <a:gd name="T3" fmla="*/ 2 h 559"/>
                <a:gd name="T4" fmla="*/ 397 w 522"/>
                <a:gd name="T5" fmla="*/ 10 h 559"/>
                <a:gd name="T6" fmla="*/ 427 w 522"/>
                <a:gd name="T7" fmla="*/ 25 h 559"/>
                <a:gd name="T8" fmla="*/ 453 w 522"/>
                <a:gd name="T9" fmla="*/ 44 h 559"/>
                <a:gd name="T10" fmla="*/ 478 w 522"/>
                <a:gd name="T11" fmla="*/ 70 h 559"/>
                <a:gd name="T12" fmla="*/ 496 w 522"/>
                <a:gd name="T13" fmla="*/ 103 h 559"/>
                <a:gd name="T14" fmla="*/ 510 w 522"/>
                <a:gd name="T15" fmla="*/ 140 h 559"/>
                <a:gd name="T16" fmla="*/ 518 w 522"/>
                <a:gd name="T17" fmla="*/ 186 h 559"/>
                <a:gd name="T18" fmla="*/ 522 w 522"/>
                <a:gd name="T19" fmla="*/ 236 h 559"/>
                <a:gd name="T20" fmla="*/ 522 w 522"/>
                <a:gd name="T21" fmla="*/ 559 h 559"/>
                <a:gd name="T22" fmla="*/ 353 w 522"/>
                <a:gd name="T23" fmla="*/ 559 h 559"/>
                <a:gd name="T24" fmla="*/ 353 w 522"/>
                <a:gd name="T25" fmla="*/ 256 h 559"/>
                <a:gd name="T26" fmla="*/ 351 w 522"/>
                <a:gd name="T27" fmla="*/ 227 h 559"/>
                <a:gd name="T28" fmla="*/ 346 w 522"/>
                <a:gd name="T29" fmla="*/ 202 h 559"/>
                <a:gd name="T30" fmla="*/ 338 w 522"/>
                <a:gd name="T31" fmla="*/ 179 h 559"/>
                <a:gd name="T32" fmla="*/ 325 w 522"/>
                <a:gd name="T33" fmla="*/ 162 h 559"/>
                <a:gd name="T34" fmla="*/ 310 w 522"/>
                <a:gd name="T35" fmla="*/ 149 h 559"/>
                <a:gd name="T36" fmla="*/ 291 w 522"/>
                <a:gd name="T37" fmla="*/ 140 h 559"/>
                <a:gd name="T38" fmla="*/ 267 w 522"/>
                <a:gd name="T39" fmla="*/ 137 h 559"/>
                <a:gd name="T40" fmla="*/ 241 w 522"/>
                <a:gd name="T41" fmla="*/ 140 h 559"/>
                <a:gd name="T42" fmla="*/ 219 w 522"/>
                <a:gd name="T43" fmla="*/ 150 h 559"/>
                <a:gd name="T44" fmla="*/ 202 w 522"/>
                <a:gd name="T45" fmla="*/ 165 h 559"/>
                <a:gd name="T46" fmla="*/ 189 w 522"/>
                <a:gd name="T47" fmla="*/ 183 h 559"/>
                <a:gd name="T48" fmla="*/ 179 w 522"/>
                <a:gd name="T49" fmla="*/ 201 h 559"/>
                <a:gd name="T50" fmla="*/ 174 w 522"/>
                <a:gd name="T51" fmla="*/ 220 h 559"/>
                <a:gd name="T52" fmla="*/ 174 w 522"/>
                <a:gd name="T53" fmla="*/ 243 h 559"/>
                <a:gd name="T54" fmla="*/ 174 w 522"/>
                <a:gd name="T55" fmla="*/ 559 h 559"/>
                <a:gd name="T56" fmla="*/ 3 w 522"/>
                <a:gd name="T57" fmla="*/ 559 h 559"/>
                <a:gd name="T58" fmla="*/ 3 w 522"/>
                <a:gd name="T59" fmla="*/ 186 h 559"/>
                <a:gd name="T60" fmla="*/ 3 w 522"/>
                <a:gd name="T61" fmla="*/ 122 h 559"/>
                <a:gd name="T62" fmla="*/ 2 w 522"/>
                <a:gd name="T63" fmla="*/ 64 h 559"/>
                <a:gd name="T64" fmla="*/ 0 w 522"/>
                <a:gd name="T65" fmla="*/ 12 h 559"/>
                <a:gd name="T66" fmla="*/ 146 w 522"/>
                <a:gd name="T67" fmla="*/ 12 h 559"/>
                <a:gd name="T68" fmla="*/ 154 w 522"/>
                <a:gd name="T69" fmla="*/ 88 h 559"/>
                <a:gd name="T70" fmla="*/ 158 w 522"/>
                <a:gd name="T71" fmla="*/ 88 h 559"/>
                <a:gd name="T72" fmla="*/ 169 w 522"/>
                <a:gd name="T73" fmla="*/ 72 h 559"/>
                <a:gd name="T74" fmla="*/ 185 w 522"/>
                <a:gd name="T75" fmla="*/ 56 h 559"/>
                <a:gd name="T76" fmla="*/ 205 w 522"/>
                <a:gd name="T77" fmla="*/ 38 h 559"/>
                <a:gd name="T78" fmla="*/ 229 w 522"/>
                <a:gd name="T79" fmla="*/ 23 h 559"/>
                <a:gd name="T80" fmla="*/ 257 w 522"/>
                <a:gd name="T81" fmla="*/ 12 h 559"/>
                <a:gd name="T82" fmla="*/ 289 w 522"/>
                <a:gd name="T83" fmla="*/ 2 h 559"/>
                <a:gd name="T84" fmla="*/ 327 w 522"/>
                <a:gd name="T85" fmla="*/ 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2" h="559">
                  <a:moveTo>
                    <a:pt x="327" y="0"/>
                  </a:moveTo>
                  <a:lnTo>
                    <a:pt x="362" y="2"/>
                  </a:lnTo>
                  <a:lnTo>
                    <a:pt x="397" y="10"/>
                  </a:lnTo>
                  <a:lnTo>
                    <a:pt x="427" y="25"/>
                  </a:lnTo>
                  <a:lnTo>
                    <a:pt x="453" y="44"/>
                  </a:lnTo>
                  <a:lnTo>
                    <a:pt x="478" y="70"/>
                  </a:lnTo>
                  <a:lnTo>
                    <a:pt x="496" y="103"/>
                  </a:lnTo>
                  <a:lnTo>
                    <a:pt x="510" y="140"/>
                  </a:lnTo>
                  <a:lnTo>
                    <a:pt x="518" y="186"/>
                  </a:lnTo>
                  <a:lnTo>
                    <a:pt x="522" y="236"/>
                  </a:lnTo>
                  <a:lnTo>
                    <a:pt x="522" y="559"/>
                  </a:lnTo>
                  <a:lnTo>
                    <a:pt x="353" y="559"/>
                  </a:lnTo>
                  <a:lnTo>
                    <a:pt x="353" y="256"/>
                  </a:lnTo>
                  <a:lnTo>
                    <a:pt x="351" y="227"/>
                  </a:lnTo>
                  <a:lnTo>
                    <a:pt x="346" y="202"/>
                  </a:lnTo>
                  <a:lnTo>
                    <a:pt x="338" y="179"/>
                  </a:lnTo>
                  <a:lnTo>
                    <a:pt x="325" y="162"/>
                  </a:lnTo>
                  <a:lnTo>
                    <a:pt x="310" y="149"/>
                  </a:lnTo>
                  <a:lnTo>
                    <a:pt x="291" y="140"/>
                  </a:lnTo>
                  <a:lnTo>
                    <a:pt x="267" y="137"/>
                  </a:lnTo>
                  <a:lnTo>
                    <a:pt x="241" y="140"/>
                  </a:lnTo>
                  <a:lnTo>
                    <a:pt x="219" y="150"/>
                  </a:lnTo>
                  <a:lnTo>
                    <a:pt x="202" y="165"/>
                  </a:lnTo>
                  <a:lnTo>
                    <a:pt x="189" y="183"/>
                  </a:lnTo>
                  <a:lnTo>
                    <a:pt x="179" y="201"/>
                  </a:lnTo>
                  <a:lnTo>
                    <a:pt x="174" y="220"/>
                  </a:lnTo>
                  <a:lnTo>
                    <a:pt x="174" y="243"/>
                  </a:lnTo>
                  <a:lnTo>
                    <a:pt x="174" y="559"/>
                  </a:lnTo>
                  <a:lnTo>
                    <a:pt x="3" y="559"/>
                  </a:lnTo>
                  <a:lnTo>
                    <a:pt x="3" y="186"/>
                  </a:lnTo>
                  <a:lnTo>
                    <a:pt x="3" y="122"/>
                  </a:lnTo>
                  <a:lnTo>
                    <a:pt x="2" y="64"/>
                  </a:lnTo>
                  <a:lnTo>
                    <a:pt x="0" y="12"/>
                  </a:lnTo>
                  <a:lnTo>
                    <a:pt x="146" y="12"/>
                  </a:lnTo>
                  <a:lnTo>
                    <a:pt x="154" y="88"/>
                  </a:lnTo>
                  <a:lnTo>
                    <a:pt x="158" y="88"/>
                  </a:lnTo>
                  <a:lnTo>
                    <a:pt x="169" y="72"/>
                  </a:lnTo>
                  <a:lnTo>
                    <a:pt x="185" y="56"/>
                  </a:lnTo>
                  <a:lnTo>
                    <a:pt x="205" y="38"/>
                  </a:lnTo>
                  <a:lnTo>
                    <a:pt x="229" y="23"/>
                  </a:lnTo>
                  <a:lnTo>
                    <a:pt x="257" y="12"/>
                  </a:lnTo>
                  <a:lnTo>
                    <a:pt x="289" y="2"/>
                  </a:lnTo>
                  <a:lnTo>
                    <a:pt x="327"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12" name="Rectangle 162"/>
            <p:cNvSpPr>
              <a:spLocks noChangeArrowheads="1"/>
            </p:cNvSpPr>
            <p:nvPr/>
          </p:nvSpPr>
          <p:spPr bwMode="auto">
            <a:xfrm>
              <a:off x="7481418" y="1924630"/>
              <a:ext cx="315293" cy="1008917"/>
            </a:xfrm>
            <a:prstGeom prst="rect">
              <a:avLst/>
            </a:prstGeom>
            <a:solidFill>
              <a:srgbClr val="FFFFFF"/>
            </a:solidFill>
            <a:ln w="0">
              <a:noFill/>
              <a:prstDash val="solid"/>
              <a:miter lim="800000"/>
            </a:ln>
          </p:spPr>
          <p:txBody>
            <a:bodyPr/>
            <a:lstStyle/>
            <a:p>
              <a:pPr>
                <a:defRPr/>
              </a:pPr>
              <a:endParaRPr lang="en-US" sz="1350" dirty="0">
                <a:solidFill>
                  <a:prstClr val="black"/>
                </a:solidFill>
              </a:endParaRPr>
            </a:p>
          </p:txBody>
        </p:sp>
        <p:sp>
          <p:nvSpPr>
            <p:cNvPr id="13" name="Freeform 163"/>
            <p:cNvSpPr/>
            <p:nvPr/>
          </p:nvSpPr>
          <p:spPr bwMode="auto">
            <a:xfrm>
              <a:off x="8096239" y="1900986"/>
              <a:ext cx="969527" cy="1032561"/>
            </a:xfrm>
            <a:custGeom>
              <a:avLst/>
              <a:gdLst>
                <a:gd name="T0" fmla="*/ 328 w 523"/>
                <a:gd name="T1" fmla="*/ 0 h 559"/>
                <a:gd name="T2" fmla="*/ 364 w 523"/>
                <a:gd name="T3" fmla="*/ 2 h 559"/>
                <a:gd name="T4" fmla="*/ 398 w 523"/>
                <a:gd name="T5" fmla="*/ 10 h 559"/>
                <a:gd name="T6" fmla="*/ 429 w 523"/>
                <a:gd name="T7" fmla="*/ 25 h 559"/>
                <a:gd name="T8" fmla="*/ 455 w 523"/>
                <a:gd name="T9" fmla="*/ 44 h 559"/>
                <a:gd name="T10" fmla="*/ 479 w 523"/>
                <a:gd name="T11" fmla="*/ 70 h 559"/>
                <a:gd name="T12" fmla="*/ 497 w 523"/>
                <a:gd name="T13" fmla="*/ 103 h 559"/>
                <a:gd name="T14" fmla="*/ 512 w 523"/>
                <a:gd name="T15" fmla="*/ 140 h 559"/>
                <a:gd name="T16" fmla="*/ 520 w 523"/>
                <a:gd name="T17" fmla="*/ 186 h 559"/>
                <a:gd name="T18" fmla="*/ 523 w 523"/>
                <a:gd name="T19" fmla="*/ 236 h 559"/>
                <a:gd name="T20" fmla="*/ 523 w 523"/>
                <a:gd name="T21" fmla="*/ 559 h 559"/>
                <a:gd name="T22" fmla="*/ 354 w 523"/>
                <a:gd name="T23" fmla="*/ 559 h 559"/>
                <a:gd name="T24" fmla="*/ 354 w 523"/>
                <a:gd name="T25" fmla="*/ 256 h 559"/>
                <a:gd name="T26" fmla="*/ 353 w 523"/>
                <a:gd name="T27" fmla="*/ 227 h 559"/>
                <a:gd name="T28" fmla="*/ 348 w 523"/>
                <a:gd name="T29" fmla="*/ 202 h 559"/>
                <a:gd name="T30" fmla="*/ 340 w 523"/>
                <a:gd name="T31" fmla="*/ 179 h 559"/>
                <a:gd name="T32" fmla="*/ 327 w 523"/>
                <a:gd name="T33" fmla="*/ 162 h 559"/>
                <a:gd name="T34" fmla="*/ 312 w 523"/>
                <a:gd name="T35" fmla="*/ 149 h 559"/>
                <a:gd name="T36" fmla="*/ 292 w 523"/>
                <a:gd name="T37" fmla="*/ 140 h 559"/>
                <a:gd name="T38" fmla="*/ 268 w 523"/>
                <a:gd name="T39" fmla="*/ 137 h 559"/>
                <a:gd name="T40" fmla="*/ 242 w 523"/>
                <a:gd name="T41" fmla="*/ 140 h 559"/>
                <a:gd name="T42" fmla="*/ 221 w 523"/>
                <a:gd name="T43" fmla="*/ 150 h 559"/>
                <a:gd name="T44" fmla="*/ 203 w 523"/>
                <a:gd name="T45" fmla="*/ 165 h 559"/>
                <a:gd name="T46" fmla="*/ 190 w 523"/>
                <a:gd name="T47" fmla="*/ 183 h 559"/>
                <a:gd name="T48" fmla="*/ 180 w 523"/>
                <a:gd name="T49" fmla="*/ 201 h 559"/>
                <a:gd name="T50" fmla="*/ 175 w 523"/>
                <a:gd name="T51" fmla="*/ 220 h 559"/>
                <a:gd name="T52" fmla="*/ 175 w 523"/>
                <a:gd name="T53" fmla="*/ 243 h 559"/>
                <a:gd name="T54" fmla="*/ 175 w 523"/>
                <a:gd name="T55" fmla="*/ 559 h 559"/>
                <a:gd name="T56" fmla="*/ 5 w 523"/>
                <a:gd name="T57" fmla="*/ 559 h 559"/>
                <a:gd name="T58" fmla="*/ 5 w 523"/>
                <a:gd name="T59" fmla="*/ 186 h 559"/>
                <a:gd name="T60" fmla="*/ 5 w 523"/>
                <a:gd name="T61" fmla="*/ 122 h 559"/>
                <a:gd name="T62" fmla="*/ 3 w 523"/>
                <a:gd name="T63" fmla="*/ 64 h 559"/>
                <a:gd name="T64" fmla="*/ 0 w 523"/>
                <a:gd name="T65" fmla="*/ 12 h 559"/>
                <a:gd name="T66" fmla="*/ 148 w 523"/>
                <a:gd name="T67" fmla="*/ 12 h 559"/>
                <a:gd name="T68" fmla="*/ 156 w 523"/>
                <a:gd name="T69" fmla="*/ 88 h 559"/>
                <a:gd name="T70" fmla="*/ 159 w 523"/>
                <a:gd name="T71" fmla="*/ 88 h 559"/>
                <a:gd name="T72" fmla="*/ 171 w 523"/>
                <a:gd name="T73" fmla="*/ 72 h 559"/>
                <a:gd name="T74" fmla="*/ 187 w 523"/>
                <a:gd name="T75" fmla="*/ 56 h 559"/>
                <a:gd name="T76" fmla="*/ 206 w 523"/>
                <a:gd name="T77" fmla="*/ 38 h 559"/>
                <a:gd name="T78" fmla="*/ 231 w 523"/>
                <a:gd name="T79" fmla="*/ 23 h 559"/>
                <a:gd name="T80" fmla="*/ 258 w 523"/>
                <a:gd name="T81" fmla="*/ 12 h 559"/>
                <a:gd name="T82" fmla="*/ 291 w 523"/>
                <a:gd name="T83" fmla="*/ 2 h 559"/>
                <a:gd name="T84" fmla="*/ 328 w 523"/>
                <a:gd name="T85" fmla="*/ 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3" h="559">
                  <a:moveTo>
                    <a:pt x="328" y="0"/>
                  </a:moveTo>
                  <a:lnTo>
                    <a:pt x="364" y="2"/>
                  </a:lnTo>
                  <a:lnTo>
                    <a:pt x="398" y="10"/>
                  </a:lnTo>
                  <a:lnTo>
                    <a:pt x="429" y="25"/>
                  </a:lnTo>
                  <a:lnTo>
                    <a:pt x="455" y="44"/>
                  </a:lnTo>
                  <a:lnTo>
                    <a:pt x="479" y="70"/>
                  </a:lnTo>
                  <a:lnTo>
                    <a:pt x="497" y="103"/>
                  </a:lnTo>
                  <a:lnTo>
                    <a:pt x="512" y="140"/>
                  </a:lnTo>
                  <a:lnTo>
                    <a:pt x="520" y="186"/>
                  </a:lnTo>
                  <a:lnTo>
                    <a:pt x="523" y="236"/>
                  </a:lnTo>
                  <a:lnTo>
                    <a:pt x="523" y="559"/>
                  </a:lnTo>
                  <a:lnTo>
                    <a:pt x="354" y="559"/>
                  </a:lnTo>
                  <a:lnTo>
                    <a:pt x="354" y="256"/>
                  </a:lnTo>
                  <a:lnTo>
                    <a:pt x="353" y="227"/>
                  </a:lnTo>
                  <a:lnTo>
                    <a:pt x="348" y="202"/>
                  </a:lnTo>
                  <a:lnTo>
                    <a:pt x="340" y="179"/>
                  </a:lnTo>
                  <a:lnTo>
                    <a:pt x="327" y="162"/>
                  </a:lnTo>
                  <a:lnTo>
                    <a:pt x="312" y="149"/>
                  </a:lnTo>
                  <a:lnTo>
                    <a:pt x="292" y="140"/>
                  </a:lnTo>
                  <a:lnTo>
                    <a:pt x="268" y="137"/>
                  </a:lnTo>
                  <a:lnTo>
                    <a:pt x="242" y="140"/>
                  </a:lnTo>
                  <a:lnTo>
                    <a:pt x="221" y="150"/>
                  </a:lnTo>
                  <a:lnTo>
                    <a:pt x="203" y="165"/>
                  </a:lnTo>
                  <a:lnTo>
                    <a:pt x="190" y="183"/>
                  </a:lnTo>
                  <a:lnTo>
                    <a:pt x="180" y="201"/>
                  </a:lnTo>
                  <a:lnTo>
                    <a:pt x="175" y="220"/>
                  </a:lnTo>
                  <a:lnTo>
                    <a:pt x="175" y="243"/>
                  </a:lnTo>
                  <a:lnTo>
                    <a:pt x="175" y="559"/>
                  </a:lnTo>
                  <a:lnTo>
                    <a:pt x="5" y="559"/>
                  </a:lnTo>
                  <a:lnTo>
                    <a:pt x="5" y="186"/>
                  </a:lnTo>
                  <a:lnTo>
                    <a:pt x="5" y="122"/>
                  </a:lnTo>
                  <a:lnTo>
                    <a:pt x="3" y="64"/>
                  </a:lnTo>
                  <a:lnTo>
                    <a:pt x="0" y="12"/>
                  </a:lnTo>
                  <a:lnTo>
                    <a:pt x="148" y="12"/>
                  </a:lnTo>
                  <a:lnTo>
                    <a:pt x="156" y="88"/>
                  </a:lnTo>
                  <a:lnTo>
                    <a:pt x="159" y="88"/>
                  </a:lnTo>
                  <a:lnTo>
                    <a:pt x="171" y="72"/>
                  </a:lnTo>
                  <a:lnTo>
                    <a:pt x="187" y="56"/>
                  </a:lnTo>
                  <a:lnTo>
                    <a:pt x="206" y="38"/>
                  </a:lnTo>
                  <a:lnTo>
                    <a:pt x="231" y="23"/>
                  </a:lnTo>
                  <a:lnTo>
                    <a:pt x="258" y="12"/>
                  </a:lnTo>
                  <a:lnTo>
                    <a:pt x="291" y="2"/>
                  </a:lnTo>
                  <a:lnTo>
                    <a:pt x="328"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14" name="Rectangle 164"/>
            <p:cNvSpPr>
              <a:spLocks noChangeArrowheads="1"/>
            </p:cNvSpPr>
            <p:nvPr/>
          </p:nvSpPr>
          <p:spPr bwMode="auto">
            <a:xfrm>
              <a:off x="9373173" y="1924630"/>
              <a:ext cx="315293" cy="1008917"/>
            </a:xfrm>
            <a:prstGeom prst="rect">
              <a:avLst/>
            </a:prstGeom>
            <a:solidFill>
              <a:srgbClr val="FFFFFF"/>
            </a:solidFill>
            <a:ln w="0">
              <a:noFill/>
              <a:prstDash val="solid"/>
              <a:miter lim="800000"/>
            </a:ln>
          </p:spPr>
          <p:txBody>
            <a:bodyPr/>
            <a:lstStyle/>
            <a:p>
              <a:pPr>
                <a:defRPr/>
              </a:pPr>
              <a:endParaRPr lang="en-US" sz="1350" dirty="0">
                <a:solidFill>
                  <a:prstClr val="black"/>
                </a:solidFill>
              </a:endParaRPr>
            </a:p>
          </p:txBody>
        </p:sp>
        <p:sp>
          <p:nvSpPr>
            <p:cNvPr id="15" name="Freeform 165"/>
            <p:cNvSpPr>
              <a:spLocks noEditPoints="1"/>
            </p:cNvSpPr>
            <p:nvPr/>
          </p:nvSpPr>
          <p:spPr bwMode="auto">
            <a:xfrm>
              <a:off x="4344257" y="3256718"/>
              <a:ext cx="189176" cy="299522"/>
            </a:xfrm>
            <a:custGeom>
              <a:avLst/>
              <a:gdLst>
                <a:gd name="T0" fmla="*/ 42 w 101"/>
                <a:gd name="T1" fmla="*/ 16 h 162"/>
                <a:gd name="T2" fmla="*/ 36 w 101"/>
                <a:gd name="T3" fmla="*/ 18 h 162"/>
                <a:gd name="T4" fmla="*/ 31 w 101"/>
                <a:gd name="T5" fmla="*/ 18 h 162"/>
                <a:gd name="T6" fmla="*/ 27 w 101"/>
                <a:gd name="T7" fmla="*/ 19 h 162"/>
                <a:gd name="T8" fmla="*/ 27 w 101"/>
                <a:gd name="T9" fmla="*/ 81 h 162"/>
                <a:gd name="T10" fmla="*/ 34 w 101"/>
                <a:gd name="T11" fmla="*/ 81 h 162"/>
                <a:gd name="T12" fmla="*/ 52 w 101"/>
                <a:gd name="T13" fmla="*/ 81 h 162"/>
                <a:gd name="T14" fmla="*/ 65 w 101"/>
                <a:gd name="T15" fmla="*/ 75 h 162"/>
                <a:gd name="T16" fmla="*/ 71 w 101"/>
                <a:gd name="T17" fmla="*/ 63 h 162"/>
                <a:gd name="T18" fmla="*/ 73 w 101"/>
                <a:gd name="T19" fmla="*/ 48 h 162"/>
                <a:gd name="T20" fmla="*/ 71 w 101"/>
                <a:gd name="T21" fmla="*/ 35 h 162"/>
                <a:gd name="T22" fmla="*/ 66 w 101"/>
                <a:gd name="T23" fmla="*/ 24 h 162"/>
                <a:gd name="T24" fmla="*/ 57 w 101"/>
                <a:gd name="T25" fmla="*/ 19 h 162"/>
                <a:gd name="T26" fmla="*/ 42 w 101"/>
                <a:gd name="T27" fmla="*/ 16 h 162"/>
                <a:gd name="T28" fmla="*/ 44 w 101"/>
                <a:gd name="T29" fmla="*/ 0 h 162"/>
                <a:gd name="T30" fmla="*/ 65 w 101"/>
                <a:gd name="T31" fmla="*/ 1 h 162"/>
                <a:gd name="T32" fmla="*/ 81 w 101"/>
                <a:gd name="T33" fmla="*/ 9 h 162"/>
                <a:gd name="T34" fmla="*/ 92 w 101"/>
                <a:gd name="T35" fmla="*/ 19 h 162"/>
                <a:gd name="T36" fmla="*/ 99 w 101"/>
                <a:gd name="T37" fmla="*/ 34 h 162"/>
                <a:gd name="T38" fmla="*/ 101 w 101"/>
                <a:gd name="T39" fmla="*/ 50 h 162"/>
                <a:gd name="T40" fmla="*/ 99 w 101"/>
                <a:gd name="T41" fmla="*/ 63 h 162"/>
                <a:gd name="T42" fmla="*/ 94 w 101"/>
                <a:gd name="T43" fmla="*/ 76 h 162"/>
                <a:gd name="T44" fmla="*/ 86 w 101"/>
                <a:gd name="T45" fmla="*/ 86 h 162"/>
                <a:gd name="T46" fmla="*/ 73 w 101"/>
                <a:gd name="T47" fmla="*/ 94 h 162"/>
                <a:gd name="T48" fmla="*/ 55 w 101"/>
                <a:gd name="T49" fmla="*/ 99 h 162"/>
                <a:gd name="T50" fmla="*/ 34 w 101"/>
                <a:gd name="T51" fmla="*/ 99 h 162"/>
                <a:gd name="T52" fmla="*/ 27 w 101"/>
                <a:gd name="T53" fmla="*/ 99 h 162"/>
                <a:gd name="T54" fmla="*/ 27 w 101"/>
                <a:gd name="T55" fmla="*/ 162 h 162"/>
                <a:gd name="T56" fmla="*/ 0 w 101"/>
                <a:gd name="T57" fmla="*/ 162 h 162"/>
                <a:gd name="T58" fmla="*/ 0 w 101"/>
                <a:gd name="T59" fmla="*/ 8 h 162"/>
                <a:gd name="T60" fmla="*/ 18 w 101"/>
                <a:gd name="T61" fmla="*/ 1 h 162"/>
                <a:gd name="T62" fmla="*/ 44 w 101"/>
                <a:gd name="T6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162">
                  <a:moveTo>
                    <a:pt x="42" y="16"/>
                  </a:moveTo>
                  <a:lnTo>
                    <a:pt x="36" y="18"/>
                  </a:lnTo>
                  <a:lnTo>
                    <a:pt x="31" y="18"/>
                  </a:lnTo>
                  <a:lnTo>
                    <a:pt x="27" y="19"/>
                  </a:lnTo>
                  <a:lnTo>
                    <a:pt x="27" y="81"/>
                  </a:lnTo>
                  <a:lnTo>
                    <a:pt x="34" y="81"/>
                  </a:lnTo>
                  <a:lnTo>
                    <a:pt x="52" y="81"/>
                  </a:lnTo>
                  <a:lnTo>
                    <a:pt x="65" y="75"/>
                  </a:lnTo>
                  <a:lnTo>
                    <a:pt x="71" y="63"/>
                  </a:lnTo>
                  <a:lnTo>
                    <a:pt x="73" y="48"/>
                  </a:lnTo>
                  <a:lnTo>
                    <a:pt x="71" y="35"/>
                  </a:lnTo>
                  <a:lnTo>
                    <a:pt x="66" y="24"/>
                  </a:lnTo>
                  <a:lnTo>
                    <a:pt x="57" y="19"/>
                  </a:lnTo>
                  <a:lnTo>
                    <a:pt x="42" y="16"/>
                  </a:lnTo>
                  <a:close/>
                  <a:moveTo>
                    <a:pt x="44" y="0"/>
                  </a:moveTo>
                  <a:lnTo>
                    <a:pt x="65" y="1"/>
                  </a:lnTo>
                  <a:lnTo>
                    <a:pt x="81" y="9"/>
                  </a:lnTo>
                  <a:lnTo>
                    <a:pt x="92" y="19"/>
                  </a:lnTo>
                  <a:lnTo>
                    <a:pt x="99" y="34"/>
                  </a:lnTo>
                  <a:lnTo>
                    <a:pt x="101" y="50"/>
                  </a:lnTo>
                  <a:lnTo>
                    <a:pt x="99" y="63"/>
                  </a:lnTo>
                  <a:lnTo>
                    <a:pt x="94" y="76"/>
                  </a:lnTo>
                  <a:lnTo>
                    <a:pt x="86" y="86"/>
                  </a:lnTo>
                  <a:lnTo>
                    <a:pt x="73" y="94"/>
                  </a:lnTo>
                  <a:lnTo>
                    <a:pt x="55" y="99"/>
                  </a:lnTo>
                  <a:lnTo>
                    <a:pt x="34" y="99"/>
                  </a:lnTo>
                  <a:lnTo>
                    <a:pt x="27" y="99"/>
                  </a:lnTo>
                  <a:lnTo>
                    <a:pt x="27" y="162"/>
                  </a:lnTo>
                  <a:lnTo>
                    <a:pt x="0" y="162"/>
                  </a:lnTo>
                  <a:lnTo>
                    <a:pt x="0" y="8"/>
                  </a:lnTo>
                  <a:lnTo>
                    <a:pt x="18" y="1"/>
                  </a:lnTo>
                  <a:lnTo>
                    <a:pt x="44"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16" name="Freeform 166"/>
            <p:cNvSpPr>
              <a:spLocks noEditPoints="1"/>
            </p:cNvSpPr>
            <p:nvPr/>
          </p:nvSpPr>
          <p:spPr bwMode="auto">
            <a:xfrm>
              <a:off x="4596491" y="3256718"/>
              <a:ext cx="220705" cy="299522"/>
            </a:xfrm>
            <a:custGeom>
              <a:avLst/>
              <a:gdLst>
                <a:gd name="T0" fmla="*/ 59 w 119"/>
                <a:gd name="T1" fmla="*/ 19 h 164"/>
                <a:gd name="T2" fmla="*/ 47 w 119"/>
                <a:gd name="T3" fmla="*/ 22 h 164"/>
                <a:gd name="T4" fmla="*/ 38 w 119"/>
                <a:gd name="T5" fmla="*/ 32 h 164"/>
                <a:gd name="T6" fmla="*/ 33 w 119"/>
                <a:gd name="T7" fmla="*/ 47 h 164"/>
                <a:gd name="T8" fmla="*/ 30 w 119"/>
                <a:gd name="T9" fmla="*/ 63 h 164"/>
                <a:gd name="T10" fmla="*/ 30 w 119"/>
                <a:gd name="T11" fmla="*/ 81 h 164"/>
                <a:gd name="T12" fmla="*/ 30 w 119"/>
                <a:gd name="T13" fmla="*/ 99 h 164"/>
                <a:gd name="T14" fmla="*/ 33 w 119"/>
                <a:gd name="T15" fmla="*/ 115 h 164"/>
                <a:gd name="T16" fmla="*/ 38 w 119"/>
                <a:gd name="T17" fmla="*/ 130 h 164"/>
                <a:gd name="T18" fmla="*/ 47 w 119"/>
                <a:gd name="T19" fmla="*/ 140 h 164"/>
                <a:gd name="T20" fmla="*/ 59 w 119"/>
                <a:gd name="T21" fmla="*/ 143 h 164"/>
                <a:gd name="T22" fmla="*/ 72 w 119"/>
                <a:gd name="T23" fmla="*/ 140 h 164"/>
                <a:gd name="T24" fmla="*/ 82 w 119"/>
                <a:gd name="T25" fmla="*/ 130 h 164"/>
                <a:gd name="T26" fmla="*/ 85 w 119"/>
                <a:gd name="T27" fmla="*/ 115 h 164"/>
                <a:gd name="T28" fmla="*/ 88 w 119"/>
                <a:gd name="T29" fmla="*/ 99 h 164"/>
                <a:gd name="T30" fmla="*/ 90 w 119"/>
                <a:gd name="T31" fmla="*/ 81 h 164"/>
                <a:gd name="T32" fmla="*/ 88 w 119"/>
                <a:gd name="T33" fmla="*/ 63 h 164"/>
                <a:gd name="T34" fmla="*/ 85 w 119"/>
                <a:gd name="T35" fmla="*/ 47 h 164"/>
                <a:gd name="T36" fmla="*/ 80 w 119"/>
                <a:gd name="T37" fmla="*/ 32 h 164"/>
                <a:gd name="T38" fmla="*/ 72 w 119"/>
                <a:gd name="T39" fmla="*/ 22 h 164"/>
                <a:gd name="T40" fmla="*/ 59 w 119"/>
                <a:gd name="T41" fmla="*/ 19 h 164"/>
                <a:gd name="T42" fmla="*/ 59 w 119"/>
                <a:gd name="T43" fmla="*/ 0 h 164"/>
                <a:gd name="T44" fmla="*/ 78 w 119"/>
                <a:gd name="T45" fmla="*/ 3 h 164"/>
                <a:gd name="T46" fmla="*/ 95 w 119"/>
                <a:gd name="T47" fmla="*/ 11 h 164"/>
                <a:gd name="T48" fmla="*/ 106 w 119"/>
                <a:gd name="T49" fmla="*/ 24 h 164"/>
                <a:gd name="T50" fmla="*/ 114 w 119"/>
                <a:gd name="T51" fmla="*/ 40 h 164"/>
                <a:gd name="T52" fmla="*/ 117 w 119"/>
                <a:gd name="T53" fmla="*/ 60 h 164"/>
                <a:gd name="T54" fmla="*/ 119 w 119"/>
                <a:gd name="T55" fmla="*/ 83 h 164"/>
                <a:gd name="T56" fmla="*/ 117 w 119"/>
                <a:gd name="T57" fmla="*/ 104 h 164"/>
                <a:gd name="T58" fmla="*/ 114 w 119"/>
                <a:gd name="T59" fmla="*/ 123 h 164"/>
                <a:gd name="T60" fmla="*/ 106 w 119"/>
                <a:gd name="T61" fmla="*/ 140 h 164"/>
                <a:gd name="T62" fmla="*/ 95 w 119"/>
                <a:gd name="T63" fmla="*/ 153 h 164"/>
                <a:gd name="T64" fmla="*/ 78 w 119"/>
                <a:gd name="T65" fmla="*/ 161 h 164"/>
                <a:gd name="T66" fmla="*/ 59 w 119"/>
                <a:gd name="T67" fmla="*/ 164 h 164"/>
                <a:gd name="T68" fmla="*/ 41 w 119"/>
                <a:gd name="T69" fmla="*/ 161 h 164"/>
                <a:gd name="T70" fmla="*/ 25 w 119"/>
                <a:gd name="T71" fmla="*/ 153 h 164"/>
                <a:gd name="T72" fmla="*/ 13 w 119"/>
                <a:gd name="T73" fmla="*/ 140 h 164"/>
                <a:gd name="T74" fmla="*/ 5 w 119"/>
                <a:gd name="T75" fmla="*/ 123 h 164"/>
                <a:gd name="T76" fmla="*/ 0 w 119"/>
                <a:gd name="T77" fmla="*/ 104 h 164"/>
                <a:gd name="T78" fmla="*/ 0 w 119"/>
                <a:gd name="T79" fmla="*/ 83 h 164"/>
                <a:gd name="T80" fmla="*/ 0 w 119"/>
                <a:gd name="T81" fmla="*/ 60 h 164"/>
                <a:gd name="T82" fmla="*/ 5 w 119"/>
                <a:gd name="T83" fmla="*/ 40 h 164"/>
                <a:gd name="T84" fmla="*/ 13 w 119"/>
                <a:gd name="T85" fmla="*/ 24 h 164"/>
                <a:gd name="T86" fmla="*/ 25 w 119"/>
                <a:gd name="T87" fmla="*/ 11 h 164"/>
                <a:gd name="T88" fmla="*/ 41 w 119"/>
                <a:gd name="T89" fmla="*/ 3 h 164"/>
                <a:gd name="T90" fmla="*/ 59 w 119"/>
                <a:gd name="T9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9" h="164">
                  <a:moveTo>
                    <a:pt x="59" y="19"/>
                  </a:moveTo>
                  <a:lnTo>
                    <a:pt x="47" y="22"/>
                  </a:lnTo>
                  <a:lnTo>
                    <a:pt x="38" y="32"/>
                  </a:lnTo>
                  <a:lnTo>
                    <a:pt x="33" y="47"/>
                  </a:lnTo>
                  <a:lnTo>
                    <a:pt x="30" y="63"/>
                  </a:lnTo>
                  <a:lnTo>
                    <a:pt x="30" y="81"/>
                  </a:lnTo>
                  <a:lnTo>
                    <a:pt x="30" y="99"/>
                  </a:lnTo>
                  <a:lnTo>
                    <a:pt x="33" y="115"/>
                  </a:lnTo>
                  <a:lnTo>
                    <a:pt x="38" y="130"/>
                  </a:lnTo>
                  <a:lnTo>
                    <a:pt x="47" y="140"/>
                  </a:lnTo>
                  <a:lnTo>
                    <a:pt x="59" y="143"/>
                  </a:lnTo>
                  <a:lnTo>
                    <a:pt x="72" y="140"/>
                  </a:lnTo>
                  <a:lnTo>
                    <a:pt x="82" y="130"/>
                  </a:lnTo>
                  <a:lnTo>
                    <a:pt x="85" y="115"/>
                  </a:lnTo>
                  <a:lnTo>
                    <a:pt x="88" y="99"/>
                  </a:lnTo>
                  <a:lnTo>
                    <a:pt x="90" y="81"/>
                  </a:lnTo>
                  <a:lnTo>
                    <a:pt x="88" y="63"/>
                  </a:lnTo>
                  <a:lnTo>
                    <a:pt x="85" y="47"/>
                  </a:lnTo>
                  <a:lnTo>
                    <a:pt x="80" y="32"/>
                  </a:lnTo>
                  <a:lnTo>
                    <a:pt x="72" y="22"/>
                  </a:lnTo>
                  <a:lnTo>
                    <a:pt x="59" y="19"/>
                  </a:lnTo>
                  <a:close/>
                  <a:moveTo>
                    <a:pt x="59" y="0"/>
                  </a:moveTo>
                  <a:lnTo>
                    <a:pt x="78" y="3"/>
                  </a:lnTo>
                  <a:lnTo>
                    <a:pt x="95" y="11"/>
                  </a:lnTo>
                  <a:lnTo>
                    <a:pt x="106" y="24"/>
                  </a:lnTo>
                  <a:lnTo>
                    <a:pt x="114" y="40"/>
                  </a:lnTo>
                  <a:lnTo>
                    <a:pt x="117" y="60"/>
                  </a:lnTo>
                  <a:lnTo>
                    <a:pt x="119" y="83"/>
                  </a:lnTo>
                  <a:lnTo>
                    <a:pt x="117" y="104"/>
                  </a:lnTo>
                  <a:lnTo>
                    <a:pt x="114" y="123"/>
                  </a:lnTo>
                  <a:lnTo>
                    <a:pt x="106" y="140"/>
                  </a:lnTo>
                  <a:lnTo>
                    <a:pt x="95" y="153"/>
                  </a:lnTo>
                  <a:lnTo>
                    <a:pt x="78" y="161"/>
                  </a:lnTo>
                  <a:lnTo>
                    <a:pt x="59" y="164"/>
                  </a:lnTo>
                  <a:lnTo>
                    <a:pt x="41" y="161"/>
                  </a:lnTo>
                  <a:lnTo>
                    <a:pt x="25" y="153"/>
                  </a:lnTo>
                  <a:lnTo>
                    <a:pt x="13" y="140"/>
                  </a:lnTo>
                  <a:lnTo>
                    <a:pt x="5" y="123"/>
                  </a:lnTo>
                  <a:lnTo>
                    <a:pt x="0" y="104"/>
                  </a:lnTo>
                  <a:lnTo>
                    <a:pt x="0" y="83"/>
                  </a:lnTo>
                  <a:lnTo>
                    <a:pt x="0" y="60"/>
                  </a:lnTo>
                  <a:lnTo>
                    <a:pt x="5" y="40"/>
                  </a:lnTo>
                  <a:lnTo>
                    <a:pt x="13" y="24"/>
                  </a:lnTo>
                  <a:lnTo>
                    <a:pt x="25" y="11"/>
                  </a:lnTo>
                  <a:lnTo>
                    <a:pt x="41" y="3"/>
                  </a:lnTo>
                  <a:lnTo>
                    <a:pt x="59"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17" name="Freeform 167"/>
            <p:cNvSpPr/>
            <p:nvPr/>
          </p:nvSpPr>
          <p:spPr bwMode="auto">
            <a:xfrm>
              <a:off x="4872375" y="3256718"/>
              <a:ext cx="331057" cy="299522"/>
            </a:xfrm>
            <a:custGeom>
              <a:avLst/>
              <a:gdLst>
                <a:gd name="T0" fmla="*/ 0 w 179"/>
                <a:gd name="T1" fmla="*/ 0 h 161"/>
                <a:gd name="T2" fmla="*/ 29 w 179"/>
                <a:gd name="T3" fmla="*/ 0 h 161"/>
                <a:gd name="T4" fmla="*/ 49 w 179"/>
                <a:gd name="T5" fmla="*/ 106 h 161"/>
                <a:gd name="T6" fmla="*/ 49 w 179"/>
                <a:gd name="T7" fmla="*/ 111 h 161"/>
                <a:gd name="T8" fmla="*/ 50 w 179"/>
                <a:gd name="T9" fmla="*/ 116 h 161"/>
                <a:gd name="T10" fmla="*/ 50 w 179"/>
                <a:gd name="T11" fmla="*/ 121 h 161"/>
                <a:gd name="T12" fmla="*/ 50 w 179"/>
                <a:gd name="T13" fmla="*/ 122 h 161"/>
                <a:gd name="T14" fmla="*/ 52 w 179"/>
                <a:gd name="T15" fmla="*/ 124 h 161"/>
                <a:gd name="T16" fmla="*/ 52 w 179"/>
                <a:gd name="T17" fmla="*/ 124 h 161"/>
                <a:gd name="T18" fmla="*/ 52 w 179"/>
                <a:gd name="T19" fmla="*/ 122 h 161"/>
                <a:gd name="T20" fmla="*/ 52 w 179"/>
                <a:gd name="T21" fmla="*/ 121 h 161"/>
                <a:gd name="T22" fmla="*/ 54 w 179"/>
                <a:gd name="T23" fmla="*/ 116 h 161"/>
                <a:gd name="T24" fmla="*/ 54 w 179"/>
                <a:gd name="T25" fmla="*/ 111 h 161"/>
                <a:gd name="T26" fmla="*/ 55 w 179"/>
                <a:gd name="T27" fmla="*/ 106 h 161"/>
                <a:gd name="T28" fmla="*/ 80 w 179"/>
                <a:gd name="T29" fmla="*/ 0 h 161"/>
                <a:gd name="T30" fmla="*/ 101 w 179"/>
                <a:gd name="T31" fmla="*/ 0 h 161"/>
                <a:gd name="T32" fmla="*/ 125 w 179"/>
                <a:gd name="T33" fmla="*/ 106 h 161"/>
                <a:gd name="T34" fmla="*/ 125 w 179"/>
                <a:gd name="T35" fmla="*/ 111 h 161"/>
                <a:gd name="T36" fmla="*/ 127 w 179"/>
                <a:gd name="T37" fmla="*/ 116 h 161"/>
                <a:gd name="T38" fmla="*/ 127 w 179"/>
                <a:gd name="T39" fmla="*/ 119 h 161"/>
                <a:gd name="T40" fmla="*/ 127 w 179"/>
                <a:gd name="T41" fmla="*/ 122 h 161"/>
                <a:gd name="T42" fmla="*/ 128 w 179"/>
                <a:gd name="T43" fmla="*/ 124 h 161"/>
                <a:gd name="T44" fmla="*/ 128 w 179"/>
                <a:gd name="T45" fmla="*/ 124 h 161"/>
                <a:gd name="T46" fmla="*/ 128 w 179"/>
                <a:gd name="T47" fmla="*/ 122 h 161"/>
                <a:gd name="T48" fmla="*/ 128 w 179"/>
                <a:gd name="T49" fmla="*/ 119 h 161"/>
                <a:gd name="T50" fmla="*/ 128 w 179"/>
                <a:gd name="T51" fmla="*/ 116 h 161"/>
                <a:gd name="T52" fmla="*/ 130 w 179"/>
                <a:gd name="T53" fmla="*/ 111 h 161"/>
                <a:gd name="T54" fmla="*/ 130 w 179"/>
                <a:gd name="T55" fmla="*/ 106 h 161"/>
                <a:gd name="T56" fmla="*/ 151 w 179"/>
                <a:gd name="T57" fmla="*/ 0 h 161"/>
                <a:gd name="T58" fmla="*/ 179 w 179"/>
                <a:gd name="T59" fmla="*/ 0 h 161"/>
                <a:gd name="T60" fmla="*/ 141 w 179"/>
                <a:gd name="T61" fmla="*/ 161 h 161"/>
                <a:gd name="T62" fmla="*/ 115 w 179"/>
                <a:gd name="T63" fmla="*/ 161 h 161"/>
                <a:gd name="T64" fmla="*/ 93 w 179"/>
                <a:gd name="T65" fmla="*/ 62 h 161"/>
                <a:gd name="T66" fmla="*/ 91 w 179"/>
                <a:gd name="T67" fmla="*/ 57 h 161"/>
                <a:gd name="T68" fmla="*/ 89 w 179"/>
                <a:gd name="T69" fmla="*/ 52 h 161"/>
                <a:gd name="T70" fmla="*/ 89 w 179"/>
                <a:gd name="T71" fmla="*/ 49 h 161"/>
                <a:gd name="T72" fmla="*/ 89 w 179"/>
                <a:gd name="T73" fmla="*/ 46 h 161"/>
                <a:gd name="T74" fmla="*/ 89 w 179"/>
                <a:gd name="T75" fmla="*/ 46 h 161"/>
                <a:gd name="T76" fmla="*/ 88 w 179"/>
                <a:gd name="T77" fmla="*/ 46 h 161"/>
                <a:gd name="T78" fmla="*/ 88 w 179"/>
                <a:gd name="T79" fmla="*/ 46 h 161"/>
                <a:gd name="T80" fmla="*/ 88 w 179"/>
                <a:gd name="T81" fmla="*/ 49 h 161"/>
                <a:gd name="T82" fmla="*/ 88 w 179"/>
                <a:gd name="T83" fmla="*/ 52 h 161"/>
                <a:gd name="T84" fmla="*/ 86 w 179"/>
                <a:gd name="T85" fmla="*/ 57 h 161"/>
                <a:gd name="T86" fmla="*/ 86 w 179"/>
                <a:gd name="T87" fmla="*/ 62 h 161"/>
                <a:gd name="T88" fmla="*/ 62 w 179"/>
                <a:gd name="T89" fmla="*/ 161 h 161"/>
                <a:gd name="T90" fmla="*/ 36 w 179"/>
                <a:gd name="T91" fmla="*/ 161 h 161"/>
                <a:gd name="T92" fmla="*/ 0 w 179"/>
                <a:gd name="T9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9" h="161">
                  <a:moveTo>
                    <a:pt x="0" y="0"/>
                  </a:moveTo>
                  <a:lnTo>
                    <a:pt x="29" y="0"/>
                  </a:lnTo>
                  <a:lnTo>
                    <a:pt x="49" y="106"/>
                  </a:lnTo>
                  <a:lnTo>
                    <a:pt x="49" y="111"/>
                  </a:lnTo>
                  <a:lnTo>
                    <a:pt x="50" y="116"/>
                  </a:lnTo>
                  <a:lnTo>
                    <a:pt x="50" y="121"/>
                  </a:lnTo>
                  <a:lnTo>
                    <a:pt x="50" y="122"/>
                  </a:lnTo>
                  <a:lnTo>
                    <a:pt x="52" y="124"/>
                  </a:lnTo>
                  <a:lnTo>
                    <a:pt x="52" y="124"/>
                  </a:lnTo>
                  <a:lnTo>
                    <a:pt x="52" y="122"/>
                  </a:lnTo>
                  <a:lnTo>
                    <a:pt x="52" y="121"/>
                  </a:lnTo>
                  <a:lnTo>
                    <a:pt x="54" y="116"/>
                  </a:lnTo>
                  <a:lnTo>
                    <a:pt x="54" y="111"/>
                  </a:lnTo>
                  <a:lnTo>
                    <a:pt x="55" y="106"/>
                  </a:lnTo>
                  <a:lnTo>
                    <a:pt x="80" y="0"/>
                  </a:lnTo>
                  <a:lnTo>
                    <a:pt x="101" y="0"/>
                  </a:lnTo>
                  <a:lnTo>
                    <a:pt x="125" y="106"/>
                  </a:lnTo>
                  <a:lnTo>
                    <a:pt x="125" y="111"/>
                  </a:lnTo>
                  <a:lnTo>
                    <a:pt x="127" y="116"/>
                  </a:lnTo>
                  <a:lnTo>
                    <a:pt x="127" y="119"/>
                  </a:lnTo>
                  <a:lnTo>
                    <a:pt x="127" y="122"/>
                  </a:lnTo>
                  <a:lnTo>
                    <a:pt x="128" y="124"/>
                  </a:lnTo>
                  <a:lnTo>
                    <a:pt x="128" y="124"/>
                  </a:lnTo>
                  <a:lnTo>
                    <a:pt x="128" y="122"/>
                  </a:lnTo>
                  <a:lnTo>
                    <a:pt x="128" y="119"/>
                  </a:lnTo>
                  <a:lnTo>
                    <a:pt x="128" y="116"/>
                  </a:lnTo>
                  <a:lnTo>
                    <a:pt x="130" y="111"/>
                  </a:lnTo>
                  <a:lnTo>
                    <a:pt x="130" y="106"/>
                  </a:lnTo>
                  <a:lnTo>
                    <a:pt x="151" y="0"/>
                  </a:lnTo>
                  <a:lnTo>
                    <a:pt x="179" y="0"/>
                  </a:lnTo>
                  <a:lnTo>
                    <a:pt x="141" y="161"/>
                  </a:lnTo>
                  <a:lnTo>
                    <a:pt x="115" y="161"/>
                  </a:lnTo>
                  <a:lnTo>
                    <a:pt x="93" y="62"/>
                  </a:lnTo>
                  <a:lnTo>
                    <a:pt x="91" y="57"/>
                  </a:lnTo>
                  <a:lnTo>
                    <a:pt x="89" y="52"/>
                  </a:lnTo>
                  <a:lnTo>
                    <a:pt x="89" y="49"/>
                  </a:lnTo>
                  <a:lnTo>
                    <a:pt x="89" y="46"/>
                  </a:lnTo>
                  <a:lnTo>
                    <a:pt x="89" y="46"/>
                  </a:lnTo>
                  <a:lnTo>
                    <a:pt x="88" y="46"/>
                  </a:lnTo>
                  <a:lnTo>
                    <a:pt x="88" y="46"/>
                  </a:lnTo>
                  <a:lnTo>
                    <a:pt x="88" y="49"/>
                  </a:lnTo>
                  <a:lnTo>
                    <a:pt x="88" y="52"/>
                  </a:lnTo>
                  <a:lnTo>
                    <a:pt x="86" y="57"/>
                  </a:lnTo>
                  <a:lnTo>
                    <a:pt x="86" y="62"/>
                  </a:lnTo>
                  <a:lnTo>
                    <a:pt x="62" y="161"/>
                  </a:lnTo>
                  <a:lnTo>
                    <a:pt x="36" y="161"/>
                  </a:lnTo>
                  <a:lnTo>
                    <a:pt x="0"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18" name="Freeform 168"/>
            <p:cNvSpPr/>
            <p:nvPr/>
          </p:nvSpPr>
          <p:spPr bwMode="auto">
            <a:xfrm>
              <a:off x="5274370" y="3256718"/>
              <a:ext cx="134002" cy="299522"/>
            </a:xfrm>
            <a:custGeom>
              <a:avLst/>
              <a:gdLst>
                <a:gd name="T0" fmla="*/ 0 w 76"/>
                <a:gd name="T1" fmla="*/ 0 h 161"/>
                <a:gd name="T2" fmla="*/ 76 w 76"/>
                <a:gd name="T3" fmla="*/ 0 h 161"/>
                <a:gd name="T4" fmla="*/ 76 w 76"/>
                <a:gd name="T5" fmla="*/ 20 h 161"/>
                <a:gd name="T6" fmla="*/ 29 w 76"/>
                <a:gd name="T7" fmla="*/ 20 h 161"/>
                <a:gd name="T8" fmla="*/ 29 w 76"/>
                <a:gd name="T9" fmla="*/ 69 h 161"/>
                <a:gd name="T10" fmla="*/ 72 w 76"/>
                <a:gd name="T11" fmla="*/ 69 h 161"/>
                <a:gd name="T12" fmla="*/ 72 w 76"/>
                <a:gd name="T13" fmla="*/ 88 h 161"/>
                <a:gd name="T14" fmla="*/ 29 w 76"/>
                <a:gd name="T15" fmla="*/ 88 h 161"/>
                <a:gd name="T16" fmla="*/ 29 w 76"/>
                <a:gd name="T17" fmla="*/ 142 h 161"/>
                <a:gd name="T18" fmla="*/ 76 w 76"/>
                <a:gd name="T19" fmla="*/ 142 h 161"/>
                <a:gd name="T20" fmla="*/ 76 w 76"/>
                <a:gd name="T21" fmla="*/ 161 h 161"/>
                <a:gd name="T22" fmla="*/ 0 w 76"/>
                <a:gd name="T23" fmla="*/ 161 h 161"/>
                <a:gd name="T24" fmla="*/ 0 w 76"/>
                <a:gd name="T2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61">
                  <a:moveTo>
                    <a:pt x="0" y="0"/>
                  </a:moveTo>
                  <a:lnTo>
                    <a:pt x="76" y="0"/>
                  </a:lnTo>
                  <a:lnTo>
                    <a:pt x="76" y="20"/>
                  </a:lnTo>
                  <a:lnTo>
                    <a:pt x="29" y="20"/>
                  </a:lnTo>
                  <a:lnTo>
                    <a:pt x="29" y="69"/>
                  </a:lnTo>
                  <a:lnTo>
                    <a:pt x="72" y="69"/>
                  </a:lnTo>
                  <a:lnTo>
                    <a:pt x="72" y="88"/>
                  </a:lnTo>
                  <a:lnTo>
                    <a:pt x="29" y="88"/>
                  </a:lnTo>
                  <a:lnTo>
                    <a:pt x="29" y="142"/>
                  </a:lnTo>
                  <a:lnTo>
                    <a:pt x="76" y="142"/>
                  </a:lnTo>
                  <a:lnTo>
                    <a:pt x="76" y="161"/>
                  </a:lnTo>
                  <a:lnTo>
                    <a:pt x="0" y="161"/>
                  </a:lnTo>
                  <a:lnTo>
                    <a:pt x="0"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19" name="Freeform 169"/>
            <p:cNvSpPr>
              <a:spLocks noEditPoints="1"/>
            </p:cNvSpPr>
            <p:nvPr/>
          </p:nvSpPr>
          <p:spPr bwMode="auto">
            <a:xfrm>
              <a:off x="5495075" y="3256718"/>
              <a:ext cx="197060" cy="299522"/>
            </a:xfrm>
            <a:custGeom>
              <a:avLst/>
              <a:gdLst>
                <a:gd name="T0" fmla="*/ 44 w 107"/>
                <a:gd name="T1" fmla="*/ 16 h 162"/>
                <a:gd name="T2" fmla="*/ 37 w 107"/>
                <a:gd name="T3" fmla="*/ 18 h 162"/>
                <a:gd name="T4" fmla="*/ 32 w 107"/>
                <a:gd name="T5" fmla="*/ 18 h 162"/>
                <a:gd name="T6" fmla="*/ 29 w 107"/>
                <a:gd name="T7" fmla="*/ 19 h 162"/>
                <a:gd name="T8" fmla="*/ 29 w 107"/>
                <a:gd name="T9" fmla="*/ 83 h 162"/>
                <a:gd name="T10" fmla="*/ 32 w 107"/>
                <a:gd name="T11" fmla="*/ 83 h 162"/>
                <a:gd name="T12" fmla="*/ 35 w 107"/>
                <a:gd name="T13" fmla="*/ 83 h 162"/>
                <a:gd name="T14" fmla="*/ 40 w 107"/>
                <a:gd name="T15" fmla="*/ 83 h 162"/>
                <a:gd name="T16" fmla="*/ 55 w 107"/>
                <a:gd name="T17" fmla="*/ 81 h 162"/>
                <a:gd name="T18" fmla="*/ 65 w 107"/>
                <a:gd name="T19" fmla="*/ 75 h 162"/>
                <a:gd name="T20" fmla="*/ 71 w 107"/>
                <a:gd name="T21" fmla="*/ 63 h 162"/>
                <a:gd name="T22" fmla="*/ 74 w 107"/>
                <a:gd name="T23" fmla="*/ 50 h 162"/>
                <a:gd name="T24" fmla="*/ 71 w 107"/>
                <a:gd name="T25" fmla="*/ 35 h 162"/>
                <a:gd name="T26" fmla="*/ 66 w 107"/>
                <a:gd name="T27" fmla="*/ 24 h 162"/>
                <a:gd name="T28" fmla="*/ 57 w 107"/>
                <a:gd name="T29" fmla="*/ 19 h 162"/>
                <a:gd name="T30" fmla="*/ 44 w 107"/>
                <a:gd name="T31" fmla="*/ 16 h 162"/>
                <a:gd name="T32" fmla="*/ 44 w 107"/>
                <a:gd name="T33" fmla="*/ 0 h 162"/>
                <a:gd name="T34" fmla="*/ 65 w 107"/>
                <a:gd name="T35" fmla="*/ 1 h 162"/>
                <a:gd name="T36" fmla="*/ 81 w 107"/>
                <a:gd name="T37" fmla="*/ 8 h 162"/>
                <a:gd name="T38" fmla="*/ 92 w 107"/>
                <a:gd name="T39" fmla="*/ 18 h 162"/>
                <a:gd name="T40" fmla="*/ 100 w 107"/>
                <a:gd name="T41" fmla="*/ 32 h 162"/>
                <a:gd name="T42" fmla="*/ 102 w 107"/>
                <a:gd name="T43" fmla="*/ 48 h 162"/>
                <a:gd name="T44" fmla="*/ 99 w 107"/>
                <a:gd name="T45" fmla="*/ 65 h 162"/>
                <a:gd name="T46" fmla="*/ 91 w 107"/>
                <a:gd name="T47" fmla="*/ 78 h 162"/>
                <a:gd name="T48" fmla="*/ 78 w 107"/>
                <a:gd name="T49" fmla="*/ 86 h 162"/>
                <a:gd name="T50" fmla="*/ 60 w 107"/>
                <a:gd name="T51" fmla="*/ 91 h 162"/>
                <a:gd name="T52" fmla="*/ 60 w 107"/>
                <a:gd name="T53" fmla="*/ 91 h 162"/>
                <a:gd name="T54" fmla="*/ 107 w 107"/>
                <a:gd name="T55" fmla="*/ 162 h 162"/>
                <a:gd name="T56" fmla="*/ 74 w 107"/>
                <a:gd name="T57" fmla="*/ 162 h 162"/>
                <a:gd name="T58" fmla="*/ 29 w 107"/>
                <a:gd name="T59" fmla="*/ 89 h 162"/>
                <a:gd name="T60" fmla="*/ 29 w 107"/>
                <a:gd name="T61" fmla="*/ 89 h 162"/>
                <a:gd name="T62" fmla="*/ 29 w 107"/>
                <a:gd name="T63" fmla="*/ 162 h 162"/>
                <a:gd name="T64" fmla="*/ 0 w 107"/>
                <a:gd name="T65" fmla="*/ 162 h 162"/>
                <a:gd name="T66" fmla="*/ 0 w 107"/>
                <a:gd name="T67" fmla="*/ 8 h 162"/>
                <a:gd name="T68" fmla="*/ 19 w 107"/>
                <a:gd name="T69" fmla="*/ 3 h 162"/>
                <a:gd name="T70" fmla="*/ 44 w 107"/>
                <a:gd name="T7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62">
                  <a:moveTo>
                    <a:pt x="44" y="16"/>
                  </a:moveTo>
                  <a:lnTo>
                    <a:pt x="37" y="18"/>
                  </a:lnTo>
                  <a:lnTo>
                    <a:pt x="32" y="18"/>
                  </a:lnTo>
                  <a:lnTo>
                    <a:pt x="29" y="19"/>
                  </a:lnTo>
                  <a:lnTo>
                    <a:pt x="29" y="83"/>
                  </a:lnTo>
                  <a:lnTo>
                    <a:pt x="32" y="83"/>
                  </a:lnTo>
                  <a:lnTo>
                    <a:pt x="35" y="83"/>
                  </a:lnTo>
                  <a:lnTo>
                    <a:pt x="40" y="83"/>
                  </a:lnTo>
                  <a:lnTo>
                    <a:pt x="55" y="81"/>
                  </a:lnTo>
                  <a:lnTo>
                    <a:pt x="65" y="75"/>
                  </a:lnTo>
                  <a:lnTo>
                    <a:pt x="71" y="63"/>
                  </a:lnTo>
                  <a:lnTo>
                    <a:pt x="74" y="50"/>
                  </a:lnTo>
                  <a:lnTo>
                    <a:pt x="71" y="35"/>
                  </a:lnTo>
                  <a:lnTo>
                    <a:pt x="66" y="24"/>
                  </a:lnTo>
                  <a:lnTo>
                    <a:pt x="57" y="19"/>
                  </a:lnTo>
                  <a:lnTo>
                    <a:pt x="44" y="16"/>
                  </a:lnTo>
                  <a:close/>
                  <a:moveTo>
                    <a:pt x="44" y="0"/>
                  </a:moveTo>
                  <a:lnTo>
                    <a:pt x="65" y="1"/>
                  </a:lnTo>
                  <a:lnTo>
                    <a:pt x="81" y="8"/>
                  </a:lnTo>
                  <a:lnTo>
                    <a:pt x="92" y="18"/>
                  </a:lnTo>
                  <a:lnTo>
                    <a:pt x="100" y="32"/>
                  </a:lnTo>
                  <a:lnTo>
                    <a:pt x="102" y="48"/>
                  </a:lnTo>
                  <a:lnTo>
                    <a:pt x="99" y="65"/>
                  </a:lnTo>
                  <a:lnTo>
                    <a:pt x="91" y="78"/>
                  </a:lnTo>
                  <a:lnTo>
                    <a:pt x="78" y="86"/>
                  </a:lnTo>
                  <a:lnTo>
                    <a:pt x="60" y="91"/>
                  </a:lnTo>
                  <a:lnTo>
                    <a:pt x="60" y="91"/>
                  </a:lnTo>
                  <a:lnTo>
                    <a:pt x="107" y="162"/>
                  </a:lnTo>
                  <a:lnTo>
                    <a:pt x="74" y="162"/>
                  </a:lnTo>
                  <a:lnTo>
                    <a:pt x="29" y="89"/>
                  </a:lnTo>
                  <a:lnTo>
                    <a:pt x="29" y="89"/>
                  </a:lnTo>
                  <a:lnTo>
                    <a:pt x="29" y="162"/>
                  </a:lnTo>
                  <a:lnTo>
                    <a:pt x="0" y="162"/>
                  </a:lnTo>
                  <a:lnTo>
                    <a:pt x="0" y="8"/>
                  </a:lnTo>
                  <a:lnTo>
                    <a:pt x="19" y="3"/>
                  </a:lnTo>
                  <a:lnTo>
                    <a:pt x="44"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20" name="Rectangle 170"/>
            <p:cNvSpPr>
              <a:spLocks noChangeArrowheads="1"/>
            </p:cNvSpPr>
            <p:nvPr/>
          </p:nvSpPr>
          <p:spPr bwMode="auto">
            <a:xfrm>
              <a:off x="5763074" y="3256718"/>
              <a:ext cx="55179" cy="299522"/>
            </a:xfrm>
            <a:prstGeom prst="rect">
              <a:avLst/>
            </a:prstGeom>
            <a:solidFill>
              <a:srgbClr val="FFFFFF"/>
            </a:solidFill>
            <a:ln w="0">
              <a:noFill/>
              <a:prstDash val="solid"/>
              <a:miter lim="800000"/>
            </a:ln>
          </p:spPr>
          <p:txBody>
            <a:bodyPr/>
            <a:lstStyle/>
            <a:p>
              <a:pPr>
                <a:defRPr/>
              </a:pPr>
              <a:endParaRPr lang="en-US" sz="1350" dirty="0">
                <a:solidFill>
                  <a:prstClr val="black"/>
                </a:solidFill>
              </a:endParaRPr>
            </a:p>
          </p:txBody>
        </p:sp>
        <p:sp>
          <p:nvSpPr>
            <p:cNvPr id="21" name="Freeform 171"/>
            <p:cNvSpPr/>
            <p:nvPr/>
          </p:nvSpPr>
          <p:spPr bwMode="auto">
            <a:xfrm>
              <a:off x="5904955" y="3256718"/>
              <a:ext cx="212825" cy="299522"/>
            </a:xfrm>
            <a:custGeom>
              <a:avLst/>
              <a:gdLst>
                <a:gd name="T0" fmla="*/ 0 w 117"/>
                <a:gd name="T1" fmla="*/ 0 h 161"/>
                <a:gd name="T2" fmla="*/ 28 w 117"/>
                <a:gd name="T3" fmla="*/ 0 h 161"/>
                <a:gd name="T4" fmla="*/ 84 w 117"/>
                <a:gd name="T5" fmla="*/ 98 h 161"/>
                <a:gd name="T6" fmla="*/ 88 w 117"/>
                <a:gd name="T7" fmla="*/ 103 h 161"/>
                <a:gd name="T8" fmla="*/ 89 w 117"/>
                <a:gd name="T9" fmla="*/ 108 h 161"/>
                <a:gd name="T10" fmla="*/ 91 w 117"/>
                <a:gd name="T11" fmla="*/ 111 h 161"/>
                <a:gd name="T12" fmla="*/ 93 w 117"/>
                <a:gd name="T13" fmla="*/ 114 h 161"/>
                <a:gd name="T14" fmla="*/ 93 w 117"/>
                <a:gd name="T15" fmla="*/ 114 h 161"/>
                <a:gd name="T16" fmla="*/ 93 w 117"/>
                <a:gd name="T17" fmla="*/ 114 h 161"/>
                <a:gd name="T18" fmla="*/ 93 w 117"/>
                <a:gd name="T19" fmla="*/ 113 h 161"/>
                <a:gd name="T20" fmla="*/ 93 w 117"/>
                <a:gd name="T21" fmla="*/ 109 h 161"/>
                <a:gd name="T22" fmla="*/ 93 w 117"/>
                <a:gd name="T23" fmla="*/ 104 h 161"/>
                <a:gd name="T24" fmla="*/ 93 w 117"/>
                <a:gd name="T25" fmla="*/ 98 h 161"/>
                <a:gd name="T26" fmla="*/ 93 w 117"/>
                <a:gd name="T27" fmla="*/ 0 h 161"/>
                <a:gd name="T28" fmla="*/ 117 w 117"/>
                <a:gd name="T29" fmla="*/ 0 h 161"/>
                <a:gd name="T30" fmla="*/ 117 w 117"/>
                <a:gd name="T31" fmla="*/ 161 h 161"/>
                <a:gd name="T32" fmla="*/ 93 w 117"/>
                <a:gd name="T33" fmla="*/ 161 h 161"/>
                <a:gd name="T34" fmla="*/ 32 w 117"/>
                <a:gd name="T35" fmla="*/ 57 h 161"/>
                <a:gd name="T36" fmla="*/ 29 w 117"/>
                <a:gd name="T37" fmla="*/ 52 h 161"/>
                <a:gd name="T38" fmla="*/ 28 w 117"/>
                <a:gd name="T39" fmla="*/ 47 h 161"/>
                <a:gd name="T40" fmla="*/ 26 w 117"/>
                <a:gd name="T41" fmla="*/ 43 h 161"/>
                <a:gd name="T42" fmla="*/ 24 w 117"/>
                <a:gd name="T43" fmla="*/ 41 h 161"/>
                <a:gd name="T44" fmla="*/ 24 w 117"/>
                <a:gd name="T45" fmla="*/ 39 h 161"/>
                <a:gd name="T46" fmla="*/ 23 w 117"/>
                <a:gd name="T47" fmla="*/ 39 h 161"/>
                <a:gd name="T48" fmla="*/ 23 w 117"/>
                <a:gd name="T49" fmla="*/ 41 h 161"/>
                <a:gd name="T50" fmla="*/ 23 w 117"/>
                <a:gd name="T51" fmla="*/ 44 h 161"/>
                <a:gd name="T52" fmla="*/ 24 w 117"/>
                <a:gd name="T53" fmla="*/ 47 h 161"/>
                <a:gd name="T54" fmla="*/ 24 w 117"/>
                <a:gd name="T55" fmla="*/ 52 h 161"/>
                <a:gd name="T56" fmla="*/ 24 w 117"/>
                <a:gd name="T57" fmla="*/ 59 h 161"/>
                <a:gd name="T58" fmla="*/ 24 w 117"/>
                <a:gd name="T59" fmla="*/ 161 h 161"/>
                <a:gd name="T60" fmla="*/ 0 w 117"/>
                <a:gd name="T61" fmla="*/ 161 h 161"/>
                <a:gd name="T62" fmla="*/ 0 w 117"/>
                <a:gd name="T6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61">
                  <a:moveTo>
                    <a:pt x="0" y="0"/>
                  </a:moveTo>
                  <a:lnTo>
                    <a:pt x="28" y="0"/>
                  </a:lnTo>
                  <a:lnTo>
                    <a:pt x="84" y="98"/>
                  </a:lnTo>
                  <a:lnTo>
                    <a:pt x="88" y="103"/>
                  </a:lnTo>
                  <a:lnTo>
                    <a:pt x="89" y="108"/>
                  </a:lnTo>
                  <a:lnTo>
                    <a:pt x="91" y="111"/>
                  </a:lnTo>
                  <a:lnTo>
                    <a:pt x="93" y="114"/>
                  </a:lnTo>
                  <a:lnTo>
                    <a:pt x="93" y="114"/>
                  </a:lnTo>
                  <a:lnTo>
                    <a:pt x="93" y="114"/>
                  </a:lnTo>
                  <a:lnTo>
                    <a:pt x="93" y="113"/>
                  </a:lnTo>
                  <a:lnTo>
                    <a:pt x="93" y="109"/>
                  </a:lnTo>
                  <a:lnTo>
                    <a:pt x="93" y="104"/>
                  </a:lnTo>
                  <a:lnTo>
                    <a:pt x="93" y="98"/>
                  </a:lnTo>
                  <a:lnTo>
                    <a:pt x="93" y="0"/>
                  </a:lnTo>
                  <a:lnTo>
                    <a:pt x="117" y="0"/>
                  </a:lnTo>
                  <a:lnTo>
                    <a:pt x="117" y="161"/>
                  </a:lnTo>
                  <a:lnTo>
                    <a:pt x="93" y="161"/>
                  </a:lnTo>
                  <a:lnTo>
                    <a:pt x="32" y="57"/>
                  </a:lnTo>
                  <a:lnTo>
                    <a:pt x="29" y="52"/>
                  </a:lnTo>
                  <a:lnTo>
                    <a:pt x="28" y="47"/>
                  </a:lnTo>
                  <a:lnTo>
                    <a:pt x="26" y="43"/>
                  </a:lnTo>
                  <a:lnTo>
                    <a:pt x="24" y="41"/>
                  </a:lnTo>
                  <a:lnTo>
                    <a:pt x="24" y="39"/>
                  </a:lnTo>
                  <a:lnTo>
                    <a:pt x="23" y="39"/>
                  </a:lnTo>
                  <a:lnTo>
                    <a:pt x="23" y="41"/>
                  </a:lnTo>
                  <a:lnTo>
                    <a:pt x="23" y="44"/>
                  </a:lnTo>
                  <a:lnTo>
                    <a:pt x="24" y="47"/>
                  </a:lnTo>
                  <a:lnTo>
                    <a:pt x="24" y="52"/>
                  </a:lnTo>
                  <a:lnTo>
                    <a:pt x="24" y="59"/>
                  </a:lnTo>
                  <a:lnTo>
                    <a:pt x="24" y="161"/>
                  </a:lnTo>
                  <a:lnTo>
                    <a:pt x="0" y="161"/>
                  </a:lnTo>
                  <a:lnTo>
                    <a:pt x="0"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22" name="Freeform 172"/>
            <p:cNvSpPr/>
            <p:nvPr/>
          </p:nvSpPr>
          <p:spPr bwMode="auto">
            <a:xfrm>
              <a:off x="6196603" y="3256718"/>
              <a:ext cx="204940" cy="299522"/>
            </a:xfrm>
            <a:custGeom>
              <a:avLst/>
              <a:gdLst>
                <a:gd name="T0" fmla="*/ 70 w 112"/>
                <a:gd name="T1" fmla="*/ 0 h 164"/>
                <a:gd name="T2" fmla="*/ 86 w 112"/>
                <a:gd name="T3" fmla="*/ 1 h 164"/>
                <a:gd name="T4" fmla="*/ 99 w 112"/>
                <a:gd name="T5" fmla="*/ 3 h 164"/>
                <a:gd name="T6" fmla="*/ 111 w 112"/>
                <a:gd name="T7" fmla="*/ 8 h 164"/>
                <a:gd name="T8" fmla="*/ 101 w 112"/>
                <a:gd name="T9" fmla="*/ 26 h 164"/>
                <a:gd name="T10" fmla="*/ 91 w 112"/>
                <a:gd name="T11" fmla="*/ 22 h 164"/>
                <a:gd name="T12" fmla="*/ 73 w 112"/>
                <a:gd name="T13" fmla="*/ 21 h 164"/>
                <a:gd name="T14" fmla="*/ 59 w 112"/>
                <a:gd name="T15" fmla="*/ 22 h 164"/>
                <a:gd name="T16" fmla="*/ 47 w 112"/>
                <a:gd name="T17" fmla="*/ 31 h 164"/>
                <a:gd name="T18" fmla="*/ 38 w 112"/>
                <a:gd name="T19" fmla="*/ 42 h 164"/>
                <a:gd name="T20" fmla="*/ 33 w 112"/>
                <a:gd name="T21" fmla="*/ 60 h 164"/>
                <a:gd name="T22" fmla="*/ 29 w 112"/>
                <a:gd name="T23" fmla="*/ 83 h 164"/>
                <a:gd name="T24" fmla="*/ 33 w 112"/>
                <a:gd name="T25" fmla="*/ 104 h 164"/>
                <a:gd name="T26" fmla="*/ 38 w 112"/>
                <a:gd name="T27" fmla="*/ 122 h 164"/>
                <a:gd name="T28" fmla="*/ 46 w 112"/>
                <a:gd name="T29" fmla="*/ 133 h 164"/>
                <a:gd name="T30" fmla="*/ 55 w 112"/>
                <a:gd name="T31" fmla="*/ 141 h 164"/>
                <a:gd name="T32" fmla="*/ 68 w 112"/>
                <a:gd name="T33" fmla="*/ 144 h 164"/>
                <a:gd name="T34" fmla="*/ 75 w 112"/>
                <a:gd name="T35" fmla="*/ 143 h 164"/>
                <a:gd name="T36" fmla="*/ 78 w 112"/>
                <a:gd name="T37" fmla="*/ 143 h 164"/>
                <a:gd name="T38" fmla="*/ 81 w 112"/>
                <a:gd name="T39" fmla="*/ 141 h 164"/>
                <a:gd name="T40" fmla="*/ 85 w 112"/>
                <a:gd name="T41" fmla="*/ 141 h 164"/>
                <a:gd name="T42" fmla="*/ 85 w 112"/>
                <a:gd name="T43" fmla="*/ 88 h 164"/>
                <a:gd name="T44" fmla="*/ 62 w 112"/>
                <a:gd name="T45" fmla="*/ 88 h 164"/>
                <a:gd name="T46" fmla="*/ 62 w 112"/>
                <a:gd name="T47" fmla="*/ 70 h 164"/>
                <a:gd name="T48" fmla="*/ 112 w 112"/>
                <a:gd name="T49" fmla="*/ 70 h 164"/>
                <a:gd name="T50" fmla="*/ 112 w 112"/>
                <a:gd name="T51" fmla="*/ 156 h 164"/>
                <a:gd name="T52" fmla="*/ 101 w 112"/>
                <a:gd name="T53" fmla="*/ 161 h 164"/>
                <a:gd name="T54" fmla="*/ 88 w 112"/>
                <a:gd name="T55" fmla="*/ 164 h 164"/>
                <a:gd name="T56" fmla="*/ 70 w 112"/>
                <a:gd name="T57" fmla="*/ 164 h 164"/>
                <a:gd name="T58" fmla="*/ 46 w 112"/>
                <a:gd name="T59" fmla="*/ 161 h 164"/>
                <a:gd name="T60" fmla="*/ 26 w 112"/>
                <a:gd name="T61" fmla="*/ 151 h 164"/>
                <a:gd name="T62" fmla="*/ 13 w 112"/>
                <a:gd name="T63" fmla="*/ 133 h 164"/>
                <a:gd name="T64" fmla="*/ 3 w 112"/>
                <a:gd name="T65" fmla="*/ 110 h 164"/>
                <a:gd name="T66" fmla="*/ 0 w 112"/>
                <a:gd name="T67" fmla="*/ 81 h 164"/>
                <a:gd name="T68" fmla="*/ 3 w 112"/>
                <a:gd name="T69" fmla="*/ 53 h 164"/>
                <a:gd name="T70" fmla="*/ 13 w 112"/>
                <a:gd name="T71" fmla="*/ 31 h 164"/>
                <a:gd name="T72" fmla="*/ 28 w 112"/>
                <a:gd name="T73" fmla="*/ 14 h 164"/>
                <a:gd name="T74" fmla="*/ 47 w 112"/>
                <a:gd name="T75" fmla="*/ 3 h 164"/>
                <a:gd name="T76" fmla="*/ 70 w 112"/>
                <a:gd name="T7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64">
                  <a:moveTo>
                    <a:pt x="70" y="0"/>
                  </a:moveTo>
                  <a:lnTo>
                    <a:pt x="86" y="1"/>
                  </a:lnTo>
                  <a:lnTo>
                    <a:pt x="99" y="3"/>
                  </a:lnTo>
                  <a:lnTo>
                    <a:pt x="111" y="8"/>
                  </a:lnTo>
                  <a:lnTo>
                    <a:pt x="101" y="26"/>
                  </a:lnTo>
                  <a:lnTo>
                    <a:pt x="91" y="22"/>
                  </a:lnTo>
                  <a:lnTo>
                    <a:pt x="73" y="21"/>
                  </a:lnTo>
                  <a:lnTo>
                    <a:pt x="59" y="22"/>
                  </a:lnTo>
                  <a:lnTo>
                    <a:pt x="47" y="31"/>
                  </a:lnTo>
                  <a:lnTo>
                    <a:pt x="38" y="42"/>
                  </a:lnTo>
                  <a:lnTo>
                    <a:pt x="33" y="60"/>
                  </a:lnTo>
                  <a:lnTo>
                    <a:pt x="29" y="83"/>
                  </a:lnTo>
                  <a:lnTo>
                    <a:pt x="33" y="104"/>
                  </a:lnTo>
                  <a:lnTo>
                    <a:pt x="38" y="122"/>
                  </a:lnTo>
                  <a:lnTo>
                    <a:pt x="46" y="133"/>
                  </a:lnTo>
                  <a:lnTo>
                    <a:pt x="55" y="141"/>
                  </a:lnTo>
                  <a:lnTo>
                    <a:pt x="68" y="144"/>
                  </a:lnTo>
                  <a:lnTo>
                    <a:pt x="75" y="143"/>
                  </a:lnTo>
                  <a:lnTo>
                    <a:pt x="78" y="143"/>
                  </a:lnTo>
                  <a:lnTo>
                    <a:pt x="81" y="141"/>
                  </a:lnTo>
                  <a:lnTo>
                    <a:pt x="85" y="141"/>
                  </a:lnTo>
                  <a:lnTo>
                    <a:pt x="85" y="88"/>
                  </a:lnTo>
                  <a:lnTo>
                    <a:pt x="62" y="88"/>
                  </a:lnTo>
                  <a:lnTo>
                    <a:pt x="62" y="70"/>
                  </a:lnTo>
                  <a:lnTo>
                    <a:pt x="112" y="70"/>
                  </a:lnTo>
                  <a:lnTo>
                    <a:pt x="112" y="156"/>
                  </a:lnTo>
                  <a:lnTo>
                    <a:pt x="101" y="161"/>
                  </a:lnTo>
                  <a:lnTo>
                    <a:pt x="88" y="164"/>
                  </a:lnTo>
                  <a:lnTo>
                    <a:pt x="70" y="164"/>
                  </a:lnTo>
                  <a:lnTo>
                    <a:pt x="46" y="161"/>
                  </a:lnTo>
                  <a:lnTo>
                    <a:pt x="26" y="151"/>
                  </a:lnTo>
                  <a:lnTo>
                    <a:pt x="13" y="133"/>
                  </a:lnTo>
                  <a:lnTo>
                    <a:pt x="3" y="110"/>
                  </a:lnTo>
                  <a:lnTo>
                    <a:pt x="0" y="81"/>
                  </a:lnTo>
                  <a:lnTo>
                    <a:pt x="3" y="53"/>
                  </a:lnTo>
                  <a:lnTo>
                    <a:pt x="13" y="31"/>
                  </a:lnTo>
                  <a:lnTo>
                    <a:pt x="28" y="14"/>
                  </a:lnTo>
                  <a:lnTo>
                    <a:pt x="47" y="3"/>
                  </a:lnTo>
                  <a:lnTo>
                    <a:pt x="70"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23" name="Freeform 173"/>
            <p:cNvSpPr/>
            <p:nvPr/>
          </p:nvSpPr>
          <p:spPr bwMode="auto">
            <a:xfrm>
              <a:off x="6606484" y="3256718"/>
              <a:ext cx="212820" cy="299522"/>
            </a:xfrm>
            <a:custGeom>
              <a:avLst/>
              <a:gdLst>
                <a:gd name="T0" fmla="*/ 0 w 116"/>
                <a:gd name="T1" fmla="*/ 0 h 161"/>
                <a:gd name="T2" fmla="*/ 33 w 116"/>
                <a:gd name="T3" fmla="*/ 0 h 161"/>
                <a:gd name="T4" fmla="*/ 59 w 116"/>
                <a:gd name="T5" fmla="*/ 67 h 161"/>
                <a:gd name="T6" fmla="*/ 60 w 116"/>
                <a:gd name="T7" fmla="*/ 67 h 161"/>
                <a:gd name="T8" fmla="*/ 88 w 116"/>
                <a:gd name="T9" fmla="*/ 0 h 161"/>
                <a:gd name="T10" fmla="*/ 116 w 116"/>
                <a:gd name="T11" fmla="*/ 0 h 161"/>
                <a:gd name="T12" fmla="*/ 73 w 116"/>
                <a:gd name="T13" fmla="*/ 91 h 161"/>
                <a:gd name="T14" fmla="*/ 73 w 116"/>
                <a:gd name="T15" fmla="*/ 161 h 161"/>
                <a:gd name="T16" fmla="*/ 44 w 116"/>
                <a:gd name="T17" fmla="*/ 161 h 161"/>
                <a:gd name="T18" fmla="*/ 44 w 116"/>
                <a:gd name="T19" fmla="*/ 91 h 161"/>
                <a:gd name="T20" fmla="*/ 0 w 116"/>
                <a:gd name="T2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61">
                  <a:moveTo>
                    <a:pt x="0" y="0"/>
                  </a:moveTo>
                  <a:lnTo>
                    <a:pt x="33" y="0"/>
                  </a:lnTo>
                  <a:lnTo>
                    <a:pt x="59" y="67"/>
                  </a:lnTo>
                  <a:lnTo>
                    <a:pt x="60" y="67"/>
                  </a:lnTo>
                  <a:lnTo>
                    <a:pt x="88" y="0"/>
                  </a:lnTo>
                  <a:lnTo>
                    <a:pt x="116" y="0"/>
                  </a:lnTo>
                  <a:lnTo>
                    <a:pt x="73" y="91"/>
                  </a:lnTo>
                  <a:lnTo>
                    <a:pt x="73" y="161"/>
                  </a:lnTo>
                  <a:lnTo>
                    <a:pt x="44" y="161"/>
                  </a:lnTo>
                  <a:lnTo>
                    <a:pt x="44" y="91"/>
                  </a:lnTo>
                  <a:lnTo>
                    <a:pt x="0"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24" name="Freeform 174"/>
            <p:cNvSpPr>
              <a:spLocks noEditPoints="1"/>
            </p:cNvSpPr>
            <p:nvPr/>
          </p:nvSpPr>
          <p:spPr bwMode="auto">
            <a:xfrm>
              <a:off x="6866598" y="3256718"/>
              <a:ext cx="220705" cy="299522"/>
            </a:xfrm>
            <a:custGeom>
              <a:avLst/>
              <a:gdLst>
                <a:gd name="T0" fmla="*/ 58 w 119"/>
                <a:gd name="T1" fmla="*/ 19 h 164"/>
                <a:gd name="T2" fmla="*/ 47 w 119"/>
                <a:gd name="T3" fmla="*/ 22 h 164"/>
                <a:gd name="T4" fmla="*/ 37 w 119"/>
                <a:gd name="T5" fmla="*/ 32 h 164"/>
                <a:gd name="T6" fmla="*/ 32 w 119"/>
                <a:gd name="T7" fmla="*/ 47 h 164"/>
                <a:gd name="T8" fmla="*/ 29 w 119"/>
                <a:gd name="T9" fmla="*/ 63 h 164"/>
                <a:gd name="T10" fmla="*/ 29 w 119"/>
                <a:gd name="T11" fmla="*/ 81 h 164"/>
                <a:gd name="T12" fmla="*/ 29 w 119"/>
                <a:gd name="T13" fmla="*/ 99 h 164"/>
                <a:gd name="T14" fmla="*/ 32 w 119"/>
                <a:gd name="T15" fmla="*/ 115 h 164"/>
                <a:gd name="T16" fmla="*/ 37 w 119"/>
                <a:gd name="T17" fmla="*/ 130 h 164"/>
                <a:gd name="T18" fmla="*/ 47 w 119"/>
                <a:gd name="T19" fmla="*/ 140 h 164"/>
                <a:gd name="T20" fmla="*/ 58 w 119"/>
                <a:gd name="T21" fmla="*/ 143 h 164"/>
                <a:gd name="T22" fmla="*/ 71 w 119"/>
                <a:gd name="T23" fmla="*/ 140 h 164"/>
                <a:gd name="T24" fmla="*/ 81 w 119"/>
                <a:gd name="T25" fmla="*/ 130 h 164"/>
                <a:gd name="T26" fmla="*/ 86 w 119"/>
                <a:gd name="T27" fmla="*/ 115 h 164"/>
                <a:gd name="T28" fmla="*/ 88 w 119"/>
                <a:gd name="T29" fmla="*/ 99 h 164"/>
                <a:gd name="T30" fmla="*/ 89 w 119"/>
                <a:gd name="T31" fmla="*/ 81 h 164"/>
                <a:gd name="T32" fmla="*/ 88 w 119"/>
                <a:gd name="T33" fmla="*/ 63 h 164"/>
                <a:gd name="T34" fmla="*/ 86 w 119"/>
                <a:gd name="T35" fmla="*/ 47 h 164"/>
                <a:gd name="T36" fmla="*/ 80 w 119"/>
                <a:gd name="T37" fmla="*/ 32 h 164"/>
                <a:gd name="T38" fmla="*/ 71 w 119"/>
                <a:gd name="T39" fmla="*/ 22 h 164"/>
                <a:gd name="T40" fmla="*/ 58 w 119"/>
                <a:gd name="T41" fmla="*/ 19 h 164"/>
                <a:gd name="T42" fmla="*/ 58 w 119"/>
                <a:gd name="T43" fmla="*/ 0 h 164"/>
                <a:gd name="T44" fmla="*/ 78 w 119"/>
                <a:gd name="T45" fmla="*/ 3 h 164"/>
                <a:gd name="T46" fmla="*/ 94 w 119"/>
                <a:gd name="T47" fmla="*/ 11 h 164"/>
                <a:gd name="T48" fmla="*/ 106 w 119"/>
                <a:gd name="T49" fmla="*/ 24 h 164"/>
                <a:gd name="T50" fmla="*/ 114 w 119"/>
                <a:gd name="T51" fmla="*/ 40 h 164"/>
                <a:gd name="T52" fmla="*/ 117 w 119"/>
                <a:gd name="T53" fmla="*/ 60 h 164"/>
                <a:gd name="T54" fmla="*/ 119 w 119"/>
                <a:gd name="T55" fmla="*/ 83 h 164"/>
                <a:gd name="T56" fmla="*/ 117 w 119"/>
                <a:gd name="T57" fmla="*/ 104 h 164"/>
                <a:gd name="T58" fmla="*/ 114 w 119"/>
                <a:gd name="T59" fmla="*/ 123 h 164"/>
                <a:gd name="T60" fmla="*/ 106 w 119"/>
                <a:gd name="T61" fmla="*/ 140 h 164"/>
                <a:gd name="T62" fmla="*/ 94 w 119"/>
                <a:gd name="T63" fmla="*/ 153 h 164"/>
                <a:gd name="T64" fmla="*/ 78 w 119"/>
                <a:gd name="T65" fmla="*/ 161 h 164"/>
                <a:gd name="T66" fmla="*/ 58 w 119"/>
                <a:gd name="T67" fmla="*/ 164 h 164"/>
                <a:gd name="T68" fmla="*/ 41 w 119"/>
                <a:gd name="T69" fmla="*/ 161 h 164"/>
                <a:gd name="T70" fmla="*/ 24 w 119"/>
                <a:gd name="T71" fmla="*/ 153 h 164"/>
                <a:gd name="T72" fmla="*/ 13 w 119"/>
                <a:gd name="T73" fmla="*/ 140 h 164"/>
                <a:gd name="T74" fmla="*/ 5 w 119"/>
                <a:gd name="T75" fmla="*/ 123 h 164"/>
                <a:gd name="T76" fmla="*/ 0 w 119"/>
                <a:gd name="T77" fmla="*/ 104 h 164"/>
                <a:gd name="T78" fmla="*/ 0 w 119"/>
                <a:gd name="T79" fmla="*/ 83 h 164"/>
                <a:gd name="T80" fmla="*/ 0 w 119"/>
                <a:gd name="T81" fmla="*/ 60 h 164"/>
                <a:gd name="T82" fmla="*/ 5 w 119"/>
                <a:gd name="T83" fmla="*/ 40 h 164"/>
                <a:gd name="T84" fmla="*/ 13 w 119"/>
                <a:gd name="T85" fmla="*/ 24 h 164"/>
                <a:gd name="T86" fmla="*/ 24 w 119"/>
                <a:gd name="T87" fmla="*/ 11 h 164"/>
                <a:gd name="T88" fmla="*/ 41 w 119"/>
                <a:gd name="T89" fmla="*/ 3 h 164"/>
                <a:gd name="T90" fmla="*/ 58 w 119"/>
                <a:gd name="T9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9" h="164">
                  <a:moveTo>
                    <a:pt x="58" y="19"/>
                  </a:moveTo>
                  <a:lnTo>
                    <a:pt x="47" y="22"/>
                  </a:lnTo>
                  <a:lnTo>
                    <a:pt x="37" y="32"/>
                  </a:lnTo>
                  <a:lnTo>
                    <a:pt x="32" y="47"/>
                  </a:lnTo>
                  <a:lnTo>
                    <a:pt x="29" y="63"/>
                  </a:lnTo>
                  <a:lnTo>
                    <a:pt x="29" y="81"/>
                  </a:lnTo>
                  <a:lnTo>
                    <a:pt x="29" y="99"/>
                  </a:lnTo>
                  <a:lnTo>
                    <a:pt x="32" y="115"/>
                  </a:lnTo>
                  <a:lnTo>
                    <a:pt x="37" y="130"/>
                  </a:lnTo>
                  <a:lnTo>
                    <a:pt x="47" y="140"/>
                  </a:lnTo>
                  <a:lnTo>
                    <a:pt x="58" y="143"/>
                  </a:lnTo>
                  <a:lnTo>
                    <a:pt x="71" y="140"/>
                  </a:lnTo>
                  <a:lnTo>
                    <a:pt x="81" y="130"/>
                  </a:lnTo>
                  <a:lnTo>
                    <a:pt x="86" y="115"/>
                  </a:lnTo>
                  <a:lnTo>
                    <a:pt x="88" y="99"/>
                  </a:lnTo>
                  <a:lnTo>
                    <a:pt x="89" y="81"/>
                  </a:lnTo>
                  <a:lnTo>
                    <a:pt x="88" y="63"/>
                  </a:lnTo>
                  <a:lnTo>
                    <a:pt x="86" y="47"/>
                  </a:lnTo>
                  <a:lnTo>
                    <a:pt x="80" y="32"/>
                  </a:lnTo>
                  <a:lnTo>
                    <a:pt x="71" y="22"/>
                  </a:lnTo>
                  <a:lnTo>
                    <a:pt x="58" y="19"/>
                  </a:lnTo>
                  <a:close/>
                  <a:moveTo>
                    <a:pt x="58" y="0"/>
                  </a:moveTo>
                  <a:lnTo>
                    <a:pt x="78" y="3"/>
                  </a:lnTo>
                  <a:lnTo>
                    <a:pt x="94" y="11"/>
                  </a:lnTo>
                  <a:lnTo>
                    <a:pt x="106" y="24"/>
                  </a:lnTo>
                  <a:lnTo>
                    <a:pt x="114" y="40"/>
                  </a:lnTo>
                  <a:lnTo>
                    <a:pt x="117" y="60"/>
                  </a:lnTo>
                  <a:lnTo>
                    <a:pt x="119" y="83"/>
                  </a:lnTo>
                  <a:lnTo>
                    <a:pt x="117" y="104"/>
                  </a:lnTo>
                  <a:lnTo>
                    <a:pt x="114" y="123"/>
                  </a:lnTo>
                  <a:lnTo>
                    <a:pt x="106" y="140"/>
                  </a:lnTo>
                  <a:lnTo>
                    <a:pt x="94" y="153"/>
                  </a:lnTo>
                  <a:lnTo>
                    <a:pt x="78" y="161"/>
                  </a:lnTo>
                  <a:lnTo>
                    <a:pt x="58" y="164"/>
                  </a:lnTo>
                  <a:lnTo>
                    <a:pt x="41" y="161"/>
                  </a:lnTo>
                  <a:lnTo>
                    <a:pt x="24" y="153"/>
                  </a:lnTo>
                  <a:lnTo>
                    <a:pt x="13" y="140"/>
                  </a:lnTo>
                  <a:lnTo>
                    <a:pt x="5" y="123"/>
                  </a:lnTo>
                  <a:lnTo>
                    <a:pt x="0" y="104"/>
                  </a:lnTo>
                  <a:lnTo>
                    <a:pt x="0" y="83"/>
                  </a:lnTo>
                  <a:lnTo>
                    <a:pt x="0" y="60"/>
                  </a:lnTo>
                  <a:lnTo>
                    <a:pt x="5" y="40"/>
                  </a:lnTo>
                  <a:lnTo>
                    <a:pt x="13" y="24"/>
                  </a:lnTo>
                  <a:lnTo>
                    <a:pt x="24" y="11"/>
                  </a:lnTo>
                  <a:lnTo>
                    <a:pt x="41" y="3"/>
                  </a:lnTo>
                  <a:lnTo>
                    <a:pt x="58"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25" name="Freeform 175"/>
            <p:cNvSpPr/>
            <p:nvPr/>
          </p:nvSpPr>
          <p:spPr bwMode="auto">
            <a:xfrm>
              <a:off x="7166125" y="3256718"/>
              <a:ext cx="189176" cy="299522"/>
            </a:xfrm>
            <a:custGeom>
              <a:avLst/>
              <a:gdLst>
                <a:gd name="T0" fmla="*/ 0 w 106"/>
                <a:gd name="T1" fmla="*/ 0 h 163"/>
                <a:gd name="T2" fmla="*/ 29 w 106"/>
                <a:gd name="T3" fmla="*/ 0 h 163"/>
                <a:gd name="T4" fmla="*/ 29 w 106"/>
                <a:gd name="T5" fmla="*/ 114 h 163"/>
                <a:gd name="T6" fmla="*/ 32 w 106"/>
                <a:gd name="T7" fmla="*/ 129 h 163"/>
                <a:gd name="T8" fmla="*/ 42 w 106"/>
                <a:gd name="T9" fmla="*/ 137 h 163"/>
                <a:gd name="T10" fmla="*/ 54 w 106"/>
                <a:gd name="T11" fmla="*/ 140 h 163"/>
                <a:gd name="T12" fmla="*/ 67 w 106"/>
                <a:gd name="T13" fmla="*/ 137 h 163"/>
                <a:gd name="T14" fmla="*/ 75 w 106"/>
                <a:gd name="T15" fmla="*/ 129 h 163"/>
                <a:gd name="T16" fmla="*/ 78 w 106"/>
                <a:gd name="T17" fmla="*/ 114 h 163"/>
                <a:gd name="T18" fmla="*/ 78 w 106"/>
                <a:gd name="T19" fmla="*/ 0 h 163"/>
                <a:gd name="T20" fmla="*/ 106 w 106"/>
                <a:gd name="T21" fmla="*/ 0 h 163"/>
                <a:gd name="T22" fmla="*/ 106 w 106"/>
                <a:gd name="T23" fmla="*/ 114 h 163"/>
                <a:gd name="T24" fmla="*/ 102 w 106"/>
                <a:gd name="T25" fmla="*/ 134 h 163"/>
                <a:gd name="T26" fmla="*/ 91 w 106"/>
                <a:gd name="T27" fmla="*/ 150 h 163"/>
                <a:gd name="T28" fmla="*/ 75 w 106"/>
                <a:gd name="T29" fmla="*/ 160 h 163"/>
                <a:gd name="T30" fmla="*/ 54 w 106"/>
                <a:gd name="T31" fmla="*/ 163 h 163"/>
                <a:gd name="T32" fmla="*/ 32 w 106"/>
                <a:gd name="T33" fmla="*/ 160 h 163"/>
                <a:gd name="T34" fmla="*/ 14 w 106"/>
                <a:gd name="T35" fmla="*/ 150 h 163"/>
                <a:gd name="T36" fmla="*/ 5 w 106"/>
                <a:gd name="T37" fmla="*/ 134 h 163"/>
                <a:gd name="T38" fmla="*/ 0 w 106"/>
                <a:gd name="T39" fmla="*/ 114 h 163"/>
                <a:gd name="T40" fmla="*/ 0 w 106"/>
                <a:gd name="T4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163">
                  <a:moveTo>
                    <a:pt x="0" y="0"/>
                  </a:moveTo>
                  <a:lnTo>
                    <a:pt x="29" y="0"/>
                  </a:lnTo>
                  <a:lnTo>
                    <a:pt x="29" y="114"/>
                  </a:lnTo>
                  <a:lnTo>
                    <a:pt x="32" y="129"/>
                  </a:lnTo>
                  <a:lnTo>
                    <a:pt x="42" y="137"/>
                  </a:lnTo>
                  <a:lnTo>
                    <a:pt x="54" y="140"/>
                  </a:lnTo>
                  <a:lnTo>
                    <a:pt x="67" y="137"/>
                  </a:lnTo>
                  <a:lnTo>
                    <a:pt x="75" y="129"/>
                  </a:lnTo>
                  <a:lnTo>
                    <a:pt x="78" y="114"/>
                  </a:lnTo>
                  <a:lnTo>
                    <a:pt x="78" y="0"/>
                  </a:lnTo>
                  <a:lnTo>
                    <a:pt x="106" y="0"/>
                  </a:lnTo>
                  <a:lnTo>
                    <a:pt x="106" y="114"/>
                  </a:lnTo>
                  <a:lnTo>
                    <a:pt x="102" y="134"/>
                  </a:lnTo>
                  <a:lnTo>
                    <a:pt x="91" y="150"/>
                  </a:lnTo>
                  <a:lnTo>
                    <a:pt x="75" y="160"/>
                  </a:lnTo>
                  <a:lnTo>
                    <a:pt x="54" y="163"/>
                  </a:lnTo>
                  <a:lnTo>
                    <a:pt x="32" y="160"/>
                  </a:lnTo>
                  <a:lnTo>
                    <a:pt x="14" y="150"/>
                  </a:lnTo>
                  <a:lnTo>
                    <a:pt x="5" y="134"/>
                  </a:lnTo>
                  <a:lnTo>
                    <a:pt x="0" y="114"/>
                  </a:lnTo>
                  <a:lnTo>
                    <a:pt x="0"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26" name="Freeform 176"/>
            <p:cNvSpPr>
              <a:spLocks noEditPoints="1"/>
            </p:cNvSpPr>
            <p:nvPr/>
          </p:nvSpPr>
          <p:spPr bwMode="auto">
            <a:xfrm>
              <a:off x="7449889" y="3256718"/>
              <a:ext cx="189176" cy="299522"/>
            </a:xfrm>
            <a:custGeom>
              <a:avLst/>
              <a:gdLst>
                <a:gd name="T0" fmla="*/ 43 w 106"/>
                <a:gd name="T1" fmla="*/ 16 h 162"/>
                <a:gd name="T2" fmla="*/ 38 w 106"/>
                <a:gd name="T3" fmla="*/ 18 h 162"/>
                <a:gd name="T4" fmla="*/ 33 w 106"/>
                <a:gd name="T5" fmla="*/ 18 h 162"/>
                <a:gd name="T6" fmla="*/ 28 w 106"/>
                <a:gd name="T7" fmla="*/ 19 h 162"/>
                <a:gd name="T8" fmla="*/ 28 w 106"/>
                <a:gd name="T9" fmla="*/ 83 h 162"/>
                <a:gd name="T10" fmla="*/ 31 w 106"/>
                <a:gd name="T11" fmla="*/ 83 h 162"/>
                <a:gd name="T12" fmla="*/ 34 w 106"/>
                <a:gd name="T13" fmla="*/ 83 h 162"/>
                <a:gd name="T14" fmla="*/ 39 w 106"/>
                <a:gd name="T15" fmla="*/ 83 h 162"/>
                <a:gd name="T16" fmla="*/ 54 w 106"/>
                <a:gd name="T17" fmla="*/ 81 h 162"/>
                <a:gd name="T18" fmla="*/ 65 w 106"/>
                <a:gd name="T19" fmla="*/ 75 h 162"/>
                <a:gd name="T20" fmla="*/ 72 w 106"/>
                <a:gd name="T21" fmla="*/ 63 h 162"/>
                <a:gd name="T22" fmla="*/ 73 w 106"/>
                <a:gd name="T23" fmla="*/ 50 h 162"/>
                <a:gd name="T24" fmla="*/ 72 w 106"/>
                <a:gd name="T25" fmla="*/ 35 h 162"/>
                <a:gd name="T26" fmla="*/ 67 w 106"/>
                <a:gd name="T27" fmla="*/ 24 h 162"/>
                <a:gd name="T28" fmla="*/ 57 w 106"/>
                <a:gd name="T29" fmla="*/ 19 h 162"/>
                <a:gd name="T30" fmla="*/ 43 w 106"/>
                <a:gd name="T31" fmla="*/ 16 h 162"/>
                <a:gd name="T32" fmla="*/ 43 w 106"/>
                <a:gd name="T33" fmla="*/ 0 h 162"/>
                <a:gd name="T34" fmla="*/ 64 w 106"/>
                <a:gd name="T35" fmla="*/ 1 h 162"/>
                <a:gd name="T36" fmla="*/ 82 w 106"/>
                <a:gd name="T37" fmla="*/ 8 h 162"/>
                <a:gd name="T38" fmla="*/ 93 w 106"/>
                <a:gd name="T39" fmla="*/ 18 h 162"/>
                <a:gd name="T40" fmla="*/ 99 w 106"/>
                <a:gd name="T41" fmla="*/ 32 h 162"/>
                <a:gd name="T42" fmla="*/ 101 w 106"/>
                <a:gd name="T43" fmla="*/ 48 h 162"/>
                <a:gd name="T44" fmla="*/ 99 w 106"/>
                <a:gd name="T45" fmla="*/ 65 h 162"/>
                <a:gd name="T46" fmla="*/ 90 w 106"/>
                <a:gd name="T47" fmla="*/ 78 h 162"/>
                <a:gd name="T48" fmla="*/ 77 w 106"/>
                <a:gd name="T49" fmla="*/ 86 h 162"/>
                <a:gd name="T50" fmla="*/ 59 w 106"/>
                <a:gd name="T51" fmla="*/ 91 h 162"/>
                <a:gd name="T52" fmla="*/ 59 w 106"/>
                <a:gd name="T53" fmla="*/ 91 h 162"/>
                <a:gd name="T54" fmla="*/ 106 w 106"/>
                <a:gd name="T55" fmla="*/ 162 h 162"/>
                <a:gd name="T56" fmla="*/ 73 w 106"/>
                <a:gd name="T57" fmla="*/ 162 h 162"/>
                <a:gd name="T58" fmla="*/ 30 w 106"/>
                <a:gd name="T59" fmla="*/ 89 h 162"/>
                <a:gd name="T60" fmla="*/ 28 w 106"/>
                <a:gd name="T61" fmla="*/ 89 h 162"/>
                <a:gd name="T62" fmla="*/ 28 w 106"/>
                <a:gd name="T63" fmla="*/ 162 h 162"/>
                <a:gd name="T64" fmla="*/ 0 w 106"/>
                <a:gd name="T65" fmla="*/ 162 h 162"/>
                <a:gd name="T66" fmla="*/ 0 w 106"/>
                <a:gd name="T67" fmla="*/ 8 h 162"/>
                <a:gd name="T68" fmla="*/ 18 w 106"/>
                <a:gd name="T69" fmla="*/ 3 h 162"/>
                <a:gd name="T70" fmla="*/ 43 w 106"/>
                <a:gd name="T71"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62">
                  <a:moveTo>
                    <a:pt x="43" y="16"/>
                  </a:moveTo>
                  <a:lnTo>
                    <a:pt x="38" y="18"/>
                  </a:lnTo>
                  <a:lnTo>
                    <a:pt x="33" y="18"/>
                  </a:lnTo>
                  <a:lnTo>
                    <a:pt x="28" y="19"/>
                  </a:lnTo>
                  <a:lnTo>
                    <a:pt x="28" y="83"/>
                  </a:lnTo>
                  <a:lnTo>
                    <a:pt x="31" y="83"/>
                  </a:lnTo>
                  <a:lnTo>
                    <a:pt x="34" y="83"/>
                  </a:lnTo>
                  <a:lnTo>
                    <a:pt x="39" y="83"/>
                  </a:lnTo>
                  <a:lnTo>
                    <a:pt x="54" y="81"/>
                  </a:lnTo>
                  <a:lnTo>
                    <a:pt x="65" y="75"/>
                  </a:lnTo>
                  <a:lnTo>
                    <a:pt x="72" y="63"/>
                  </a:lnTo>
                  <a:lnTo>
                    <a:pt x="73" y="50"/>
                  </a:lnTo>
                  <a:lnTo>
                    <a:pt x="72" y="35"/>
                  </a:lnTo>
                  <a:lnTo>
                    <a:pt x="67" y="24"/>
                  </a:lnTo>
                  <a:lnTo>
                    <a:pt x="57" y="19"/>
                  </a:lnTo>
                  <a:lnTo>
                    <a:pt x="43" y="16"/>
                  </a:lnTo>
                  <a:close/>
                  <a:moveTo>
                    <a:pt x="43" y="0"/>
                  </a:moveTo>
                  <a:lnTo>
                    <a:pt x="64" y="1"/>
                  </a:lnTo>
                  <a:lnTo>
                    <a:pt x="82" y="8"/>
                  </a:lnTo>
                  <a:lnTo>
                    <a:pt x="93" y="18"/>
                  </a:lnTo>
                  <a:lnTo>
                    <a:pt x="99" y="32"/>
                  </a:lnTo>
                  <a:lnTo>
                    <a:pt x="101" y="48"/>
                  </a:lnTo>
                  <a:lnTo>
                    <a:pt x="99" y="65"/>
                  </a:lnTo>
                  <a:lnTo>
                    <a:pt x="90" y="78"/>
                  </a:lnTo>
                  <a:lnTo>
                    <a:pt x="77" y="86"/>
                  </a:lnTo>
                  <a:lnTo>
                    <a:pt x="59" y="91"/>
                  </a:lnTo>
                  <a:lnTo>
                    <a:pt x="59" y="91"/>
                  </a:lnTo>
                  <a:lnTo>
                    <a:pt x="106" y="162"/>
                  </a:lnTo>
                  <a:lnTo>
                    <a:pt x="73" y="162"/>
                  </a:lnTo>
                  <a:lnTo>
                    <a:pt x="30" y="89"/>
                  </a:lnTo>
                  <a:lnTo>
                    <a:pt x="28" y="89"/>
                  </a:lnTo>
                  <a:lnTo>
                    <a:pt x="28" y="162"/>
                  </a:lnTo>
                  <a:lnTo>
                    <a:pt x="0" y="162"/>
                  </a:lnTo>
                  <a:lnTo>
                    <a:pt x="0" y="8"/>
                  </a:lnTo>
                  <a:lnTo>
                    <a:pt x="18" y="3"/>
                  </a:lnTo>
                  <a:lnTo>
                    <a:pt x="43"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27" name="Freeform 177"/>
            <p:cNvSpPr>
              <a:spLocks noEditPoints="1"/>
            </p:cNvSpPr>
            <p:nvPr/>
          </p:nvSpPr>
          <p:spPr bwMode="auto">
            <a:xfrm>
              <a:off x="7859769" y="3256718"/>
              <a:ext cx="197060" cy="299522"/>
            </a:xfrm>
            <a:custGeom>
              <a:avLst/>
              <a:gdLst>
                <a:gd name="T0" fmla="*/ 36 w 107"/>
                <a:gd name="T1" fmla="*/ 86 h 164"/>
                <a:gd name="T2" fmla="*/ 28 w 107"/>
                <a:gd name="T3" fmla="*/ 86 h 164"/>
                <a:gd name="T4" fmla="*/ 28 w 107"/>
                <a:gd name="T5" fmla="*/ 143 h 164"/>
                <a:gd name="T6" fmla="*/ 32 w 107"/>
                <a:gd name="T7" fmla="*/ 144 h 164"/>
                <a:gd name="T8" fmla="*/ 39 w 107"/>
                <a:gd name="T9" fmla="*/ 146 h 164"/>
                <a:gd name="T10" fmla="*/ 45 w 107"/>
                <a:gd name="T11" fmla="*/ 146 h 164"/>
                <a:gd name="T12" fmla="*/ 58 w 107"/>
                <a:gd name="T13" fmla="*/ 144 h 164"/>
                <a:gd name="T14" fmla="*/ 68 w 107"/>
                <a:gd name="T15" fmla="*/ 140 h 164"/>
                <a:gd name="T16" fmla="*/ 76 w 107"/>
                <a:gd name="T17" fmla="*/ 131 h 164"/>
                <a:gd name="T18" fmla="*/ 78 w 107"/>
                <a:gd name="T19" fmla="*/ 118 h 164"/>
                <a:gd name="T20" fmla="*/ 76 w 107"/>
                <a:gd name="T21" fmla="*/ 104 h 164"/>
                <a:gd name="T22" fmla="*/ 68 w 107"/>
                <a:gd name="T23" fmla="*/ 92 h 164"/>
                <a:gd name="T24" fmla="*/ 55 w 107"/>
                <a:gd name="T25" fmla="*/ 88 h 164"/>
                <a:gd name="T26" fmla="*/ 36 w 107"/>
                <a:gd name="T27" fmla="*/ 86 h 164"/>
                <a:gd name="T28" fmla="*/ 44 w 107"/>
                <a:gd name="T29" fmla="*/ 16 h 164"/>
                <a:gd name="T30" fmla="*/ 39 w 107"/>
                <a:gd name="T31" fmla="*/ 16 h 164"/>
                <a:gd name="T32" fmla="*/ 32 w 107"/>
                <a:gd name="T33" fmla="*/ 18 h 164"/>
                <a:gd name="T34" fmla="*/ 28 w 107"/>
                <a:gd name="T35" fmla="*/ 19 h 164"/>
                <a:gd name="T36" fmla="*/ 28 w 107"/>
                <a:gd name="T37" fmla="*/ 71 h 164"/>
                <a:gd name="T38" fmla="*/ 36 w 107"/>
                <a:gd name="T39" fmla="*/ 71 h 164"/>
                <a:gd name="T40" fmla="*/ 54 w 107"/>
                <a:gd name="T41" fmla="*/ 70 h 164"/>
                <a:gd name="T42" fmla="*/ 65 w 107"/>
                <a:gd name="T43" fmla="*/ 65 h 164"/>
                <a:gd name="T44" fmla="*/ 71 w 107"/>
                <a:gd name="T45" fmla="*/ 55 h 164"/>
                <a:gd name="T46" fmla="*/ 73 w 107"/>
                <a:gd name="T47" fmla="*/ 42 h 164"/>
                <a:gd name="T48" fmla="*/ 70 w 107"/>
                <a:gd name="T49" fmla="*/ 27 h 164"/>
                <a:gd name="T50" fmla="*/ 60 w 107"/>
                <a:gd name="T51" fmla="*/ 19 h 164"/>
                <a:gd name="T52" fmla="*/ 44 w 107"/>
                <a:gd name="T53" fmla="*/ 16 h 164"/>
                <a:gd name="T54" fmla="*/ 44 w 107"/>
                <a:gd name="T55" fmla="*/ 0 h 164"/>
                <a:gd name="T56" fmla="*/ 65 w 107"/>
                <a:gd name="T57" fmla="*/ 1 h 164"/>
                <a:gd name="T58" fmla="*/ 81 w 107"/>
                <a:gd name="T59" fmla="*/ 8 h 164"/>
                <a:gd name="T60" fmla="*/ 93 w 107"/>
                <a:gd name="T61" fmla="*/ 16 h 164"/>
                <a:gd name="T62" fmla="*/ 99 w 107"/>
                <a:gd name="T63" fmla="*/ 27 h 164"/>
                <a:gd name="T64" fmla="*/ 102 w 107"/>
                <a:gd name="T65" fmla="*/ 40 h 164"/>
                <a:gd name="T66" fmla="*/ 99 w 107"/>
                <a:gd name="T67" fmla="*/ 55 h 164"/>
                <a:gd name="T68" fmla="*/ 93 w 107"/>
                <a:gd name="T69" fmla="*/ 66 h 164"/>
                <a:gd name="T70" fmla="*/ 83 w 107"/>
                <a:gd name="T71" fmla="*/ 73 h 164"/>
                <a:gd name="T72" fmla="*/ 73 w 107"/>
                <a:gd name="T73" fmla="*/ 78 h 164"/>
                <a:gd name="T74" fmla="*/ 73 w 107"/>
                <a:gd name="T75" fmla="*/ 78 h 164"/>
                <a:gd name="T76" fmla="*/ 84 w 107"/>
                <a:gd name="T77" fmla="*/ 83 h 164"/>
                <a:gd name="T78" fmla="*/ 96 w 107"/>
                <a:gd name="T79" fmla="*/ 91 h 164"/>
                <a:gd name="T80" fmla="*/ 104 w 107"/>
                <a:gd name="T81" fmla="*/ 102 h 164"/>
                <a:gd name="T82" fmla="*/ 107 w 107"/>
                <a:gd name="T83" fmla="*/ 118 h 164"/>
                <a:gd name="T84" fmla="*/ 104 w 107"/>
                <a:gd name="T85" fmla="*/ 135 h 164"/>
                <a:gd name="T86" fmla="*/ 96 w 107"/>
                <a:gd name="T87" fmla="*/ 148 h 164"/>
                <a:gd name="T88" fmla="*/ 83 w 107"/>
                <a:gd name="T89" fmla="*/ 157 h 164"/>
                <a:gd name="T90" fmla="*/ 67 w 107"/>
                <a:gd name="T91" fmla="*/ 162 h 164"/>
                <a:gd name="T92" fmla="*/ 47 w 107"/>
                <a:gd name="T93" fmla="*/ 164 h 164"/>
                <a:gd name="T94" fmla="*/ 19 w 107"/>
                <a:gd name="T95" fmla="*/ 162 h 164"/>
                <a:gd name="T96" fmla="*/ 0 w 107"/>
                <a:gd name="T97" fmla="*/ 156 h 164"/>
                <a:gd name="T98" fmla="*/ 0 w 107"/>
                <a:gd name="T99" fmla="*/ 8 h 164"/>
                <a:gd name="T100" fmla="*/ 18 w 107"/>
                <a:gd name="T101" fmla="*/ 1 h 164"/>
                <a:gd name="T102" fmla="*/ 44 w 107"/>
                <a:gd name="T10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164">
                  <a:moveTo>
                    <a:pt x="36" y="86"/>
                  </a:moveTo>
                  <a:lnTo>
                    <a:pt x="28" y="86"/>
                  </a:lnTo>
                  <a:lnTo>
                    <a:pt x="28" y="143"/>
                  </a:lnTo>
                  <a:lnTo>
                    <a:pt x="32" y="144"/>
                  </a:lnTo>
                  <a:lnTo>
                    <a:pt x="39" y="146"/>
                  </a:lnTo>
                  <a:lnTo>
                    <a:pt x="45" y="146"/>
                  </a:lnTo>
                  <a:lnTo>
                    <a:pt x="58" y="144"/>
                  </a:lnTo>
                  <a:lnTo>
                    <a:pt x="68" y="140"/>
                  </a:lnTo>
                  <a:lnTo>
                    <a:pt x="76" y="131"/>
                  </a:lnTo>
                  <a:lnTo>
                    <a:pt x="78" y="118"/>
                  </a:lnTo>
                  <a:lnTo>
                    <a:pt x="76" y="104"/>
                  </a:lnTo>
                  <a:lnTo>
                    <a:pt x="68" y="92"/>
                  </a:lnTo>
                  <a:lnTo>
                    <a:pt x="55" y="88"/>
                  </a:lnTo>
                  <a:lnTo>
                    <a:pt x="36" y="86"/>
                  </a:lnTo>
                  <a:close/>
                  <a:moveTo>
                    <a:pt x="44" y="16"/>
                  </a:moveTo>
                  <a:lnTo>
                    <a:pt x="39" y="16"/>
                  </a:lnTo>
                  <a:lnTo>
                    <a:pt x="32" y="18"/>
                  </a:lnTo>
                  <a:lnTo>
                    <a:pt x="28" y="19"/>
                  </a:lnTo>
                  <a:lnTo>
                    <a:pt x="28" y="71"/>
                  </a:lnTo>
                  <a:lnTo>
                    <a:pt x="36" y="71"/>
                  </a:lnTo>
                  <a:lnTo>
                    <a:pt x="54" y="70"/>
                  </a:lnTo>
                  <a:lnTo>
                    <a:pt x="65" y="65"/>
                  </a:lnTo>
                  <a:lnTo>
                    <a:pt x="71" y="55"/>
                  </a:lnTo>
                  <a:lnTo>
                    <a:pt x="73" y="42"/>
                  </a:lnTo>
                  <a:lnTo>
                    <a:pt x="70" y="27"/>
                  </a:lnTo>
                  <a:lnTo>
                    <a:pt x="60" y="19"/>
                  </a:lnTo>
                  <a:lnTo>
                    <a:pt x="44" y="16"/>
                  </a:lnTo>
                  <a:close/>
                  <a:moveTo>
                    <a:pt x="44" y="0"/>
                  </a:moveTo>
                  <a:lnTo>
                    <a:pt x="65" y="1"/>
                  </a:lnTo>
                  <a:lnTo>
                    <a:pt x="81" y="8"/>
                  </a:lnTo>
                  <a:lnTo>
                    <a:pt x="93" y="16"/>
                  </a:lnTo>
                  <a:lnTo>
                    <a:pt x="99" y="27"/>
                  </a:lnTo>
                  <a:lnTo>
                    <a:pt x="102" y="40"/>
                  </a:lnTo>
                  <a:lnTo>
                    <a:pt x="99" y="55"/>
                  </a:lnTo>
                  <a:lnTo>
                    <a:pt x="93" y="66"/>
                  </a:lnTo>
                  <a:lnTo>
                    <a:pt x="83" y="73"/>
                  </a:lnTo>
                  <a:lnTo>
                    <a:pt x="73" y="78"/>
                  </a:lnTo>
                  <a:lnTo>
                    <a:pt x="73" y="78"/>
                  </a:lnTo>
                  <a:lnTo>
                    <a:pt x="84" y="83"/>
                  </a:lnTo>
                  <a:lnTo>
                    <a:pt x="96" y="91"/>
                  </a:lnTo>
                  <a:lnTo>
                    <a:pt x="104" y="102"/>
                  </a:lnTo>
                  <a:lnTo>
                    <a:pt x="107" y="118"/>
                  </a:lnTo>
                  <a:lnTo>
                    <a:pt x="104" y="135"/>
                  </a:lnTo>
                  <a:lnTo>
                    <a:pt x="96" y="148"/>
                  </a:lnTo>
                  <a:lnTo>
                    <a:pt x="83" y="157"/>
                  </a:lnTo>
                  <a:lnTo>
                    <a:pt x="67" y="162"/>
                  </a:lnTo>
                  <a:lnTo>
                    <a:pt x="47" y="164"/>
                  </a:lnTo>
                  <a:lnTo>
                    <a:pt x="19" y="162"/>
                  </a:lnTo>
                  <a:lnTo>
                    <a:pt x="0" y="156"/>
                  </a:lnTo>
                  <a:lnTo>
                    <a:pt x="0" y="8"/>
                  </a:lnTo>
                  <a:lnTo>
                    <a:pt x="18" y="1"/>
                  </a:lnTo>
                  <a:lnTo>
                    <a:pt x="44"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28" name="Freeform 178"/>
            <p:cNvSpPr/>
            <p:nvPr/>
          </p:nvSpPr>
          <p:spPr bwMode="auto">
            <a:xfrm>
              <a:off x="8135653" y="3256718"/>
              <a:ext cx="189176" cy="299522"/>
            </a:xfrm>
            <a:custGeom>
              <a:avLst/>
              <a:gdLst>
                <a:gd name="T0" fmla="*/ 0 w 105"/>
                <a:gd name="T1" fmla="*/ 0 h 163"/>
                <a:gd name="T2" fmla="*/ 29 w 105"/>
                <a:gd name="T3" fmla="*/ 0 h 163"/>
                <a:gd name="T4" fmla="*/ 29 w 105"/>
                <a:gd name="T5" fmla="*/ 114 h 163"/>
                <a:gd name="T6" fmla="*/ 34 w 105"/>
                <a:gd name="T7" fmla="*/ 129 h 163"/>
                <a:gd name="T8" fmla="*/ 42 w 105"/>
                <a:gd name="T9" fmla="*/ 137 h 163"/>
                <a:gd name="T10" fmla="*/ 53 w 105"/>
                <a:gd name="T11" fmla="*/ 140 h 163"/>
                <a:gd name="T12" fmla="*/ 66 w 105"/>
                <a:gd name="T13" fmla="*/ 137 h 163"/>
                <a:gd name="T14" fmla="*/ 75 w 105"/>
                <a:gd name="T15" fmla="*/ 129 h 163"/>
                <a:gd name="T16" fmla="*/ 78 w 105"/>
                <a:gd name="T17" fmla="*/ 114 h 163"/>
                <a:gd name="T18" fmla="*/ 78 w 105"/>
                <a:gd name="T19" fmla="*/ 0 h 163"/>
                <a:gd name="T20" fmla="*/ 105 w 105"/>
                <a:gd name="T21" fmla="*/ 0 h 163"/>
                <a:gd name="T22" fmla="*/ 105 w 105"/>
                <a:gd name="T23" fmla="*/ 114 h 163"/>
                <a:gd name="T24" fmla="*/ 102 w 105"/>
                <a:gd name="T25" fmla="*/ 134 h 163"/>
                <a:gd name="T26" fmla="*/ 91 w 105"/>
                <a:gd name="T27" fmla="*/ 150 h 163"/>
                <a:gd name="T28" fmla="*/ 75 w 105"/>
                <a:gd name="T29" fmla="*/ 160 h 163"/>
                <a:gd name="T30" fmla="*/ 53 w 105"/>
                <a:gd name="T31" fmla="*/ 163 h 163"/>
                <a:gd name="T32" fmla="*/ 32 w 105"/>
                <a:gd name="T33" fmla="*/ 160 h 163"/>
                <a:gd name="T34" fmla="*/ 14 w 105"/>
                <a:gd name="T35" fmla="*/ 150 h 163"/>
                <a:gd name="T36" fmla="*/ 5 w 105"/>
                <a:gd name="T37" fmla="*/ 134 h 163"/>
                <a:gd name="T38" fmla="*/ 0 w 105"/>
                <a:gd name="T39" fmla="*/ 114 h 163"/>
                <a:gd name="T40" fmla="*/ 0 w 105"/>
                <a:gd name="T4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63">
                  <a:moveTo>
                    <a:pt x="0" y="0"/>
                  </a:moveTo>
                  <a:lnTo>
                    <a:pt x="29" y="0"/>
                  </a:lnTo>
                  <a:lnTo>
                    <a:pt x="29" y="114"/>
                  </a:lnTo>
                  <a:lnTo>
                    <a:pt x="34" y="129"/>
                  </a:lnTo>
                  <a:lnTo>
                    <a:pt x="42" y="137"/>
                  </a:lnTo>
                  <a:lnTo>
                    <a:pt x="53" y="140"/>
                  </a:lnTo>
                  <a:lnTo>
                    <a:pt x="66" y="137"/>
                  </a:lnTo>
                  <a:lnTo>
                    <a:pt x="75" y="129"/>
                  </a:lnTo>
                  <a:lnTo>
                    <a:pt x="78" y="114"/>
                  </a:lnTo>
                  <a:lnTo>
                    <a:pt x="78" y="0"/>
                  </a:lnTo>
                  <a:lnTo>
                    <a:pt x="105" y="0"/>
                  </a:lnTo>
                  <a:lnTo>
                    <a:pt x="105" y="114"/>
                  </a:lnTo>
                  <a:lnTo>
                    <a:pt x="102" y="134"/>
                  </a:lnTo>
                  <a:lnTo>
                    <a:pt x="91" y="150"/>
                  </a:lnTo>
                  <a:lnTo>
                    <a:pt x="75" y="160"/>
                  </a:lnTo>
                  <a:lnTo>
                    <a:pt x="53" y="163"/>
                  </a:lnTo>
                  <a:lnTo>
                    <a:pt x="32" y="160"/>
                  </a:lnTo>
                  <a:lnTo>
                    <a:pt x="14" y="150"/>
                  </a:lnTo>
                  <a:lnTo>
                    <a:pt x="5" y="134"/>
                  </a:lnTo>
                  <a:lnTo>
                    <a:pt x="0" y="114"/>
                  </a:lnTo>
                  <a:lnTo>
                    <a:pt x="0"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29" name="Freeform 179"/>
            <p:cNvSpPr/>
            <p:nvPr/>
          </p:nvSpPr>
          <p:spPr bwMode="auto">
            <a:xfrm>
              <a:off x="8395766" y="3256718"/>
              <a:ext cx="173411" cy="299522"/>
            </a:xfrm>
            <a:custGeom>
              <a:avLst/>
              <a:gdLst>
                <a:gd name="T0" fmla="*/ 51 w 91"/>
                <a:gd name="T1" fmla="*/ 0 h 164"/>
                <a:gd name="T2" fmla="*/ 72 w 91"/>
                <a:gd name="T3" fmla="*/ 3 h 164"/>
                <a:gd name="T4" fmla="*/ 85 w 91"/>
                <a:gd name="T5" fmla="*/ 8 h 164"/>
                <a:gd name="T6" fmla="*/ 78 w 91"/>
                <a:gd name="T7" fmla="*/ 27 h 164"/>
                <a:gd name="T8" fmla="*/ 74 w 91"/>
                <a:gd name="T9" fmla="*/ 24 h 164"/>
                <a:gd name="T10" fmla="*/ 69 w 91"/>
                <a:gd name="T11" fmla="*/ 22 h 164"/>
                <a:gd name="T12" fmla="*/ 62 w 91"/>
                <a:gd name="T13" fmla="*/ 21 h 164"/>
                <a:gd name="T14" fmla="*/ 54 w 91"/>
                <a:gd name="T15" fmla="*/ 19 h 164"/>
                <a:gd name="T16" fmla="*/ 48 w 91"/>
                <a:gd name="T17" fmla="*/ 21 h 164"/>
                <a:gd name="T18" fmla="*/ 43 w 91"/>
                <a:gd name="T19" fmla="*/ 22 h 164"/>
                <a:gd name="T20" fmla="*/ 38 w 91"/>
                <a:gd name="T21" fmla="*/ 26 h 164"/>
                <a:gd name="T22" fmla="*/ 35 w 91"/>
                <a:gd name="T23" fmla="*/ 31 h 164"/>
                <a:gd name="T24" fmla="*/ 31 w 91"/>
                <a:gd name="T25" fmla="*/ 35 h 164"/>
                <a:gd name="T26" fmla="*/ 31 w 91"/>
                <a:gd name="T27" fmla="*/ 42 h 164"/>
                <a:gd name="T28" fmla="*/ 35 w 91"/>
                <a:gd name="T29" fmla="*/ 55 h 164"/>
                <a:gd name="T30" fmla="*/ 43 w 91"/>
                <a:gd name="T31" fmla="*/ 63 h 164"/>
                <a:gd name="T32" fmla="*/ 56 w 91"/>
                <a:gd name="T33" fmla="*/ 70 h 164"/>
                <a:gd name="T34" fmla="*/ 74 w 91"/>
                <a:gd name="T35" fmla="*/ 79 h 164"/>
                <a:gd name="T36" fmla="*/ 85 w 91"/>
                <a:gd name="T37" fmla="*/ 91 h 164"/>
                <a:gd name="T38" fmla="*/ 90 w 91"/>
                <a:gd name="T39" fmla="*/ 104 h 164"/>
                <a:gd name="T40" fmla="*/ 91 w 91"/>
                <a:gd name="T41" fmla="*/ 115 h 164"/>
                <a:gd name="T42" fmla="*/ 88 w 91"/>
                <a:gd name="T43" fmla="*/ 135 h 164"/>
                <a:gd name="T44" fmla="*/ 77 w 91"/>
                <a:gd name="T45" fmla="*/ 151 h 164"/>
                <a:gd name="T46" fmla="*/ 61 w 91"/>
                <a:gd name="T47" fmla="*/ 161 h 164"/>
                <a:gd name="T48" fmla="*/ 41 w 91"/>
                <a:gd name="T49" fmla="*/ 164 h 164"/>
                <a:gd name="T50" fmla="*/ 23 w 91"/>
                <a:gd name="T51" fmla="*/ 162 h 164"/>
                <a:gd name="T52" fmla="*/ 10 w 91"/>
                <a:gd name="T53" fmla="*/ 161 h 164"/>
                <a:gd name="T54" fmla="*/ 0 w 91"/>
                <a:gd name="T55" fmla="*/ 156 h 164"/>
                <a:gd name="T56" fmla="*/ 9 w 91"/>
                <a:gd name="T57" fmla="*/ 135 h 164"/>
                <a:gd name="T58" fmla="*/ 20 w 91"/>
                <a:gd name="T59" fmla="*/ 140 h 164"/>
                <a:gd name="T60" fmla="*/ 35 w 91"/>
                <a:gd name="T61" fmla="*/ 141 h 164"/>
                <a:gd name="T62" fmla="*/ 43 w 91"/>
                <a:gd name="T63" fmla="*/ 141 h 164"/>
                <a:gd name="T64" fmla="*/ 49 w 91"/>
                <a:gd name="T65" fmla="*/ 140 h 164"/>
                <a:gd name="T66" fmla="*/ 54 w 91"/>
                <a:gd name="T67" fmla="*/ 135 h 164"/>
                <a:gd name="T68" fmla="*/ 57 w 91"/>
                <a:gd name="T69" fmla="*/ 130 h 164"/>
                <a:gd name="T70" fmla="*/ 59 w 91"/>
                <a:gd name="T71" fmla="*/ 125 h 164"/>
                <a:gd name="T72" fmla="*/ 61 w 91"/>
                <a:gd name="T73" fmla="*/ 117 h 164"/>
                <a:gd name="T74" fmla="*/ 57 w 91"/>
                <a:gd name="T75" fmla="*/ 107 h 164"/>
                <a:gd name="T76" fmla="*/ 49 w 91"/>
                <a:gd name="T77" fmla="*/ 97 h 164"/>
                <a:gd name="T78" fmla="*/ 36 w 91"/>
                <a:gd name="T79" fmla="*/ 91 h 164"/>
                <a:gd name="T80" fmla="*/ 20 w 91"/>
                <a:gd name="T81" fmla="*/ 81 h 164"/>
                <a:gd name="T82" fmla="*/ 10 w 91"/>
                <a:gd name="T83" fmla="*/ 70 h 164"/>
                <a:gd name="T84" fmla="*/ 4 w 91"/>
                <a:gd name="T85" fmla="*/ 58 h 164"/>
                <a:gd name="T86" fmla="*/ 2 w 91"/>
                <a:gd name="T87" fmla="*/ 47 h 164"/>
                <a:gd name="T88" fmla="*/ 5 w 91"/>
                <a:gd name="T89" fmla="*/ 29 h 164"/>
                <a:gd name="T90" fmla="*/ 15 w 91"/>
                <a:gd name="T91" fmla="*/ 14 h 164"/>
                <a:gd name="T92" fmla="*/ 31 w 91"/>
                <a:gd name="T93" fmla="*/ 3 h 164"/>
                <a:gd name="T94" fmla="*/ 51 w 91"/>
                <a:gd name="T9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 h="164">
                  <a:moveTo>
                    <a:pt x="51" y="0"/>
                  </a:moveTo>
                  <a:lnTo>
                    <a:pt x="72" y="3"/>
                  </a:lnTo>
                  <a:lnTo>
                    <a:pt x="85" y="8"/>
                  </a:lnTo>
                  <a:lnTo>
                    <a:pt x="78" y="27"/>
                  </a:lnTo>
                  <a:lnTo>
                    <a:pt x="74" y="24"/>
                  </a:lnTo>
                  <a:lnTo>
                    <a:pt x="69" y="22"/>
                  </a:lnTo>
                  <a:lnTo>
                    <a:pt x="62" y="21"/>
                  </a:lnTo>
                  <a:lnTo>
                    <a:pt x="54" y="19"/>
                  </a:lnTo>
                  <a:lnTo>
                    <a:pt x="48" y="21"/>
                  </a:lnTo>
                  <a:lnTo>
                    <a:pt x="43" y="22"/>
                  </a:lnTo>
                  <a:lnTo>
                    <a:pt x="38" y="26"/>
                  </a:lnTo>
                  <a:lnTo>
                    <a:pt x="35" y="31"/>
                  </a:lnTo>
                  <a:lnTo>
                    <a:pt x="31" y="35"/>
                  </a:lnTo>
                  <a:lnTo>
                    <a:pt x="31" y="42"/>
                  </a:lnTo>
                  <a:lnTo>
                    <a:pt x="35" y="55"/>
                  </a:lnTo>
                  <a:lnTo>
                    <a:pt x="43" y="63"/>
                  </a:lnTo>
                  <a:lnTo>
                    <a:pt x="56" y="70"/>
                  </a:lnTo>
                  <a:lnTo>
                    <a:pt x="74" y="79"/>
                  </a:lnTo>
                  <a:lnTo>
                    <a:pt x="85" y="91"/>
                  </a:lnTo>
                  <a:lnTo>
                    <a:pt x="90" y="104"/>
                  </a:lnTo>
                  <a:lnTo>
                    <a:pt x="91" y="115"/>
                  </a:lnTo>
                  <a:lnTo>
                    <a:pt x="88" y="135"/>
                  </a:lnTo>
                  <a:lnTo>
                    <a:pt x="77" y="151"/>
                  </a:lnTo>
                  <a:lnTo>
                    <a:pt x="61" y="161"/>
                  </a:lnTo>
                  <a:lnTo>
                    <a:pt x="41" y="164"/>
                  </a:lnTo>
                  <a:lnTo>
                    <a:pt x="23" y="162"/>
                  </a:lnTo>
                  <a:lnTo>
                    <a:pt x="10" y="161"/>
                  </a:lnTo>
                  <a:lnTo>
                    <a:pt x="0" y="156"/>
                  </a:lnTo>
                  <a:lnTo>
                    <a:pt x="9" y="135"/>
                  </a:lnTo>
                  <a:lnTo>
                    <a:pt x="20" y="140"/>
                  </a:lnTo>
                  <a:lnTo>
                    <a:pt x="35" y="141"/>
                  </a:lnTo>
                  <a:lnTo>
                    <a:pt x="43" y="141"/>
                  </a:lnTo>
                  <a:lnTo>
                    <a:pt x="49" y="140"/>
                  </a:lnTo>
                  <a:lnTo>
                    <a:pt x="54" y="135"/>
                  </a:lnTo>
                  <a:lnTo>
                    <a:pt x="57" y="130"/>
                  </a:lnTo>
                  <a:lnTo>
                    <a:pt x="59" y="125"/>
                  </a:lnTo>
                  <a:lnTo>
                    <a:pt x="61" y="117"/>
                  </a:lnTo>
                  <a:lnTo>
                    <a:pt x="57" y="107"/>
                  </a:lnTo>
                  <a:lnTo>
                    <a:pt x="49" y="97"/>
                  </a:lnTo>
                  <a:lnTo>
                    <a:pt x="36" y="91"/>
                  </a:lnTo>
                  <a:lnTo>
                    <a:pt x="20" y="81"/>
                  </a:lnTo>
                  <a:lnTo>
                    <a:pt x="10" y="70"/>
                  </a:lnTo>
                  <a:lnTo>
                    <a:pt x="4" y="58"/>
                  </a:lnTo>
                  <a:lnTo>
                    <a:pt x="2" y="47"/>
                  </a:lnTo>
                  <a:lnTo>
                    <a:pt x="5" y="29"/>
                  </a:lnTo>
                  <a:lnTo>
                    <a:pt x="15" y="14"/>
                  </a:lnTo>
                  <a:lnTo>
                    <a:pt x="31" y="3"/>
                  </a:lnTo>
                  <a:lnTo>
                    <a:pt x="51"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30" name="Rectangle 180"/>
            <p:cNvSpPr>
              <a:spLocks noChangeArrowheads="1"/>
            </p:cNvSpPr>
            <p:nvPr/>
          </p:nvSpPr>
          <p:spPr bwMode="auto">
            <a:xfrm>
              <a:off x="8648001" y="3256718"/>
              <a:ext cx="47294" cy="299522"/>
            </a:xfrm>
            <a:prstGeom prst="rect">
              <a:avLst/>
            </a:prstGeom>
            <a:solidFill>
              <a:srgbClr val="FFFFFF"/>
            </a:solidFill>
            <a:ln w="0">
              <a:noFill/>
              <a:prstDash val="solid"/>
              <a:miter lim="800000"/>
            </a:ln>
          </p:spPr>
          <p:txBody>
            <a:bodyPr/>
            <a:lstStyle/>
            <a:p>
              <a:pPr>
                <a:defRPr/>
              </a:pPr>
              <a:endParaRPr lang="en-US" sz="1350" dirty="0">
                <a:solidFill>
                  <a:prstClr val="black"/>
                </a:solidFill>
              </a:endParaRPr>
            </a:p>
          </p:txBody>
        </p:sp>
        <p:sp>
          <p:nvSpPr>
            <p:cNvPr id="31" name="Freeform 181"/>
            <p:cNvSpPr/>
            <p:nvPr/>
          </p:nvSpPr>
          <p:spPr bwMode="auto">
            <a:xfrm>
              <a:off x="8789882" y="3256718"/>
              <a:ext cx="212825" cy="299522"/>
            </a:xfrm>
            <a:custGeom>
              <a:avLst/>
              <a:gdLst>
                <a:gd name="T0" fmla="*/ 0 w 117"/>
                <a:gd name="T1" fmla="*/ 0 h 161"/>
                <a:gd name="T2" fmla="*/ 27 w 117"/>
                <a:gd name="T3" fmla="*/ 0 h 161"/>
                <a:gd name="T4" fmla="*/ 84 w 117"/>
                <a:gd name="T5" fmla="*/ 98 h 161"/>
                <a:gd name="T6" fmla="*/ 87 w 117"/>
                <a:gd name="T7" fmla="*/ 103 h 161"/>
                <a:gd name="T8" fmla="*/ 89 w 117"/>
                <a:gd name="T9" fmla="*/ 108 h 161"/>
                <a:gd name="T10" fmla="*/ 91 w 117"/>
                <a:gd name="T11" fmla="*/ 111 h 161"/>
                <a:gd name="T12" fmla="*/ 92 w 117"/>
                <a:gd name="T13" fmla="*/ 114 h 161"/>
                <a:gd name="T14" fmla="*/ 92 w 117"/>
                <a:gd name="T15" fmla="*/ 114 h 161"/>
                <a:gd name="T16" fmla="*/ 92 w 117"/>
                <a:gd name="T17" fmla="*/ 114 h 161"/>
                <a:gd name="T18" fmla="*/ 92 w 117"/>
                <a:gd name="T19" fmla="*/ 113 h 161"/>
                <a:gd name="T20" fmla="*/ 92 w 117"/>
                <a:gd name="T21" fmla="*/ 109 h 161"/>
                <a:gd name="T22" fmla="*/ 92 w 117"/>
                <a:gd name="T23" fmla="*/ 104 h 161"/>
                <a:gd name="T24" fmla="*/ 92 w 117"/>
                <a:gd name="T25" fmla="*/ 98 h 161"/>
                <a:gd name="T26" fmla="*/ 92 w 117"/>
                <a:gd name="T27" fmla="*/ 0 h 161"/>
                <a:gd name="T28" fmla="*/ 117 w 117"/>
                <a:gd name="T29" fmla="*/ 0 h 161"/>
                <a:gd name="T30" fmla="*/ 117 w 117"/>
                <a:gd name="T31" fmla="*/ 161 h 161"/>
                <a:gd name="T32" fmla="*/ 94 w 117"/>
                <a:gd name="T33" fmla="*/ 161 h 161"/>
                <a:gd name="T34" fmla="*/ 32 w 117"/>
                <a:gd name="T35" fmla="*/ 57 h 161"/>
                <a:gd name="T36" fmla="*/ 31 w 117"/>
                <a:gd name="T37" fmla="*/ 52 h 161"/>
                <a:gd name="T38" fmla="*/ 27 w 117"/>
                <a:gd name="T39" fmla="*/ 47 h 161"/>
                <a:gd name="T40" fmla="*/ 26 w 117"/>
                <a:gd name="T41" fmla="*/ 43 h 161"/>
                <a:gd name="T42" fmla="*/ 24 w 117"/>
                <a:gd name="T43" fmla="*/ 41 h 161"/>
                <a:gd name="T44" fmla="*/ 24 w 117"/>
                <a:gd name="T45" fmla="*/ 39 h 161"/>
                <a:gd name="T46" fmla="*/ 22 w 117"/>
                <a:gd name="T47" fmla="*/ 39 h 161"/>
                <a:gd name="T48" fmla="*/ 24 w 117"/>
                <a:gd name="T49" fmla="*/ 41 h 161"/>
                <a:gd name="T50" fmla="*/ 24 w 117"/>
                <a:gd name="T51" fmla="*/ 44 h 161"/>
                <a:gd name="T52" fmla="*/ 24 w 117"/>
                <a:gd name="T53" fmla="*/ 47 h 161"/>
                <a:gd name="T54" fmla="*/ 24 w 117"/>
                <a:gd name="T55" fmla="*/ 52 h 161"/>
                <a:gd name="T56" fmla="*/ 24 w 117"/>
                <a:gd name="T57" fmla="*/ 59 h 161"/>
                <a:gd name="T58" fmla="*/ 24 w 117"/>
                <a:gd name="T59" fmla="*/ 161 h 161"/>
                <a:gd name="T60" fmla="*/ 0 w 117"/>
                <a:gd name="T61" fmla="*/ 161 h 161"/>
                <a:gd name="T62" fmla="*/ 0 w 117"/>
                <a:gd name="T6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61">
                  <a:moveTo>
                    <a:pt x="0" y="0"/>
                  </a:moveTo>
                  <a:lnTo>
                    <a:pt x="27" y="0"/>
                  </a:lnTo>
                  <a:lnTo>
                    <a:pt x="84" y="98"/>
                  </a:lnTo>
                  <a:lnTo>
                    <a:pt x="87" y="103"/>
                  </a:lnTo>
                  <a:lnTo>
                    <a:pt x="89" y="108"/>
                  </a:lnTo>
                  <a:lnTo>
                    <a:pt x="91" y="111"/>
                  </a:lnTo>
                  <a:lnTo>
                    <a:pt x="92" y="114"/>
                  </a:lnTo>
                  <a:lnTo>
                    <a:pt x="92" y="114"/>
                  </a:lnTo>
                  <a:lnTo>
                    <a:pt x="92" y="114"/>
                  </a:lnTo>
                  <a:lnTo>
                    <a:pt x="92" y="113"/>
                  </a:lnTo>
                  <a:lnTo>
                    <a:pt x="92" y="109"/>
                  </a:lnTo>
                  <a:lnTo>
                    <a:pt x="92" y="104"/>
                  </a:lnTo>
                  <a:lnTo>
                    <a:pt x="92" y="98"/>
                  </a:lnTo>
                  <a:lnTo>
                    <a:pt x="92" y="0"/>
                  </a:lnTo>
                  <a:lnTo>
                    <a:pt x="117" y="0"/>
                  </a:lnTo>
                  <a:lnTo>
                    <a:pt x="117" y="161"/>
                  </a:lnTo>
                  <a:lnTo>
                    <a:pt x="94" y="161"/>
                  </a:lnTo>
                  <a:lnTo>
                    <a:pt x="32" y="57"/>
                  </a:lnTo>
                  <a:lnTo>
                    <a:pt x="31" y="52"/>
                  </a:lnTo>
                  <a:lnTo>
                    <a:pt x="27" y="47"/>
                  </a:lnTo>
                  <a:lnTo>
                    <a:pt x="26" y="43"/>
                  </a:lnTo>
                  <a:lnTo>
                    <a:pt x="24" y="41"/>
                  </a:lnTo>
                  <a:lnTo>
                    <a:pt x="24" y="39"/>
                  </a:lnTo>
                  <a:lnTo>
                    <a:pt x="22" y="39"/>
                  </a:lnTo>
                  <a:lnTo>
                    <a:pt x="24" y="41"/>
                  </a:lnTo>
                  <a:lnTo>
                    <a:pt x="24" y="44"/>
                  </a:lnTo>
                  <a:lnTo>
                    <a:pt x="24" y="47"/>
                  </a:lnTo>
                  <a:lnTo>
                    <a:pt x="24" y="52"/>
                  </a:lnTo>
                  <a:lnTo>
                    <a:pt x="24" y="59"/>
                  </a:lnTo>
                  <a:lnTo>
                    <a:pt x="24" y="161"/>
                  </a:lnTo>
                  <a:lnTo>
                    <a:pt x="0" y="161"/>
                  </a:lnTo>
                  <a:lnTo>
                    <a:pt x="0"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32" name="Freeform 182"/>
            <p:cNvSpPr/>
            <p:nvPr/>
          </p:nvSpPr>
          <p:spPr bwMode="auto">
            <a:xfrm>
              <a:off x="9089410" y="3256718"/>
              <a:ext cx="149766" cy="299522"/>
            </a:xfrm>
            <a:custGeom>
              <a:avLst/>
              <a:gdLst>
                <a:gd name="T0" fmla="*/ 0 w 78"/>
                <a:gd name="T1" fmla="*/ 0 h 161"/>
                <a:gd name="T2" fmla="*/ 78 w 78"/>
                <a:gd name="T3" fmla="*/ 0 h 161"/>
                <a:gd name="T4" fmla="*/ 78 w 78"/>
                <a:gd name="T5" fmla="*/ 20 h 161"/>
                <a:gd name="T6" fmla="*/ 29 w 78"/>
                <a:gd name="T7" fmla="*/ 20 h 161"/>
                <a:gd name="T8" fmla="*/ 29 w 78"/>
                <a:gd name="T9" fmla="*/ 69 h 161"/>
                <a:gd name="T10" fmla="*/ 73 w 78"/>
                <a:gd name="T11" fmla="*/ 69 h 161"/>
                <a:gd name="T12" fmla="*/ 73 w 78"/>
                <a:gd name="T13" fmla="*/ 88 h 161"/>
                <a:gd name="T14" fmla="*/ 29 w 78"/>
                <a:gd name="T15" fmla="*/ 88 h 161"/>
                <a:gd name="T16" fmla="*/ 29 w 78"/>
                <a:gd name="T17" fmla="*/ 142 h 161"/>
                <a:gd name="T18" fmla="*/ 78 w 78"/>
                <a:gd name="T19" fmla="*/ 142 h 161"/>
                <a:gd name="T20" fmla="*/ 78 w 78"/>
                <a:gd name="T21" fmla="*/ 161 h 161"/>
                <a:gd name="T22" fmla="*/ 0 w 78"/>
                <a:gd name="T23" fmla="*/ 161 h 161"/>
                <a:gd name="T24" fmla="*/ 0 w 78"/>
                <a:gd name="T2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61">
                  <a:moveTo>
                    <a:pt x="0" y="0"/>
                  </a:moveTo>
                  <a:lnTo>
                    <a:pt x="78" y="0"/>
                  </a:lnTo>
                  <a:lnTo>
                    <a:pt x="78" y="20"/>
                  </a:lnTo>
                  <a:lnTo>
                    <a:pt x="29" y="20"/>
                  </a:lnTo>
                  <a:lnTo>
                    <a:pt x="29" y="69"/>
                  </a:lnTo>
                  <a:lnTo>
                    <a:pt x="73" y="69"/>
                  </a:lnTo>
                  <a:lnTo>
                    <a:pt x="73" y="88"/>
                  </a:lnTo>
                  <a:lnTo>
                    <a:pt x="29" y="88"/>
                  </a:lnTo>
                  <a:lnTo>
                    <a:pt x="29" y="142"/>
                  </a:lnTo>
                  <a:lnTo>
                    <a:pt x="78" y="142"/>
                  </a:lnTo>
                  <a:lnTo>
                    <a:pt x="78" y="161"/>
                  </a:lnTo>
                  <a:lnTo>
                    <a:pt x="0" y="161"/>
                  </a:lnTo>
                  <a:lnTo>
                    <a:pt x="0"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33" name="Freeform 183"/>
            <p:cNvSpPr/>
            <p:nvPr/>
          </p:nvSpPr>
          <p:spPr bwMode="auto">
            <a:xfrm>
              <a:off x="9302235" y="3256718"/>
              <a:ext cx="157646" cy="299522"/>
            </a:xfrm>
            <a:custGeom>
              <a:avLst/>
              <a:gdLst>
                <a:gd name="T0" fmla="*/ 49 w 89"/>
                <a:gd name="T1" fmla="*/ 0 h 164"/>
                <a:gd name="T2" fmla="*/ 70 w 89"/>
                <a:gd name="T3" fmla="*/ 3 h 164"/>
                <a:gd name="T4" fmla="*/ 84 w 89"/>
                <a:gd name="T5" fmla="*/ 8 h 164"/>
                <a:gd name="T6" fmla="*/ 78 w 89"/>
                <a:gd name="T7" fmla="*/ 27 h 164"/>
                <a:gd name="T8" fmla="*/ 73 w 89"/>
                <a:gd name="T9" fmla="*/ 24 h 164"/>
                <a:gd name="T10" fmla="*/ 67 w 89"/>
                <a:gd name="T11" fmla="*/ 22 h 164"/>
                <a:gd name="T12" fmla="*/ 60 w 89"/>
                <a:gd name="T13" fmla="*/ 21 h 164"/>
                <a:gd name="T14" fmla="*/ 54 w 89"/>
                <a:gd name="T15" fmla="*/ 19 h 164"/>
                <a:gd name="T16" fmla="*/ 45 w 89"/>
                <a:gd name="T17" fmla="*/ 21 h 164"/>
                <a:gd name="T18" fmla="*/ 41 w 89"/>
                <a:gd name="T19" fmla="*/ 22 h 164"/>
                <a:gd name="T20" fmla="*/ 36 w 89"/>
                <a:gd name="T21" fmla="*/ 26 h 164"/>
                <a:gd name="T22" fmla="*/ 32 w 89"/>
                <a:gd name="T23" fmla="*/ 31 h 164"/>
                <a:gd name="T24" fmla="*/ 31 w 89"/>
                <a:gd name="T25" fmla="*/ 35 h 164"/>
                <a:gd name="T26" fmla="*/ 29 w 89"/>
                <a:gd name="T27" fmla="*/ 42 h 164"/>
                <a:gd name="T28" fmla="*/ 32 w 89"/>
                <a:gd name="T29" fmla="*/ 55 h 164"/>
                <a:gd name="T30" fmla="*/ 42 w 89"/>
                <a:gd name="T31" fmla="*/ 63 h 164"/>
                <a:gd name="T32" fmla="*/ 54 w 89"/>
                <a:gd name="T33" fmla="*/ 70 h 164"/>
                <a:gd name="T34" fmla="*/ 73 w 89"/>
                <a:gd name="T35" fmla="*/ 79 h 164"/>
                <a:gd name="T36" fmla="*/ 84 w 89"/>
                <a:gd name="T37" fmla="*/ 91 h 164"/>
                <a:gd name="T38" fmla="*/ 89 w 89"/>
                <a:gd name="T39" fmla="*/ 104 h 164"/>
                <a:gd name="T40" fmla="*/ 89 w 89"/>
                <a:gd name="T41" fmla="*/ 115 h 164"/>
                <a:gd name="T42" fmla="*/ 86 w 89"/>
                <a:gd name="T43" fmla="*/ 135 h 164"/>
                <a:gd name="T44" fmla="*/ 76 w 89"/>
                <a:gd name="T45" fmla="*/ 151 h 164"/>
                <a:gd name="T46" fmla="*/ 60 w 89"/>
                <a:gd name="T47" fmla="*/ 161 h 164"/>
                <a:gd name="T48" fmla="*/ 39 w 89"/>
                <a:gd name="T49" fmla="*/ 164 h 164"/>
                <a:gd name="T50" fmla="*/ 23 w 89"/>
                <a:gd name="T51" fmla="*/ 162 h 164"/>
                <a:gd name="T52" fmla="*/ 10 w 89"/>
                <a:gd name="T53" fmla="*/ 161 h 164"/>
                <a:gd name="T54" fmla="*/ 0 w 89"/>
                <a:gd name="T55" fmla="*/ 156 h 164"/>
                <a:gd name="T56" fmla="*/ 6 w 89"/>
                <a:gd name="T57" fmla="*/ 135 h 164"/>
                <a:gd name="T58" fmla="*/ 18 w 89"/>
                <a:gd name="T59" fmla="*/ 140 h 164"/>
                <a:gd name="T60" fmla="*/ 34 w 89"/>
                <a:gd name="T61" fmla="*/ 141 h 164"/>
                <a:gd name="T62" fmla="*/ 41 w 89"/>
                <a:gd name="T63" fmla="*/ 141 h 164"/>
                <a:gd name="T64" fmla="*/ 47 w 89"/>
                <a:gd name="T65" fmla="*/ 140 h 164"/>
                <a:gd name="T66" fmla="*/ 52 w 89"/>
                <a:gd name="T67" fmla="*/ 135 h 164"/>
                <a:gd name="T68" fmla="*/ 55 w 89"/>
                <a:gd name="T69" fmla="*/ 130 h 164"/>
                <a:gd name="T70" fmla="*/ 58 w 89"/>
                <a:gd name="T71" fmla="*/ 125 h 164"/>
                <a:gd name="T72" fmla="*/ 58 w 89"/>
                <a:gd name="T73" fmla="*/ 117 h 164"/>
                <a:gd name="T74" fmla="*/ 57 w 89"/>
                <a:gd name="T75" fmla="*/ 107 h 164"/>
                <a:gd name="T76" fmla="*/ 49 w 89"/>
                <a:gd name="T77" fmla="*/ 97 h 164"/>
                <a:gd name="T78" fmla="*/ 34 w 89"/>
                <a:gd name="T79" fmla="*/ 91 h 164"/>
                <a:gd name="T80" fmla="*/ 18 w 89"/>
                <a:gd name="T81" fmla="*/ 81 h 164"/>
                <a:gd name="T82" fmla="*/ 8 w 89"/>
                <a:gd name="T83" fmla="*/ 70 h 164"/>
                <a:gd name="T84" fmla="*/ 3 w 89"/>
                <a:gd name="T85" fmla="*/ 58 h 164"/>
                <a:gd name="T86" fmla="*/ 2 w 89"/>
                <a:gd name="T87" fmla="*/ 47 h 164"/>
                <a:gd name="T88" fmla="*/ 5 w 89"/>
                <a:gd name="T89" fmla="*/ 29 h 164"/>
                <a:gd name="T90" fmla="*/ 15 w 89"/>
                <a:gd name="T91" fmla="*/ 14 h 164"/>
                <a:gd name="T92" fmla="*/ 29 w 89"/>
                <a:gd name="T93" fmla="*/ 3 h 164"/>
                <a:gd name="T94" fmla="*/ 49 w 89"/>
                <a:gd name="T9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64">
                  <a:moveTo>
                    <a:pt x="49" y="0"/>
                  </a:moveTo>
                  <a:lnTo>
                    <a:pt x="70" y="3"/>
                  </a:lnTo>
                  <a:lnTo>
                    <a:pt x="84" y="8"/>
                  </a:lnTo>
                  <a:lnTo>
                    <a:pt x="78" y="27"/>
                  </a:lnTo>
                  <a:lnTo>
                    <a:pt x="73" y="24"/>
                  </a:lnTo>
                  <a:lnTo>
                    <a:pt x="67" y="22"/>
                  </a:lnTo>
                  <a:lnTo>
                    <a:pt x="60" y="21"/>
                  </a:lnTo>
                  <a:lnTo>
                    <a:pt x="54" y="19"/>
                  </a:lnTo>
                  <a:lnTo>
                    <a:pt x="45" y="21"/>
                  </a:lnTo>
                  <a:lnTo>
                    <a:pt x="41" y="22"/>
                  </a:lnTo>
                  <a:lnTo>
                    <a:pt x="36" y="26"/>
                  </a:lnTo>
                  <a:lnTo>
                    <a:pt x="32" y="31"/>
                  </a:lnTo>
                  <a:lnTo>
                    <a:pt x="31" y="35"/>
                  </a:lnTo>
                  <a:lnTo>
                    <a:pt x="29" y="42"/>
                  </a:lnTo>
                  <a:lnTo>
                    <a:pt x="32" y="55"/>
                  </a:lnTo>
                  <a:lnTo>
                    <a:pt x="42" y="63"/>
                  </a:lnTo>
                  <a:lnTo>
                    <a:pt x="54" y="70"/>
                  </a:lnTo>
                  <a:lnTo>
                    <a:pt x="73" y="79"/>
                  </a:lnTo>
                  <a:lnTo>
                    <a:pt x="84" y="91"/>
                  </a:lnTo>
                  <a:lnTo>
                    <a:pt x="89" y="104"/>
                  </a:lnTo>
                  <a:lnTo>
                    <a:pt x="89" y="115"/>
                  </a:lnTo>
                  <a:lnTo>
                    <a:pt x="86" y="135"/>
                  </a:lnTo>
                  <a:lnTo>
                    <a:pt x="76" y="151"/>
                  </a:lnTo>
                  <a:lnTo>
                    <a:pt x="60" y="161"/>
                  </a:lnTo>
                  <a:lnTo>
                    <a:pt x="39" y="164"/>
                  </a:lnTo>
                  <a:lnTo>
                    <a:pt x="23" y="162"/>
                  </a:lnTo>
                  <a:lnTo>
                    <a:pt x="10" y="161"/>
                  </a:lnTo>
                  <a:lnTo>
                    <a:pt x="0" y="156"/>
                  </a:lnTo>
                  <a:lnTo>
                    <a:pt x="6" y="135"/>
                  </a:lnTo>
                  <a:lnTo>
                    <a:pt x="18" y="140"/>
                  </a:lnTo>
                  <a:lnTo>
                    <a:pt x="34" y="141"/>
                  </a:lnTo>
                  <a:lnTo>
                    <a:pt x="41" y="141"/>
                  </a:lnTo>
                  <a:lnTo>
                    <a:pt x="47" y="140"/>
                  </a:lnTo>
                  <a:lnTo>
                    <a:pt x="52" y="135"/>
                  </a:lnTo>
                  <a:lnTo>
                    <a:pt x="55" y="130"/>
                  </a:lnTo>
                  <a:lnTo>
                    <a:pt x="58" y="125"/>
                  </a:lnTo>
                  <a:lnTo>
                    <a:pt x="58" y="117"/>
                  </a:lnTo>
                  <a:lnTo>
                    <a:pt x="57" y="107"/>
                  </a:lnTo>
                  <a:lnTo>
                    <a:pt x="49" y="97"/>
                  </a:lnTo>
                  <a:lnTo>
                    <a:pt x="34" y="91"/>
                  </a:lnTo>
                  <a:lnTo>
                    <a:pt x="18" y="81"/>
                  </a:lnTo>
                  <a:lnTo>
                    <a:pt x="8" y="70"/>
                  </a:lnTo>
                  <a:lnTo>
                    <a:pt x="3" y="58"/>
                  </a:lnTo>
                  <a:lnTo>
                    <a:pt x="2" y="47"/>
                  </a:lnTo>
                  <a:lnTo>
                    <a:pt x="5" y="29"/>
                  </a:lnTo>
                  <a:lnTo>
                    <a:pt x="15" y="14"/>
                  </a:lnTo>
                  <a:lnTo>
                    <a:pt x="29" y="3"/>
                  </a:lnTo>
                  <a:lnTo>
                    <a:pt x="49"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34" name="Freeform 184"/>
            <p:cNvSpPr/>
            <p:nvPr/>
          </p:nvSpPr>
          <p:spPr bwMode="auto">
            <a:xfrm>
              <a:off x="9522940" y="3256718"/>
              <a:ext cx="165526" cy="299522"/>
            </a:xfrm>
            <a:custGeom>
              <a:avLst/>
              <a:gdLst>
                <a:gd name="T0" fmla="*/ 49 w 89"/>
                <a:gd name="T1" fmla="*/ 0 h 164"/>
                <a:gd name="T2" fmla="*/ 70 w 89"/>
                <a:gd name="T3" fmla="*/ 3 h 164"/>
                <a:gd name="T4" fmla="*/ 84 w 89"/>
                <a:gd name="T5" fmla="*/ 8 h 164"/>
                <a:gd name="T6" fmla="*/ 78 w 89"/>
                <a:gd name="T7" fmla="*/ 27 h 164"/>
                <a:gd name="T8" fmla="*/ 73 w 89"/>
                <a:gd name="T9" fmla="*/ 24 h 164"/>
                <a:gd name="T10" fmla="*/ 66 w 89"/>
                <a:gd name="T11" fmla="*/ 22 h 164"/>
                <a:gd name="T12" fmla="*/ 60 w 89"/>
                <a:gd name="T13" fmla="*/ 21 h 164"/>
                <a:gd name="T14" fmla="*/ 53 w 89"/>
                <a:gd name="T15" fmla="*/ 19 h 164"/>
                <a:gd name="T16" fmla="*/ 45 w 89"/>
                <a:gd name="T17" fmla="*/ 21 h 164"/>
                <a:gd name="T18" fmla="*/ 40 w 89"/>
                <a:gd name="T19" fmla="*/ 22 h 164"/>
                <a:gd name="T20" fmla="*/ 36 w 89"/>
                <a:gd name="T21" fmla="*/ 26 h 164"/>
                <a:gd name="T22" fmla="*/ 32 w 89"/>
                <a:gd name="T23" fmla="*/ 31 h 164"/>
                <a:gd name="T24" fmla="*/ 31 w 89"/>
                <a:gd name="T25" fmla="*/ 35 h 164"/>
                <a:gd name="T26" fmla="*/ 31 w 89"/>
                <a:gd name="T27" fmla="*/ 42 h 164"/>
                <a:gd name="T28" fmla="*/ 32 w 89"/>
                <a:gd name="T29" fmla="*/ 55 h 164"/>
                <a:gd name="T30" fmla="*/ 42 w 89"/>
                <a:gd name="T31" fmla="*/ 63 h 164"/>
                <a:gd name="T32" fmla="*/ 53 w 89"/>
                <a:gd name="T33" fmla="*/ 70 h 164"/>
                <a:gd name="T34" fmla="*/ 73 w 89"/>
                <a:gd name="T35" fmla="*/ 79 h 164"/>
                <a:gd name="T36" fmla="*/ 84 w 89"/>
                <a:gd name="T37" fmla="*/ 91 h 164"/>
                <a:gd name="T38" fmla="*/ 89 w 89"/>
                <a:gd name="T39" fmla="*/ 104 h 164"/>
                <a:gd name="T40" fmla="*/ 89 w 89"/>
                <a:gd name="T41" fmla="*/ 115 h 164"/>
                <a:gd name="T42" fmla="*/ 86 w 89"/>
                <a:gd name="T43" fmla="*/ 135 h 164"/>
                <a:gd name="T44" fmla="*/ 76 w 89"/>
                <a:gd name="T45" fmla="*/ 151 h 164"/>
                <a:gd name="T46" fmla="*/ 60 w 89"/>
                <a:gd name="T47" fmla="*/ 161 h 164"/>
                <a:gd name="T48" fmla="*/ 39 w 89"/>
                <a:gd name="T49" fmla="*/ 164 h 164"/>
                <a:gd name="T50" fmla="*/ 23 w 89"/>
                <a:gd name="T51" fmla="*/ 162 h 164"/>
                <a:gd name="T52" fmla="*/ 10 w 89"/>
                <a:gd name="T53" fmla="*/ 161 h 164"/>
                <a:gd name="T54" fmla="*/ 0 w 89"/>
                <a:gd name="T55" fmla="*/ 156 h 164"/>
                <a:gd name="T56" fmla="*/ 6 w 89"/>
                <a:gd name="T57" fmla="*/ 135 h 164"/>
                <a:gd name="T58" fmla="*/ 18 w 89"/>
                <a:gd name="T59" fmla="*/ 140 h 164"/>
                <a:gd name="T60" fmla="*/ 34 w 89"/>
                <a:gd name="T61" fmla="*/ 141 h 164"/>
                <a:gd name="T62" fmla="*/ 40 w 89"/>
                <a:gd name="T63" fmla="*/ 141 h 164"/>
                <a:gd name="T64" fmla="*/ 47 w 89"/>
                <a:gd name="T65" fmla="*/ 140 h 164"/>
                <a:gd name="T66" fmla="*/ 52 w 89"/>
                <a:gd name="T67" fmla="*/ 135 h 164"/>
                <a:gd name="T68" fmla="*/ 55 w 89"/>
                <a:gd name="T69" fmla="*/ 130 h 164"/>
                <a:gd name="T70" fmla="*/ 58 w 89"/>
                <a:gd name="T71" fmla="*/ 125 h 164"/>
                <a:gd name="T72" fmla="*/ 58 w 89"/>
                <a:gd name="T73" fmla="*/ 117 h 164"/>
                <a:gd name="T74" fmla="*/ 57 w 89"/>
                <a:gd name="T75" fmla="*/ 107 h 164"/>
                <a:gd name="T76" fmla="*/ 49 w 89"/>
                <a:gd name="T77" fmla="*/ 97 h 164"/>
                <a:gd name="T78" fmla="*/ 34 w 89"/>
                <a:gd name="T79" fmla="*/ 91 h 164"/>
                <a:gd name="T80" fmla="*/ 18 w 89"/>
                <a:gd name="T81" fmla="*/ 81 h 164"/>
                <a:gd name="T82" fmla="*/ 8 w 89"/>
                <a:gd name="T83" fmla="*/ 70 h 164"/>
                <a:gd name="T84" fmla="*/ 3 w 89"/>
                <a:gd name="T85" fmla="*/ 58 h 164"/>
                <a:gd name="T86" fmla="*/ 1 w 89"/>
                <a:gd name="T87" fmla="*/ 47 h 164"/>
                <a:gd name="T88" fmla="*/ 5 w 89"/>
                <a:gd name="T89" fmla="*/ 29 h 164"/>
                <a:gd name="T90" fmla="*/ 14 w 89"/>
                <a:gd name="T91" fmla="*/ 14 h 164"/>
                <a:gd name="T92" fmla="*/ 29 w 89"/>
                <a:gd name="T93" fmla="*/ 3 h 164"/>
                <a:gd name="T94" fmla="*/ 49 w 89"/>
                <a:gd name="T9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64">
                  <a:moveTo>
                    <a:pt x="49" y="0"/>
                  </a:moveTo>
                  <a:lnTo>
                    <a:pt x="70" y="3"/>
                  </a:lnTo>
                  <a:lnTo>
                    <a:pt x="84" y="8"/>
                  </a:lnTo>
                  <a:lnTo>
                    <a:pt x="78" y="27"/>
                  </a:lnTo>
                  <a:lnTo>
                    <a:pt x="73" y="24"/>
                  </a:lnTo>
                  <a:lnTo>
                    <a:pt x="66" y="22"/>
                  </a:lnTo>
                  <a:lnTo>
                    <a:pt x="60" y="21"/>
                  </a:lnTo>
                  <a:lnTo>
                    <a:pt x="53" y="19"/>
                  </a:lnTo>
                  <a:lnTo>
                    <a:pt x="45" y="21"/>
                  </a:lnTo>
                  <a:lnTo>
                    <a:pt x="40" y="22"/>
                  </a:lnTo>
                  <a:lnTo>
                    <a:pt x="36" y="26"/>
                  </a:lnTo>
                  <a:lnTo>
                    <a:pt x="32" y="31"/>
                  </a:lnTo>
                  <a:lnTo>
                    <a:pt x="31" y="35"/>
                  </a:lnTo>
                  <a:lnTo>
                    <a:pt x="31" y="42"/>
                  </a:lnTo>
                  <a:lnTo>
                    <a:pt x="32" y="55"/>
                  </a:lnTo>
                  <a:lnTo>
                    <a:pt x="42" y="63"/>
                  </a:lnTo>
                  <a:lnTo>
                    <a:pt x="53" y="70"/>
                  </a:lnTo>
                  <a:lnTo>
                    <a:pt x="73" y="79"/>
                  </a:lnTo>
                  <a:lnTo>
                    <a:pt x="84" y="91"/>
                  </a:lnTo>
                  <a:lnTo>
                    <a:pt x="89" y="104"/>
                  </a:lnTo>
                  <a:lnTo>
                    <a:pt x="89" y="115"/>
                  </a:lnTo>
                  <a:lnTo>
                    <a:pt x="86" y="135"/>
                  </a:lnTo>
                  <a:lnTo>
                    <a:pt x="76" y="151"/>
                  </a:lnTo>
                  <a:lnTo>
                    <a:pt x="60" y="161"/>
                  </a:lnTo>
                  <a:lnTo>
                    <a:pt x="39" y="164"/>
                  </a:lnTo>
                  <a:lnTo>
                    <a:pt x="23" y="162"/>
                  </a:lnTo>
                  <a:lnTo>
                    <a:pt x="10" y="161"/>
                  </a:lnTo>
                  <a:lnTo>
                    <a:pt x="0" y="156"/>
                  </a:lnTo>
                  <a:lnTo>
                    <a:pt x="6" y="135"/>
                  </a:lnTo>
                  <a:lnTo>
                    <a:pt x="18" y="140"/>
                  </a:lnTo>
                  <a:lnTo>
                    <a:pt x="34" y="141"/>
                  </a:lnTo>
                  <a:lnTo>
                    <a:pt x="40" y="141"/>
                  </a:lnTo>
                  <a:lnTo>
                    <a:pt x="47" y="140"/>
                  </a:lnTo>
                  <a:lnTo>
                    <a:pt x="52" y="135"/>
                  </a:lnTo>
                  <a:lnTo>
                    <a:pt x="55" y="130"/>
                  </a:lnTo>
                  <a:lnTo>
                    <a:pt x="58" y="125"/>
                  </a:lnTo>
                  <a:lnTo>
                    <a:pt x="58" y="117"/>
                  </a:lnTo>
                  <a:lnTo>
                    <a:pt x="57" y="107"/>
                  </a:lnTo>
                  <a:lnTo>
                    <a:pt x="49" y="97"/>
                  </a:lnTo>
                  <a:lnTo>
                    <a:pt x="34" y="91"/>
                  </a:lnTo>
                  <a:lnTo>
                    <a:pt x="18" y="81"/>
                  </a:lnTo>
                  <a:lnTo>
                    <a:pt x="8" y="70"/>
                  </a:lnTo>
                  <a:lnTo>
                    <a:pt x="3" y="58"/>
                  </a:lnTo>
                  <a:lnTo>
                    <a:pt x="1" y="47"/>
                  </a:lnTo>
                  <a:lnTo>
                    <a:pt x="5" y="29"/>
                  </a:lnTo>
                  <a:lnTo>
                    <a:pt x="14" y="14"/>
                  </a:lnTo>
                  <a:lnTo>
                    <a:pt x="29" y="3"/>
                  </a:lnTo>
                  <a:lnTo>
                    <a:pt x="49"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35" name="Freeform 185"/>
            <p:cNvSpPr>
              <a:spLocks noEditPoints="1"/>
            </p:cNvSpPr>
            <p:nvPr/>
          </p:nvSpPr>
          <p:spPr bwMode="auto">
            <a:xfrm>
              <a:off x="-132897" y="1948279"/>
              <a:ext cx="465059" cy="441401"/>
            </a:xfrm>
            <a:custGeom>
              <a:avLst/>
              <a:gdLst>
                <a:gd name="T0" fmla="*/ 1 w 250"/>
                <a:gd name="T1" fmla="*/ 235 h 241"/>
                <a:gd name="T2" fmla="*/ 1 w 250"/>
                <a:gd name="T3" fmla="*/ 238 h 241"/>
                <a:gd name="T4" fmla="*/ 0 w 250"/>
                <a:gd name="T5" fmla="*/ 241 h 241"/>
                <a:gd name="T6" fmla="*/ 1 w 250"/>
                <a:gd name="T7" fmla="*/ 238 h 241"/>
                <a:gd name="T8" fmla="*/ 1 w 250"/>
                <a:gd name="T9" fmla="*/ 235 h 241"/>
                <a:gd name="T10" fmla="*/ 250 w 250"/>
                <a:gd name="T11" fmla="*/ 0 h 241"/>
                <a:gd name="T12" fmla="*/ 240 w 250"/>
                <a:gd name="T13" fmla="*/ 15 h 241"/>
                <a:gd name="T14" fmla="*/ 231 w 250"/>
                <a:gd name="T15" fmla="*/ 20 h 241"/>
                <a:gd name="T16" fmla="*/ 218 w 250"/>
                <a:gd name="T17" fmla="*/ 27 h 241"/>
                <a:gd name="T18" fmla="*/ 203 w 250"/>
                <a:gd name="T19" fmla="*/ 35 h 241"/>
                <a:gd name="T20" fmla="*/ 185 w 250"/>
                <a:gd name="T21" fmla="*/ 44 h 241"/>
                <a:gd name="T22" fmla="*/ 166 w 250"/>
                <a:gd name="T23" fmla="*/ 59 h 241"/>
                <a:gd name="T24" fmla="*/ 141 w 250"/>
                <a:gd name="T25" fmla="*/ 77 h 241"/>
                <a:gd name="T26" fmla="*/ 114 w 250"/>
                <a:gd name="T27" fmla="*/ 98 h 241"/>
                <a:gd name="T28" fmla="*/ 76 w 250"/>
                <a:gd name="T29" fmla="*/ 132 h 241"/>
                <a:gd name="T30" fmla="*/ 49 w 250"/>
                <a:gd name="T31" fmla="*/ 162 h 241"/>
                <a:gd name="T32" fmla="*/ 29 w 250"/>
                <a:gd name="T33" fmla="*/ 188 h 241"/>
                <a:gd name="T34" fmla="*/ 14 w 250"/>
                <a:gd name="T35" fmla="*/ 210 h 241"/>
                <a:gd name="T36" fmla="*/ 5 w 250"/>
                <a:gd name="T37" fmla="*/ 227 h 241"/>
                <a:gd name="T38" fmla="*/ 1 w 250"/>
                <a:gd name="T39" fmla="*/ 235 h 241"/>
                <a:gd name="T40" fmla="*/ 5 w 250"/>
                <a:gd name="T41" fmla="*/ 227 h 241"/>
                <a:gd name="T42" fmla="*/ 13 w 250"/>
                <a:gd name="T43" fmla="*/ 212 h 241"/>
                <a:gd name="T44" fmla="*/ 23 w 250"/>
                <a:gd name="T45" fmla="*/ 191 h 241"/>
                <a:gd name="T46" fmla="*/ 37 w 250"/>
                <a:gd name="T47" fmla="*/ 166 h 241"/>
                <a:gd name="T48" fmla="*/ 55 w 250"/>
                <a:gd name="T49" fmla="*/ 140 h 241"/>
                <a:gd name="T50" fmla="*/ 78 w 250"/>
                <a:gd name="T51" fmla="*/ 114 h 241"/>
                <a:gd name="T52" fmla="*/ 105 w 250"/>
                <a:gd name="T53" fmla="*/ 85 h 241"/>
                <a:gd name="T54" fmla="*/ 131 w 250"/>
                <a:gd name="T55" fmla="*/ 62 h 241"/>
                <a:gd name="T56" fmla="*/ 157 w 250"/>
                <a:gd name="T57" fmla="*/ 43 h 241"/>
                <a:gd name="T58" fmla="*/ 180 w 250"/>
                <a:gd name="T59" fmla="*/ 28 h 241"/>
                <a:gd name="T60" fmla="*/ 200 w 250"/>
                <a:gd name="T61" fmla="*/ 17 h 241"/>
                <a:gd name="T62" fmla="*/ 214 w 250"/>
                <a:gd name="T63" fmla="*/ 9 h 241"/>
                <a:gd name="T64" fmla="*/ 224 w 250"/>
                <a:gd name="T65" fmla="*/ 4 h 241"/>
                <a:gd name="T66" fmla="*/ 227 w 250"/>
                <a:gd name="T67" fmla="*/ 2 h 241"/>
                <a:gd name="T68" fmla="*/ 250 w 250"/>
                <a:gd name="T69"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0" h="241">
                  <a:moveTo>
                    <a:pt x="1" y="235"/>
                  </a:moveTo>
                  <a:lnTo>
                    <a:pt x="1" y="238"/>
                  </a:lnTo>
                  <a:lnTo>
                    <a:pt x="0" y="241"/>
                  </a:lnTo>
                  <a:lnTo>
                    <a:pt x="1" y="238"/>
                  </a:lnTo>
                  <a:lnTo>
                    <a:pt x="1" y="235"/>
                  </a:lnTo>
                  <a:close/>
                  <a:moveTo>
                    <a:pt x="250" y="0"/>
                  </a:moveTo>
                  <a:lnTo>
                    <a:pt x="240" y="15"/>
                  </a:lnTo>
                  <a:lnTo>
                    <a:pt x="231" y="20"/>
                  </a:lnTo>
                  <a:lnTo>
                    <a:pt x="218" y="27"/>
                  </a:lnTo>
                  <a:lnTo>
                    <a:pt x="203" y="35"/>
                  </a:lnTo>
                  <a:lnTo>
                    <a:pt x="185" y="44"/>
                  </a:lnTo>
                  <a:lnTo>
                    <a:pt x="166" y="59"/>
                  </a:lnTo>
                  <a:lnTo>
                    <a:pt x="141" y="77"/>
                  </a:lnTo>
                  <a:lnTo>
                    <a:pt x="114" y="98"/>
                  </a:lnTo>
                  <a:lnTo>
                    <a:pt x="76" y="132"/>
                  </a:lnTo>
                  <a:lnTo>
                    <a:pt x="49" y="162"/>
                  </a:lnTo>
                  <a:lnTo>
                    <a:pt x="29" y="188"/>
                  </a:lnTo>
                  <a:lnTo>
                    <a:pt x="14" y="210"/>
                  </a:lnTo>
                  <a:lnTo>
                    <a:pt x="5" y="227"/>
                  </a:lnTo>
                  <a:lnTo>
                    <a:pt x="1" y="235"/>
                  </a:lnTo>
                  <a:lnTo>
                    <a:pt x="5" y="227"/>
                  </a:lnTo>
                  <a:lnTo>
                    <a:pt x="13" y="212"/>
                  </a:lnTo>
                  <a:lnTo>
                    <a:pt x="23" y="191"/>
                  </a:lnTo>
                  <a:lnTo>
                    <a:pt x="37" y="166"/>
                  </a:lnTo>
                  <a:lnTo>
                    <a:pt x="55" y="140"/>
                  </a:lnTo>
                  <a:lnTo>
                    <a:pt x="78" y="114"/>
                  </a:lnTo>
                  <a:lnTo>
                    <a:pt x="105" y="85"/>
                  </a:lnTo>
                  <a:lnTo>
                    <a:pt x="131" y="62"/>
                  </a:lnTo>
                  <a:lnTo>
                    <a:pt x="157" y="43"/>
                  </a:lnTo>
                  <a:lnTo>
                    <a:pt x="180" y="28"/>
                  </a:lnTo>
                  <a:lnTo>
                    <a:pt x="200" y="17"/>
                  </a:lnTo>
                  <a:lnTo>
                    <a:pt x="214" y="9"/>
                  </a:lnTo>
                  <a:lnTo>
                    <a:pt x="224" y="4"/>
                  </a:lnTo>
                  <a:lnTo>
                    <a:pt x="227" y="2"/>
                  </a:lnTo>
                  <a:lnTo>
                    <a:pt x="250"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36" name="Freeform 186"/>
            <p:cNvSpPr/>
            <p:nvPr/>
          </p:nvSpPr>
          <p:spPr bwMode="auto">
            <a:xfrm>
              <a:off x="-101368" y="2192624"/>
              <a:ext cx="1103524" cy="1158680"/>
            </a:xfrm>
            <a:custGeom>
              <a:avLst/>
              <a:gdLst>
                <a:gd name="T0" fmla="*/ 501 w 598"/>
                <a:gd name="T1" fmla="*/ 0 h 629"/>
                <a:gd name="T2" fmla="*/ 598 w 598"/>
                <a:gd name="T3" fmla="*/ 37 h 629"/>
                <a:gd name="T4" fmla="*/ 540 w 598"/>
                <a:gd name="T5" fmla="*/ 118 h 629"/>
                <a:gd name="T6" fmla="*/ 520 w 598"/>
                <a:gd name="T7" fmla="*/ 125 h 629"/>
                <a:gd name="T8" fmla="*/ 458 w 598"/>
                <a:gd name="T9" fmla="*/ 153 h 629"/>
                <a:gd name="T10" fmla="*/ 398 w 598"/>
                <a:gd name="T11" fmla="*/ 184 h 629"/>
                <a:gd name="T12" fmla="*/ 340 w 598"/>
                <a:gd name="T13" fmla="*/ 219 h 629"/>
                <a:gd name="T14" fmla="*/ 286 w 598"/>
                <a:gd name="T15" fmla="*/ 258 h 629"/>
                <a:gd name="T16" fmla="*/ 236 w 598"/>
                <a:gd name="T17" fmla="*/ 301 h 629"/>
                <a:gd name="T18" fmla="*/ 192 w 598"/>
                <a:gd name="T19" fmla="*/ 345 h 629"/>
                <a:gd name="T20" fmla="*/ 153 w 598"/>
                <a:gd name="T21" fmla="*/ 390 h 629"/>
                <a:gd name="T22" fmla="*/ 122 w 598"/>
                <a:gd name="T23" fmla="*/ 434 h 629"/>
                <a:gd name="T24" fmla="*/ 98 w 598"/>
                <a:gd name="T25" fmla="*/ 478 h 629"/>
                <a:gd name="T26" fmla="*/ 83 w 598"/>
                <a:gd name="T27" fmla="*/ 520 h 629"/>
                <a:gd name="T28" fmla="*/ 80 w 598"/>
                <a:gd name="T29" fmla="*/ 555 h 629"/>
                <a:gd name="T30" fmla="*/ 81 w 598"/>
                <a:gd name="T31" fmla="*/ 584 h 629"/>
                <a:gd name="T32" fmla="*/ 91 w 598"/>
                <a:gd name="T33" fmla="*/ 608 h 629"/>
                <a:gd name="T34" fmla="*/ 107 w 598"/>
                <a:gd name="T35" fmla="*/ 629 h 629"/>
                <a:gd name="T36" fmla="*/ 89 w 598"/>
                <a:gd name="T37" fmla="*/ 613 h 629"/>
                <a:gd name="T38" fmla="*/ 75 w 598"/>
                <a:gd name="T39" fmla="*/ 598 h 629"/>
                <a:gd name="T40" fmla="*/ 62 w 598"/>
                <a:gd name="T41" fmla="*/ 585 h 629"/>
                <a:gd name="T42" fmla="*/ 50 w 598"/>
                <a:gd name="T43" fmla="*/ 571 h 629"/>
                <a:gd name="T44" fmla="*/ 36 w 598"/>
                <a:gd name="T45" fmla="*/ 553 h 629"/>
                <a:gd name="T46" fmla="*/ 20 w 598"/>
                <a:gd name="T47" fmla="*/ 530 h 629"/>
                <a:gd name="T48" fmla="*/ 13 w 598"/>
                <a:gd name="T49" fmla="*/ 520 h 629"/>
                <a:gd name="T50" fmla="*/ 5 w 598"/>
                <a:gd name="T51" fmla="*/ 499 h 629"/>
                <a:gd name="T52" fmla="*/ 0 w 598"/>
                <a:gd name="T53" fmla="*/ 478 h 629"/>
                <a:gd name="T54" fmla="*/ 0 w 598"/>
                <a:gd name="T55" fmla="*/ 454 h 629"/>
                <a:gd name="T56" fmla="*/ 3 w 598"/>
                <a:gd name="T57" fmla="*/ 426 h 629"/>
                <a:gd name="T58" fmla="*/ 20 w 598"/>
                <a:gd name="T59" fmla="*/ 380 h 629"/>
                <a:gd name="T60" fmla="*/ 42 w 598"/>
                <a:gd name="T61" fmla="*/ 335 h 629"/>
                <a:gd name="T62" fmla="*/ 76 w 598"/>
                <a:gd name="T63" fmla="*/ 289 h 629"/>
                <a:gd name="T64" fmla="*/ 115 w 598"/>
                <a:gd name="T65" fmla="*/ 242 h 629"/>
                <a:gd name="T66" fmla="*/ 163 w 598"/>
                <a:gd name="T67" fmla="*/ 197 h 629"/>
                <a:gd name="T68" fmla="*/ 213 w 598"/>
                <a:gd name="T69" fmla="*/ 154 h 629"/>
                <a:gd name="T70" fmla="*/ 270 w 598"/>
                <a:gd name="T71" fmla="*/ 112 h 629"/>
                <a:gd name="T72" fmla="*/ 330 w 598"/>
                <a:gd name="T73" fmla="*/ 76 h 629"/>
                <a:gd name="T74" fmla="*/ 393 w 598"/>
                <a:gd name="T75" fmla="*/ 42 h 629"/>
                <a:gd name="T76" fmla="*/ 457 w 598"/>
                <a:gd name="T77" fmla="*/ 14 h 629"/>
                <a:gd name="T78" fmla="*/ 501 w 598"/>
                <a:gd name="T79"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8" h="629">
                  <a:moveTo>
                    <a:pt x="501" y="0"/>
                  </a:moveTo>
                  <a:lnTo>
                    <a:pt x="598" y="37"/>
                  </a:lnTo>
                  <a:lnTo>
                    <a:pt x="540" y="118"/>
                  </a:lnTo>
                  <a:lnTo>
                    <a:pt x="520" y="125"/>
                  </a:lnTo>
                  <a:lnTo>
                    <a:pt x="458" y="153"/>
                  </a:lnTo>
                  <a:lnTo>
                    <a:pt x="398" y="184"/>
                  </a:lnTo>
                  <a:lnTo>
                    <a:pt x="340" y="219"/>
                  </a:lnTo>
                  <a:lnTo>
                    <a:pt x="286" y="258"/>
                  </a:lnTo>
                  <a:lnTo>
                    <a:pt x="236" y="301"/>
                  </a:lnTo>
                  <a:lnTo>
                    <a:pt x="192" y="345"/>
                  </a:lnTo>
                  <a:lnTo>
                    <a:pt x="153" y="390"/>
                  </a:lnTo>
                  <a:lnTo>
                    <a:pt x="122" y="434"/>
                  </a:lnTo>
                  <a:lnTo>
                    <a:pt x="98" y="478"/>
                  </a:lnTo>
                  <a:lnTo>
                    <a:pt x="83" y="520"/>
                  </a:lnTo>
                  <a:lnTo>
                    <a:pt x="80" y="555"/>
                  </a:lnTo>
                  <a:lnTo>
                    <a:pt x="81" y="584"/>
                  </a:lnTo>
                  <a:lnTo>
                    <a:pt x="91" y="608"/>
                  </a:lnTo>
                  <a:lnTo>
                    <a:pt x="107" y="629"/>
                  </a:lnTo>
                  <a:lnTo>
                    <a:pt x="89" y="613"/>
                  </a:lnTo>
                  <a:lnTo>
                    <a:pt x="75" y="598"/>
                  </a:lnTo>
                  <a:lnTo>
                    <a:pt x="62" y="585"/>
                  </a:lnTo>
                  <a:lnTo>
                    <a:pt x="50" y="571"/>
                  </a:lnTo>
                  <a:lnTo>
                    <a:pt x="36" y="553"/>
                  </a:lnTo>
                  <a:lnTo>
                    <a:pt x="20" y="530"/>
                  </a:lnTo>
                  <a:lnTo>
                    <a:pt x="13" y="520"/>
                  </a:lnTo>
                  <a:lnTo>
                    <a:pt x="5" y="499"/>
                  </a:lnTo>
                  <a:lnTo>
                    <a:pt x="0" y="478"/>
                  </a:lnTo>
                  <a:lnTo>
                    <a:pt x="0" y="454"/>
                  </a:lnTo>
                  <a:lnTo>
                    <a:pt x="3" y="426"/>
                  </a:lnTo>
                  <a:lnTo>
                    <a:pt x="20" y="380"/>
                  </a:lnTo>
                  <a:lnTo>
                    <a:pt x="42" y="335"/>
                  </a:lnTo>
                  <a:lnTo>
                    <a:pt x="76" y="289"/>
                  </a:lnTo>
                  <a:lnTo>
                    <a:pt x="115" y="242"/>
                  </a:lnTo>
                  <a:lnTo>
                    <a:pt x="163" y="197"/>
                  </a:lnTo>
                  <a:lnTo>
                    <a:pt x="213" y="154"/>
                  </a:lnTo>
                  <a:lnTo>
                    <a:pt x="270" y="112"/>
                  </a:lnTo>
                  <a:lnTo>
                    <a:pt x="330" y="76"/>
                  </a:lnTo>
                  <a:lnTo>
                    <a:pt x="393" y="42"/>
                  </a:lnTo>
                  <a:lnTo>
                    <a:pt x="457" y="14"/>
                  </a:lnTo>
                  <a:lnTo>
                    <a:pt x="501"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37" name="Freeform 187"/>
            <p:cNvSpPr/>
            <p:nvPr/>
          </p:nvSpPr>
          <p:spPr bwMode="auto">
            <a:xfrm>
              <a:off x="-195956" y="2121687"/>
              <a:ext cx="520233" cy="803980"/>
            </a:xfrm>
            <a:custGeom>
              <a:avLst/>
              <a:gdLst>
                <a:gd name="T0" fmla="*/ 223 w 281"/>
                <a:gd name="T1" fmla="*/ 0 h 433"/>
                <a:gd name="T2" fmla="*/ 281 w 281"/>
                <a:gd name="T3" fmla="*/ 12 h 433"/>
                <a:gd name="T4" fmla="*/ 267 w 281"/>
                <a:gd name="T5" fmla="*/ 70 h 433"/>
                <a:gd name="T6" fmla="*/ 213 w 281"/>
                <a:gd name="T7" fmla="*/ 110 h 433"/>
                <a:gd name="T8" fmla="*/ 164 w 281"/>
                <a:gd name="T9" fmla="*/ 150 h 433"/>
                <a:gd name="T10" fmla="*/ 120 w 281"/>
                <a:gd name="T11" fmla="*/ 194 h 433"/>
                <a:gd name="T12" fmla="*/ 83 w 281"/>
                <a:gd name="T13" fmla="*/ 238 h 433"/>
                <a:gd name="T14" fmla="*/ 52 w 281"/>
                <a:gd name="T15" fmla="*/ 282 h 433"/>
                <a:gd name="T16" fmla="*/ 29 w 281"/>
                <a:gd name="T17" fmla="*/ 326 h 433"/>
                <a:gd name="T18" fmla="*/ 15 w 281"/>
                <a:gd name="T19" fmla="*/ 367 h 433"/>
                <a:gd name="T20" fmla="*/ 11 w 281"/>
                <a:gd name="T21" fmla="*/ 402 h 433"/>
                <a:gd name="T22" fmla="*/ 15 w 281"/>
                <a:gd name="T23" fmla="*/ 433 h 433"/>
                <a:gd name="T24" fmla="*/ 10 w 281"/>
                <a:gd name="T25" fmla="*/ 415 h 433"/>
                <a:gd name="T26" fmla="*/ 7 w 281"/>
                <a:gd name="T27" fmla="*/ 393 h 433"/>
                <a:gd name="T28" fmla="*/ 3 w 281"/>
                <a:gd name="T29" fmla="*/ 376 h 433"/>
                <a:gd name="T30" fmla="*/ 2 w 281"/>
                <a:gd name="T31" fmla="*/ 363 h 433"/>
                <a:gd name="T32" fmla="*/ 2 w 281"/>
                <a:gd name="T33" fmla="*/ 350 h 433"/>
                <a:gd name="T34" fmla="*/ 0 w 281"/>
                <a:gd name="T35" fmla="*/ 334 h 433"/>
                <a:gd name="T36" fmla="*/ 0 w 281"/>
                <a:gd name="T37" fmla="*/ 308 h 433"/>
                <a:gd name="T38" fmla="*/ 2 w 281"/>
                <a:gd name="T39" fmla="*/ 280 h 433"/>
                <a:gd name="T40" fmla="*/ 3 w 281"/>
                <a:gd name="T41" fmla="*/ 271 h 433"/>
                <a:gd name="T42" fmla="*/ 5 w 281"/>
                <a:gd name="T43" fmla="*/ 261 h 433"/>
                <a:gd name="T44" fmla="*/ 18 w 281"/>
                <a:gd name="T45" fmla="*/ 223 h 433"/>
                <a:gd name="T46" fmla="*/ 37 w 281"/>
                <a:gd name="T47" fmla="*/ 186 h 433"/>
                <a:gd name="T48" fmla="*/ 63 w 281"/>
                <a:gd name="T49" fmla="*/ 147 h 433"/>
                <a:gd name="T50" fmla="*/ 96 w 281"/>
                <a:gd name="T51" fmla="*/ 110 h 433"/>
                <a:gd name="T52" fmla="*/ 135 w 281"/>
                <a:gd name="T53" fmla="*/ 70 h 433"/>
                <a:gd name="T54" fmla="*/ 177 w 281"/>
                <a:gd name="T55" fmla="*/ 35 h 433"/>
                <a:gd name="T56" fmla="*/ 223 w 281"/>
                <a:gd name="T5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1" h="433">
                  <a:moveTo>
                    <a:pt x="223" y="0"/>
                  </a:moveTo>
                  <a:lnTo>
                    <a:pt x="281" y="12"/>
                  </a:lnTo>
                  <a:lnTo>
                    <a:pt x="267" y="70"/>
                  </a:lnTo>
                  <a:lnTo>
                    <a:pt x="213" y="110"/>
                  </a:lnTo>
                  <a:lnTo>
                    <a:pt x="164" y="150"/>
                  </a:lnTo>
                  <a:lnTo>
                    <a:pt x="120" y="194"/>
                  </a:lnTo>
                  <a:lnTo>
                    <a:pt x="83" y="238"/>
                  </a:lnTo>
                  <a:lnTo>
                    <a:pt x="52" y="282"/>
                  </a:lnTo>
                  <a:lnTo>
                    <a:pt x="29" y="326"/>
                  </a:lnTo>
                  <a:lnTo>
                    <a:pt x="15" y="367"/>
                  </a:lnTo>
                  <a:lnTo>
                    <a:pt x="11" y="402"/>
                  </a:lnTo>
                  <a:lnTo>
                    <a:pt x="15" y="433"/>
                  </a:lnTo>
                  <a:lnTo>
                    <a:pt x="10" y="415"/>
                  </a:lnTo>
                  <a:lnTo>
                    <a:pt x="7" y="393"/>
                  </a:lnTo>
                  <a:lnTo>
                    <a:pt x="3" y="376"/>
                  </a:lnTo>
                  <a:lnTo>
                    <a:pt x="2" y="363"/>
                  </a:lnTo>
                  <a:lnTo>
                    <a:pt x="2" y="350"/>
                  </a:lnTo>
                  <a:lnTo>
                    <a:pt x="0" y="334"/>
                  </a:lnTo>
                  <a:lnTo>
                    <a:pt x="0" y="308"/>
                  </a:lnTo>
                  <a:lnTo>
                    <a:pt x="2" y="280"/>
                  </a:lnTo>
                  <a:lnTo>
                    <a:pt x="3" y="271"/>
                  </a:lnTo>
                  <a:lnTo>
                    <a:pt x="5" y="261"/>
                  </a:lnTo>
                  <a:lnTo>
                    <a:pt x="18" y="223"/>
                  </a:lnTo>
                  <a:lnTo>
                    <a:pt x="37" y="186"/>
                  </a:lnTo>
                  <a:lnTo>
                    <a:pt x="63" y="147"/>
                  </a:lnTo>
                  <a:lnTo>
                    <a:pt x="96" y="110"/>
                  </a:lnTo>
                  <a:lnTo>
                    <a:pt x="135" y="70"/>
                  </a:lnTo>
                  <a:lnTo>
                    <a:pt x="177" y="35"/>
                  </a:lnTo>
                  <a:lnTo>
                    <a:pt x="223"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38" name="Freeform 188"/>
            <p:cNvSpPr/>
            <p:nvPr/>
          </p:nvSpPr>
          <p:spPr bwMode="auto">
            <a:xfrm>
              <a:off x="213924" y="2649789"/>
              <a:ext cx="851290" cy="898566"/>
            </a:xfrm>
            <a:custGeom>
              <a:avLst/>
              <a:gdLst>
                <a:gd name="T0" fmla="*/ 356 w 462"/>
                <a:gd name="T1" fmla="*/ 0 h 490"/>
                <a:gd name="T2" fmla="*/ 462 w 462"/>
                <a:gd name="T3" fmla="*/ 28 h 490"/>
                <a:gd name="T4" fmla="*/ 408 w 462"/>
                <a:gd name="T5" fmla="*/ 116 h 490"/>
                <a:gd name="T6" fmla="*/ 356 w 462"/>
                <a:gd name="T7" fmla="*/ 142 h 490"/>
                <a:gd name="T8" fmla="*/ 307 w 462"/>
                <a:gd name="T9" fmla="*/ 171 h 490"/>
                <a:gd name="T10" fmla="*/ 262 w 462"/>
                <a:gd name="T11" fmla="*/ 203 h 490"/>
                <a:gd name="T12" fmla="*/ 221 w 462"/>
                <a:gd name="T13" fmla="*/ 239 h 490"/>
                <a:gd name="T14" fmla="*/ 185 w 462"/>
                <a:gd name="T15" fmla="*/ 277 h 490"/>
                <a:gd name="T16" fmla="*/ 156 w 462"/>
                <a:gd name="T17" fmla="*/ 314 h 490"/>
                <a:gd name="T18" fmla="*/ 135 w 462"/>
                <a:gd name="T19" fmla="*/ 351 h 490"/>
                <a:gd name="T20" fmla="*/ 122 w 462"/>
                <a:gd name="T21" fmla="*/ 387 h 490"/>
                <a:gd name="T22" fmla="*/ 119 w 462"/>
                <a:gd name="T23" fmla="*/ 417 h 490"/>
                <a:gd name="T24" fmla="*/ 124 w 462"/>
                <a:gd name="T25" fmla="*/ 439 h 490"/>
                <a:gd name="T26" fmla="*/ 133 w 462"/>
                <a:gd name="T27" fmla="*/ 459 h 490"/>
                <a:gd name="T28" fmla="*/ 151 w 462"/>
                <a:gd name="T29" fmla="*/ 475 h 490"/>
                <a:gd name="T30" fmla="*/ 174 w 462"/>
                <a:gd name="T31" fmla="*/ 485 h 490"/>
                <a:gd name="T32" fmla="*/ 202 w 462"/>
                <a:gd name="T33" fmla="*/ 490 h 490"/>
                <a:gd name="T34" fmla="*/ 190 w 462"/>
                <a:gd name="T35" fmla="*/ 490 h 490"/>
                <a:gd name="T36" fmla="*/ 179 w 462"/>
                <a:gd name="T37" fmla="*/ 488 h 490"/>
                <a:gd name="T38" fmla="*/ 158 w 462"/>
                <a:gd name="T39" fmla="*/ 485 h 490"/>
                <a:gd name="T40" fmla="*/ 141 w 462"/>
                <a:gd name="T41" fmla="*/ 482 h 490"/>
                <a:gd name="T42" fmla="*/ 125 w 462"/>
                <a:gd name="T43" fmla="*/ 478 h 490"/>
                <a:gd name="T44" fmla="*/ 109 w 462"/>
                <a:gd name="T45" fmla="*/ 473 h 490"/>
                <a:gd name="T46" fmla="*/ 88 w 462"/>
                <a:gd name="T47" fmla="*/ 469 h 490"/>
                <a:gd name="T48" fmla="*/ 73 w 462"/>
                <a:gd name="T49" fmla="*/ 462 h 490"/>
                <a:gd name="T50" fmla="*/ 57 w 462"/>
                <a:gd name="T51" fmla="*/ 456 h 490"/>
                <a:gd name="T52" fmla="*/ 33 w 462"/>
                <a:gd name="T53" fmla="*/ 443 h 490"/>
                <a:gd name="T54" fmla="*/ 15 w 462"/>
                <a:gd name="T55" fmla="*/ 423 h 490"/>
                <a:gd name="T56" fmla="*/ 3 w 462"/>
                <a:gd name="T57" fmla="*/ 400 h 490"/>
                <a:gd name="T58" fmla="*/ 0 w 462"/>
                <a:gd name="T59" fmla="*/ 371 h 490"/>
                <a:gd name="T60" fmla="*/ 3 w 462"/>
                <a:gd name="T61" fmla="*/ 338 h 490"/>
                <a:gd name="T62" fmla="*/ 18 w 462"/>
                <a:gd name="T63" fmla="*/ 298 h 490"/>
                <a:gd name="T64" fmla="*/ 39 w 462"/>
                <a:gd name="T65" fmla="*/ 257 h 490"/>
                <a:gd name="T66" fmla="*/ 68 w 462"/>
                <a:gd name="T67" fmla="*/ 216 h 490"/>
                <a:gd name="T68" fmla="*/ 106 w 462"/>
                <a:gd name="T69" fmla="*/ 174 h 490"/>
                <a:gd name="T70" fmla="*/ 148 w 462"/>
                <a:gd name="T71" fmla="*/ 135 h 490"/>
                <a:gd name="T72" fmla="*/ 193 w 462"/>
                <a:gd name="T73" fmla="*/ 96 h 490"/>
                <a:gd name="T74" fmla="*/ 245 w 462"/>
                <a:gd name="T75" fmla="*/ 60 h 490"/>
                <a:gd name="T76" fmla="*/ 299 w 462"/>
                <a:gd name="T77" fmla="*/ 28 h 490"/>
                <a:gd name="T78" fmla="*/ 356 w 462"/>
                <a:gd name="T79"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2" h="490">
                  <a:moveTo>
                    <a:pt x="356" y="0"/>
                  </a:moveTo>
                  <a:lnTo>
                    <a:pt x="462" y="28"/>
                  </a:lnTo>
                  <a:lnTo>
                    <a:pt x="408" y="116"/>
                  </a:lnTo>
                  <a:lnTo>
                    <a:pt x="356" y="142"/>
                  </a:lnTo>
                  <a:lnTo>
                    <a:pt x="307" y="171"/>
                  </a:lnTo>
                  <a:lnTo>
                    <a:pt x="262" y="203"/>
                  </a:lnTo>
                  <a:lnTo>
                    <a:pt x="221" y="239"/>
                  </a:lnTo>
                  <a:lnTo>
                    <a:pt x="185" y="277"/>
                  </a:lnTo>
                  <a:lnTo>
                    <a:pt x="156" y="314"/>
                  </a:lnTo>
                  <a:lnTo>
                    <a:pt x="135" y="351"/>
                  </a:lnTo>
                  <a:lnTo>
                    <a:pt x="122" y="387"/>
                  </a:lnTo>
                  <a:lnTo>
                    <a:pt x="119" y="417"/>
                  </a:lnTo>
                  <a:lnTo>
                    <a:pt x="124" y="439"/>
                  </a:lnTo>
                  <a:lnTo>
                    <a:pt x="133" y="459"/>
                  </a:lnTo>
                  <a:lnTo>
                    <a:pt x="151" y="475"/>
                  </a:lnTo>
                  <a:lnTo>
                    <a:pt x="174" y="485"/>
                  </a:lnTo>
                  <a:lnTo>
                    <a:pt x="202" y="490"/>
                  </a:lnTo>
                  <a:lnTo>
                    <a:pt x="190" y="490"/>
                  </a:lnTo>
                  <a:lnTo>
                    <a:pt x="179" y="488"/>
                  </a:lnTo>
                  <a:lnTo>
                    <a:pt x="158" y="485"/>
                  </a:lnTo>
                  <a:lnTo>
                    <a:pt x="141" y="482"/>
                  </a:lnTo>
                  <a:lnTo>
                    <a:pt x="125" y="478"/>
                  </a:lnTo>
                  <a:lnTo>
                    <a:pt x="109" y="473"/>
                  </a:lnTo>
                  <a:lnTo>
                    <a:pt x="88" y="469"/>
                  </a:lnTo>
                  <a:lnTo>
                    <a:pt x="73" y="462"/>
                  </a:lnTo>
                  <a:lnTo>
                    <a:pt x="57" y="456"/>
                  </a:lnTo>
                  <a:lnTo>
                    <a:pt x="33" y="443"/>
                  </a:lnTo>
                  <a:lnTo>
                    <a:pt x="15" y="423"/>
                  </a:lnTo>
                  <a:lnTo>
                    <a:pt x="3" y="400"/>
                  </a:lnTo>
                  <a:lnTo>
                    <a:pt x="0" y="371"/>
                  </a:lnTo>
                  <a:lnTo>
                    <a:pt x="3" y="338"/>
                  </a:lnTo>
                  <a:lnTo>
                    <a:pt x="18" y="298"/>
                  </a:lnTo>
                  <a:lnTo>
                    <a:pt x="39" y="257"/>
                  </a:lnTo>
                  <a:lnTo>
                    <a:pt x="68" y="216"/>
                  </a:lnTo>
                  <a:lnTo>
                    <a:pt x="106" y="174"/>
                  </a:lnTo>
                  <a:lnTo>
                    <a:pt x="148" y="135"/>
                  </a:lnTo>
                  <a:lnTo>
                    <a:pt x="193" y="96"/>
                  </a:lnTo>
                  <a:lnTo>
                    <a:pt x="245" y="60"/>
                  </a:lnTo>
                  <a:lnTo>
                    <a:pt x="299" y="28"/>
                  </a:lnTo>
                  <a:lnTo>
                    <a:pt x="356"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sp>
          <p:nvSpPr>
            <p:cNvPr id="39" name="Freeform 189"/>
            <p:cNvSpPr/>
            <p:nvPr/>
          </p:nvSpPr>
          <p:spPr bwMode="auto">
            <a:xfrm>
              <a:off x="639569" y="3075426"/>
              <a:ext cx="465059" cy="457165"/>
            </a:xfrm>
            <a:custGeom>
              <a:avLst/>
              <a:gdLst>
                <a:gd name="T0" fmla="*/ 172 w 252"/>
                <a:gd name="T1" fmla="*/ 0 h 251"/>
                <a:gd name="T2" fmla="*/ 252 w 252"/>
                <a:gd name="T3" fmla="*/ 16 h 251"/>
                <a:gd name="T4" fmla="*/ 218 w 252"/>
                <a:gd name="T5" fmla="*/ 88 h 251"/>
                <a:gd name="T6" fmla="*/ 193 w 252"/>
                <a:gd name="T7" fmla="*/ 101 h 251"/>
                <a:gd name="T8" fmla="*/ 170 w 252"/>
                <a:gd name="T9" fmla="*/ 117 h 251"/>
                <a:gd name="T10" fmla="*/ 153 w 252"/>
                <a:gd name="T11" fmla="*/ 133 h 251"/>
                <a:gd name="T12" fmla="*/ 140 w 252"/>
                <a:gd name="T13" fmla="*/ 153 h 251"/>
                <a:gd name="T14" fmla="*/ 131 w 252"/>
                <a:gd name="T15" fmla="*/ 171 h 251"/>
                <a:gd name="T16" fmla="*/ 131 w 252"/>
                <a:gd name="T17" fmla="*/ 171 h 251"/>
                <a:gd name="T18" fmla="*/ 131 w 252"/>
                <a:gd name="T19" fmla="*/ 171 h 251"/>
                <a:gd name="T20" fmla="*/ 130 w 252"/>
                <a:gd name="T21" fmla="*/ 177 h 251"/>
                <a:gd name="T22" fmla="*/ 130 w 252"/>
                <a:gd name="T23" fmla="*/ 184 h 251"/>
                <a:gd name="T24" fmla="*/ 131 w 252"/>
                <a:gd name="T25" fmla="*/ 189 h 251"/>
                <a:gd name="T26" fmla="*/ 133 w 252"/>
                <a:gd name="T27" fmla="*/ 192 h 251"/>
                <a:gd name="T28" fmla="*/ 143 w 252"/>
                <a:gd name="T29" fmla="*/ 203 h 251"/>
                <a:gd name="T30" fmla="*/ 159 w 252"/>
                <a:gd name="T31" fmla="*/ 210 h 251"/>
                <a:gd name="T32" fmla="*/ 177 w 252"/>
                <a:gd name="T33" fmla="*/ 215 h 251"/>
                <a:gd name="T34" fmla="*/ 201 w 252"/>
                <a:gd name="T35" fmla="*/ 215 h 251"/>
                <a:gd name="T36" fmla="*/ 198 w 252"/>
                <a:gd name="T37" fmla="*/ 216 h 251"/>
                <a:gd name="T38" fmla="*/ 185 w 252"/>
                <a:gd name="T39" fmla="*/ 221 h 251"/>
                <a:gd name="T40" fmla="*/ 177 w 252"/>
                <a:gd name="T41" fmla="*/ 226 h 251"/>
                <a:gd name="T42" fmla="*/ 170 w 252"/>
                <a:gd name="T43" fmla="*/ 228 h 251"/>
                <a:gd name="T44" fmla="*/ 164 w 252"/>
                <a:gd name="T45" fmla="*/ 231 h 251"/>
                <a:gd name="T46" fmla="*/ 162 w 252"/>
                <a:gd name="T47" fmla="*/ 231 h 251"/>
                <a:gd name="T48" fmla="*/ 125 w 252"/>
                <a:gd name="T49" fmla="*/ 242 h 251"/>
                <a:gd name="T50" fmla="*/ 91 w 252"/>
                <a:gd name="T51" fmla="*/ 249 h 251"/>
                <a:gd name="T52" fmla="*/ 62 w 252"/>
                <a:gd name="T53" fmla="*/ 251 h 251"/>
                <a:gd name="T54" fmla="*/ 37 w 252"/>
                <a:gd name="T55" fmla="*/ 246 h 251"/>
                <a:gd name="T56" fmla="*/ 18 w 252"/>
                <a:gd name="T57" fmla="*/ 236 h 251"/>
                <a:gd name="T58" fmla="*/ 5 w 252"/>
                <a:gd name="T59" fmla="*/ 221 h 251"/>
                <a:gd name="T60" fmla="*/ 0 w 252"/>
                <a:gd name="T61" fmla="*/ 200 h 251"/>
                <a:gd name="T62" fmla="*/ 1 w 252"/>
                <a:gd name="T63" fmla="*/ 177 h 251"/>
                <a:gd name="T64" fmla="*/ 13 w 252"/>
                <a:gd name="T65" fmla="*/ 146 h 251"/>
                <a:gd name="T66" fmla="*/ 34 w 252"/>
                <a:gd name="T67" fmla="*/ 116 h 251"/>
                <a:gd name="T68" fmla="*/ 60 w 252"/>
                <a:gd name="T69" fmla="*/ 83 h 251"/>
                <a:gd name="T70" fmla="*/ 94 w 252"/>
                <a:gd name="T71" fmla="*/ 52 h 251"/>
                <a:gd name="T72" fmla="*/ 131 w 252"/>
                <a:gd name="T73" fmla="*/ 24 h 251"/>
                <a:gd name="T74" fmla="*/ 172 w 252"/>
                <a:gd name="T75"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2" h="251">
                  <a:moveTo>
                    <a:pt x="172" y="0"/>
                  </a:moveTo>
                  <a:lnTo>
                    <a:pt x="252" y="16"/>
                  </a:lnTo>
                  <a:lnTo>
                    <a:pt x="218" y="88"/>
                  </a:lnTo>
                  <a:lnTo>
                    <a:pt x="193" y="101"/>
                  </a:lnTo>
                  <a:lnTo>
                    <a:pt x="170" y="117"/>
                  </a:lnTo>
                  <a:lnTo>
                    <a:pt x="153" y="133"/>
                  </a:lnTo>
                  <a:lnTo>
                    <a:pt x="140" y="153"/>
                  </a:lnTo>
                  <a:lnTo>
                    <a:pt x="131" y="171"/>
                  </a:lnTo>
                  <a:lnTo>
                    <a:pt x="131" y="171"/>
                  </a:lnTo>
                  <a:lnTo>
                    <a:pt x="131" y="171"/>
                  </a:lnTo>
                  <a:lnTo>
                    <a:pt x="130" y="177"/>
                  </a:lnTo>
                  <a:lnTo>
                    <a:pt x="130" y="184"/>
                  </a:lnTo>
                  <a:lnTo>
                    <a:pt x="131" y="189"/>
                  </a:lnTo>
                  <a:lnTo>
                    <a:pt x="133" y="192"/>
                  </a:lnTo>
                  <a:lnTo>
                    <a:pt x="143" y="203"/>
                  </a:lnTo>
                  <a:lnTo>
                    <a:pt x="159" y="210"/>
                  </a:lnTo>
                  <a:lnTo>
                    <a:pt x="177" y="215"/>
                  </a:lnTo>
                  <a:lnTo>
                    <a:pt x="201" y="215"/>
                  </a:lnTo>
                  <a:lnTo>
                    <a:pt x="198" y="216"/>
                  </a:lnTo>
                  <a:lnTo>
                    <a:pt x="185" y="221"/>
                  </a:lnTo>
                  <a:lnTo>
                    <a:pt x="177" y="226"/>
                  </a:lnTo>
                  <a:lnTo>
                    <a:pt x="170" y="228"/>
                  </a:lnTo>
                  <a:lnTo>
                    <a:pt x="164" y="231"/>
                  </a:lnTo>
                  <a:lnTo>
                    <a:pt x="162" y="231"/>
                  </a:lnTo>
                  <a:lnTo>
                    <a:pt x="125" y="242"/>
                  </a:lnTo>
                  <a:lnTo>
                    <a:pt x="91" y="249"/>
                  </a:lnTo>
                  <a:lnTo>
                    <a:pt x="62" y="251"/>
                  </a:lnTo>
                  <a:lnTo>
                    <a:pt x="37" y="246"/>
                  </a:lnTo>
                  <a:lnTo>
                    <a:pt x="18" y="236"/>
                  </a:lnTo>
                  <a:lnTo>
                    <a:pt x="5" y="221"/>
                  </a:lnTo>
                  <a:lnTo>
                    <a:pt x="0" y="200"/>
                  </a:lnTo>
                  <a:lnTo>
                    <a:pt x="1" y="177"/>
                  </a:lnTo>
                  <a:lnTo>
                    <a:pt x="13" y="146"/>
                  </a:lnTo>
                  <a:lnTo>
                    <a:pt x="34" y="116"/>
                  </a:lnTo>
                  <a:lnTo>
                    <a:pt x="60" y="83"/>
                  </a:lnTo>
                  <a:lnTo>
                    <a:pt x="94" y="52"/>
                  </a:lnTo>
                  <a:lnTo>
                    <a:pt x="131" y="24"/>
                  </a:lnTo>
                  <a:lnTo>
                    <a:pt x="172" y="0"/>
                  </a:lnTo>
                  <a:close/>
                </a:path>
              </a:pathLst>
            </a:custGeom>
            <a:solidFill>
              <a:srgbClr val="FFFFFF"/>
            </a:solidFill>
            <a:ln w="0">
              <a:noFill/>
              <a:prstDash val="solid"/>
              <a:round/>
            </a:ln>
          </p:spPr>
          <p:txBody>
            <a:bodyPr/>
            <a:lstStyle/>
            <a:p>
              <a:pPr>
                <a:defRPr/>
              </a:pPr>
              <a:endParaRPr lang="en-US" sz="1350" dirty="0">
                <a:solidFill>
                  <a:prstClr val="black"/>
                </a:solidFill>
              </a:endParaRPr>
            </a:p>
          </p:txBody>
        </p:sp>
      </p:grpSp>
      <p:sp>
        <p:nvSpPr>
          <p:cNvPr id="40" name="Título 1"/>
          <p:cNvSpPr txBox="1"/>
          <p:nvPr/>
        </p:nvSpPr>
        <p:spPr>
          <a:xfrm>
            <a:off x="4267200" y="3821113"/>
            <a:ext cx="7105650" cy="2387600"/>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defRPr/>
            </a:pPr>
            <a:endParaRPr lang="en-US" sz="4000" b="1" dirty="0">
              <a:solidFill>
                <a:prstClr val="white"/>
              </a:solidFill>
              <a:latin typeface="Calibri" panose="020F0502020204030204"/>
            </a:endParaRPr>
          </a:p>
        </p:txBody>
      </p:sp>
      <p:sp>
        <p:nvSpPr>
          <p:cNvPr id="2" name="Pentagon 1"/>
          <p:cNvSpPr/>
          <p:nvPr/>
        </p:nvSpPr>
        <p:spPr>
          <a:xfrm rot="18906416">
            <a:off x="-222250" y="5324475"/>
            <a:ext cx="4521200" cy="508000"/>
          </a:xfrm>
          <a:prstGeom prst="homePlate">
            <a:avLst>
              <a:gd name="adj" fmla="val 57066"/>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endParaRPr>
          </a:p>
        </p:txBody>
      </p:sp>
      <p:sp>
        <p:nvSpPr>
          <p:cNvPr id="41" name="Pentagon 40"/>
          <p:cNvSpPr/>
          <p:nvPr/>
        </p:nvSpPr>
        <p:spPr>
          <a:xfrm rot="18906416">
            <a:off x="-1790700" y="2711450"/>
            <a:ext cx="8262938" cy="1593850"/>
          </a:xfrm>
          <a:prstGeom prst="homePlate">
            <a:avLst>
              <a:gd name="adj" fmla="val 57066"/>
            </a:avLst>
          </a:prstGeom>
          <a:solidFill>
            <a:srgbClr val="D9DE2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endParaRPr>
          </a:p>
        </p:txBody>
      </p:sp>
      <p:sp>
        <p:nvSpPr>
          <p:cNvPr id="42" name="Pentagon 41"/>
          <p:cNvSpPr/>
          <p:nvPr/>
        </p:nvSpPr>
        <p:spPr>
          <a:xfrm rot="18979259">
            <a:off x="-1639888" y="2271713"/>
            <a:ext cx="4570413" cy="1030287"/>
          </a:xfrm>
          <a:prstGeom prst="homePlate">
            <a:avLst>
              <a:gd name="adj" fmla="val 57066"/>
            </a:avLst>
          </a:prstGeom>
          <a:solidFill>
            <a:srgbClr val="30BFCE"/>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endParaRPr>
          </a:p>
        </p:txBody>
      </p:sp>
      <p:sp>
        <p:nvSpPr>
          <p:cNvPr id="43" name="Pentagon 42"/>
          <p:cNvSpPr/>
          <p:nvPr/>
        </p:nvSpPr>
        <p:spPr>
          <a:xfrm rot="18906416">
            <a:off x="-2422525" y="4613275"/>
            <a:ext cx="4521200" cy="508000"/>
          </a:xfrm>
          <a:prstGeom prst="homePlate">
            <a:avLst>
              <a:gd name="adj" fmla="val 57066"/>
            </a:avLst>
          </a:prstGeom>
          <a:solidFill>
            <a:srgbClr val="0159AC"/>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endParaRPr>
          </a:p>
        </p:txBody>
      </p:sp>
      <p:sp>
        <p:nvSpPr>
          <p:cNvPr id="44" name="Rectangle 43"/>
          <p:cNvSpPr/>
          <p:nvPr/>
        </p:nvSpPr>
        <p:spPr>
          <a:xfrm>
            <a:off x="3819087" y="4180114"/>
            <a:ext cx="8372914" cy="2056479"/>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r>
              <a:rPr lang="es-CO" altLang="es-ES_tradnl" sz="4000" b="1" dirty="0">
                <a:solidFill>
                  <a:srgbClr val="E0E02B"/>
                </a:solidFill>
                <a:latin typeface="Tahoma" panose="020B0604030504040204" charset="0"/>
                <a:ea typeface="Tahoma" panose="020B0604030504040204" charset="0"/>
                <a:cs typeface="Tahoma" panose="020B0604030504040204" charset="0"/>
              </a:rPr>
              <a:t>Fabrica ágil continua </a:t>
            </a:r>
            <a:endParaRPr lang="es-ES_tradnl" altLang="es-ES_tradnl" sz="4000" b="1" dirty="0">
              <a:solidFill>
                <a:srgbClr val="E0E02B"/>
              </a:solidFill>
              <a:latin typeface="Tahoma" panose="020B0604030504040204" charset="0"/>
              <a:ea typeface="Tahoma" panose="020B0604030504040204" charset="0"/>
              <a:cs typeface="Tahoma" panose="020B0604030504040204" charset="0"/>
            </a:endParaRPr>
          </a:p>
          <a:p>
            <a:pPr algn="ctr" eaLnBrk="0" fontAlgn="base" hangingPunct="0">
              <a:spcBef>
                <a:spcPct val="0"/>
              </a:spcBef>
              <a:spcAft>
                <a:spcPct val="0"/>
              </a:spcAft>
              <a:defRPr/>
            </a:pPr>
            <a:r>
              <a:rPr lang="es-ES_tradnl" sz="4000" b="1" dirty="0">
                <a:solidFill>
                  <a:srgbClr val="E0E02B"/>
                </a:solidFill>
                <a:latin typeface="Tahoma" panose="020B0604030504040204" charset="0"/>
                <a:ea typeface="Tahoma" panose="020B0604030504040204" charset="0"/>
                <a:cs typeface="Tahoma" panose="020B0604030504040204" charset="0"/>
              </a:rPr>
              <a:t> </a:t>
            </a:r>
            <a:r>
              <a:rPr lang="es-CO" sz="4000" b="1" dirty="0">
                <a:solidFill>
                  <a:schemeClr val="bg1"/>
                </a:solidFill>
                <a:latin typeface="Tahoma" panose="020B0604030504040204" charset="0"/>
                <a:ea typeface="Tahoma" panose="020B0604030504040204" charset="0"/>
                <a:cs typeface="Tahoma" panose="020B0604030504040204" charset="0"/>
              </a:rPr>
              <a:t>Banco de Bogotá</a:t>
            </a:r>
            <a:endParaRPr lang="es-CO" altLang="es-ES_tradnl" sz="4000" b="1" dirty="0">
              <a:solidFill>
                <a:schemeClr val="bg1"/>
              </a:solidFill>
              <a:latin typeface="Tahoma" panose="020B0604030504040204" charset="0"/>
              <a:ea typeface="Tahoma" panose="020B0604030504040204" charset="0"/>
              <a:cs typeface="Tahoma" panose="020B060403050404020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p:cNvSpPr/>
          <p:nvPr/>
        </p:nvSpPr>
        <p:spPr>
          <a:xfrm>
            <a:off x="0" y="1615"/>
            <a:ext cx="9960630"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Picture 5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82333" y="6509442"/>
            <a:ext cx="1382250"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Conector recto 20"/>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sp>
        <p:nvSpPr>
          <p:cNvPr id="27" name="Rectángulo 26"/>
          <p:cNvSpPr/>
          <p:nvPr/>
        </p:nvSpPr>
        <p:spPr>
          <a:xfrm>
            <a:off x="-5339" y="982634"/>
            <a:ext cx="3316406" cy="5858891"/>
          </a:xfrm>
          <a:prstGeom prst="rect">
            <a:avLst/>
          </a:prstGeom>
          <a:solidFill>
            <a:srgbClr val="2D323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solidFill>
                  <a:srgbClr val="2D323A"/>
                </a:solidFill>
              </a:rPr>
              <a:t>v</a:t>
            </a:r>
          </a:p>
        </p:txBody>
      </p:sp>
      <p:pic>
        <p:nvPicPr>
          <p:cNvPr id="33" name="Imagen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0963" y="1822017"/>
            <a:ext cx="9150889" cy="6102625"/>
          </a:xfrm>
          <a:prstGeom prst="rect">
            <a:avLst/>
          </a:prstGeom>
        </p:spPr>
      </p:pic>
      <p:sp>
        <p:nvSpPr>
          <p:cNvPr id="29" name="CuadroTexto 28"/>
          <p:cNvSpPr txBox="1"/>
          <p:nvPr/>
        </p:nvSpPr>
        <p:spPr>
          <a:xfrm>
            <a:off x="124481" y="1109300"/>
            <a:ext cx="3108785" cy="3077766"/>
          </a:xfrm>
          <a:prstGeom prst="rect">
            <a:avLst/>
          </a:prstGeom>
          <a:noFill/>
        </p:spPr>
        <p:txBody>
          <a:bodyPr wrap="square" rtlCol="0">
            <a:spAutoFit/>
          </a:bodyPr>
          <a:lstStyle/>
          <a:p>
            <a:pPr algn="just"/>
            <a:r>
              <a:rPr lang="es-CO" sz="1400" dirty="0">
                <a:solidFill>
                  <a:schemeClr val="bg1"/>
                </a:solidFill>
                <a:ea typeface="Dax" charset="0"/>
                <a:cs typeface="Segoe UI Light" panose="020B0502040204020203" pitchFamily="34" charset="0"/>
              </a:rPr>
              <a:t>La propuesta de Stefanini se basa en a creación de </a:t>
            </a:r>
            <a:r>
              <a:rPr lang="es-CO" sz="1400" b="1" dirty="0">
                <a:solidFill>
                  <a:schemeClr val="bg1"/>
                </a:solidFill>
                <a:ea typeface="Dax" charset="0"/>
                <a:cs typeface="Segoe UI Light" panose="020B0502040204020203" pitchFamily="34" charset="0"/>
              </a:rPr>
              <a:t>SQUADS Ágiles </a:t>
            </a:r>
            <a:r>
              <a:rPr lang="es-CO" sz="1400" dirty="0">
                <a:solidFill>
                  <a:schemeClr val="bg1"/>
                </a:solidFill>
                <a:ea typeface="Dax" charset="0"/>
                <a:cs typeface="Segoe UI Light" panose="020B0502040204020203" pitchFamily="34" charset="0"/>
              </a:rPr>
              <a:t>que proporcionen velocidad y valor en la construcción de soluciones.</a:t>
            </a:r>
          </a:p>
          <a:p>
            <a:pPr algn="just"/>
            <a:endParaRPr lang="es-CO" sz="1400" dirty="0">
              <a:solidFill>
                <a:schemeClr val="bg1"/>
              </a:solidFill>
              <a:ea typeface="Dax" charset="0"/>
              <a:cs typeface="Segoe UI Light" panose="020B0502040204020203" pitchFamily="34" charset="0"/>
            </a:endParaRPr>
          </a:p>
          <a:p>
            <a:pPr algn="just"/>
            <a:r>
              <a:rPr lang="es-CO" sz="1400" dirty="0">
                <a:solidFill>
                  <a:schemeClr val="bg1"/>
                </a:solidFill>
                <a:ea typeface="Dax" charset="0"/>
                <a:cs typeface="Segoe UI Light" panose="020B0502040204020203" pitchFamily="34" charset="0"/>
              </a:rPr>
              <a:t>Un SQUAD, es un equipo multidisciplinario que actuará en la conceptualización, desarrollo y ejecución de los proyectos. Usualmente este equipo trabaja en ciclos de 2 a 4 semanas, llamados Sprints.</a:t>
            </a:r>
          </a:p>
          <a:p>
            <a:pPr algn="just"/>
            <a:endParaRPr lang="es-CO" sz="2000" dirty="0">
              <a:solidFill>
                <a:schemeClr val="bg1"/>
              </a:solidFill>
              <a:ea typeface="Dax" charset="0"/>
              <a:cs typeface="Segoe UI Light" panose="020B0502040204020203" pitchFamily="34" charset="0"/>
            </a:endParaRPr>
          </a:p>
          <a:p>
            <a:pPr algn="just"/>
            <a:endParaRPr lang="es-CO" sz="2000" dirty="0">
              <a:solidFill>
                <a:schemeClr val="bg1"/>
              </a:solidFill>
              <a:ea typeface="Dax" charset="0"/>
              <a:cs typeface="Segoe UI Light" panose="020B0502040204020203" pitchFamily="34" charset="0"/>
            </a:endParaRPr>
          </a:p>
        </p:txBody>
      </p:sp>
      <p:pic>
        <p:nvPicPr>
          <p:cNvPr id="6" name="Imagen 5"/>
          <p:cNvPicPr>
            <a:picLocks noChangeAspect="1"/>
          </p:cNvPicPr>
          <p:nvPr/>
        </p:nvPicPr>
        <p:blipFill>
          <a:blip r:embed="rId6"/>
          <a:stretch>
            <a:fillRect/>
          </a:stretch>
        </p:blipFill>
        <p:spPr>
          <a:xfrm>
            <a:off x="3719967" y="1171449"/>
            <a:ext cx="8124825" cy="5334000"/>
          </a:xfrm>
          <a:prstGeom prst="rect">
            <a:avLst/>
          </a:prstGeom>
        </p:spPr>
      </p:pic>
      <p:pic>
        <p:nvPicPr>
          <p:cNvPr id="12" name="Imagen 11"/>
          <p:cNvPicPr>
            <a:picLocks noChangeAspect="1"/>
          </p:cNvPicPr>
          <p:nvPr/>
        </p:nvPicPr>
        <p:blipFill>
          <a:blip r:embed="rId7"/>
          <a:stretch>
            <a:fillRect/>
          </a:stretch>
        </p:blipFill>
        <p:spPr>
          <a:xfrm>
            <a:off x="7972425" y="0"/>
            <a:ext cx="4219575" cy="990600"/>
          </a:xfrm>
          <a:prstGeom prst="rect">
            <a:avLst/>
          </a:prstGeom>
        </p:spPr>
      </p:pic>
      <p:sp>
        <p:nvSpPr>
          <p:cNvPr id="13"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Estructura de los </a:t>
            </a:r>
            <a:r>
              <a:rPr lang="es-PE" altLang="pt-BR" sz="3200" b="1" dirty="0" err="1">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squad</a:t>
            </a:r>
            <a:endPar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endParaRPr>
          </a:p>
        </p:txBody>
      </p:sp>
    </p:spTree>
    <p:extLst>
      <p:ext uri="{BB962C8B-B14F-4D97-AF65-F5344CB8AC3E}">
        <p14:creationId xmlns:p14="http://schemas.microsoft.com/office/powerpoint/2010/main" val="251635766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ángulo 55"/>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Plan de Proyecto – Proceso de desarrollo</a:t>
            </a:r>
          </a:p>
        </p:txBody>
      </p:sp>
      <p:cxnSp>
        <p:nvCxnSpPr>
          <p:cNvPr id="26" name="Conector recto 25"/>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Imagen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sp>
        <p:nvSpPr>
          <p:cNvPr id="48" name="AutoShape 4" descr="Resultado de imagen para icono me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5" name="Rectángulo 94"/>
          <p:cNvSpPr/>
          <p:nvPr/>
        </p:nvSpPr>
        <p:spPr>
          <a:xfrm>
            <a:off x="-60050" y="928043"/>
            <a:ext cx="12226500" cy="611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6" name="Imagen 9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42" y="1090323"/>
            <a:ext cx="1340052" cy="1340052"/>
          </a:xfrm>
          <a:prstGeom prst="rect">
            <a:avLst/>
          </a:prstGeom>
        </p:spPr>
      </p:pic>
      <p:sp>
        <p:nvSpPr>
          <p:cNvPr id="97" name="CuadroTexto 96"/>
          <p:cNvSpPr txBox="1"/>
          <p:nvPr/>
        </p:nvSpPr>
        <p:spPr>
          <a:xfrm>
            <a:off x="6111" y="2337328"/>
            <a:ext cx="2028223" cy="1077218"/>
          </a:xfrm>
          <a:prstGeom prst="rect">
            <a:avLst/>
          </a:prstGeom>
          <a:noFill/>
        </p:spPr>
        <p:txBody>
          <a:bodyPr wrap="square" rtlCol="0">
            <a:spAutoFit/>
          </a:bodyPr>
          <a:lstStyle/>
          <a:p>
            <a:pPr algn="ctr"/>
            <a:r>
              <a:rPr lang="es-PE" sz="3200" b="1" dirty="0"/>
              <a:t>Detalle Paquete</a:t>
            </a:r>
            <a:endParaRPr lang="es-PE" sz="2000" dirty="0"/>
          </a:p>
        </p:txBody>
      </p:sp>
      <p:sp>
        <p:nvSpPr>
          <p:cNvPr id="98" name="Pentágono 97"/>
          <p:cNvSpPr/>
          <p:nvPr/>
        </p:nvSpPr>
        <p:spPr>
          <a:xfrm>
            <a:off x="5640731" y="2387525"/>
            <a:ext cx="5212973" cy="238168"/>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latin typeface="+mj-lt"/>
              </a:rPr>
              <a:t>DESARROLLO</a:t>
            </a:r>
          </a:p>
        </p:txBody>
      </p:sp>
      <p:sp>
        <p:nvSpPr>
          <p:cNvPr id="99" name="Pentágono 98"/>
          <p:cNvSpPr/>
          <p:nvPr/>
        </p:nvSpPr>
        <p:spPr>
          <a:xfrm>
            <a:off x="3049033" y="2373408"/>
            <a:ext cx="2458148" cy="268008"/>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latin typeface="+mj-lt"/>
              </a:rPr>
              <a:t>DISEÑO</a:t>
            </a:r>
          </a:p>
        </p:txBody>
      </p:sp>
      <p:cxnSp>
        <p:nvCxnSpPr>
          <p:cNvPr id="108" name="Conector recto 107"/>
          <p:cNvCxnSpPr>
            <a:endCxn id="111" idx="2"/>
          </p:cNvCxnSpPr>
          <p:nvPr/>
        </p:nvCxnSpPr>
        <p:spPr>
          <a:xfrm>
            <a:off x="2395189" y="4276945"/>
            <a:ext cx="8397808" cy="250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Elipse 108"/>
          <p:cNvSpPr/>
          <p:nvPr/>
        </p:nvSpPr>
        <p:spPr>
          <a:xfrm>
            <a:off x="5489966" y="4189448"/>
            <a:ext cx="182777" cy="180000"/>
          </a:xfrm>
          <a:prstGeom prst="ellipse">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1" name="Elipse 110"/>
          <p:cNvSpPr/>
          <p:nvPr/>
        </p:nvSpPr>
        <p:spPr>
          <a:xfrm>
            <a:off x="10792997" y="4189448"/>
            <a:ext cx="182777" cy="180000"/>
          </a:xfrm>
          <a:prstGeom prst="ellipse">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12" name="Imagen 111"/>
          <p:cNvPicPr>
            <a:picLocks noChangeAspect="1"/>
          </p:cNvPicPr>
          <p:nvPr/>
        </p:nvPicPr>
        <p:blipFill rotWithShape="1">
          <a:blip r:embed="rId4"/>
          <a:srcRect l="63080" r="5690"/>
          <a:stretch/>
        </p:blipFill>
        <p:spPr>
          <a:xfrm>
            <a:off x="5900231" y="3046806"/>
            <a:ext cx="776553" cy="882581"/>
          </a:xfrm>
          <a:prstGeom prst="rect">
            <a:avLst/>
          </a:prstGeom>
        </p:spPr>
      </p:pic>
      <p:pic>
        <p:nvPicPr>
          <p:cNvPr id="113" name="Picture 6" descr="Resultado de imagem para stefanini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98419" y="6357097"/>
            <a:ext cx="1158087" cy="526403"/>
          </a:xfrm>
          <a:prstGeom prst="rect">
            <a:avLst/>
          </a:prstGeom>
          <a:noFill/>
          <a:extLst>
            <a:ext uri="{909E8E84-426E-40DD-AFC4-6F175D3DCCD1}">
              <a14:hiddenFill xmlns:a14="http://schemas.microsoft.com/office/drawing/2010/main">
                <a:solidFill>
                  <a:srgbClr val="FFFFFF"/>
                </a:solidFill>
              </a14:hiddenFill>
            </a:ext>
          </a:extLst>
        </p:spPr>
      </p:pic>
      <p:sp>
        <p:nvSpPr>
          <p:cNvPr id="116" name="Pentágono 115"/>
          <p:cNvSpPr/>
          <p:nvPr/>
        </p:nvSpPr>
        <p:spPr>
          <a:xfrm>
            <a:off x="5611890" y="4829566"/>
            <a:ext cx="5303454" cy="225465"/>
          </a:xfrm>
          <a:prstGeom prst="homePlate">
            <a:avLst/>
          </a:prstGeom>
          <a:solidFill>
            <a:schemeClr val="bg2">
              <a:lumMod val="9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solidFill>
                  <a:schemeClr val="bg2">
                    <a:lumMod val="50000"/>
                  </a:schemeClr>
                </a:solidFill>
                <a:latin typeface="Calibri Light" panose="020F0302020204030204" pitchFamily="34" charset="0"/>
              </a:rPr>
              <a:t>SQUADS (EQUIPO DESARROLLO + SCRUMMASTER)</a:t>
            </a:r>
          </a:p>
        </p:txBody>
      </p:sp>
      <p:sp>
        <p:nvSpPr>
          <p:cNvPr id="118" name="Rectángulo 117"/>
          <p:cNvSpPr/>
          <p:nvPr/>
        </p:nvSpPr>
        <p:spPr>
          <a:xfrm>
            <a:off x="3788340" y="4490727"/>
            <a:ext cx="740815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2" name="CuadroTexto 121"/>
          <p:cNvSpPr txBox="1"/>
          <p:nvPr/>
        </p:nvSpPr>
        <p:spPr>
          <a:xfrm rot="16200000">
            <a:off x="1577697" y="4917946"/>
            <a:ext cx="2025523" cy="646331"/>
          </a:xfrm>
          <a:prstGeom prst="rect">
            <a:avLst/>
          </a:prstGeom>
          <a:noFill/>
        </p:spPr>
        <p:txBody>
          <a:bodyPr wrap="square" rtlCol="0">
            <a:spAutoFit/>
          </a:bodyPr>
          <a:lstStyle/>
          <a:p>
            <a:pPr algn="ctr"/>
            <a:r>
              <a:rPr lang="es-PE" b="1" dirty="0"/>
              <a:t>Participación equipo Stefanini</a:t>
            </a:r>
          </a:p>
        </p:txBody>
      </p:sp>
      <p:pic>
        <p:nvPicPr>
          <p:cNvPr id="125" name="Picture 2" descr="Resultado de imagen para scr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14503" y="3196020"/>
            <a:ext cx="1225068" cy="403684"/>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 descr="Resultado de imagen para scr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26686" y="3201952"/>
            <a:ext cx="1225068" cy="403684"/>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2" descr="Resultado de imagen para scr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18887" y="3212704"/>
            <a:ext cx="1225068" cy="403684"/>
          </a:xfrm>
          <a:prstGeom prst="rect">
            <a:avLst/>
          </a:prstGeom>
          <a:noFill/>
          <a:extLst>
            <a:ext uri="{909E8E84-426E-40DD-AFC4-6F175D3DCCD1}">
              <a14:hiddenFill xmlns:a14="http://schemas.microsoft.com/office/drawing/2010/main">
                <a:solidFill>
                  <a:srgbClr val="FFFFFF"/>
                </a:solidFill>
              </a14:hiddenFill>
            </a:ext>
          </a:extLst>
        </p:spPr>
      </p:pic>
      <p:sp>
        <p:nvSpPr>
          <p:cNvPr id="129" name="CuadroTexto 128"/>
          <p:cNvSpPr txBox="1"/>
          <p:nvPr/>
        </p:nvSpPr>
        <p:spPr>
          <a:xfrm>
            <a:off x="6871299" y="2844216"/>
            <a:ext cx="1273779" cy="253916"/>
          </a:xfrm>
          <a:prstGeom prst="rect">
            <a:avLst/>
          </a:prstGeom>
          <a:noFill/>
        </p:spPr>
        <p:txBody>
          <a:bodyPr wrap="square" rtlCol="0">
            <a:spAutoFit/>
          </a:bodyPr>
          <a:lstStyle/>
          <a:p>
            <a:pPr algn="ctr"/>
            <a:r>
              <a:rPr lang="es-PE" sz="1050" dirty="0"/>
              <a:t>Sprint 1</a:t>
            </a:r>
          </a:p>
        </p:txBody>
      </p:sp>
      <p:sp>
        <p:nvSpPr>
          <p:cNvPr id="130" name="CuadroTexto 129"/>
          <p:cNvSpPr txBox="1"/>
          <p:nvPr/>
        </p:nvSpPr>
        <p:spPr>
          <a:xfrm>
            <a:off x="8082437" y="2827465"/>
            <a:ext cx="1273779" cy="253916"/>
          </a:xfrm>
          <a:prstGeom prst="rect">
            <a:avLst/>
          </a:prstGeom>
          <a:noFill/>
        </p:spPr>
        <p:txBody>
          <a:bodyPr wrap="square" rtlCol="0">
            <a:spAutoFit/>
          </a:bodyPr>
          <a:lstStyle/>
          <a:p>
            <a:pPr algn="ctr"/>
            <a:r>
              <a:rPr lang="es-PE" sz="1050" dirty="0"/>
              <a:t>Sprint 2</a:t>
            </a:r>
          </a:p>
        </p:txBody>
      </p:sp>
      <p:sp>
        <p:nvSpPr>
          <p:cNvPr id="131" name="CuadroTexto 130"/>
          <p:cNvSpPr txBox="1"/>
          <p:nvPr/>
        </p:nvSpPr>
        <p:spPr>
          <a:xfrm>
            <a:off x="9396307" y="2841140"/>
            <a:ext cx="1273779" cy="253916"/>
          </a:xfrm>
          <a:prstGeom prst="rect">
            <a:avLst/>
          </a:prstGeom>
          <a:noFill/>
        </p:spPr>
        <p:txBody>
          <a:bodyPr wrap="square" rtlCol="0">
            <a:spAutoFit/>
          </a:bodyPr>
          <a:lstStyle/>
          <a:p>
            <a:pPr algn="ctr"/>
            <a:r>
              <a:rPr lang="es-PE" sz="1050" dirty="0"/>
              <a:t>Sprint 3</a:t>
            </a:r>
          </a:p>
        </p:txBody>
      </p:sp>
      <p:cxnSp>
        <p:nvCxnSpPr>
          <p:cNvPr id="106" name="Conector recto 105"/>
          <p:cNvCxnSpPr/>
          <p:nvPr/>
        </p:nvCxnSpPr>
        <p:spPr>
          <a:xfrm>
            <a:off x="5580842" y="1782329"/>
            <a:ext cx="512" cy="3780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CuadroTexto 136"/>
          <p:cNvSpPr txBox="1"/>
          <p:nvPr/>
        </p:nvSpPr>
        <p:spPr>
          <a:xfrm>
            <a:off x="5654286" y="2684747"/>
            <a:ext cx="1273779" cy="253916"/>
          </a:xfrm>
          <a:prstGeom prst="rect">
            <a:avLst/>
          </a:prstGeom>
          <a:noFill/>
        </p:spPr>
        <p:txBody>
          <a:bodyPr wrap="square" rtlCol="0">
            <a:spAutoFit/>
          </a:bodyPr>
          <a:lstStyle/>
          <a:p>
            <a:r>
              <a:rPr lang="es-PE" sz="1050" dirty="0"/>
              <a:t>Planning Paquete 1</a:t>
            </a:r>
          </a:p>
        </p:txBody>
      </p:sp>
      <p:pic>
        <p:nvPicPr>
          <p:cNvPr id="138" name="Imagem 2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0289" y="5816221"/>
            <a:ext cx="360000" cy="360000"/>
          </a:xfrm>
          <a:prstGeom prst="rect">
            <a:avLst/>
          </a:prstGeom>
        </p:spPr>
      </p:pic>
      <p:pic>
        <p:nvPicPr>
          <p:cNvPr id="139" name="Imagem 2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4760" y="6291363"/>
            <a:ext cx="360000" cy="360000"/>
          </a:xfrm>
          <a:prstGeom prst="rect">
            <a:avLst/>
          </a:prstGeom>
        </p:spPr>
      </p:pic>
      <p:sp>
        <p:nvSpPr>
          <p:cNvPr id="17" name="CuadroTexto 16"/>
          <p:cNvSpPr txBox="1"/>
          <p:nvPr/>
        </p:nvSpPr>
        <p:spPr>
          <a:xfrm>
            <a:off x="642434" y="5881955"/>
            <a:ext cx="1722059" cy="369332"/>
          </a:xfrm>
          <a:prstGeom prst="rect">
            <a:avLst/>
          </a:prstGeom>
          <a:noFill/>
        </p:spPr>
        <p:txBody>
          <a:bodyPr wrap="square" rtlCol="0">
            <a:spAutoFit/>
          </a:bodyPr>
          <a:lstStyle/>
          <a:p>
            <a:pPr algn="just"/>
            <a:endParaRPr lang="es-CO" dirty="0">
              <a:solidFill>
                <a:srgbClr val="C00000"/>
              </a:solidFill>
              <a:latin typeface="Source Sans Pro Black" panose="020B0803030403020204" pitchFamily="34" charset="0"/>
              <a:ea typeface="Dax" charset="0"/>
              <a:cs typeface="Segoe UI Light" panose="020B0502040204020203" pitchFamily="34" charset="0"/>
            </a:endParaRPr>
          </a:p>
        </p:txBody>
      </p:sp>
      <p:sp>
        <p:nvSpPr>
          <p:cNvPr id="140" name="CuadroTexto 139"/>
          <p:cNvSpPr txBox="1"/>
          <p:nvPr/>
        </p:nvSpPr>
        <p:spPr>
          <a:xfrm>
            <a:off x="817974" y="5922289"/>
            <a:ext cx="1273779" cy="253916"/>
          </a:xfrm>
          <a:prstGeom prst="rect">
            <a:avLst/>
          </a:prstGeom>
          <a:noFill/>
        </p:spPr>
        <p:txBody>
          <a:bodyPr wrap="square" rtlCol="0">
            <a:spAutoFit/>
          </a:bodyPr>
          <a:lstStyle/>
          <a:p>
            <a:pPr algn="ctr"/>
            <a:r>
              <a:rPr lang="es-PE" sz="1050" dirty="0"/>
              <a:t>Líder Técnico Banco</a:t>
            </a:r>
          </a:p>
        </p:txBody>
      </p:sp>
      <p:sp>
        <p:nvSpPr>
          <p:cNvPr id="141" name="CuadroTexto 140"/>
          <p:cNvSpPr txBox="1"/>
          <p:nvPr/>
        </p:nvSpPr>
        <p:spPr>
          <a:xfrm>
            <a:off x="790334" y="6337446"/>
            <a:ext cx="1449653" cy="253916"/>
          </a:xfrm>
          <a:prstGeom prst="rect">
            <a:avLst/>
          </a:prstGeom>
          <a:noFill/>
        </p:spPr>
        <p:txBody>
          <a:bodyPr wrap="square" rtlCol="0">
            <a:spAutoFit/>
          </a:bodyPr>
          <a:lstStyle/>
          <a:p>
            <a:pPr algn="ctr"/>
            <a:r>
              <a:rPr lang="es-PE" sz="1050" dirty="0"/>
              <a:t>Líder Técnico Stefanini</a:t>
            </a:r>
          </a:p>
        </p:txBody>
      </p:sp>
      <p:pic>
        <p:nvPicPr>
          <p:cNvPr id="142" name="Imagem 2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69491" y="3353220"/>
            <a:ext cx="360000" cy="360000"/>
          </a:xfrm>
          <a:prstGeom prst="rect">
            <a:avLst/>
          </a:prstGeom>
        </p:spPr>
      </p:pic>
      <p:pic>
        <p:nvPicPr>
          <p:cNvPr id="143" name="Imagem 2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29398" y="3376260"/>
            <a:ext cx="360000" cy="360000"/>
          </a:xfrm>
          <a:prstGeom prst="rect">
            <a:avLst/>
          </a:prstGeom>
        </p:spPr>
      </p:pic>
      <p:pic>
        <p:nvPicPr>
          <p:cNvPr id="144" name="Imagem 2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12535" y="3777229"/>
            <a:ext cx="360000" cy="360000"/>
          </a:xfrm>
          <a:prstGeom prst="rect">
            <a:avLst/>
          </a:prstGeom>
        </p:spPr>
      </p:pic>
      <p:sp>
        <p:nvSpPr>
          <p:cNvPr id="148" name="CuadroTexto 147"/>
          <p:cNvSpPr txBox="1"/>
          <p:nvPr/>
        </p:nvSpPr>
        <p:spPr>
          <a:xfrm>
            <a:off x="936957" y="5280994"/>
            <a:ext cx="1273779" cy="253916"/>
          </a:xfrm>
          <a:prstGeom prst="rect">
            <a:avLst/>
          </a:prstGeom>
          <a:noFill/>
        </p:spPr>
        <p:txBody>
          <a:bodyPr wrap="square" rtlCol="0">
            <a:spAutoFit/>
          </a:bodyPr>
          <a:lstStyle/>
          <a:p>
            <a:pPr algn="ctr"/>
            <a:r>
              <a:rPr lang="es-PE" sz="1050" dirty="0"/>
              <a:t>Squad Desarrollo</a:t>
            </a:r>
          </a:p>
        </p:txBody>
      </p:sp>
      <p:cxnSp>
        <p:nvCxnSpPr>
          <p:cNvPr id="19" name="Conector recto de flecha 18"/>
          <p:cNvCxnSpPr/>
          <p:nvPr/>
        </p:nvCxnSpPr>
        <p:spPr>
          <a:xfrm flipV="1">
            <a:off x="8070467" y="2025647"/>
            <a:ext cx="0" cy="144196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3" name="Conector recto de flecha 152"/>
          <p:cNvCxnSpPr/>
          <p:nvPr/>
        </p:nvCxnSpPr>
        <p:spPr>
          <a:xfrm flipV="1">
            <a:off x="9417494" y="2030567"/>
            <a:ext cx="0" cy="144196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pic>
        <p:nvPicPr>
          <p:cNvPr id="154" name="Imagem 2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02437" y="1631508"/>
            <a:ext cx="360000" cy="360000"/>
          </a:xfrm>
          <a:prstGeom prst="rect">
            <a:avLst/>
          </a:prstGeom>
        </p:spPr>
      </p:pic>
      <p:pic>
        <p:nvPicPr>
          <p:cNvPr id="155" name="Imagem 2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60599" y="1680606"/>
            <a:ext cx="360000" cy="360000"/>
          </a:xfrm>
          <a:prstGeom prst="rect">
            <a:avLst/>
          </a:prstGeom>
        </p:spPr>
      </p:pic>
      <p:cxnSp>
        <p:nvCxnSpPr>
          <p:cNvPr id="156" name="Conector recto de flecha 155"/>
          <p:cNvCxnSpPr/>
          <p:nvPr/>
        </p:nvCxnSpPr>
        <p:spPr>
          <a:xfrm flipV="1">
            <a:off x="10837138" y="2106480"/>
            <a:ext cx="0" cy="144196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pic>
        <p:nvPicPr>
          <p:cNvPr id="157" name="Imagem 2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4858" y="1682605"/>
            <a:ext cx="360000" cy="360000"/>
          </a:xfrm>
          <a:prstGeom prst="rect">
            <a:avLst/>
          </a:prstGeom>
        </p:spPr>
      </p:pic>
      <p:sp>
        <p:nvSpPr>
          <p:cNvPr id="158" name="CuadroTexto 157"/>
          <p:cNvSpPr txBox="1"/>
          <p:nvPr/>
        </p:nvSpPr>
        <p:spPr>
          <a:xfrm>
            <a:off x="7424035" y="1257020"/>
            <a:ext cx="1273779" cy="415498"/>
          </a:xfrm>
          <a:prstGeom prst="rect">
            <a:avLst/>
          </a:prstGeom>
          <a:noFill/>
        </p:spPr>
        <p:txBody>
          <a:bodyPr wrap="square" rtlCol="0">
            <a:spAutoFit/>
          </a:bodyPr>
          <a:lstStyle/>
          <a:p>
            <a:pPr algn="ctr"/>
            <a:r>
              <a:rPr lang="es-PE" sz="1050" dirty="0"/>
              <a:t>Valida Entrega Sprint</a:t>
            </a:r>
          </a:p>
        </p:txBody>
      </p:sp>
      <p:sp>
        <p:nvSpPr>
          <p:cNvPr id="160" name="CuadroTexto 159"/>
          <p:cNvSpPr txBox="1"/>
          <p:nvPr/>
        </p:nvSpPr>
        <p:spPr>
          <a:xfrm>
            <a:off x="8786623" y="1275659"/>
            <a:ext cx="1273779" cy="415498"/>
          </a:xfrm>
          <a:prstGeom prst="rect">
            <a:avLst/>
          </a:prstGeom>
          <a:noFill/>
        </p:spPr>
        <p:txBody>
          <a:bodyPr wrap="square" rtlCol="0">
            <a:spAutoFit/>
          </a:bodyPr>
          <a:lstStyle/>
          <a:p>
            <a:pPr algn="ctr"/>
            <a:r>
              <a:rPr lang="es-PE" sz="1050" dirty="0"/>
              <a:t>Valida Entrega Sprint</a:t>
            </a:r>
          </a:p>
        </p:txBody>
      </p:sp>
      <p:sp>
        <p:nvSpPr>
          <p:cNvPr id="161" name="CuadroTexto 160"/>
          <p:cNvSpPr txBox="1"/>
          <p:nvPr/>
        </p:nvSpPr>
        <p:spPr>
          <a:xfrm>
            <a:off x="10191933" y="1252412"/>
            <a:ext cx="1273779" cy="415498"/>
          </a:xfrm>
          <a:prstGeom prst="rect">
            <a:avLst/>
          </a:prstGeom>
          <a:noFill/>
        </p:spPr>
        <p:txBody>
          <a:bodyPr wrap="square" rtlCol="0">
            <a:spAutoFit/>
          </a:bodyPr>
          <a:lstStyle/>
          <a:p>
            <a:pPr algn="ctr"/>
            <a:r>
              <a:rPr lang="es-PE" sz="1050" dirty="0"/>
              <a:t>Valida Entrega Sprint</a:t>
            </a:r>
          </a:p>
        </p:txBody>
      </p:sp>
      <p:cxnSp>
        <p:nvCxnSpPr>
          <p:cNvPr id="162" name="Conector recto de flecha 161"/>
          <p:cNvCxnSpPr/>
          <p:nvPr/>
        </p:nvCxnSpPr>
        <p:spPr>
          <a:xfrm>
            <a:off x="3766407" y="3499067"/>
            <a:ext cx="541196" cy="0"/>
          </a:xfrm>
          <a:prstGeom prst="straightConnector1">
            <a:avLst/>
          </a:prstGeom>
          <a:ln>
            <a:headEnd type="triangle" w="med" len="med"/>
            <a:tailEnd type="triangle"/>
          </a:ln>
        </p:spPr>
        <p:style>
          <a:lnRef idx="2">
            <a:schemeClr val="dk1"/>
          </a:lnRef>
          <a:fillRef idx="0">
            <a:schemeClr val="dk1"/>
          </a:fillRef>
          <a:effectRef idx="1">
            <a:schemeClr val="dk1"/>
          </a:effectRef>
          <a:fontRef idx="minor">
            <a:schemeClr val="tx1"/>
          </a:fontRef>
        </p:style>
      </p:cxnSp>
      <p:sp>
        <p:nvSpPr>
          <p:cNvPr id="163" name="CuadroTexto 162"/>
          <p:cNvSpPr txBox="1"/>
          <p:nvPr/>
        </p:nvSpPr>
        <p:spPr>
          <a:xfrm>
            <a:off x="3075481" y="2759893"/>
            <a:ext cx="1942597" cy="738664"/>
          </a:xfrm>
          <a:prstGeom prst="rect">
            <a:avLst/>
          </a:prstGeom>
          <a:noFill/>
        </p:spPr>
        <p:txBody>
          <a:bodyPr wrap="square" rtlCol="0">
            <a:spAutoFit/>
          </a:bodyPr>
          <a:lstStyle/>
          <a:p>
            <a:pPr algn="ctr"/>
            <a:r>
              <a:rPr lang="es-PE" sz="1050" dirty="0"/>
              <a:t>Apoyo a Líder Técnico</a:t>
            </a:r>
          </a:p>
          <a:p>
            <a:pPr algn="ctr"/>
            <a:r>
              <a:rPr lang="es-PE" sz="1050" dirty="0"/>
              <a:t>Refinamiento</a:t>
            </a:r>
          </a:p>
          <a:p>
            <a:pPr algn="ctr"/>
            <a:r>
              <a:rPr lang="es-PE" sz="1050" dirty="0"/>
              <a:t>Soporte al squad</a:t>
            </a:r>
          </a:p>
          <a:p>
            <a:pPr algn="ctr"/>
            <a:endParaRPr lang="es-PE" sz="1050" dirty="0"/>
          </a:p>
        </p:txBody>
      </p:sp>
      <p:sp>
        <p:nvSpPr>
          <p:cNvPr id="164" name="CuadroTexto 163"/>
          <p:cNvSpPr txBox="1"/>
          <p:nvPr/>
        </p:nvSpPr>
        <p:spPr>
          <a:xfrm>
            <a:off x="5851999" y="2856705"/>
            <a:ext cx="824785" cy="253916"/>
          </a:xfrm>
          <a:prstGeom prst="rect">
            <a:avLst/>
          </a:prstGeom>
          <a:noFill/>
        </p:spPr>
        <p:txBody>
          <a:bodyPr wrap="square" rtlCol="0">
            <a:spAutoFit/>
          </a:bodyPr>
          <a:lstStyle/>
          <a:p>
            <a:r>
              <a:rPr lang="es-PE" sz="1050" dirty="0"/>
              <a:t>Estimación</a:t>
            </a:r>
          </a:p>
        </p:txBody>
      </p:sp>
      <p:sp>
        <p:nvSpPr>
          <p:cNvPr id="165" name="CuadroTexto 164"/>
          <p:cNvSpPr txBox="1"/>
          <p:nvPr/>
        </p:nvSpPr>
        <p:spPr>
          <a:xfrm>
            <a:off x="5612097" y="3850416"/>
            <a:ext cx="1273779" cy="253916"/>
          </a:xfrm>
          <a:prstGeom prst="rect">
            <a:avLst/>
          </a:prstGeom>
          <a:noFill/>
        </p:spPr>
        <p:txBody>
          <a:bodyPr wrap="square" rtlCol="0">
            <a:spAutoFit/>
          </a:bodyPr>
          <a:lstStyle/>
          <a:p>
            <a:pPr algn="ctr"/>
            <a:r>
              <a:rPr lang="es-PE" sz="1050" dirty="0"/>
              <a:t>(2 Días)</a:t>
            </a:r>
          </a:p>
        </p:txBody>
      </p:sp>
      <p:pic>
        <p:nvPicPr>
          <p:cNvPr id="171" name="Imagem 17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1946" y="4610560"/>
            <a:ext cx="403582" cy="40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CuadroTexto 171"/>
          <p:cNvSpPr txBox="1"/>
          <p:nvPr/>
        </p:nvSpPr>
        <p:spPr>
          <a:xfrm>
            <a:off x="830367" y="4674668"/>
            <a:ext cx="1273779" cy="253916"/>
          </a:xfrm>
          <a:prstGeom prst="rect">
            <a:avLst/>
          </a:prstGeom>
          <a:noFill/>
        </p:spPr>
        <p:txBody>
          <a:bodyPr wrap="square" rtlCol="0">
            <a:spAutoFit/>
          </a:bodyPr>
          <a:lstStyle/>
          <a:p>
            <a:pPr algn="ctr"/>
            <a:r>
              <a:rPr lang="es-PE" sz="1050" dirty="0"/>
              <a:t>Squad Soporte</a:t>
            </a:r>
          </a:p>
        </p:txBody>
      </p:sp>
      <p:pic>
        <p:nvPicPr>
          <p:cNvPr id="173" name="Picture 1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76784" y="6444990"/>
            <a:ext cx="450851" cy="450851"/>
          </a:xfrm>
          <a:prstGeom prst="rect">
            <a:avLst/>
          </a:prstGeom>
        </p:spPr>
      </p:pic>
      <p:pic>
        <p:nvPicPr>
          <p:cNvPr id="175" name="Imagem 3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46080" y="3602310"/>
            <a:ext cx="584302" cy="66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 name="Imagem 3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205303" y="6278606"/>
            <a:ext cx="584302" cy="66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Imagem 3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9696" y="3743234"/>
            <a:ext cx="584302" cy="66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CuadroTexto 177"/>
          <p:cNvSpPr txBox="1"/>
          <p:nvPr/>
        </p:nvSpPr>
        <p:spPr>
          <a:xfrm>
            <a:off x="830367" y="4048563"/>
            <a:ext cx="1273779" cy="253916"/>
          </a:xfrm>
          <a:prstGeom prst="rect">
            <a:avLst/>
          </a:prstGeom>
          <a:noFill/>
        </p:spPr>
        <p:txBody>
          <a:bodyPr wrap="square" rtlCol="0">
            <a:spAutoFit/>
          </a:bodyPr>
          <a:lstStyle/>
          <a:p>
            <a:pPr algn="ctr"/>
            <a:r>
              <a:rPr lang="es-PE" sz="1050" dirty="0"/>
              <a:t>Scrum Master</a:t>
            </a:r>
          </a:p>
        </p:txBody>
      </p:sp>
      <p:sp>
        <p:nvSpPr>
          <p:cNvPr id="179" name="Pentágono 178"/>
          <p:cNvSpPr/>
          <p:nvPr/>
        </p:nvSpPr>
        <p:spPr>
          <a:xfrm>
            <a:off x="2988238" y="5760750"/>
            <a:ext cx="7883260" cy="204410"/>
          </a:xfrm>
          <a:prstGeom prst="homePlate">
            <a:avLst/>
          </a:prstGeom>
          <a:solidFill>
            <a:srgbClr val="D2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latin typeface="Calibri Light" panose="020F0302020204030204" pitchFamily="34" charset="0"/>
              </a:rPr>
              <a:t>CERTIFICACIÓN</a:t>
            </a:r>
          </a:p>
        </p:txBody>
      </p:sp>
      <p:sp>
        <p:nvSpPr>
          <p:cNvPr id="180" name="Pentágono 179"/>
          <p:cNvSpPr/>
          <p:nvPr/>
        </p:nvSpPr>
        <p:spPr>
          <a:xfrm>
            <a:off x="2988237" y="5457554"/>
            <a:ext cx="7888469" cy="237738"/>
          </a:xfrm>
          <a:prstGeom prst="homePlate">
            <a:avLst/>
          </a:prstGeom>
          <a:solidFill>
            <a:srgbClr val="FEC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latin typeface="Calibri Light" panose="020F0302020204030204" pitchFamily="34" charset="0"/>
              </a:rPr>
              <a:t>TESTING</a:t>
            </a:r>
          </a:p>
        </p:txBody>
      </p:sp>
      <p:sp>
        <p:nvSpPr>
          <p:cNvPr id="181" name="Pentágono 180"/>
          <p:cNvSpPr/>
          <p:nvPr/>
        </p:nvSpPr>
        <p:spPr>
          <a:xfrm>
            <a:off x="2996110" y="6012943"/>
            <a:ext cx="7919234" cy="263154"/>
          </a:xfrm>
          <a:prstGeom prst="homePlat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latin typeface="Calibri Light" panose="020F0302020204030204" pitchFamily="34" charset="0"/>
              </a:rPr>
              <a:t>PILOTO</a:t>
            </a:r>
          </a:p>
        </p:txBody>
      </p:sp>
      <p:sp>
        <p:nvSpPr>
          <p:cNvPr id="115" name="Pentágono 114"/>
          <p:cNvSpPr/>
          <p:nvPr/>
        </p:nvSpPr>
        <p:spPr>
          <a:xfrm>
            <a:off x="2904245" y="4558881"/>
            <a:ext cx="8015977" cy="215388"/>
          </a:xfrm>
          <a:prstGeom prst="homePlate">
            <a:avLst/>
          </a:prstGeom>
          <a:solidFill>
            <a:schemeClr val="bg2">
              <a:lumMod val="9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solidFill>
                  <a:schemeClr val="bg2">
                    <a:lumMod val="50000"/>
                  </a:schemeClr>
                </a:solidFill>
                <a:latin typeface="Calibri Light" panose="020F0302020204030204" pitchFamily="34" charset="0"/>
              </a:rPr>
              <a:t>LIDER TÉCNICO</a:t>
            </a:r>
          </a:p>
        </p:txBody>
      </p:sp>
      <p:sp>
        <p:nvSpPr>
          <p:cNvPr id="182" name="Rectángulo redondeado 181"/>
          <p:cNvSpPr/>
          <p:nvPr/>
        </p:nvSpPr>
        <p:spPr>
          <a:xfrm>
            <a:off x="10950251" y="3185803"/>
            <a:ext cx="1103086" cy="413901"/>
          </a:xfrm>
          <a:prstGeom prst="roundRect">
            <a:avLst/>
          </a:prstGeom>
          <a:solidFill>
            <a:srgbClr val="C00000"/>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t>DESARROLLO</a:t>
            </a:r>
          </a:p>
        </p:txBody>
      </p:sp>
      <p:sp>
        <p:nvSpPr>
          <p:cNvPr id="183" name="Rectángulo redondeado 182"/>
          <p:cNvSpPr/>
          <p:nvPr/>
        </p:nvSpPr>
        <p:spPr>
          <a:xfrm>
            <a:off x="11006532" y="5364351"/>
            <a:ext cx="1103086" cy="413901"/>
          </a:xfrm>
          <a:prstGeom prst="roundRect">
            <a:avLst/>
          </a:prstGeom>
          <a:solidFill>
            <a:srgbClr val="C00000"/>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t>SOPORTE</a:t>
            </a:r>
          </a:p>
        </p:txBody>
      </p:sp>
      <p:pic>
        <p:nvPicPr>
          <p:cNvPr id="185" name="Imagem 14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5478" y="5062472"/>
            <a:ext cx="456379" cy="452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Imagem 14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30561" y="5093385"/>
            <a:ext cx="456379" cy="456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 name="Imagem 17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69349" y="5056331"/>
            <a:ext cx="452374" cy="45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 name="Imagem 14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2871" y="5204162"/>
            <a:ext cx="456379" cy="456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 name="Imagem 14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8836" y="4502347"/>
            <a:ext cx="412049" cy="41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 name="Imagem 17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25116" y="6432818"/>
            <a:ext cx="403582" cy="40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 name="Imagem 14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892006" y="6324605"/>
            <a:ext cx="412049" cy="41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 name="Imagem 14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741926" y="3658870"/>
            <a:ext cx="374239" cy="37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 name="Imagem 14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437965" y="3690505"/>
            <a:ext cx="374239" cy="37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 name="Imagem 17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076031" y="3652729"/>
            <a:ext cx="370955" cy="37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 name="Imagem 14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900275" y="3801282"/>
            <a:ext cx="374239" cy="37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Imagem 14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230683" y="3825749"/>
            <a:ext cx="374239" cy="37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 name="Imagem 14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35257" y="5241555"/>
            <a:ext cx="456379" cy="452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Imagen 77"/>
          <p:cNvPicPr>
            <a:picLocks noChangeAspect="1"/>
          </p:cNvPicPr>
          <p:nvPr/>
        </p:nvPicPr>
        <p:blipFill>
          <a:blip r:embed="rId15"/>
          <a:stretch>
            <a:fillRect/>
          </a:stretch>
        </p:blipFill>
        <p:spPr>
          <a:xfrm>
            <a:off x="7972425" y="0"/>
            <a:ext cx="4219575" cy="990600"/>
          </a:xfrm>
          <a:prstGeom prst="rect">
            <a:avLst/>
          </a:prstGeom>
        </p:spPr>
      </p:pic>
    </p:spTree>
    <p:extLst>
      <p:ext uri="{BB962C8B-B14F-4D97-AF65-F5344CB8AC3E}">
        <p14:creationId xmlns:p14="http://schemas.microsoft.com/office/powerpoint/2010/main" val="1672898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ángulo 55"/>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Plan de Proyecto – Proceso de desarrollo</a:t>
            </a:r>
          </a:p>
        </p:txBody>
      </p:sp>
      <p:cxnSp>
        <p:nvCxnSpPr>
          <p:cNvPr id="26" name="Conector recto 25"/>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object 4"/>
          <p:cNvSpPr txBox="1"/>
          <p:nvPr/>
        </p:nvSpPr>
        <p:spPr>
          <a:xfrm>
            <a:off x="1683558" y="2169989"/>
            <a:ext cx="812165" cy="365760"/>
          </a:xfrm>
          <a:prstGeom prst="rect">
            <a:avLst/>
          </a:prstGeom>
        </p:spPr>
        <p:txBody>
          <a:bodyPr vert="horz" wrap="square" lIns="0" tIns="0" rIns="0" bIns="0" rtlCol="0">
            <a:spAutoFit/>
          </a:bodyPr>
          <a:lstStyle/>
          <a:p>
            <a:pPr marL="12700" marR="5080">
              <a:lnSpc>
                <a:spcPts val="1400"/>
              </a:lnSpc>
            </a:pPr>
            <a:r>
              <a:rPr sz="1200" spc="170" dirty="0">
                <a:solidFill>
                  <a:srgbClr val="FFFFFF"/>
                </a:solidFill>
                <a:latin typeface="Calibri"/>
                <a:cs typeface="Calibri"/>
              </a:rPr>
              <a:t>PRODUCT  </a:t>
            </a:r>
            <a:r>
              <a:rPr sz="1200" spc="225" dirty="0">
                <a:solidFill>
                  <a:srgbClr val="FFFFFF"/>
                </a:solidFill>
                <a:latin typeface="Calibri"/>
                <a:cs typeface="Calibri"/>
              </a:rPr>
              <a:t>B</a:t>
            </a:r>
            <a:r>
              <a:rPr sz="1200" spc="185" dirty="0">
                <a:solidFill>
                  <a:srgbClr val="FFFFFF"/>
                </a:solidFill>
                <a:latin typeface="Calibri"/>
                <a:cs typeface="Calibri"/>
              </a:rPr>
              <a:t>A</a:t>
            </a:r>
            <a:r>
              <a:rPr sz="1200" spc="260" dirty="0">
                <a:solidFill>
                  <a:srgbClr val="FFFFFF"/>
                </a:solidFill>
                <a:latin typeface="Calibri"/>
                <a:cs typeface="Calibri"/>
              </a:rPr>
              <a:t>CK</a:t>
            </a:r>
            <a:r>
              <a:rPr sz="1200" spc="155" dirty="0">
                <a:solidFill>
                  <a:srgbClr val="FFFFFF"/>
                </a:solidFill>
                <a:latin typeface="Calibri"/>
                <a:cs typeface="Calibri"/>
              </a:rPr>
              <a:t>L</a:t>
            </a:r>
            <a:r>
              <a:rPr sz="1200" spc="200" dirty="0">
                <a:solidFill>
                  <a:srgbClr val="FFFFFF"/>
                </a:solidFill>
                <a:latin typeface="Calibri"/>
                <a:cs typeface="Calibri"/>
              </a:rPr>
              <a:t>OG</a:t>
            </a:r>
            <a:endParaRPr sz="1200">
              <a:latin typeface="Calibri"/>
              <a:cs typeface="Calibri"/>
            </a:endParaRPr>
          </a:p>
        </p:txBody>
      </p:sp>
      <p:sp>
        <p:nvSpPr>
          <p:cNvPr id="7" name="object 6"/>
          <p:cNvSpPr txBox="1"/>
          <p:nvPr/>
        </p:nvSpPr>
        <p:spPr>
          <a:xfrm>
            <a:off x="875432" y="2751894"/>
            <a:ext cx="812165" cy="365760"/>
          </a:xfrm>
          <a:prstGeom prst="rect">
            <a:avLst/>
          </a:prstGeom>
        </p:spPr>
        <p:txBody>
          <a:bodyPr vert="horz" wrap="square" lIns="0" tIns="0" rIns="0" bIns="0" rtlCol="0">
            <a:spAutoFit/>
          </a:bodyPr>
          <a:lstStyle/>
          <a:p>
            <a:pPr marL="12700" marR="5080">
              <a:lnSpc>
                <a:spcPts val="1400"/>
              </a:lnSpc>
            </a:pPr>
            <a:r>
              <a:rPr sz="1200" spc="170" dirty="0">
                <a:solidFill>
                  <a:srgbClr val="FFFFFF"/>
                </a:solidFill>
                <a:latin typeface="Calibri"/>
                <a:cs typeface="Calibri"/>
              </a:rPr>
              <a:t>PRODUCT  </a:t>
            </a:r>
            <a:r>
              <a:rPr sz="1200" spc="225" dirty="0">
                <a:solidFill>
                  <a:srgbClr val="FFFFFF"/>
                </a:solidFill>
                <a:latin typeface="Calibri"/>
                <a:cs typeface="Calibri"/>
              </a:rPr>
              <a:t>B</a:t>
            </a:r>
            <a:r>
              <a:rPr sz="1200" spc="185" dirty="0">
                <a:solidFill>
                  <a:srgbClr val="FFFFFF"/>
                </a:solidFill>
                <a:latin typeface="Calibri"/>
                <a:cs typeface="Calibri"/>
              </a:rPr>
              <a:t>A</a:t>
            </a:r>
            <a:r>
              <a:rPr sz="1200" spc="260" dirty="0">
                <a:solidFill>
                  <a:srgbClr val="FFFFFF"/>
                </a:solidFill>
                <a:latin typeface="Calibri"/>
                <a:cs typeface="Calibri"/>
              </a:rPr>
              <a:t>CK</a:t>
            </a:r>
            <a:r>
              <a:rPr sz="1200" spc="155" dirty="0">
                <a:solidFill>
                  <a:srgbClr val="FFFFFF"/>
                </a:solidFill>
                <a:latin typeface="Calibri"/>
                <a:cs typeface="Calibri"/>
              </a:rPr>
              <a:t>L</a:t>
            </a:r>
            <a:r>
              <a:rPr sz="1200" spc="200" dirty="0">
                <a:solidFill>
                  <a:srgbClr val="FFFFFF"/>
                </a:solidFill>
                <a:latin typeface="Calibri"/>
                <a:cs typeface="Calibri"/>
              </a:rPr>
              <a:t>OG</a:t>
            </a:r>
            <a:endParaRPr sz="1200">
              <a:latin typeface="Calibri"/>
              <a:cs typeface="Calibri"/>
            </a:endParaRPr>
          </a:p>
        </p:txBody>
      </p:sp>
      <p:sp>
        <p:nvSpPr>
          <p:cNvPr id="8" name="object 7"/>
          <p:cNvSpPr txBox="1"/>
          <p:nvPr/>
        </p:nvSpPr>
        <p:spPr>
          <a:xfrm>
            <a:off x="848258" y="3583147"/>
            <a:ext cx="812165" cy="365760"/>
          </a:xfrm>
          <a:prstGeom prst="rect">
            <a:avLst/>
          </a:prstGeom>
        </p:spPr>
        <p:txBody>
          <a:bodyPr vert="horz" wrap="square" lIns="0" tIns="0" rIns="0" bIns="0" rtlCol="0">
            <a:spAutoFit/>
          </a:bodyPr>
          <a:lstStyle/>
          <a:p>
            <a:pPr marL="12700" marR="5080">
              <a:lnSpc>
                <a:spcPts val="1400"/>
              </a:lnSpc>
            </a:pPr>
            <a:r>
              <a:rPr sz="1200" spc="170" dirty="0">
                <a:solidFill>
                  <a:srgbClr val="FFFFFF"/>
                </a:solidFill>
                <a:latin typeface="Calibri"/>
                <a:cs typeface="Calibri"/>
              </a:rPr>
              <a:t>PRODUCT  </a:t>
            </a:r>
            <a:r>
              <a:rPr sz="1200" spc="225" dirty="0">
                <a:solidFill>
                  <a:srgbClr val="FFFFFF"/>
                </a:solidFill>
                <a:latin typeface="Calibri"/>
                <a:cs typeface="Calibri"/>
              </a:rPr>
              <a:t>B</a:t>
            </a:r>
            <a:r>
              <a:rPr sz="1200" spc="185" dirty="0">
                <a:solidFill>
                  <a:srgbClr val="FFFFFF"/>
                </a:solidFill>
                <a:latin typeface="Calibri"/>
                <a:cs typeface="Calibri"/>
              </a:rPr>
              <a:t>A</a:t>
            </a:r>
            <a:r>
              <a:rPr sz="1200" spc="260" dirty="0">
                <a:solidFill>
                  <a:srgbClr val="FFFFFF"/>
                </a:solidFill>
                <a:latin typeface="Calibri"/>
                <a:cs typeface="Calibri"/>
              </a:rPr>
              <a:t>CK</a:t>
            </a:r>
            <a:r>
              <a:rPr sz="1200" spc="155" dirty="0">
                <a:solidFill>
                  <a:srgbClr val="FFFFFF"/>
                </a:solidFill>
                <a:latin typeface="Calibri"/>
                <a:cs typeface="Calibri"/>
              </a:rPr>
              <a:t>L</a:t>
            </a:r>
            <a:r>
              <a:rPr sz="1200" spc="200" dirty="0">
                <a:solidFill>
                  <a:srgbClr val="FFFFFF"/>
                </a:solidFill>
                <a:latin typeface="Calibri"/>
                <a:cs typeface="Calibri"/>
              </a:rPr>
              <a:t>OG</a:t>
            </a:r>
            <a:endParaRPr sz="1200">
              <a:latin typeface="Calibri"/>
              <a:cs typeface="Calibri"/>
            </a:endParaRPr>
          </a:p>
        </p:txBody>
      </p:sp>
      <p:sp>
        <p:nvSpPr>
          <p:cNvPr id="9" name="object 8"/>
          <p:cNvSpPr txBox="1"/>
          <p:nvPr/>
        </p:nvSpPr>
        <p:spPr>
          <a:xfrm>
            <a:off x="1197350" y="3686258"/>
            <a:ext cx="812165" cy="365760"/>
          </a:xfrm>
          <a:prstGeom prst="rect">
            <a:avLst/>
          </a:prstGeom>
        </p:spPr>
        <p:txBody>
          <a:bodyPr vert="horz" wrap="square" lIns="0" tIns="0" rIns="0" bIns="0" rtlCol="0">
            <a:spAutoFit/>
          </a:bodyPr>
          <a:lstStyle/>
          <a:p>
            <a:pPr marL="12700" marR="5080">
              <a:lnSpc>
                <a:spcPts val="1400"/>
              </a:lnSpc>
            </a:pPr>
            <a:r>
              <a:rPr sz="1200" spc="170" dirty="0">
                <a:solidFill>
                  <a:srgbClr val="FFFFFF"/>
                </a:solidFill>
                <a:latin typeface="Calibri"/>
                <a:cs typeface="Calibri"/>
              </a:rPr>
              <a:t>PRODUCT  </a:t>
            </a:r>
            <a:r>
              <a:rPr sz="1200" spc="225" dirty="0">
                <a:solidFill>
                  <a:srgbClr val="FFFFFF"/>
                </a:solidFill>
                <a:latin typeface="Calibri"/>
                <a:cs typeface="Calibri"/>
              </a:rPr>
              <a:t>B</a:t>
            </a:r>
            <a:r>
              <a:rPr sz="1200" spc="185" dirty="0">
                <a:solidFill>
                  <a:srgbClr val="FFFFFF"/>
                </a:solidFill>
                <a:latin typeface="Calibri"/>
                <a:cs typeface="Calibri"/>
              </a:rPr>
              <a:t>A</a:t>
            </a:r>
            <a:r>
              <a:rPr sz="1200" spc="260" dirty="0">
                <a:solidFill>
                  <a:srgbClr val="FFFFFF"/>
                </a:solidFill>
                <a:latin typeface="Calibri"/>
                <a:cs typeface="Calibri"/>
              </a:rPr>
              <a:t>CK</a:t>
            </a:r>
            <a:r>
              <a:rPr sz="1200" spc="155" dirty="0">
                <a:solidFill>
                  <a:srgbClr val="FFFFFF"/>
                </a:solidFill>
                <a:latin typeface="Calibri"/>
                <a:cs typeface="Calibri"/>
              </a:rPr>
              <a:t>L</a:t>
            </a:r>
            <a:r>
              <a:rPr sz="1200" spc="200" dirty="0">
                <a:solidFill>
                  <a:srgbClr val="FFFFFF"/>
                </a:solidFill>
                <a:latin typeface="Calibri"/>
                <a:cs typeface="Calibri"/>
              </a:rPr>
              <a:t>OG</a:t>
            </a:r>
            <a:endParaRPr sz="1200" dirty="0">
              <a:latin typeface="Calibri"/>
              <a:cs typeface="Calibri"/>
            </a:endParaRPr>
          </a:p>
        </p:txBody>
      </p:sp>
      <p:sp>
        <p:nvSpPr>
          <p:cNvPr id="10" name="object 9"/>
          <p:cNvSpPr txBox="1"/>
          <p:nvPr/>
        </p:nvSpPr>
        <p:spPr>
          <a:xfrm>
            <a:off x="3565877" y="3852607"/>
            <a:ext cx="808990" cy="365760"/>
          </a:xfrm>
          <a:prstGeom prst="rect">
            <a:avLst/>
          </a:prstGeom>
        </p:spPr>
        <p:txBody>
          <a:bodyPr vert="horz" wrap="square" lIns="0" tIns="0" rIns="0" bIns="0" rtlCol="0">
            <a:spAutoFit/>
          </a:bodyPr>
          <a:lstStyle/>
          <a:p>
            <a:pPr marL="12700" marR="5080">
              <a:lnSpc>
                <a:spcPts val="1400"/>
              </a:lnSpc>
            </a:pPr>
            <a:r>
              <a:rPr sz="1200" spc="175" dirty="0">
                <a:solidFill>
                  <a:srgbClr val="FFFFFF"/>
                </a:solidFill>
                <a:latin typeface="Calibri"/>
                <a:cs typeface="Calibri"/>
              </a:rPr>
              <a:t>SPRINT  </a:t>
            </a:r>
            <a:r>
              <a:rPr sz="1200" spc="225" dirty="0">
                <a:solidFill>
                  <a:srgbClr val="FFFFFF"/>
                </a:solidFill>
                <a:latin typeface="Calibri"/>
                <a:cs typeface="Calibri"/>
              </a:rPr>
              <a:t>B</a:t>
            </a:r>
            <a:r>
              <a:rPr sz="1200" spc="185" dirty="0">
                <a:solidFill>
                  <a:srgbClr val="FFFFFF"/>
                </a:solidFill>
                <a:latin typeface="Calibri"/>
                <a:cs typeface="Calibri"/>
              </a:rPr>
              <a:t>A</a:t>
            </a:r>
            <a:r>
              <a:rPr sz="1200" spc="260" dirty="0">
                <a:solidFill>
                  <a:srgbClr val="FFFFFF"/>
                </a:solidFill>
                <a:latin typeface="Calibri"/>
                <a:cs typeface="Calibri"/>
              </a:rPr>
              <a:t>CK</a:t>
            </a:r>
            <a:r>
              <a:rPr sz="1200" spc="155" dirty="0">
                <a:solidFill>
                  <a:srgbClr val="FFFFFF"/>
                </a:solidFill>
                <a:latin typeface="Calibri"/>
                <a:cs typeface="Calibri"/>
              </a:rPr>
              <a:t>L</a:t>
            </a:r>
            <a:r>
              <a:rPr sz="1200" spc="200" dirty="0">
                <a:solidFill>
                  <a:srgbClr val="FFFFFF"/>
                </a:solidFill>
                <a:latin typeface="Calibri"/>
                <a:cs typeface="Calibri"/>
              </a:rPr>
              <a:t>OG</a:t>
            </a:r>
            <a:endParaRPr sz="1200">
              <a:latin typeface="Calibri"/>
              <a:cs typeface="Calibri"/>
            </a:endParaRPr>
          </a:p>
        </p:txBody>
      </p:sp>
      <p:sp>
        <p:nvSpPr>
          <p:cNvPr id="11" name="object 10"/>
          <p:cNvSpPr txBox="1"/>
          <p:nvPr/>
        </p:nvSpPr>
        <p:spPr>
          <a:xfrm>
            <a:off x="9573269" y="2965512"/>
            <a:ext cx="971550" cy="365760"/>
          </a:xfrm>
          <a:prstGeom prst="rect">
            <a:avLst/>
          </a:prstGeom>
        </p:spPr>
        <p:txBody>
          <a:bodyPr vert="horz" wrap="square" lIns="0" tIns="0" rIns="0" bIns="0" rtlCol="0">
            <a:spAutoFit/>
          </a:bodyPr>
          <a:lstStyle/>
          <a:p>
            <a:pPr marL="12700" marR="5080">
              <a:lnSpc>
                <a:spcPts val="1400"/>
              </a:lnSpc>
            </a:pPr>
            <a:r>
              <a:rPr sz="1200" spc="195" dirty="0">
                <a:solidFill>
                  <a:srgbClr val="FFFFFF"/>
                </a:solidFill>
                <a:latin typeface="Calibri"/>
                <a:cs typeface="Calibri"/>
              </a:rPr>
              <a:t>PRODUCT  </a:t>
            </a:r>
            <a:r>
              <a:rPr sz="1200" spc="165" dirty="0">
                <a:solidFill>
                  <a:srgbClr val="FFFFFF"/>
                </a:solidFill>
                <a:latin typeface="Calibri"/>
                <a:cs typeface="Calibri"/>
              </a:rPr>
              <a:t>INCREMENT</a:t>
            </a:r>
            <a:endParaRPr sz="1200">
              <a:latin typeface="Calibri"/>
              <a:cs typeface="Calibri"/>
            </a:endParaRPr>
          </a:p>
        </p:txBody>
      </p:sp>
      <p:sp>
        <p:nvSpPr>
          <p:cNvPr id="12" name="object 11"/>
          <p:cNvSpPr txBox="1"/>
          <p:nvPr/>
        </p:nvSpPr>
        <p:spPr>
          <a:xfrm>
            <a:off x="9558906" y="2092755"/>
            <a:ext cx="971550" cy="365760"/>
          </a:xfrm>
          <a:prstGeom prst="rect">
            <a:avLst/>
          </a:prstGeom>
        </p:spPr>
        <p:txBody>
          <a:bodyPr vert="horz" wrap="square" lIns="0" tIns="0" rIns="0" bIns="0" rtlCol="0">
            <a:spAutoFit/>
          </a:bodyPr>
          <a:lstStyle/>
          <a:p>
            <a:pPr marL="12700" marR="5080">
              <a:lnSpc>
                <a:spcPts val="1400"/>
              </a:lnSpc>
            </a:pPr>
            <a:r>
              <a:rPr sz="1200" spc="195" dirty="0">
                <a:solidFill>
                  <a:srgbClr val="FFFFFF"/>
                </a:solidFill>
                <a:latin typeface="Calibri"/>
                <a:cs typeface="Calibri"/>
              </a:rPr>
              <a:t>PRODUCT  </a:t>
            </a:r>
            <a:r>
              <a:rPr sz="1200" spc="165" dirty="0">
                <a:solidFill>
                  <a:srgbClr val="FFFFFF"/>
                </a:solidFill>
                <a:latin typeface="Calibri"/>
                <a:cs typeface="Calibri"/>
              </a:rPr>
              <a:t>INCREMENT</a:t>
            </a:r>
            <a:endParaRPr sz="1200">
              <a:latin typeface="Calibri"/>
              <a:cs typeface="Calibri"/>
            </a:endParaRPr>
          </a:p>
        </p:txBody>
      </p:sp>
      <p:sp>
        <p:nvSpPr>
          <p:cNvPr id="14" name="object 13"/>
          <p:cNvSpPr txBox="1"/>
          <p:nvPr/>
        </p:nvSpPr>
        <p:spPr>
          <a:xfrm>
            <a:off x="9557369" y="3833671"/>
            <a:ext cx="971550" cy="365760"/>
          </a:xfrm>
          <a:prstGeom prst="rect">
            <a:avLst/>
          </a:prstGeom>
        </p:spPr>
        <p:txBody>
          <a:bodyPr vert="horz" wrap="square" lIns="0" tIns="0" rIns="0" bIns="0" rtlCol="0">
            <a:spAutoFit/>
          </a:bodyPr>
          <a:lstStyle/>
          <a:p>
            <a:pPr marL="12700" marR="5080">
              <a:lnSpc>
                <a:spcPts val="1400"/>
              </a:lnSpc>
            </a:pPr>
            <a:r>
              <a:rPr sz="1200" spc="195" dirty="0">
                <a:solidFill>
                  <a:srgbClr val="FFFFFF"/>
                </a:solidFill>
                <a:latin typeface="Calibri"/>
                <a:cs typeface="Calibri"/>
              </a:rPr>
              <a:t>PRODUCT  </a:t>
            </a:r>
            <a:r>
              <a:rPr sz="1200" spc="165" dirty="0">
                <a:solidFill>
                  <a:srgbClr val="FFFFFF"/>
                </a:solidFill>
                <a:latin typeface="Calibri"/>
                <a:cs typeface="Calibri"/>
              </a:rPr>
              <a:t>INCREMENT</a:t>
            </a:r>
            <a:endParaRPr sz="1200">
              <a:latin typeface="Calibri"/>
              <a:cs typeface="Calibri"/>
            </a:endParaRPr>
          </a:p>
        </p:txBody>
      </p:sp>
      <p:sp>
        <p:nvSpPr>
          <p:cNvPr id="15" name="object 14"/>
          <p:cNvSpPr txBox="1"/>
          <p:nvPr/>
        </p:nvSpPr>
        <p:spPr>
          <a:xfrm>
            <a:off x="7325928" y="3844961"/>
            <a:ext cx="971550" cy="365760"/>
          </a:xfrm>
          <a:prstGeom prst="rect">
            <a:avLst/>
          </a:prstGeom>
        </p:spPr>
        <p:txBody>
          <a:bodyPr vert="horz" wrap="square" lIns="0" tIns="0" rIns="0" bIns="0" rtlCol="0">
            <a:spAutoFit/>
          </a:bodyPr>
          <a:lstStyle/>
          <a:p>
            <a:pPr marL="12700" marR="5080">
              <a:lnSpc>
                <a:spcPts val="1400"/>
              </a:lnSpc>
            </a:pPr>
            <a:r>
              <a:rPr sz="1200" spc="195" dirty="0">
                <a:solidFill>
                  <a:srgbClr val="FFFFFF"/>
                </a:solidFill>
                <a:latin typeface="Calibri"/>
                <a:cs typeface="Calibri"/>
              </a:rPr>
              <a:t>PRODUCT  </a:t>
            </a:r>
            <a:r>
              <a:rPr sz="1200" spc="165" dirty="0">
                <a:solidFill>
                  <a:srgbClr val="FFFFFF"/>
                </a:solidFill>
                <a:latin typeface="Calibri"/>
                <a:cs typeface="Calibri"/>
              </a:rPr>
              <a:t>INCREMENT</a:t>
            </a:r>
            <a:endParaRPr sz="1200">
              <a:latin typeface="Calibri"/>
              <a:cs typeface="Calibri"/>
            </a:endParaRPr>
          </a:p>
        </p:txBody>
      </p:sp>
      <p:pic>
        <p:nvPicPr>
          <p:cNvPr id="20" name="Imagen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pic>
        <p:nvPicPr>
          <p:cNvPr id="1026" name="Picture 2" descr="Resultado de imagen para sc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273" y="1922086"/>
            <a:ext cx="4426060" cy="145847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794755" y="3761202"/>
            <a:ext cx="1728537" cy="1384995"/>
          </a:xfrm>
          <a:prstGeom prst="rect">
            <a:avLst/>
          </a:prstGeom>
          <a:noFill/>
        </p:spPr>
        <p:txBody>
          <a:bodyPr wrap="square" rtlCol="0">
            <a:spAutoFit/>
          </a:bodyPr>
          <a:lstStyle/>
          <a:p>
            <a:pPr marL="171450" indent="-171450">
              <a:buFont typeface="Wingdings" panose="05000000000000000000" pitchFamily="2" charset="2"/>
              <a:buChar char="ü"/>
            </a:pPr>
            <a:r>
              <a:rPr lang="es-CO" sz="1200" dirty="0"/>
              <a:t>Desarrollo</a:t>
            </a:r>
          </a:p>
          <a:p>
            <a:pPr marL="171450" indent="-171450">
              <a:buFont typeface="Wingdings" panose="05000000000000000000" pitchFamily="2" charset="2"/>
              <a:buChar char="ü"/>
            </a:pPr>
            <a:r>
              <a:rPr lang="es-CO" sz="1200" dirty="0"/>
              <a:t>Daily Meeting</a:t>
            </a:r>
          </a:p>
          <a:p>
            <a:pPr marL="171450" indent="-171450">
              <a:buFont typeface="Wingdings" panose="05000000000000000000" pitchFamily="2" charset="2"/>
              <a:buChar char="ü"/>
            </a:pPr>
            <a:r>
              <a:rPr lang="es-CO" sz="1200" dirty="0"/>
              <a:t>Kanban Board </a:t>
            </a:r>
          </a:p>
          <a:p>
            <a:pPr marL="171450" indent="-171450">
              <a:buFont typeface="Wingdings" panose="05000000000000000000" pitchFamily="2" charset="2"/>
              <a:buChar char="ü"/>
            </a:pPr>
            <a:r>
              <a:rPr lang="es-CO" sz="1200" dirty="0"/>
              <a:t>Pruebas Unitarias</a:t>
            </a:r>
          </a:p>
          <a:p>
            <a:pPr marL="171450" indent="-171450">
              <a:buFont typeface="Wingdings" panose="05000000000000000000" pitchFamily="2" charset="2"/>
              <a:buChar char="ü"/>
            </a:pPr>
            <a:r>
              <a:rPr lang="es-CO" sz="1200" dirty="0"/>
              <a:t>Documentación</a:t>
            </a:r>
          </a:p>
          <a:p>
            <a:pPr marL="171450" indent="-171450">
              <a:buFont typeface="Wingdings" panose="05000000000000000000" pitchFamily="2" charset="2"/>
              <a:buChar char="ü"/>
            </a:pPr>
            <a:r>
              <a:rPr lang="es-CO" sz="1200" dirty="0"/>
              <a:t>Pruebas Integrales</a:t>
            </a:r>
          </a:p>
          <a:p>
            <a:pPr marL="171450" indent="-171450">
              <a:buFont typeface="Wingdings" panose="05000000000000000000" pitchFamily="2" charset="2"/>
              <a:buChar char="ü"/>
            </a:pPr>
            <a:r>
              <a:rPr lang="es-CO" sz="1200" dirty="0"/>
              <a:t>Definition of Done</a:t>
            </a:r>
          </a:p>
        </p:txBody>
      </p:sp>
      <p:sp>
        <p:nvSpPr>
          <p:cNvPr id="31" name="CuadroTexto 30"/>
          <p:cNvSpPr txBox="1"/>
          <p:nvPr/>
        </p:nvSpPr>
        <p:spPr>
          <a:xfrm>
            <a:off x="6535302" y="3773488"/>
            <a:ext cx="2052765" cy="830997"/>
          </a:xfrm>
          <a:prstGeom prst="rect">
            <a:avLst/>
          </a:prstGeom>
          <a:noFill/>
        </p:spPr>
        <p:txBody>
          <a:bodyPr wrap="square" rtlCol="0">
            <a:spAutoFit/>
          </a:bodyPr>
          <a:lstStyle/>
          <a:p>
            <a:pPr marL="171450" indent="-171450">
              <a:buFont typeface="Wingdings" panose="05000000000000000000" pitchFamily="2" charset="2"/>
              <a:buChar char="ü"/>
            </a:pPr>
            <a:r>
              <a:rPr lang="es-CO" sz="1200" dirty="0"/>
              <a:t>Sprint Review </a:t>
            </a:r>
          </a:p>
          <a:p>
            <a:pPr marL="171450" indent="-171450">
              <a:buFont typeface="Wingdings" panose="05000000000000000000" pitchFamily="2" charset="2"/>
              <a:buChar char="ü"/>
            </a:pPr>
            <a:r>
              <a:rPr lang="es-CO" sz="1200" dirty="0"/>
              <a:t>Sprint Retrospective</a:t>
            </a:r>
          </a:p>
          <a:p>
            <a:pPr marL="171450" indent="-171450">
              <a:buFont typeface="Wingdings" panose="05000000000000000000" pitchFamily="2" charset="2"/>
              <a:buChar char="ü"/>
            </a:pPr>
            <a:r>
              <a:rPr lang="es-CO" sz="1200" dirty="0"/>
              <a:t>Despliegue de producto</a:t>
            </a:r>
          </a:p>
          <a:p>
            <a:r>
              <a:rPr lang="es-CO" sz="1200" dirty="0"/>
              <a:t>(Ambiente aceptación)</a:t>
            </a:r>
          </a:p>
        </p:txBody>
      </p:sp>
      <p:sp>
        <p:nvSpPr>
          <p:cNvPr id="33" name="CuadroTexto 32"/>
          <p:cNvSpPr txBox="1"/>
          <p:nvPr/>
        </p:nvSpPr>
        <p:spPr>
          <a:xfrm>
            <a:off x="3127137" y="3473842"/>
            <a:ext cx="1657174" cy="307777"/>
          </a:xfrm>
          <a:prstGeom prst="rect">
            <a:avLst/>
          </a:prstGeom>
          <a:noFill/>
        </p:spPr>
        <p:txBody>
          <a:bodyPr wrap="square" rtlCol="0">
            <a:spAutoFit/>
          </a:bodyPr>
          <a:lstStyle/>
          <a:p>
            <a:r>
              <a:rPr lang="es-CO" sz="1400" b="1" dirty="0"/>
              <a:t>Sprint Planning</a:t>
            </a:r>
          </a:p>
        </p:txBody>
      </p:sp>
      <p:sp>
        <p:nvSpPr>
          <p:cNvPr id="34" name="CuadroTexto 33"/>
          <p:cNvSpPr txBox="1"/>
          <p:nvPr/>
        </p:nvSpPr>
        <p:spPr>
          <a:xfrm>
            <a:off x="549694" y="3278101"/>
            <a:ext cx="1657174" cy="307777"/>
          </a:xfrm>
          <a:prstGeom prst="rect">
            <a:avLst/>
          </a:prstGeom>
          <a:noFill/>
        </p:spPr>
        <p:txBody>
          <a:bodyPr wrap="square" rtlCol="0">
            <a:spAutoFit/>
          </a:bodyPr>
          <a:lstStyle/>
          <a:p>
            <a:r>
              <a:rPr lang="es-CO" sz="1400" b="1" dirty="0"/>
              <a:t>Sprint 0 (Warm Up)</a:t>
            </a:r>
          </a:p>
        </p:txBody>
      </p:sp>
      <p:sp>
        <p:nvSpPr>
          <p:cNvPr id="35" name="CuadroTexto 34"/>
          <p:cNvSpPr txBox="1"/>
          <p:nvPr/>
        </p:nvSpPr>
        <p:spPr>
          <a:xfrm>
            <a:off x="3662652" y="1186061"/>
            <a:ext cx="5427799" cy="307777"/>
          </a:xfrm>
          <a:prstGeom prst="rect">
            <a:avLst/>
          </a:prstGeom>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1400" b="1" dirty="0"/>
              <a:t>Ejecución Sprints (Duración de Sprint: 2 semanas)</a:t>
            </a:r>
          </a:p>
        </p:txBody>
      </p:sp>
      <p:sp>
        <p:nvSpPr>
          <p:cNvPr id="38" name="CuadroTexto 37"/>
          <p:cNvSpPr txBox="1"/>
          <p:nvPr/>
        </p:nvSpPr>
        <p:spPr>
          <a:xfrm>
            <a:off x="8672710" y="3440582"/>
            <a:ext cx="1666348" cy="523220"/>
          </a:xfrm>
          <a:prstGeom prst="rect">
            <a:avLst/>
          </a:prstGeom>
          <a:noFill/>
        </p:spPr>
        <p:txBody>
          <a:bodyPr wrap="square" rtlCol="0">
            <a:spAutoFit/>
          </a:bodyPr>
          <a:lstStyle/>
          <a:p>
            <a:r>
              <a:rPr lang="es-CO" sz="1400" b="1" dirty="0"/>
              <a:t>Sprint Release</a:t>
            </a:r>
          </a:p>
          <a:p>
            <a:endParaRPr lang="es-CO" sz="1400" b="1" dirty="0"/>
          </a:p>
        </p:txBody>
      </p:sp>
      <p:sp>
        <p:nvSpPr>
          <p:cNvPr id="40" name="CuadroTexto 39"/>
          <p:cNvSpPr txBox="1"/>
          <p:nvPr/>
        </p:nvSpPr>
        <p:spPr>
          <a:xfrm>
            <a:off x="3707260" y="5856014"/>
            <a:ext cx="5427799" cy="307777"/>
          </a:xfrm>
          <a:prstGeom prst="rect">
            <a:avLst/>
          </a:prstGeom>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1400" b="1" dirty="0"/>
              <a:t>Refinamiento Product Backlog (PAQUETE)</a:t>
            </a:r>
          </a:p>
        </p:txBody>
      </p:sp>
      <p:pic>
        <p:nvPicPr>
          <p:cNvPr id="41" name="Picture 1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9017" y="2403017"/>
            <a:ext cx="996778" cy="996778"/>
          </a:xfrm>
          <a:prstGeom prst="rect">
            <a:avLst/>
          </a:prstGeom>
        </p:spPr>
      </p:pic>
      <p:pic>
        <p:nvPicPr>
          <p:cNvPr id="42" name="Picture 1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4843" y="2330433"/>
            <a:ext cx="805013" cy="805013"/>
          </a:xfrm>
          <a:prstGeom prst="rect">
            <a:avLst/>
          </a:prstGeom>
        </p:spPr>
      </p:pic>
      <p:sp>
        <p:nvSpPr>
          <p:cNvPr id="43" name="CuadroTexto 42"/>
          <p:cNvSpPr txBox="1"/>
          <p:nvPr/>
        </p:nvSpPr>
        <p:spPr>
          <a:xfrm>
            <a:off x="502111" y="3570876"/>
            <a:ext cx="1657174" cy="1384995"/>
          </a:xfrm>
          <a:prstGeom prst="rect">
            <a:avLst/>
          </a:prstGeom>
          <a:noFill/>
        </p:spPr>
        <p:txBody>
          <a:bodyPr wrap="square" rtlCol="0">
            <a:spAutoFit/>
          </a:bodyPr>
          <a:lstStyle/>
          <a:p>
            <a:pPr marL="171450" indent="-171450">
              <a:buFont typeface="Wingdings" panose="05000000000000000000" pitchFamily="2" charset="2"/>
              <a:buChar char="ü"/>
            </a:pPr>
            <a:r>
              <a:rPr lang="es-CO" sz="1200" dirty="0"/>
              <a:t>Instalación entorno desarrollo</a:t>
            </a:r>
          </a:p>
          <a:p>
            <a:pPr marL="171450" indent="-171450">
              <a:buFont typeface="Wingdings" panose="05000000000000000000" pitchFamily="2" charset="2"/>
              <a:buChar char="ü"/>
            </a:pPr>
            <a:r>
              <a:rPr lang="es-CO" sz="1200" dirty="0"/>
              <a:t>Capacitación y empalme con squad</a:t>
            </a:r>
          </a:p>
          <a:p>
            <a:pPr marL="171450" indent="-171450">
              <a:buFont typeface="Wingdings" panose="05000000000000000000" pitchFamily="2" charset="2"/>
              <a:buChar char="ü"/>
            </a:pPr>
            <a:r>
              <a:rPr lang="es-CO" sz="1200" dirty="0"/>
              <a:t>Lineamientos desarrollo y arquitectura</a:t>
            </a:r>
          </a:p>
        </p:txBody>
      </p:sp>
      <p:sp>
        <p:nvSpPr>
          <p:cNvPr id="44" name="CuadroTexto 43"/>
          <p:cNvSpPr txBox="1"/>
          <p:nvPr/>
        </p:nvSpPr>
        <p:spPr>
          <a:xfrm>
            <a:off x="2858011" y="3724361"/>
            <a:ext cx="1918214" cy="2123658"/>
          </a:xfrm>
          <a:prstGeom prst="rect">
            <a:avLst/>
          </a:prstGeom>
          <a:noFill/>
        </p:spPr>
        <p:txBody>
          <a:bodyPr wrap="square" rtlCol="0">
            <a:spAutoFit/>
          </a:bodyPr>
          <a:lstStyle/>
          <a:p>
            <a:pPr marL="171450" indent="-171450">
              <a:buFont typeface="Wingdings" panose="05000000000000000000" pitchFamily="2" charset="2"/>
              <a:buChar char="ü"/>
            </a:pPr>
            <a:r>
              <a:rPr lang="es-CO" sz="1200" dirty="0"/>
              <a:t>Entendimiento</a:t>
            </a:r>
          </a:p>
          <a:p>
            <a:pPr marL="171450" indent="-171450">
              <a:buFont typeface="Wingdings" panose="05000000000000000000" pitchFamily="2" charset="2"/>
              <a:buChar char="ü"/>
            </a:pPr>
            <a:r>
              <a:rPr lang="es-CO" sz="1200" dirty="0"/>
              <a:t>Sprint Goal</a:t>
            </a:r>
          </a:p>
          <a:p>
            <a:pPr marL="171450" indent="-171450">
              <a:buFont typeface="Wingdings" panose="05000000000000000000" pitchFamily="2" charset="2"/>
              <a:buChar char="ü"/>
            </a:pPr>
            <a:r>
              <a:rPr lang="es-CO" sz="1200" dirty="0"/>
              <a:t>Sprint Backlog</a:t>
            </a:r>
          </a:p>
          <a:p>
            <a:pPr marL="171450" indent="-171450">
              <a:buFont typeface="Wingdings" panose="05000000000000000000" pitchFamily="2" charset="2"/>
              <a:buChar char="ü"/>
            </a:pPr>
            <a:r>
              <a:rPr lang="es-CO" sz="1200" dirty="0"/>
              <a:t>Definición actividades desarrollo</a:t>
            </a:r>
          </a:p>
          <a:p>
            <a:pPr marL="171450" indent="-171450">
              <a:buFont typeface="Wingdings" panose="05000000000000000000" pitchFamily="2" charset="2"/>
              <a:buChar char="ü"/>
            </a:pPr>
            <a:r>
              <a:rPr lang="es-CO" sz="1200" dirty="0"/>
              <a:t>Estimación de historias</a:t>
            </a:r>
          </a:p>
          <a:p>
            <a:r>
              <a:rPr lang="es-CO" sz="1200" dirty="0"/>
              <a:t>(Revisión de cambios en backlog).</a:t>
            </a:r>
          </a:p>
          <a:p>
            <a:pPr marL="171450" indent="-171450">
              <a:buFont typeface="Wingdings" panose="05000000000000000000" pitchFamily="2" charset="2"/>
              <a:buChar char="ü"/>
            </a:pPr>
            <a:r>
              <a:rPr lang="es-CO" sz="1200" dirty="0"/>
              <a:t>Distribución de actividades  squad</a:t>
            </a:r>
          </a:p>
          <a:p>
            <a:endParaRPr lang="es-CO" sz="1200" dirty="0"/>
          </a:p>
        </p:txBody>
      </p:sp>
      <p:sp>
        <p:nvSpPr>
          <p:cNvPr id="45" name="CuadroTexto 44"/>
          <p:cNvSpPr txBox="1"/>
          <p:nvPr/>
        </p:nvSpPr>
        <p:spPr>
          <a:xfrm>
            <a:off x="4742467" y="3471603"/>
            <a:ext cx="1657174" cy="307777"/>
          </a:xfrm>
          <a:prstGeom prst="rect">
            <a:avLst/>
          </a:prstGeom>
          <a:noFill/>
        </p:spPr>
        <p:txBody>
          <a:bodyPr wrap="square" rtlCol="0">
            <a:spAutoFit/>
          </a:bodyPr>
          <a:lstStyle/>
          <a:p>
            <a:r>
              <a:rPr lang="es-CO" sz="1400" b="1" dirty="0"/>
              <a:t>Desarrollo</a:t>
            </a:r>
          </a:p>
        </p:txBody>
      </p:sp>
      <p:sp>
        <p:nvSpPr>
          <p:cNvPr id="46" name="CuadroTexto 45"/>
          <p:cNvSpPr txBox="1"/>
          <p:nvPr/>
        </p:nvSpPr>
        <p:spPr>
          <a:xfrm>
            <a:off x="6558011" y="3459039"/>
            <a:ext cx="1657174" cy="307777"/>
          </a:xfrm>
          <a:prstGeom prst="rect">
            <a:avLst/>
          </a:prstGeom>
          <a:noFill/>
        </p:spPr>
        <p:txBody>
          <a:bodyPr wrap="square" rtlCol="0">
            <a:spAutoFit/>
          </a:bodyPr>
          <a:lstStyle/>
          <a:p>
            <a:r>
              <a:rPr lang="es-CO" sz="1400" b="1" dirty="0"/>
              <a:t>Cierre de Sprint</a:t>
            </a:r>
          </a:p>
        </p:txBody>
      </p:sp>
      <p:pic>
        <p:nvPicPr>
          <p:cNvPr id="47" name="Picture 1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45628" y="1637234"/>
            <a:ext cx="450851" cy="450851"/>
          </a:xfrm>
          <a:prstGeom prst="rect">
            <a:avLst/>
          </a:prstGeom>
        </p:spPr>
      </p:pic>
      <p:sp>
        <p:nvSpPr>
          <p:cNvPr id="23" name="CuadroTexto 22"/>
          <p:cNvSpPr txBox="1"/>
          <p:nvPr/>
        </p:nvSpPr>
        <p:spPr>
          <a:xfrm>
            <a:off x="4914573" y="2481593"/>
            <a:ext cx="917836" cy="523220"/>
          </a:xfrm>
          <a:prstGeom prst="rect">
            <a:avLst/>
          </a:prstGeom>
          <a:noFill/>
        </p:spPr>
        <p:txBody>
          <a:bodyPr wrap="square" rtlCol="0">
            <a:spAutoFit/>
          </a:bodyPr>
          <a:lstStyle/>
          <a:p>
            <a:pPr algn="ctr"/>
            <a:r>
              <a:rPr lang="es-CO" sz="1400" b="1" dirty="0"/>
              <a:t>2 Semanas</a:t>
            </a:r>
          </a:p>
        </p:txBody>
      </p:sp>
      <p:sp>
        <p:nvSpPr>
          <p:cNvPr id="49" name="CuadroTexto 48"/>
          <p:cNvSpPr txBox="1"/>
          <p:nvPr/>
        </p:nvSpPr>
        <p:spPr>
          <a:xfrm>
            <a:off x="5585999" y="1928685"/>
            <a:ext cx="917836" cy="523220"/>
          </a:xfrm>
          <a:prstGeom prst="rect">
            <a:avLst/>
          </a:prstGeom>
          <a:noFill/>
        </p:spPr>
        <p:txBody>
          <a:bodyPr wrap="square" rtlCol="0">
            <a:spAutoFit/>
          </a:bodyPr>
          <a:lstStyle/>
          <a:p>
            <a:pPr algn="ctr"/>
            <a:r>
              <a:rPr lang="es-CO" sz="1400" b="1" dirty="0"/>
              <a:t>24 </a:t>
            </a:r>
          </a:p>
          <a:p>
            <a:pPr algn="ctr"/>
            <a:r>
              <a:rPr lang="es-CO" sz="1400" b="1" dirty="0"/>
              <a:t>horas</a:t>
            </a:r>
          </a:p>
        </p:txBody>
      </p:sp>
      <p:sp>
        <p:nvSpPr>
          <p:cNvPr id="52" name="CuadroTexto 51"/>
          <p:cNvSpPr txBox="1"/>
          <p:nvPr/>
        </p:nvSpPr>
        <p:spPr>
          <a:xfrm>
            <a:off x="10408635" y="3460964"/>
            <a:ext cx="1657174" cy="307777"/>
          </a:xfrm>
          <a:prstGeom prst="rect">
            <a:avLst/>
          </a:prstGeom>
          <a:noFill/>
        </p:spPr>
        <p:txBody>
          <a:bodyPr wrap="square" rtlCol="0">
            <a:spAutoFit/>
          </a:bodyPr>
          <a:lstStyle/>
          <a:p>
            <a:r>
              <a:rPr lang="es-CO" sz="1400" b="1" dirty="0"/>
              <a:t>Cierre Proyecto</a:t>
            </a:r>
          </a:p>
        </p:txBody>
      </p:sp>
      <p:sp>
        <p:nvSpPr>
          <p:cNvPr id="53" name="CuadroTexto 52"/>
          <p:cNvSpPr txBox="1"/>
          <p:nvPr/>
        </p:nvSpPr>
        <p:spPr>
          <a:xfrm>
            <a:off x="10486640" y="3783932"/>
            <a:ext cx="1422073" cy="830997"/>
          </a:xfrm>
          <a:prstGeom prst="rect">
            <a:avLst/>
          </a:prstGeom>
          <a:noFill/>
        </p:spPr>
        <p:txBody>
          <a:bodyPr wrap="square" rtlCol="0">
            <a:spAutoFit/>
          </a:bodyPr>
          <a:lstStyle/>
          <a:p>
            <a:pPr marL="171450" indent="-171450">
              <a:buFont typeface="Wingdings" panose="05000000000000000000" pitchFamily="2" charset="2"/>
              <a:buChar char="ü"/>
            </a:pPr>
            <a:r>
              <a:rPr lang="es-CO" sz="1200" dirty="0"/>
              <a:t>Garantía</a:t>
            </a:r>
          </a:p>
          <a:p>
            <a:pPr marL="171450" indent="-171450">
              <a:buFont typeface="Wingdings" panose="05000000000000000000" pitchFamily="2" charset="2"/>
              <a:buChar char="ü"/>
            </a:pPr>
            <a:r>
              <a:rPr lang="es-CO" sz="1200" dirty="0"/>
              <a:t>Nuevos proyectos Fábrica continua</a:t>
            </a:r>
          </a:p>
        </p:txBody>
      </p:sp>
      <p:sp>
        <p:nvSpPr>
          <p:cNvPr id="54" name="CuadroTexto 53"/>
          <p:cNvSpPr txBox="1"/>
          <p:nvPr/>
        </p:nvSpPr>
        <p:spPr>
          <a:xfrm>
            <a:off x="8635650" y="3724361"/>
            <a:ext cx="1905279" cy="830997"/>
          </a:xfrm>
          <a:prstGeom prst="rect">
            <a:avLst/>
          </a:prstGeom>
          <a:noFill/>
        </p:spPr>
        <p:txBody>
          <a:bodyPr wrap="square" rtlCol="0">
            <a:spAutoFit/>
          </a:bodyPr>
          <a:lstStyle/>
          <a:p>
            <a:pPr marL="171450" indent="-171450">
              <a:buFont typeface="Wingdings" panose="05000000000000000000" pitchFamily="2" charset="2"/>
              <a:buChar char="ü"/>
            </a:pPr>
            <a:r>
              <a:rPr lang="es-CO" sz="1200" dirty="0"/>
              <a:t>Despliegues según Release Plan </a:t>
            </a:r>
          </a:p>
          <a:p>
            <a:r>
              <a:rPr lang="es-CO" sz="1200" dirty="0"/>
              <a:t>(Ambiente producción).</a:t>
            </a:r>
          </a:p>
          <a:p>
            <a:endParaRPr lang="es-CO" sz="1200" dirty="0"/>
          </a:p>
        </p:txBody>
      </p:sp>
      <p:sp>
        <p:nvSpPr>
          <p:cNvPr id="48" name="AutoShape 4" descr="Resultado de imagen para icono me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8" name="Imagen 57"/>
          <p:cNvPicPr>
            <a:picLocks noChangeAspect="1"/>
          </p:cNvPicPr>
          <p:nvPr/>
        </p:nvPicPr>
        <p:blipFill>
          <a:blip r:embed="rId7"/>
          <a:stretch>
            <a:fillRect/>
          </a:stretch>
        </p:blipFill>
        <p:spPr>
          <a:xfrm>
            <a:off x="10762724" y="2438666"/>
            <a:ext cx="872365" cy="932164"/>
          </a:xfrm>
          <a:prstGeom prst="rect">
            <a:avLst/>
          </a:prstGeom>
        </p:spPr>
      </p:pic>
      <p:pic>
        <p:nvPicPr>
          <p:cNvPr id="60" name="Picture 17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4402" y="2229292"/>
            <a:ext cx="648733" cy="651317"/>
          </a:xfrm>
          <a:prstGeom prst="rect">
            <a:avLst/>
          </a:prstGeom>
        </p:spPr>
      </p:pic>
      <p:sp>
        <p:nvSpPr>
          <p:cNvPr id="2" name="CuadroTexto 1"/>
          <p:cNvSpPr txBox="1"/>
          <p:nvPr/>
        </p:nvSpPr>
        <p:spPr>
          <a:xfrm>
            <a:off x="570335" y="1596643"/>
            <a:ext cx="1657174" cy="646331"/>
          </a:xfrm>
          <a:prstGeom prst="rect">
            <a:avLst/>
          </a:prstGeom>
          <a:noFill/>
        </p:spPr>
        <p:txBody>
          <a:bodyPr wrap="square" rtlCol="0">
            <a:spAutoFit/>
          </a:bodyPr>
          <a:lstStyle/>
          <a:p>
            <a:pPr algn="just"/>
            <a:r>
              <a:rPr lang="es-CO" sz="1200" dirty="0">
                <a:solidFill>
                  <a:srgbClr val="C00000"/>
                </a:solidFill>
                <a:latin typeface="Source Sans Pro Black" panose="020B0803030403020204" pitchFamily="34" charset="0"/>
                <a:ea typeface="Dax" charset="0"/>
                <a:cs typeface="Segoe UI Light" panose="020B0502040204020203" pitchFamily="34" charset="0"/>
              </a:rPr>
              <a:t>Duración: 2 semanas</a:t>
            </a:r>
          </a:p>
          <a:p>
            <a:pPr algn="just"/>
            <a:r>
              <a:rPr lang="es-CO" sz="1200" dirty="0">
                <a:solidFill>
                  <a:srgbClr val="C00000"/>
                </a:solidFill>
                <a:latin typeface="Source Sans Pro Black" panose="020B0803030403020204" pitchFamily="34" charset="0"/>
                <a:ea typeface="Dax" charset="0"/>
                <a:cs typeface="Segoe UI Light" panose="020B0502040204020203" pitchFamily="34" charset="0"/>
              </a:rPr>
              <a:t>Fecha inicio: 14 mayo</a:t>
            </a:r>
          </a:p>
          <a:p>
            <a:pPr algn="just"/>
            <a:r>
              <a:rPr lang="es-CO" sz="1200" dirty="0">
                <a:solidFill>
                  <a:srgbClr val="C00000"/>
                </a:solidFill>
                <a:latin typeface="Source Sans Pro Black" panose="020B0803030403020204" pitchFamily="34" charset="0"/>
                <a:ea typeface="Dax" charset="0"/>
                <a:cs typeface="Segoe UI Light" panose="020B0502040204020203" pitchFamily="34" charset="0"/>
              </a:rPr>
              <a:t>Fecha Fin: 25 mayo</a:t>
            </a:r>
          </a:p>
        </p:txBody>
      </p:sp>
      <p:cxnSp>
        <p:nvCxnSpPr>
          <p:cNvPr id="50" name="Conector recto 49"/>
          <p:cNvCxnSpPr/>
          <p:nvPr/>
        </p:nvCxnSpPr>
        <p:spPr>
          <a:xfrm flipH="1">
            <a:off x="2432754" y="1581547"/>
            <a:ext cx="6382" cy="4539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CuadroTexto 50"/>
          <p:cNvSpPr txBox="1"/>
          <p:nvPr/>
        </p:nvSpPr>
        <p:spPr>
          <a:xfrm>
            <a:off x="2495723" y="1612491"/>
            <a:ext cx="1657174" cy="276999"/>
          </a:xfrm>
          <a:prstGeom prst="rect">
            <a:avLst/>
          </a:prstGeom>
          <a:noFill/>
        </p:spPr>
        <p:txBody>
          <a:bodyPr wrap="square" rtlCol="0">
            <a:spAutoFit/>
          </a:bodyPr>
          <a:lstStyle/>
          <a:p>
            <a:pPr algn="just"/>
            <a:r>
              <a:rPr lang="es-CO" sz="1200" dirty="0">
                <a:solidFill>
                  <a:srgbClr val="C00000"/>
                </a:solidFill>
                <a:latin typeface="Source Sans Pro Black" panose="020B0803030403020204" pitchFamily="34" charset="0"/>
                <a:ea typeface="Dax" charset="0"/>
                <a:cs typeface="Segoe UI Light" panose="020B0502040204020203" pitchFamily="34" charset="0"/>
              </a:rPr>
              <a:t>Fecha inicio: 28 mayo</a:t>
            </a:r>
          </a:p>
        </p:txBody>
      </p:sp>
      <p:cxnSp>
        <p:nvCxnSpPr>
          <p:cNvPr id="55" name="Conector recto 54"/>
          <p:cNvCxnSpPr/>
          <p:nvPr/>
        </p:nvCxnSpPr>
        <p:spPr>
          <a:xfrm flipH="1">
            <a:off x="10313966" y="1470870"/>
            <a:ext cx="6382" cy="4539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9" name="Imagen 58"/>
          <p:cNvPicPr>
            <a:picLocks noChangeAspect="1"/>
          </p:cNvPicPr>
          <p:nvPr/>
        </p:nvPicPr>
        <p:blipFill>
          <a:blip r:embed="rId9"/>
          <a:stretch>
            <a:fillRect/>
          </a:stretch>
        </p:blipFill>
        <p:spPr>
          <a:xfrm>
            <a:off x="7972425" y="0"/>
            <a:ext cx="4219575" cy="990600"/>
          </a:xfrm>
          <a:prstGeom prst="rect">
            <a:avLst/>
          </a:prstGeom>
        </p:spPr>
      </p:pic>
    </p:spTree>
    <p:extLst>
      <p:ext uri="{BB962C8B-B14F-4D97-AF65-F5344CB8AC3E}">
        <p14:creationId xmlns:p14="http://schemas.microsoft.com/office/powerpoint/2010/main" val="3325396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n 75"/>
          <p:cNvPicPr>
            <a:picLocks noChangeAspect="1"/>
          </p:cNvPicPr>
          <p:nvPr/>
        </p:nvPicPr>
        <p:blipFill rotWithShape="1">
          <a:blip r:embed="rId3">
            <a:extLst>
              <a:ext uri="{28A0092B-C50C-407E-A947-70E740481C1C}">
                <a14:useLocalDpi xmlns:a14="http://schemas.microsoft.com/office/drawing/2010/main" val="0"/>
              </a:ext>
            </a:extLst>
          </a:blip>
          <a:srcRect b="10159"/>
          <a:stretch/>
        </p:blipFill>
        <p:spPr>
          <a:xfrm>
            <a:off x="-32148" y="-26443"/>
            <a:ext cx="12224148" cy="6884443"/>
          </a:xfrm>
          <a:prstGeom prst="rect">
            <a:avLst/>
          </a:prstGeom>
        </p:spPr>
      </p:pic>
      <p:sp>
        <p:nvSpPr>
          <p:cNvPr id="201" name="Rectángulo 200"/>
          <p:cNvSpPr/>
          <p:nvPr/>
        </p:nvSpPr>
        <p:spPr>
          <a:xfrm>
            <a:off x="10085695" y="-28757"/>
            <a:ext cx="2138453" cy="993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99" name="Conector recto 198"/>
          <p:cNvCxnSpPr/>
          <p:nvPr/>
        </p:nvCxnSpPr>
        <p:spPr>
          <a:xfrm>
            <a:off x="0" y="824807"/>
            <a:ext cx="9007522" cy="180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1" name="Picture 53"/>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0682333" y="6383712"/>
            <a:ext cx="1382250"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97"/>
          <p:cNvSpPr txBox="1">
            <a:spLocks/>
          </p:cNvSpPr>
          <p:nvPr/>
        </p:nvSpPr>
        <p:spPr>
          <a:xfrm>
            <a:off x="18273" y="3189875"/>
            <a:ext cx="8305528" cy="215034"/>
          </a:xfrm>
          <a:prstGeom prst="rect">
            <a:avLst/>
          </a:prstGeom>
          <a:solidFill>
            <a:schemeClr val="accent6"/>
          </a:solidFill>
          <a:ln>
            <a:solidFill>
              <a:schemeClr val="accent3"/>
            </a:solidFill>
          </a:ln>
        </p:spPr>
        <p:txBody>
          <a:bodyPr anchor="ctr"/>
          <a:lstStyle/>
          <a:p>
            <a:pPr eaLnBrk="1" fontAlgn="auto" hangingPunct="1">
              <a:spcBef>
                <a:spcPts val="0"/>
              </a:spcBef>
              <a:spcAft>
                <a:spcPts val="0"/>
              </a:spcAft>
              <a:defRPr/>
            </a:pPr>
            <a:r>
              <a:rPr lang="es-PE" sz="1200" b="1" dirty="0">
                <a:solidFill>
                  <a:prstClr val="white"/>
                </a:solidFill>
                <a:latin typeface="Tahoma" charset="0"/>
                <a:ea typeface="Tahoma" charset="0"/>
                <a:cs typeface="Tahoma" charset="0"/>
              </a:rPr>
              <a:t>Herramientas</a:t>
            </a:r>
          </a:p>
        </p:txBody>
      </p:sp>
      <p:sp>
        <p:nvSpPr>
          <p:cNvPr id="10" name="TextBox 69"/>
          <p:cNvSpPr txBox="1">
            <a:spLocks/>
          </p:cNvSpPr>
          <p:nvPr/>
        </p:nvSpPr>
        <p:spPr>
          <a:xfrm>
            <a:off x="18272" y="2297973"/>
            <a:ext cx="8339097" cy="901700"/>
          </a:xfrm>
          <a:prstGeom prst="rect">
            <a:avLst/>
          </a:prstGeom>
          <a:solidFill>
            <a:schemeClr val="bg1"/>
          </a:solidFill>
          <a:ln>
            <a:noFill/>
          </a:ln>
        </p:spPr>
        <p:txBody>
          <a:bodyPr/>
          <a:lstStyle>
            <a:lvl1pPr>
              <a:defRPr>
                <a:solidFill>
                  <a:schemeClr val="tx1"/>
                </a:solidFill>
                <a:latin typeface="Calibri" charset="0"/>
                <a:ea typeface="MS PGothic" charset="-128"/>
              </a:defRPr>
            </a:lvl1pPr>
            <a:lvl2pPr marL="742950" indent="-285750">
              <a:defRPr>
                <a:solidFill>
                  <a:schemeClr val="tx1"/>
                </a:solidFill>
                <a:latin typeface="Calibri" charset="0"/>
                <a:ea typeface="MS PGothic" charset="-128"/>
              </a:defRPr>
            </a:lvl2pPr>
            <a:lvl3pPr marL="1143000" indent="-228600">
              <a:defRPr>
                <a:solidFill>
                  <a:schemeClr val="tx1"/>
                </a:solidFill>
                <a:latin typeface="Calibri" charset="0"/>
                <a:ea typeface="MS PGothic" charset="-128"/>
              </a:defRPr>
            </a:lvl3pPr>
            <a:lvl4pPr marL="1600200" indent="-228600">
              <a:defRPr>
                <a:solidFill>
                  <a:schemeClr val="tx1"/>
                </a:solidFill>
                <a:latin typeface="Calibri" charset="0"/>
                <a:ea typeface="MS PGothic" charset="-128"/>
              </a:defRPr>
            </a:lvl4pPr>
            <a:lvl5pPr marL="2057400" indent="-228600">
              <a:defRPr>
                <a:solidFill>
                  <a:schemeClr val="tx1"/>
                </a:solidFill>
                <a:latin typeface="Calibri" charset="0"/>
                <a:ea typeface="MS PGothic" charset="-128"/>
              </a:defRPr>
            </a:lvl5pPr>
            <a:lvl6pPr marL="2514600" indent="-228600" eaLnBrk="0" fontAlgn="base" hangingPunct="0">
              <a:spcBef>
                <a:spcPct val="0"/>
              </a:spcBef>
              <a:spcAft>
                <a:spcPct val="0"/>
              </a:spcAft>
              <a:defRPr>
                <a:solidFill>
                  <a:schemeClr val="tx1"/>
                </a:solidFill>
                <a:latin typeface="Calibri" charset="0"/>
                <a:ea typeface="MS PGothic" charset="-128"/>
              </a:defRPr>
            </a:lvl6pPr>
            <a:lvl7pPr marL="2971800" indent="-228600" eaLnBrk="0" fontAlgn="base" hangingPunct="0">
              <a:spcBef>
                <a:spcPct val="0"/>
              </a:spcBef>
              <a:spcAft>
                <a:spcPct val="0"/>
              </a:spcAft>
              <a:defRPr>
                <a:solidFill>
                  <a:schemeClr val="tx1"/>
                </a:solidFill>
                <a:latin typeface="Calibri" charset="0"/>
                <a:ea typeface="MS PGothic" charset="-128"/>
              </a:defRPr>
            </a:lvl7pPr>
            <a:lvl8pPr marL="3429000" indent="-228600" eaLnBrk="0" fontAlgn="base" hangingPunct="0">
              <a:spcBef>
                <a:spcPct val="0"/>
              </a:spcBef>
              <a:spcAft>
                <a:spcPct val="0"/>
              </a:spcAft>
              <a:defRPr>
                <a:solidFill>
                  <a:schemeClr val="tx1"/>
                </a:solidFill>
                <a:latin typeface="Calibri" charset="0"/>
                <a:ea typeface="MS PGothic" charset="-128"/>
              </a:defRPr>
            </a:lvl8pPr>
            <a:lvl9pPr marL="3886200" indent="-228600" eaLnBrk="0" fontAlgn="base" hangingPunct="0">
              <a:spcBef>
                <a:spcPct val="0"/>
              </a:spcBef>
              <a:spcAft>
                <a:spcPct val="0"/>
              </a:spcAft>
              <a:defRPr>
                <a:solidFill>
                  <a:schemeClr val="tx1"/>
                </a:solidFill>
                <a:latin typeface="Calibri" charset="0"/>
                <a:ea typeface="MS PGothic" charset="-128"/>
              </a:defRPr>
            </a:lvl9pPr>
          </a:lstStyle>
          <a:p>
            <a:pPr eaLnBrk="1" fontAlgn="auto" hangingPunct="1">
              <a:spcBef>
                <a:spcPts val="0"/>
              </a:spcBef>
              <a:spcAft>
                <a:spcPts val="0"/>
              </a:spcAft>
              <a:buClr>
                <a:srgbClr val="92D050"/>
              </a:buClr>
              <a:defRPr/>
            </a:pPr>
            <a:endParaRPr lang="en-US" altLang="x-none" sz="1200">
              <a:solidFill>
                <a:srgbClr val="595959"/>
              </a:solidFill>
              <a:latin typeface="Tahoma" charset="0"/>
            </a:endParaRPr>
          </a:p>
        </p:txBody>
      </p:sp>
      <p:sp>
        <p:nvSpPr>
          <p:cNvPr id="11" name="TextBox 397"/>
          <p:cNvSpPr txBox="1">
            <a:spLocks/>
          </p:cNvSpPr>
          <p:nvPr/>
        </p:nvSpPr>
        <p:spPr>
          <a:xfrm>
            <a:off x="27797" y="2110537"/>
            <a:ext cx="8305528" cy="195485"/>
          </a:xfrm>
          <a:prstGeom prst="rect">
            <a:avLst/>
          </a:prstGeom>
          <a:solidFill>
            <a:schemeClr val="accent6"/>
          </a:solidFill>
          <a:ln>
            <a:solidFill>
              <a:schemeClr val="accent3"/>
            </a:solidFill>
          </a:ln>
        </p:spPr>
        <p:txBody>
          <a:bodyPr anchor="ctr"/>
          <a:lstStyle/>
          <a:p>
            <a:pPr eaLnBrk="1" fontAlgn="auto" hangingPunct="1">
              <a:spcBef>
                <a:spcPts val="0"/>
              </a:spcBef>
              <a:spcAft>
                <a:spcPts val="0"/>
              </a:spcAft>
              <a:defRPr/>
            </a:pPr>
            <a:r>
              <a:rPr lang="es-PE" sz="1200" b="1" dirty="0">
                <a:solidFill>
                  <a:prstClr val="white"/>
                </a:solidFill>
                <a:latin typeface="Tahoma" charset="0"/>
                <a:ea typeface="Tahoma" charset="0"/>
                <a:cs typeface="Tahoma" charset="0"/>
              </a:rPr>
              <a:t>Ceremonias</a:t>
            </a:r>
          </a:p>
        </p:txBody>
      </p:sp>
      <p:sp>
        <p:nvSpPr>
          <p:cNvPr id="12" name="TextBox 170"/>
          <p:cNvSpPr txBox="1"/>
          <p:nvPr/>
        </p:nvSpPr>
        <p:spPr>
          <a:xfrm>
            <a:off x="624871" y="2951686"/>
            <a:ext cx="7268469" cy="230832"/>
          </a:xfrm>
          <a:prstGeom prst="rect">
            <a:avLst/>
          </a:prstGeom>
          <a:noFill/>
        </p:spPr>
        <p:txBody>
          <a:bodyPr wrap="square" rtlCol="0">
            <a:spAutoFit/>
          </a:bodyPr>
          <a:lstStyle/>
          <a:p>
            <a:pPr algn="just" eaLnBrk="1" fontAlgn="auto" hangingPunct="1">
              <a:spcBef>
                <a:spcPts val="0"/>
              </a:spcBef>
              <a:spcAft>
                <a:spcPts val="0"/>
              </a:spcAft>
            </a:pPr>
            <a:r>
              <a:rPr lang="es-PE" sz="900" b="1" dirty="0" err="1">
                <a:solidFill>
                  <a:prstClr val="black"/>
                </a:solidFill>
                <a:latin typeface="Tahoma" charset="0"/>
                <a:ea typeface="Tahoma" charset="0"/>
                <a:cs typeface="Tahoma" charset="0"/>
              </a:rPr>
              <a:t>Warm</a:t>
            </a:r>
            <a:r>
              <a:rPr lang="es-PE" sz="900" b="1" dirty="0">
                <a:solidFill>
                  <a:prstClr val="black"/>
                </a:solidFill>
                <a:latin typeface="Tahoma" charset="0"/>
                <a:ea typeface="Tahoma" charset="0"/>
                <a:cs typeface="Tahoma" charset="0"/>
              </a:rPr>
              <a:t>-up         	      </a:t>
            </a:r>
            <a:r>
              <a:rPr lang="es-PE" sz="900" dirty="0">
                <a:solidFill>
                  <a:prstClr val="black"/>
                </a:solidFill>
                <a:latin typeface="Tahoma" charset="0"/>
                <a:ea typeface="Tahoma" charset="0"/>
                <a:cs typeface="Tahoma" charset="0"/>
              </a:rPr>
              <a:t>Sprint         Sprint </a:t>
            </a:r>
            <a:r>
              <a:rPr lang="es-PE" sz="900" dirty="0" err="1">
                <a:solidFill>
                  <a:prstClr val="black"/>
                </a:solidFill>
                <a:latin typeface="Tahoma" charset="0"/>
                <a:ea typeface="Tahoma" charset="0"/>
                <a:cs typeface="Tahoma" charset="0"/>
              </a:rPr>
              <a:t>Planning</a:t>
            </a:r>
            <a:r>
              <a:rPr lang="es-PE" sz="900" dirty="0">
                <a:solidFill>
                  <a:prstClr val="black"/>
                </a:solidFill>
                <a:latin typeface="Tahoma" charset="0"/>
                <a:ea typeface="Tahoma" charset="0"/>
                <a:cs typeface="Tahoma" charset="0"/>
              </a:rPr>
              <a:t>       Daily Meeting         Sprint Review         Sprint Retrospective         Release Sprint</a:t>
            </a:r>
          </a:p>
        </p:txBody>
      </p:sp>
      <p:pic>
        <p:nvPicPr>
          <p:cNvPr id="13" name="Picture 1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431" y="2427189"/>
            <a:ext cx="482780" cy="482780"/>
          </a:xfrm>
          <a:prstGeom prst="rect">
            <a:avLst/>
          </a:prstGeom>
        </p:spPr>
      </p:pic>
      <p:pic>
        <p:nvPicPr>
          <p:cNvPr id="14" name="Picture 1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34302" y="2355524"/>
            <a:ext cx="598840" cy="598840"/>
          </a:xfrm>
          <a:prstGeom prst="rect">
            <a:avLst/>
          </a:prstGeom>
        </p:spPr>
      </p:pic>
      <p:pic>
        <p:nvPicPr>
          <p:cNvPr id="15" name="Picture 1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36884" y="2401602"/>
            <a:ext cx="557568" cy="557568"/>
          </a:xfrm>
          <a:prstGeom prst="rect">
            <a:avLst/>
          </a:prstGeom>
        </p:spPr>
      </p:pic>
      <p:pic>
        <p:nvPicPr>
          <p:cNvPr id="16" name="Picture 17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72992" y="2404856"/>
            <a:ext cx="490538" cy="490538"/>
          </a:xfrm>
          <a:prstGeom prst="rect">
            <a:avLst/>
          </a:prstGeom>
        </p:spPr>
      </p:pic>
      <p:pic>
        <p:nvPicPr>
          <p:cNvPr id="17" name="Picture 17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4787" y="2387038"/>
            <a:ext cx="551854" cy="554052"/>
          </a:xfrm>
          <a:prstGeom prst="rect">
            <a:avLst/>
          </a:prstGeom>
        </p:spPr>
      </p:pic>
      <p:pic>
        <p:nvPicPr>
          <p:cNvPr id="18" name="Picture 17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58988" y="2416104"/>
            <a:ext cx="533484" cy="533484"/>
          </a:xfrm>
          <a:prstGeom prst="rect">
            <a:avLst/>
          </a:prstGeom>
        </p:spPr>
      </p:pic>
      <p:pic>
        <p:nvPicPr>
          <p:cNvPr id="19" name="Picture 17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38439" y="2415799"/>
            <a:ext cx="547186" cy="547186"/>
          </a:xfrm>
          <a:prstGeom prst="rect">
            <a:avLst/>
          </a:prstGeom>
        </p:spPr>
      </p:pic>
      <p:sp>
        <p:nvSpPr>
          <p:cNvPr id="27" name="TextBox 397"/>
          <p:cNvSpPr txBox="1">
            <a:spLocks/>
          </p:cNvSpPr>
          <p:nvPr/>
        </p:nvSpPr>
        <p:spPr>
          <a:xfrm>
            <a:off x="33108" y="992307"/>
            <a:ext cx="8305528" cy="236537"/>
          </a:xfrm>
          <a:prstGeom prst="rect">
            <a:avLst/>
          </a:prstGeom>
          <a:solidFill>
            <a:schemeClr val="accent6"/>
          </a:solidFill>
          <a:ln>
            <a:noFill/>
          </a:ln>
        </p:spPr>
        <p:txBody>
          <a:bodyPr anchor="ctr"/>
          <a:lstStyle/>
          <a:p>
            <a:pPr eaLnBrk="1" fontAlgn="auto" hangingPunct="1">
              <a:spcBef>
                <a:spcPts val="0"/>
              </a:spcBef>
              <a:spcAft>
                <a:spcPts val="0"/>
              </a:spcAft>
              <a:defRPr/>
            </a:pPr>
            <a:r>
              <a:rPr lang="es-PE" sz="1200" b="1" dirty="0">
                <a:solidFill>
                  <a:prstClr val="white"/>
                </a:solidFill>
                <a:latin typeface="Tahoma" charset="0"/>
                <a:ea typeface="Tahoma" charset="0"/>
                <a:cs typeface="Tahoma" charset="0"/>
              </a:rPr>
              <a:t>Roles</a:t>
            </a:r>
          </a:p>
        </p:txBody>
      </p:sp>
      <p:sp>
        <p:nvSpPr>
          <p:cNvPr id="44" name="Pentagon 214"/>
          <p:cNvSpPr/>
          <p:nvPr/>
        </p:nvSpPr>
        <p:spPr>
          <a:xfrm>
            <a:off x="8652651" y="1060250"/>
            <a:ext cx="3123724" cy="2159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900" dirty="0">
                <a:solidFill>
                  <a:prstClr val="white"/>
                </a:solidFill>
                <a:latin typeface="Tahoma" charset="0"/>
                <a:ea typeface="Tahoma" charset="0"/>
                <a:cs typeface="Tahoma" charset="0"/>
              </a:rPr>
              <a:t>Preparación para los cambios</a:t>
            </a:r>
          </a:p>
        </p:txBody>
      </p:sp>
      <p:sp>
        <p:nvSpPr>
          <p:cNvPr id="45" name="Pentagon 215"/>
          <p:cNvSpPr/>
          <p:nvPr/>
        </p:nvSpPr>
        <p:spPr>
          <a:xfrm>
            <a:off x="8652651" y="1298375"/>
            <a:ext cx="2839840" cy="215900"/>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900" dirty="0">
                <a:solidFill>
                  <a:prstClr val="white"/>
                </a:solidFill>
                <a:latin typeface="Tahoma" charset="0"/>
                <a:ea typeface="Tahoma" charset="0"/>
                <a:cs typeface="Tahoma" charset="0"/>
              </a:rPr>
              <a:t>Mayor visibilidad de los proyectos</a:t>
            </a:r>
          </a:p>
        </p:txBody>
      </p:sp>
      <p:sp>
        <p:nvSpPr>
          <p:cNvPr id="46" name="Pentagon 216"/>
          <p:cNvSpPr/>
          <p:nvPr/>
        </p:nvSpPr>
        <p:spPr>
          <a:xfrm>
            <a:off x="8652650" y="1541261"/>
            <a:ext cx="2581582" cy="2159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900" dirty="0">
                <a:solidFill>
                  <a:prstClr val="white"/>
                </a:solidFill>
                <a:latin typeface="Tahoma" charset="0"/>
                <a:ea typeface="Tahoma" charset="0"/>
                <a:cs typeface="Tahoma" charset="0"/>
              </a:rPr>
              <a:t>Mayor velocidad en las entregas</a:t>
            </a:r>
          </a:p>
        </p:txBody>
      </p:sp>
      <p:sp>
        <p:nvSpPr>
          <p:cNvPr id="47" name="Pentagon 217"/>
          <p:cNvSpPr/>
          <p:nvPr/>
        </p:nvSpPr>
        <p:spPr>
          <a:xfrm>
            <a:off x="8652650" y="1784150"/>
            <a:ext cx="2450526" cy="204016"/>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900" dirty="0">
                <a:solidFill>
                  <a:prstClr val="white"/>
                </a:solidFill>
                <a:latin typeface="Tahoma" charset="0"/>
                <a:ea typeface="Tahoma" charset="0"/>
                <a:cs typeface="Tahoma" charset="0"/>
              </a:rPr>
              <a:t>Aumento de la productividad de los equipos</a:t>
            </a:r>
          </a:p>
        </p:txBody>
      </p:sp>
      <p:sp>
        <p:nvSpPr>
          <p:cNvPr id="48" name="Pentagon 218"/>
          <p:cNvSpPr/>
          <p:nvPr/>
        </p:nvSpPr>
        <p:spPr>
          <a:xfrm>
            <a:off x="8652650" y="2015925"/>
            <a:ext cx="2346982" cy="2159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900" dirty="0">
                <a:solidFill>
                  <a:prstClr val="white"/>
                </a:solidFill>
                <a:latin typeface="Tahoma" charset="0"/>
                <a:ea typeface="Tahoma" charset="0"/>
                <a:cs typeface="Tahoma" charset="0"/>
              </a:rPr>
              <a:t>Aumentar el alineamiento con el negocio</a:t>
            </a:r>
          </a:p>
        </p:txBody>
      </p:sp>
      <p:sp>
        <p:nvSpPr>
          <p:cNvPr id="49" name="Pentagon 219"/>
          <p:cNvSpPr/>
          <p:nvPr/>
        </p:nvSpPr>
        <p:spPr>
          <a:xfrm>
            <a:off x="8652650" y="2258812"/>
            <a:ext cx="2346982" cy="215900"/>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900" dirty="0">
                <a:solidFill>
                  <a:prstClr val="white"/>
                </a:solidFill>
                <a:latin typeface="Tahoma" charset="0"/>
                <a:ea typeface="Tahoma" charset="0"/>
                <a:cs typeface="Tahoma" charset="0"/>
              </a:rPr>
              <a:t>Compromiso de los equipos</a:t>
            </a:r>
          </a:p>
        </p:txBody>
      </p:sp>
      <p:sp>
        <p:nvSpPr>
          <p:cNvPr id="50" name="Pentagon 220"/>
          <p:cNvSpPr/>
          <p:nvPr/>
        </p:nvSpPr>
        <p:spPr>
          <a:xfrm>
            <a:off x="8652650" y="2492175"/>
            <a:ext cx="2176942" cy="238125"/>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900" dirty="0">
                <a:solidFill>
                  <a:prstClr val="white"/>
                </a:solidFill>
                <a:latin typeface="Tahoma" charset="0"/>
                <a:ea typeface="Tahoma" charset="0"/>
                <a:cs typeface="Tahoma" charset="0"/>
              </a:rPr>
              <a:t>Reducción de los riesgos del proyecto</a:t>
            </a:r>
          </a:p>
        </p:txBody>
      </p:sp>
      <p:sp>
        <p:nvSpPr>
          <p:cNvPr id="51" name="TextBox 222"/>
          <p:cNvSpPr txBox="1"/>
          <p:nvPr/>
        </p:nvSpPr>
        <p:spPr>
          <a:xfrm>
            <a:off x="11693385" y="1041242"/>
            <a:ext cx="512263" cy="253916"/>
          </a:xfrm>
          <a:prstGeom prst="rect">
            <a:avLst/>
          </a:prstGeom>
          <a:noFill/>
        </p:spPr>
        <p:txBody>
          <a:bodyPr wrap="square">
            <a:spAutoFit/>
          </a:bodyPr>
          <a:lstStyle/>
          <a:p>
            <a:pPr eaLnBrk="1" fontAlgn="auto" hangingPunct="1">
              <a:spcBef>
                <a:spcPts val="0"/>
              </a:spcBef>
              <a:spcAft>
                <a:spcPts val="0"/>
              </a:spcAft>
              <a:defRPr/>
            </a:pPr>
            <a:r>
              <a:rPr lang="es-PE" sz="1050" dirty="0">
                <a:solidFill>
                  <a:prstClr val="white"/>
                </a:solidFill>
                <a:latin typeface="Tahoma" charset="0"/>
                <a:ea typeface="Tahoma" charset="0"/>
                <a:cs typeface="Tahoma" charset="0"/>
              </a:rPr>
              <a:t>88%</a:t>
            </a:r>
          </a:p>
        </p:txBody>
      </p:sp>
      <p:sp>
        <p:nvSpPr>
          <p:cNvPr id="52" name="TextBox 223"/>
          <p:cNvSpPr txBox="1"/>
          <p:nvPr/>
        </p:nvSpPr>
        <p:spPr>
          <a:xfrm>
            <a:off x="11397862" y="1300351"/>
            <a:ext cx="463588" cy="253916"/>
          </a:xfrm>
          <a:prstGeom prst="rect">
            <a:avLst/>
          </a:prstGeom>
          <a:noFill/>
        </p:spPr>
        <p:txBody>
          <a:bodyPr wrap="none">
            <a:spAutoFit/>
          </a:bodyPr>
          <a:lstStyle/>
          <a:p>
            <a:pPr eaLnBrk="1" fontAlgn="auto" hangingPunct="1">
              <a:spcBef>
                <a:spcPts val="0"/>
              </a:spcBef>
              <a:spcAft>
                <a:spcPts val="0"/>
              </a:spcAft>
              <a:defRPr/>
            </a:pPr>
            <a:r>
              <a:rPr lang="es-PE" sz="1050" dirty="0">
                <a:solidFill>
                  <a:prstClr val="white"/>
                </a:solidFill>
                <a:latin typeface="Tahoma" charset="0"/>
                <a:ea typeface="Tahoma" charset="0"/>
                <a:cs typeface="Tahoma" charset="0"/>
              </a:rPr>
              <a:t>83%</a:t>
            </a:r>
          </a:p>
        </p:txBody>
      </p:sp>
      <p:sp>
        <p:nvSpPr>
          <p:cNvPr id="53" name="TextBox 224"/>
          <p:cNvSpPr txBox="1"/>
          <p:nvPr/>
        </p:nvSpPr>
        <p:spPr>
          <a:xfrm>
            <a:off x="11161873" y="1528143"/>
            <a:ext cx="463588" cy="253916"/>
          </a:xfrm>
          <a:prstGeom prst="rect">
            <a:avLst/>
          </a:prstGeom>
          <a:noFill/>
        </p:spPr>
        <p:txBody>
          <a:bodyPr wrap="none">
            <a:spAutoFit/>
          </a:bodyPr>
          <a:lstStyle/>
          <a:p>
            <a:pPr eaLnBrk="1" fontAlgn="auto" hangingPunct="1">
              <a:spcBef>
                <a:spcPts val="0"/>
              </a:spcBef>
              <a:spcAft>
                <a:spcPts val="0"/>
              </a:spcAft>
              <a:defRPr/>
            </a:pPr>
            <a:r>
              <a:rPr lang="es-PE" sz="1050" dirty="0">
                <a:solidFill>
                  <a:prstClr val="white"/>
                </a:solidFill>
                <a:latin typeface="Tahoma" charset="0"/>
                <a:ea typeface="Tahoma" charset="0"/>
                <a:cs typeface="Tahoma" charset="0"/>
              </a:rPr>
              <a:t>76%</a:t>
            </a:r>
          </a:p>
        </p:txBody>
      </p:sp>
      <p:sp>
        <p:nvSpPr>
          <p:cNvPr id="54" name="TextBox 225"/>
          <p:cNvSpPr txBox="1"/>
          <p:nvPr/>
        </p:nvSpPr>
        <p:spPr>
          <a:xfrm>
            <a:off x="11016239" y="1775331"/>
            <a:ext cx="463588" cy="253916"/>
          </a:xfrm>
          <a:prstGeom prst="rect">
            <a:avLst/>
          </a:prstGeom>
          <a:noFill/>
        </p:spPr>
        <p:txBody>
          <a:bodyPr wrap="none">
            <a:spAutoFit/>
          </a:bodyPr>
          <a:lstStyle/>
          <a:p>
            <a:pPr eaLnBrk="1" fontAlgn="auto" hangingPunct="1">
              <a:spcBef>
                <a:spcPts val="0"/>
              </a:spcBef>
              <a:spcAft>
                <a:spcPts val="0"/>
              </a:spcAft>
              <a:defRPr/>
            </a:pPr>
            <a:r>
              <a:rPr lang="es-PE" sz="1050" dirty="0">
                <a:solidFill>
                  <a:prstClr val="white"/>
                </a:solidFill>
                <a:latin typeface="Tahoma" charset="0"/>
                <a:ea typeface="Tahoma" charset="0"/>
                <a:cs typeface="Tahoma" charset="0"/>
              </a:rPr>
              <a:t>68%</a:t>
            </a:r>
          </a:p>
        </p:txBody>
      </p:sp>
      <p:sp>
        <p:nvSpPr>
          <p:cNvPr id="55" name="TextBox 226"/>
          <p:cNvSpPr txBox="1"/>
          <p:nvPr/>
        </p:nvSpPr>
        <p:spPr>
          <a:xfrm>
            <a:off x="10929565" y="2008376"/>
            <a:ext cx="463588" cy="253916"/>
          </a:xfrm>
          <a:prstGeom prst="rect">
            <a:avLst/>
          </a:prstGeom>
          <a:noFill/>
        </p:spPr>
        <p:txBody>
          <a:bodyPr wrap="none">
            <a:spAutoFit/>
          </a:bodyPr>
          <a:lstStyle/>
          <a:p>
            <a:pPr eaLnBrk="1" fontAlgn="auto" hangingPunct="1">
              <a:spcBef>
                <a:spcPts val="0"/>
              </a:spcBef>
              <a:spcAft>
                <a:spcPts val="0"/>
              </a:spcAft>
              <a:defRPr/>
            </a:pPr>
            <a:r>
              <a:rPr lang="es-PE" sz="1050" dirty="0">
                <a:solidFill>
                  <a:prstClr val="white"/>
                </a:solidFill>
                <a:latin typeface="Tahoma" charset="0"/>
                <a:ea typeface="Tahoma" charset="0"/>
                <a:cs typeface="Tahoma" charset="0"/>
              </a:rPr>
              <a:t>68%</a:t>
            </a:r>
          </a:p>
        </p:txBody>
      </p:sp>
      <p:sp>
        <p:nvSpPr>
          <p:cNvPr id="56" name="TextBox 227"/>
          <p:cNvSpPr txBox="1"/>
          <p:nvPr/>
        </p:nvSpPr>
        <p:spPr>
          <a:xfrm>
            <a:off x="10921627" y="2238563"/>
            <a:ext cx="463588" cy="253916"/>
          </a:xfrm>
          <a:prstGeom prst="rect">
            <a:avLst/>
          </a:prstGeom>
          <a:noFill/>
        </p:spPr>
        <p:txBody>
          <a:bodyPr wrap="none">
            <a:spAutoFit/>
          </a:bodyPr>
          <a:lstStyle/>
          <a:p>
            <a:pPr eaLnBrk="1" fontAlgn="auto" hangingPunct="1">
              <a:spcBef>
                <a:spcPts val="0"/>
              </a:spcBef>
              <a:spcAft>
                <a:spcPts val="0"/>
              </a:spcAft>
              <a:defRPr/>
            </a:pPr>
            <a:r>
              <a:rPr lang="es-PE" sz="1050" dirty="0">
                <a:solidFill>
                  <a:prstClr val="white"/>
                </a:solidFill>
                <a:latin typeface="Tahoma" charset="0"/>
                <a:ea typeface="Tahoma" charset="0"/>
                <a:cs typeface="Tahoma" charset="0"/>
              </a:rPr>
              <a:t>68%</a:t>
            </a:r>
          </a:p>
        </p:txBody>
      </p:sp>
      <p:sp>
        <p:nvSpPr>
          <p:cNvPr id="57" name="TextBox 228"/>
          <p:cNvSpPr txBox="1"/>
          <p:nvPr/>
        </p:nvSpPr>
        <p:spPr>
          <a:xfrm>
            <a:off x="10744619" y="2509883"/>
            <a:ext cx="463588" cy="253916"/>
          </a:xfrm>
          <a:prstGeom prst="rect">
            <a:avLst/>
          </a:prstGeom>
          <a:noFill/>
        </p:spPr>
        <p:txBody>
          <a:bodyPr wrap="none">
            <a:spAutoFit/>
          </a:bodyPr>
          <a:lstStyle/>
          <a:p>
            <a:pPr eaLnBrk="1" fontAlgn="auto" hangingPunct="1">
              <a:spcBef>
                <a:spcPts val="0"/>
              </a:spcBef>
              <a:spcAft>
                <a:spcPts val="0"/>
              </a:spcAft>
              <a:defRPr/>
            </a:pPr>
            <a:r>
              <a:rPr lang="es-PE" sz="1050" dirty="0">
                <a:solidFill>
                  <a:prstClr val="white"/>
                </a:solidFill>
                <a:latin typeface="Tahoma" charset="0"/>
                <a:ea typeface="Tahoma" charset="0"/>
                <a:cs typeface="Tahoma" charset="0"/>
              </a:rPr>
              <a:t>56%</a:t>
            </a:r>
          </a:p>
        </p:txBody>
      </p:sp>
      <p:sp>
        <p:nvSpPr>
          <p:cNvPr id="58" name="TextBox 397"/>
          <p:cNvSpPr txBox="1">
            <a:spLocks/>
          </p:cNvSpPr>
          <p:nvPr/>
        </p:nvSpPr>
        <p:spPr>
          <a:xfrm rot="16200000">
            <a:off x="6857671" y="2470005"/>
            <a:ext cx="3315547" cy="360149"/>
          </a:xfrm>
          <a:prstGeom prst="rect">
            <a:avLst/>
          </a:prstGeom>
          <a:solidFill>
            <a:schemeClr val="accent6"/>
          </a:solidFill>
          <a:ln>
            <a:noFill/>
          </a:ln>
        </p:spPr>
        <p:txBody>
          <a:bodyPr anchor="ctr"/>
          <a:lstStyle/>
          <a:p>
            <a:pPr eaLnBrk="1" fontAlgn="auto" hangingPunct="1">
              <a:spcBef>
                <a:spcPts val="0"/>
              </a:spcBef>
              <a:spcAft>
                <a:spcPts val="0"/>
              </a:spcAft>
              <a:defRPr/>
            </a:pPr>
            <a:r>
              <a:rPr lang="es-PE" sz="1200" b="1" dirty="0">
                <a:solidFill>
                  <a:prstClr val="white"/>
                </a:solidFill>
                <a:latin typeface="Tahoma" charset="0"/>
                <a:ea typeface="Tahoma" charset="0"/>
                <a:cs typeface="Tahoma" charset="0"/>
              </a:rPr>
              <a:t>Principales Beneficios</a:t>
            </a:r>
          </a:p>
        </p:txBody>
      </p:sp>
      <p:sp>
        <p:nvSpPr>
          <p:cNvPr id="67" name="Oval 232"/>
          <p:cNvSpPr/>
          <p:nvPr/>
        </p:nvSpPr>
        <p:spPr>
          <a:xfrm>
            <a:off x="8867891" y="2836011"/>
            <a:ext cx="661894" cy="595502"/>
          </a:xfrm>
          <a:prstGeom prst="ellipse">
            <a:avLst/>
          </a:prstGeom>
          <a:solidFill>
            <a:srgbClr val="36A0D1">
              <a:alpha val="52157"/>
            </a:srgbClr>
          </a:solidFill>
          <a:ln w="57150">
            <a:solidFill>
              <a:srgbClr val="44C2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sz="1350" dirty="0">
              <a:solidFill>
                <a:prstClr val="white"/>
              </a:solidFill>
              <a:latin typeface="Tahoma" charset="0"/>
              <a:ea typeface="Tahoma" charset="0"/>
              <a:cs typeface="Tahoma" charset="0"/>
            </a:endParaRPr>
          </a:p>
        </p:txBody>
      </p:sp>
      <p:pic>
        <p:nvPicPr>
          <p:cNvPr id="68" name="Picture 233"/>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26813" y="2939878"/>
            <a:ext cx="388583" cy="38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29"/>
          <p:cNvSpPr txBox="1">
            <a:spLocks noChangeArrowheads="1"/>
          </p:cNvSpPr>
          <p:nvPr/>
        </p:nvSpPr>
        <p:spPr bwMode="auto">
          <a:xfrm>
            <a:off x="8651976" y="3455159"/>
            <a:ext cx="101295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MS PGothic" charset="-128"/>
              </a:defRPr>
            </a:lvl1pPr>
            <a:lvl2pPr marL="742950" indent="-285750">
              <a:defRPr>
                <a:solidFill>
                  <a:schemeClr val="tx1"/>
                </a:solidFill>
                <a:latin typeface="Calibri" charset="0"/>
                <a:ea typeface="MS PGothic" charset="-128"/>
              </a:defRPr>
            </a:lvl2pPr>
            <a:lvl3pPr marL="1143000" indent="-228600">
              <a:defRPr>
                <a:solidFill>
                  <a:schemeClr val="tx1"/>
                </a:solidFill>
                <a:latin typeface="Calibri" charset="0"/>
                <a:ea typeface="MS PGothic" charset="-128"/>
              </a:defRPr>
            </a:lvl3pPr>
            <a:lvl4pPr marL="1600200" indent="-228600">
              <a:defRPr>
                <a:solidFill>
                  <a:schemeClr val="tx1"/>
                </a:solidFill>
                <a:latin typeface="Calibri" charset="0"/>
                <a:ea typeface="MS PGothic" charset="-128"/>
              </a:defRPr>
            </a:lvl4pPr>
            <a:lvl5pPr marL="2057400" indent="-228600">
              <a:defRPr>
                <a:solidFill>
                  <a:schemeClr val="tx1"/>
                </a:solidFill>
                <a:latin typeface="Calibri" charset="0"/>
                <a:ea typeface="MS PGothic" charset="-128"/>
              </a:defRPr>
            </a:lvl5pPr>
            <a:lvl6pPr marL="2514600" indent="-228600" eaLnBrk="0" fontAlgn="base" hangingPunct="0">
              <a:spcBef>
                <a:spcPct val="0"/>
              </a:spcBef>
              <a:spcAft>
                <a:spcPct val="0"/>
              </a:spcAft>
              <a:defRPr>
                <a:solidFill>
                  <a:schemeClr val="tx1"/>
                </a:solidFill>
                <a:latin typeface="Calibri" charset="0"/>
                <a:ea typeface="MS PGothic" charset="-128"/>
              </a:defRPr>
            </a:lvl6pPr>
            <a:lvl7pPr marL="2971800" indent="-228600" eaLnBrk="0" fontAlgn="base" hangingPunct="0">
              <a:spcBef>
                <a:spcPct val="0"/>
              </a:spcBef>
              <a:spcAft>
                <a:spcPct val="0"/>
              </a:spcAft>
              <a:defRPr>
                <a:solidFill>
                  <a:schemeClr val="tx1"/>
                </a:solidFill>
                <a:latin typeface="Calibri" charset="0"/>
                <a:ea typeface="MS PGothic" charset="-128"/>
              </a:defRPr>
            </a:lvl7pPr>
            <a:lvl8pPr marL="3429000" indent="-228600" eaLnBrk="0" fontAlgn="base" hangingPunct="0">
              <a:spcBef>
                <a:spcPct val="0"/>
              </a:spcBef>
              <a:spcAft>
                <a:spcPct val="0"/>
              </a:spcAft>
              <a:defRPr>
                <a:solidFill>
                  <a:schemeClr val="tx1"/>
                </a:solidFill>
                <a:latin typeface="Calibri" charset="0"/>
                <a:ea typeface="MS PGothic" charset="-128"/>
              </a:defRPr>
            </a:lvl8pPr>
            <a:lvl9pPr marL="3886200" indent="-228600" eaLnBrk="0" fontAlgn="base" hangingPunct="0">
              <a:spcBef>
                <a:spcPct val="0"/>
              </a:spcBef>
              <a:spcAft>
                <a:spcPct val="0"/>
              </a:spcAft>
              <a:defRPr>
                <a:solidFill>
                  <a:schemeClr val="tx1"/>
                </a:solidFill>
                <a:latin typeface="Calibri" charset="0"/>
                <a:ea typeface="MS PGothic" charset="-128"/>
              </a:defRPr>
            </a:lvl9pPr>
          </a:lstStyle>
          <a:p>
            <a:pPr algn="ctr" eaLnBrk="1" fontAlgn="auto" hangingPunct="1">
              <a:spcBef>
                <a:spcPts val="0"/>
              </a:spcBef>
              <a:spcAft>
                <a:spcPts val="0"/>
              </a:spcAft>
            </a:pPr>
            <a:r>
              <a:rPr lang="es-PE" altLang="x-none" sz="1000" b="1" dirty="0">
                <a:solidFill>
                  <a:prstClr val="white"/>
                </a:solidFill>
                <a:latin typeface="Tahoma" charset="0"/>
                <a:ea typeface="Tahoma" charset="0"/>
                <a:cs typeface="Tahoma" charset="0"/>
              </a:rPr>
              <a:t>Preparación para los cambios</a:t>
            </a:r>
          </a:p>
        </p:txBody>
      </p:sp>
      <p:sp>
        <p:nvSpPr>
          <p:cNvPr id="70" name="Oval 235"/>
          <p:cNvSpPr/>
          <p:nvPr/>
        </p:nvSpPr>
        <p:spPr>
          <a:xfrm>
            <a:off x="10118119" y="2836012"/>
            <a:ext cx="611836" cy="595500"/>
          </a:xfrm>
          <a:prstGeom prst="ellipse">
            <a:avLst/>
          </a:prstGeom>
          <a:solidFill>
            <a:srgbClr val="36A0D1">
              <a:alpha val="52157"/>
            </a:srgbClr>
          </a:solidFill>
          <a:ln w="57150">
            <a:solidFill>
              <a:srgbClr val="44C2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sz="1350" dirty="0">
              <a:solidFill>
                <a:prstClr val="white"/>
              </a:solidFill>
              <a:latin typeface="Tahoma" charset="0"/>
              <a:ea typeface="Tahoma" charset="0"/>
              <a:cs typeface="Tahoma" charset="0"/>
            </a:endParaRPr>
          </a:p>
        </p:txBody>
      </p:sp>
      <p:sp>
        <p:nvSpPr>
          <p:cNvPr id="71" name="TextBox 32"/>
          <p:cNvSpPr txBox="1">
            <a:spLocks noChangeArrowheads="1"/>
          </p:cNvSpPr>
          <p:nvPr/>
        </p:nvSpPr>
        <p:spPr bwMode="auto">
          <a:xfrm>
            <a:off x="9914810" y="3469447"/>
            <a:ext cx="10039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MS PGothic" charset="-128"/>
              </a:defRPr>
            </a:lvl1pPr>
            <a:lvl2pPr marL="742950" indent="-285750">
              <a:defRPr>
                <a:solidFill>
                  <a:schemeClr val="tx1"/>
                </a:solidFill>
                <a:latin typeface="Calibri" charset="0"/>
                <a:ea typeface="MS PGothic" charset="-128"/>
              </a:defRPr>
            </a:lvl2pPr>
            <a:lvl3pPr marL="1143000" indent="-228600">
              <a:defRPr>
                <a:solidFill>
                  <a:schemeClr val="tx1"/>
                </a:solidFill>
                <a:latin typeface="Calibri" charset="0"/>
                <a:ea typeface="MS PGothic" charset="-128"/>
              </a:defRPr>
            </a:lvl3pPr>
            <a:lvl4pPr marL="1600200" indent="-228600">
              <a:defRPr>
                <a:solidFill>
                  <a:schemeClr val="tx1"/>
                </a:solidFill>
                <a:latin typeface="Calibri" charset="0"/>
                <a:ea typeface="MS PGothic" charset="-128"/>
              </a:defRPr>
            </a:lvl4pPr>
            <a:lvl5pPr marL="2057400" indent="-228600">
              <a:defRPr>
                <a:solidFill>
                  <a:schemeClr val="tx1"/>
                </a:solidFill>
                <a:latin typeface="Calibri" charset="0"/>
                <a:ea typeface="MS PGothic" charset="-128"/>
              </a:defRPr>
            </a:lvl5pPr>
            <a:lvl6pPr marL="2514600" indent="-228600" eaLnBrk="0" fontAlgn="base" hangingPunct="0">
              <a:spcBef>
                <a:spcPct val="0"/>
              </a:spcBef>
              <a:spcAft>
                <a:spcPct val="0"/>
              </a:spcAft>
              <a:defRPr>
                <a:solidFill>
                  <a:schemeClr val="tx1"/>
                </a:solidFill>
                <a:latin typeface="Calibri" charset="0"/>
                <a:ea typeface="MS PGothic" charset="-128"/>
              </a:defRPr>
            </a:lvl6pPr>
            <a:lvl7pPr marL="2971800" indent="-228600" eaLnBrk="0" fontAlgn="base" hangingPunct="0">
              <a:spcBef>
                <a:spcPct val="0"/>
              </a:spcBef>
              <a:spcAft>
                <a:spcPct val="0"/>
              </a:spcAft>
              <a:defRPr>
                <a:solidFill>
                  <a:schemeClr val="tx1"/>
                </a:solidFill>
                <a:latin typeface="Calibri" charset="0"/>
                <a:ea typeface="MS PGothic" charset="-128"/>
              </a:defRPr>
            </a:lvl7pPr>
            <a:lvl8pPr marL="3429000" indent="-228600" eaLnBrk="0" fontAlgn="base" hangingPunct="0">
              <a:spcBef>
                <a:spcPct val="0"/>
              </a:spcBef>
              <a:spcAft>
                <a:spcPct val="0"/>
              </a:spcAft>
              <a:defRPr>
                <a:solidFill>
                  <a:schemeClr val="tx1"/>
                </a:solidFill>
                <a:latin typeface="Calibri" charset="0"/>
                <a:ea typeface="MS PGothic" charset="-128"/>
              </a:defRPr>
            </a:lvl8pPr>
            <a:lvl9pPr marL="3886200" indent="-228600" eaLnBrk="0" fontAlgn="base" hangingPunct="0">
              <a:spcBef>
                <a:spcPct val="0"/>
              </a:spcBef>
              <a:spcAft>
                <a:spcPct val="0"/>
              </a:spcAft>
              <a:defRPr>
                <a:solidFill>
                  <a:schemeClr val="tx1"/>
                </a:solidFill>
                <a:latin typeface="Calibri" charset="0"/>
                <a:ea typeface="MS PGothic" charset="-128"/>
              </a:defRPr>
            </a:lvl9pPr>
          </a:lstStyle>
          <a:p>
            <a:pPr algn="ctr" eaLnBrk="1" fontAlgn="auto" hangingPunct="1">
              <a:spcBef>
                <a:spcPts val="0"/>
              </a:spcBef>
              <a:spcAft>
                <a:spcPts val="0"/>
              </a:spcAft>
            </a:pPr>
            <a:r>
              <a:rPr lang="es-PE" altLang="x-none" sz="1000" b="1" dirty="0">
                <a:solidFill>
                  <a:prstClr val="white"/>
                </a:solidFill>
                <a:latin typeface="Tahoma" charset="0"/>
                <a:ea typeface="Tahoma" charset="0"/>
                <a:cs typeface="Tahoma" charset="0"/>
              </a:rPr>
              <a:t>Visibilidad de los proyectos</a:t>
            </a:r>
          </a:p>
        </p:txBody>
      </p:sp>
      <p:sp>
        <p:nvSpPr>
          <p:cNvPr id="72" name="Oval 237"/>
          <p:cNvSpPr/>
          <p:nvPr/>
        </p:nvSpPr>
        <p:spPr>
          <a:xfrm>
            <a:off x="11395403" y="2836012"/>
            <a:ext cx="579802" cy="595500"/>
          </a:xfrm>
          <a:prstGeom prst="ellipse">
            <a:avLst/>
          </a:prstGeom>
          <a:solidFill>
            <a:srgbClr val="36A0D1">
              <a:alpha val="52157"/>
            </a:srgbClr>
          </a:solidFill>
          <a:ln w="57150">
            <a:solidFill>
              <a:srgbClr val="44C2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sz="1350" dirty="0">
              <a:solidFill>
                <a:prstClr val="white"/>
              </a:solidFill>
              <a:latin typeface="Tahoma" charset="0"/>
              <a:ea typeface="Tahoma" charset="0"/>
              <a:cs typeface="Tahoma" charset="0"/>
            </a:endParaRPr>
          </a:p>
        </p:txBody>
      </p:sp>
      <p:sp>
        <p:nvSpPr>
          <p:cNvPr id="73" name="TextBox 35"/>
          <p:cNvSpPr txBox="1">
            <a:spLocks noChangeArrowheads="1"/>
          </p:cNvSpPr>
          <p:nvPr/>
        </p:nvSpPr>
        <p:spPr bwMode="auto">
          <a:xfrm>
            <a:off x="11270600" y="3455159"/>
            <a:ext cx="8814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MS PGothic" charset="-128"/>
              </a:defRPr>
            </a:lvl1pPr>
            <a:lvl2pPr marL="742950" indent="-285750">
              <a:defRPr>
                <a:solidFill>
                  <a:schemeClr val="tx1"/>
                </a:solidFill>
                <a:latin typeface="Calibri" charset="0"/>
                <a:ea typeface="MS PGothic" charset="-128"/>
              </a:defRPr>
            </a:lvl2pPr>
            <a:lvl3pPr marL="1143000" indent="-228600">
              <a:defRPr>
                <a:solidFill>
                  <a:schemeClr val="tx1"/>
                </a:solidFill>
                <a:latin typeface="Calibri" charset="0"/>
                <a:ea typeface="MS PGothic" charset="-128"/>
              </a:defRPr>
            </a:lvl3pPr>
            <a:lvl4pPr marL="1600200" indent="-228600">
              <a:defRPr>
                <a:solidFill>
                  <a:schemeClr val="tx1"/>
                </a:solidFill>
                <a:latin typeface="Calibri" charset="0"/>
                <a:ea typeface="MS PGothic" charset="-128"/>
              </a:defRPr>
            </a:lvl4pPr>
            <a:lvl5pPr marL="2057400" indent="-228600">
              <a:defRPr>
                <a:solidFill>
                  <a:schemeClr val="tx1"/>
                </a:solidFill>
                <a:latin typeface="Calibri" charset="0"/>
                <a:ea typeface="MS PGothic" charset="-128"/>
              </a:defRPr>
            </a:lvl5pPr>
            <a:lvl6pPr marL="2514600" indent="-228600" eaLnBrk="0" fontAlgn="base" hangingPunct="0">
              <a:spcBef>
                <a:spcPct val="0"/>
              </a:spcBef>
              <a:spcAft>
                <a:spcPct val="0"/>
              </a:spcAft>
              <a:defRPr>
                <a:solidFill>
                  <a:schemeClr val="tx1"/>
                </a:solidFill>
                <a:latin typeface="Calibri" charset="0"/>
                <a:ea typeface="MS PGothic" charset="-128"/>
              </a:defRPr>
            </a:lvl6pPr>
            <a:lvl7pPr marL="2971800" indent="-228600" eaLnBrk="0" fontAlgn="base" hangingPunct="0">
              <a:spcBef>
                <a:spcPct val="0"/>
              </a:spcBef>
              <a:spcAft>
                <a:spcPct val="0"/>
              </a:spcAft>
              <a:defRPr>
                <a:solidFill>
                  <a:schemeClr val="tx1"/>
                </a:solidFill>
                <a:latin typeface="Calibri" charset="0"/>
                <a:ea typeface="MS PGothic" charset="-128"/>
              </a:defRPr>
            </a:lvl7pPr>
            <a:lvl8pPr marL="3429000" indent="-228600" eaLnBrk="0" fontAlgn="base" hangingPunct="0">
              <a:spcBef>
                <a:spcPct val="0"/>
              </a:spcBef>
              <a:spcAft>
                <a:spcPct val="0"/>
              </a:spcAft>
              <a:defRPr>
                <a:solidFill>
                  <a:schemeClr val="tx1"/>
                </a:solidFill>
                <a:latin typeface="Calibri" charset="0"/>
                <a:ea typeface="MS PGothic" charset="-128"/>
              </a:defRPr>
            </a:lvl8pPr>
            <a:lvl9pPr marL="3886200" indent="-228600" eaLnBrk="0" fontAlgn="base" hangingPunct="0">
              <a:spcBef>
                <a:spcPct val="0"/>
              </a:spcBef>
              <a:spcAft>
                <a:spcPct val="0"/>
              </a:spcAft>
              <a:defRPr>
                <a:solidFill>
                  <a:schemeClr val="tx1"/>
                </a:solidFill>
                <a:latin typeface="Calibri" charset="0"/>
                <a:ea typeface="MS PGothic" charset="-128"/>
              </a:defRPr>
            </a:lvl9pPr>
          </a:lstStyle>
          <a:p>
            <a:pPr algn="ctr" eaLnBrk="1" fontAlgn="auto" hangingPunct="1">
              <a:spcBef>
                <a:spcPts val="0"/>
              </a:spcBef>
              <a:spcAft>
                <a:spcPts val="0"/>
              </a:spcAft>
            </a:pPr>
            <a:r>
              <a:rPr lang="es-PE" altLang="x-none" sz="1000" b="1" dirty="0">
                <a:solidFill>
                  <a:prstClr val="white"/>
                </a:solidFill>
                <a:latin typeface="Tahoma" charset="0"/>
                <a:ea typeface="Tahoma" charset="0"/>
                <a:cs typeface="Tahoma" charset="0"/>
              </a:rPr>
              <a:t>Velocidad en las entregas</a:t>
            </a:r>
          </a:p>
        </p:txBody>
      </p:sp>
      <p:pic>
        <p:nvPicPr>
          <p:cNvPr id="74" name="Picture 38"/>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34543" y="2877965"/>
            <a:ext cx="602705" cy="51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40"/>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471604" y="2914624"/>
            <a:ext cx="438276" cy="438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69"/>
          <p:cNvSpPr txBox="1">
            <a:spLocks/>
          </p:cNvSpPr>
          <p:nvPr/>
        </p:nvSpPr>
        <p:spPr>
          <a:xfrm>
            <a:off x="7746" y="3411232"/>
            <a:ext cx="8314137" cy="901700"/>
          </a:xfrm>
          <a:prstGeom prst="rect">
            <a:avLst/>
          </a:prstGeom>
          <a:solidFill>
            <a:schemeClr val="bg1"/>
          </a:solidFill>
          <a:ln>
            <a:noFill/>
          </a:ln>
        </p:spPr>
        <p:txBody>
          <a:bodyPr/>
          <a:lstStyle>
            <a:lvl1pPr>
              <a:defRPr>
                <a:solidFill>
                  <a:schemeClr val="tx1"/>
                </a:solidFill>
                <a:latin typeface="Calibri" charset="0"/>
                <a:ea typeface="MS PGothic" charset="-128"/>
              </a:defRPr>
            </a:lvl1pPr>
            <a:lvl2pPr marL="742950" indent="-285750">
              <a:defRPr>
                <a:solidFill>
                  <a:schemeClr val="tx1"/>
                </a:solidFill>
                <a:latin typeface="Calibri" charset="0"/>
                <a:ea typeface="MS PGothic" charset="-128"/>
              </a:defRPr>
            </a:lvl2pPr>
            <a:lvl3pPr marL="1143000" indent="-228600">
              <a:defRPr>
                <a:solidFill>
                  <a:schemeClr val="tx1"/>
                </a:solidFill>
                <a:latin typeface="Calibri" charset="0"/>
                <a:ea typeface="MS PGothic" charset="-128"/>
              </a:defRPr>
            </a:lvl3pPr>
            <a:lvl4pPr marL="1600200" indent="-228600">
              <a:defRPr>
                <a:solidFill>
                  <a:schemeClr val="tx1"/>
                </a:solidFill>
                <a:latin typeface="Calibri" charset="0"/>
                <a:ea typeface="MS PGothic" charset="-128"/>
              </a:defRPr>
            </a:lvl4pPr>
            <a:lvl5pPr marL="2057400" indent="-228600">
              <a:defRPr>
                <a:solidFill>
                  <a:schemeClr val="tx1"/>
                </a:solidFill>
                <a:latin typeface="Calibri" charset="0"/>
                <a:ea typeface="MS PGothic" charset="-128"/>
              </a:defRPr>
            </a:lvl5pPr>
            <a:lvl6pPr marL="2514600" indent="-228600" eaLnBrk="0" fontAlgn="base" hangingPunct="0">
              <a:spcBef>
                <a:spcPct val="0"/>
              </a:spcBef>
              <a:spcAft>
                <a:spcPct val="0"/>
              </a:spcAft>
              <a:defRPr>
                <a:solidFill>
                  <a:schemeClr val="tx1"/>
                </a:solidFill>
                <a:latin typeface="Calibri" charset="0"/>
                <a:ea typeface="MS PGothic" charset="-128"/>
              </a:defRPr>
            </a:lvl6pPr>
            <a:lvl7pPr marL="2971800" indent="-228600" eaLnBrk="0" fontAlgn="base" hangingPunct="0">
              <a:spcBef>
                <a:spcPct val="0"/>
              </a:spcBef>
              <a:spcAft>
                <a:spcPct val="0"/>
              </a:spcAft>
              <a:defRPr>
                <a:solidFill>
                  <a:schemeClr val="tx1"/>
                </a:solidFill>
                <a:latin typeface="Calibri" charset="0"/>
                <a:ea typeface="MS PGothic" charset="-128"/>
              </a:defRPr>
            </a:lvl7pPr>
            <a:lvl8pPr marL="3429000" indent="-228600" eaLnBrk="0" fontAlgn="base" hangingPunct="0">
              <a:spcBef>
                <a:spcPct val="0"/>
              </a:spcBef>
              <a:spcAft>
                <a:spcPct val="0"/>
              </a:spcAft>
              <a:defRPr>
                <a:solidFill>
                  <a:schemeClr val="tx1"/>
                </a:solidFill>
                <a:latin typeface="Calibri" charset="0"/>
                <a:ea typeface="MS PGothic" charset="-128"/>
              </a:defRPr>
            </a:lvl8pPr>
            <a:lvl9pPr marL="3886200" indent="-228600" eaLnBrk="0" fontAlgn="base" hangingPunct="0">
              <a:spcBef>
                <a:spcPct val="0"/>
              </a:spcBef>
              <a:spcAft>
                <a:spcPct val="0"/>
              </a:spcAft>
              <a:defRPr>
                <a:solidFill>
                  <a:schemeClr val="tx1"/>
                </a:solidFill>
                <a:latin typeface="Calibri" charset="0"/>
                <a:ea typeface="MS PGothic" charset="-128"/>
              </a:defRPr>
            </a:lvl9pPr>
          </a:lstStyle>
          <a:p>
            <a:pPr eaLnBrk="1" fontAlgn="auto" hangingPunct="1">
              <a:spcBef>
                <a:spcPts val="0"/>
              </a:spcBef>
              <a:spcAft>
                <a:spcPts val="0"/>
              </a:spcAft>
              <a:buClr>
                <a:srgbClr val="92D050"/>
              </a:buClr>
              <a:defRPr/>
            </a:pPr>
            <a:endParaRPr lang="en-US" altLang="x-none" sz="1200">
              <a:solidFill>
                <a:srgbClr val="595959"/>
              </a:solidFill>
              <a:latin typeface="Tahoma" charset="0"/>
            </a:endParaRPr>
          </a:p>
        </p:txBody>
      </p:sp>
      <p:sp>
        <p:nvSpPr>
          <p:cNvPr id="9" name="TextBox 167"/>
          <p:cNvSpPr txBox="1"/>
          <p:nvPr/>
        </p:nvSpPr>
        <p:spPr>
          <a:xfrm>
            <a:off x="-23554" y="3956311"/>
            <a:ext cx="8403783" cy="369332"/>
          </a:xfrm>
          <a:prstGeom prst="rect">
            <a:avLst/>
          </a:prstGeom>
          <a:noFill/>
        </p:spPr>
        <p:txBody>
          <a:bodyPr wrap="square" rtlCol="0">
            <a:spAutoFit/>
          </a:bodyPr>
          <a:lstStyle/>
          <a:p>
            <a:pPr eaLnBrk="1" fontAlgn="auto" hangingPunct="1">
              <a:spcBef>
                <a:spcPts val="0"/>
              </a:spcBef>
              <a:spcAft>
                <a:spcPts val="0"/>
              </a:spcAft>
            </a:pPr>
            <a:r>
              <a:rPr lang="es-PE" sz="900" b="1" dirty="0">
                <a:solidFill>
                  <a:prstClr val="black"/>
                </a:solidFill>
                <a:latin typeface="Tahoma" charset="0"/>
                <a:ea typeface="Tahoma" charset="0"/>
                <a:cs typeface="Tahoma" charset="0"/>
              </a:rPr>
              <a:t>   Agile Radar</a:t>
            </a:r>
            <a:r>
              <a:rPr lang="es-PE" sz="900" dirty="0">
                <a:solidFill>
                  <a:prstClr val="black"/>
                </a:solidFill>
                <a:latin typeface="Tahoma" charset="0"/>
                <a:ea typeface="Tahoma" charset="0"/>
                <a:cs typeface="Tahoma" charset="0"/>
              </a:rPr>
              <a:t>           Kanban                Product &amp; Sprint Backlog              Burndown             Ingeniería de valor        Lista de Impedimentos         Stand Up                                                                                                                    </a:t>
            </a:r>
          </a:p>
          <a:p>
            <a:pPr eaLnBrk="1" fontAlgn="auto" hangingPunct="1">
              <a:spcBef>
                <a:spcPts val="0"/>
              </a:spcBef>
              <a:spcAft>
                <a:spcPts val="0"/>
              </a:spcAft>
            </a:pPr>
            <a:r>
              <a:rPr lang="es-PE" sz="900" dirty="0">
                <a:solidFill>
                  <a:prstClr val="black"/>
                </a:solidFill>
                <a:latin typeface="Tahoma" charset="0"/>
                <a:ea typeface="Tahoma" charset="0"/>
                <a:cs typeface="Tahoma" charset="0"/>
              </a:rPr>
              <a:t>     								        Meetings</a:t>
            </a:r>
          </a:p>
        </p:txBody>
      </p:sp>
      <p:pic>
        <p:nvPicPr>
          <p:cNvPr id="20" name="Picture 18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0113" y="3487588"/>
            <a:ext cx="406400" cy="406400"/>
          </a:xfrm>
          <a:prstGeom prst="rect">
            <a:avLst/>
          </a:prstGeom>
        </p:spPr>
      </p:pic>
      <p:pic>
        <p:nvPicPr>
          <p:cNvPr id="21" name="Picture 18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26423" y="3490382"/>
            <a:ext cx="450851" cy="450851"/>
          </a:xfrm>
          <a:prstGeom prst="rect">
            <a:avLst/>
          </a:prstGeom>
        </p:spPr>
      </p:pic>
      <p:pic>
        <p:nvPicPr>
          <p:cNvPr id="22" name="Picture 18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173362" y="3413694"/>
            <a:ext cx="1413065" cy="594106"/>
          </a:xfrm>
          <a:prstGeom prst="rect">
            <a:avLst/>
          </a:prstGeom>
        </p:spPr>
      </p:pic>
      <p:pic>
        <p:nvPicPr>
          <p:cNvPr id="23" name="Picture 18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885187" y="3469174"/>
            <a:ext cx="763588" cy="460577"/>
          </a:xfrm>
          <a:prstGeom prst="rect">
            <a:avLst/>
          </a:prstGeom>
        </p:spPr>
      </p:pic>
      <p:pic>
        <p:nvPicPr>
          <p:cNvPr id="24" name="Picture 18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061377" y="3358200"/>
            <a:ext cx="659389" cy="659389"/>
          </a:xfrm>
          <a:prstGeom prst="rect">
            <a:avLst/>
          </a:prstGeom>
        </p:spPr>
      </p:pic>
      <p:pic>
        <p:nvPicPr>
          <p:cNvPr id="25" name="Picture 185"/>
          <p:cNvPicPr>
            <a:picLocks noChangeAspect="1"/>
          </p:cNvPicPr>
          <p:nvPr/>
        </p:nvPicPr>
        <p:blipFill>
          <a:blip r:embed="rId20"/>
          <a:stretch>
            <a:fillRect/>
          </a:stretch>
        </p:blipFill>
        <p:spPr>
          <a:xfrm>
            <a:off x="6301596" y="3473227"/>
            <a:ext cx="555599" cy="483834"/>
          </a:xfrm>
          <a:prstGeom prst="rect">
            <a:avLst/>
          </a:prstGeom>
        </p:spPr>
      </p:pic>
      <p:pic>
        <p:nvPicPr>
          <p:cNvPr id="26" name="Picture 18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74313" y="3463005"/>
            <a:ext cx="490538" cy="490538"/>
          </a:xfrm>
          <a:prstGeom prst="rect">
            <a:avLst/>
          </a:prstGeom>
        </p:spPr>
      </p:pic>
      <p:sp>
        <p:nvSpPr>
          <p:cNvPr id="78" name="TextBox 69"/>
          <p:cNvSpPr txBox="1">
            <a:spLocks/>
          </p:cNvSpPr>
          <p:nvPr/>
        </p:nvSpPr>
        <p:spPr>
          <a:xfrm>
            <a:off x="18272" y="1235167"/>
            <a:ext cx="8328973" cy="901700"/>
          </a:xfrm>
          <a:prstGeom prst="rect">
            <a:avLst/>
          </a:prstGeom>
          <a:solidFill>
            <a:schemeClr val="bg1"/>
          </a:solidFill>
          <a:ln>
            <a:noFill/>
          </a:ln>
        </p:spPr>
        <p:txBody>
          <a:bodyPr/>
          <a:lstStyle>
            <a:lvl1pPr>
              <a:defRPr>
                <a:solidFill>
                  <a:schemeClr val="tx1"/>
                </a:solidFill>
                <a:latin typeface="Calibri" charset="0"/>
                <a:ea typeface="MS PGothic" charset="-128"/>
              </a:defRPr>
            </a:lvl1pPr>
            <a:lvl2pPr marL="742950" indent="-285750">
              <a:defRPr>
                <a:solidFill>
                  <a:schemeClr val="tx1"/>
                </a:solidFill>
                <a:latin typeface="Calibri" charset="0"/>
                <a:ea typeface="MS PGothic" charset="-128"/>
              </a:defRPr>
            </a:lvl2pPr>
            <a:lvl3pPr marL="1143000" indent="-228600">
              <a:defRPr>
                <a:solidFill>
                  <a:schemeClr val="tx1"/>
                </a:solidFill>
                <a:latin typeface="Calibri" charset="0"/>
                <a:ea typeface="MS PGothic" charset="-128"/>
              </a:defRPr>
            </a:lvl3pPr>
            <a:lvl4pPr marL="1600200" indent="-228600">
              <a:defRPr>
                <a:solidFill>
                  <a:schemeClr val="tx1"/>
                </a:solidFill>
                <a:latin typeface="Calibri" charset="0"/>
                <a:ea typeface="MS PGothic" charset="-128"/>
              </a:defRPr>
            </a:lvl4pPr>
            <a:lvl5pPr marL="2057400" indent="-228600">
              <a:defRPr>
                <a:solidFill>
                  <a:schemeClr val="tx1"/>
                </a:solidFill>
                <a:latin typeface="Calibri" charset="0"/>
                <a:ea typeface="MS PGothic" charset="-128"/>
              </a:defRPr>
            </a:lvl5pPr>
            <a:lvl6pPr marL="2514600" indent="-228600" eaLnBrk="0" fontAlgn="base" hangingPunct="0">
              <a:spcBef>
                <a:spcPct val="0"/>
              </a:spcBef>
              <a:spcAft>
                <a:spcPct val="0"/>
              </a:spcAft>
              <a:defRPr>
                <a:solidFill>
                  <a:schemeClr val="tx1"/>
                </a:solidFill>
                <a:latin typeface="Calibri" charset="0"/>
                <a:ea typeface="MS PGothic" charset="-128"/>
              </a:defRPr>
            </a:lvl6pPr>
            <a:lvl7pPr marL="2971800" indent="-228600" eaLnBrk="0" fontAlgn="base" hangingPunct="0">
              <a:spcBef>
                <a:spcPct val="0"/>
              </a:spcBef>
              <a:spcAft>
                <a:spcPct val="0"/>
              </a:spcAft>
              <a:defRPr>
                <a:solidFill>
                  <a:schemeClr val="tx1"/>
                </a:solidFill>
                <a:latin typeface="Calibri" charset="0"/>
                <a:ea typeface="MS PGothic" charset="-128"/>
              </a:defRPr>
            </a:lvl7pPr>
            <a:lvl8pPr marL="3429000" indent="-228600" eaLnBrk="0" fontAlgn="base" hangingPunct="0">
              <a:spcBef>
                <a:spcPct val="0"/>
              </a:spcBef>
              <a:spcAft>
                <a:spcPct val="0"/>
              </a:spcAft>
              <a:defRPr>
                <a:solidFill>
                  <a:schemeClr val="tx1"/>
                </a:solidFill>
                <a:latin typeface="Calibri" charset="0"/>
                <a:ea typeface="MS PGothic" charset="-128"/>
              </a:defRPr>
            </a:lvl8pPr>
            <a:lvl9pPr marL="3886200" indent="-228600" eaLnBrk="0" fontAlgn="base" hangingPunct="0">
              <a:spcBef>
                <a:spcPct val="0"/>
              </a:spcBef>
              <a:spcAft>
                <a:spcPct val="0"/>
              </a:spcAft>
              <a:defRPr>
                <a:solidFill>
                  <a:schemeClr val="tx1"/>
                </a:solidFill>
                <a:latin typeface="Calibri" charset="0"/>
                <a:ea typeface="MS PGothic" charset="-128"/>
              </a:defRPr>
            </a:lvl9pPr>
          </a:lstStyle>
          <a:p>
            <a:pPr eaLnBrk="1" fontAlgn="auto" hangingPunct="1">
              <a:spcBef>
                <a:spcPts val="0"/>
              </a:spcBef>
              <a:spcAft>
                <a:spcPts val="0"/>
              </a:spcAft>
              <a:buClr>
                <a:srgbClr val="92D050"/>
              </a:buClr>
              <a:defRPr/>
            </a:pPr>
            <a:endParaRPr lang="en-US" altLang="x-none" sz="1200">
              <a:solidFill>
                <a:srgbClr val="595959"/>
              </a:solidFill>
              <a:latin typeface="Tahoma" charset="0"/>
            </a:endParaRPr>
          </a:p>
        </p:txBody>
      </p:sp>
      <p:pic>
        <p:nvPicPr>
          <p:cNvPr id="30" name="Imagem 20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635813" y="1740854"/>
            <a:ext cx="360000" cy="360000"/>
          </a:xfrm>
          <a:prstGeom prst="rect">
            <a:avLst/>
          </a:prstGeom>
        </p:spPr>
      </p:pic>
      <p:pic>
        <p:nvPicPr>
          <p:cNvPr id="31" name="Imagem 20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639451" y="1314889"/>
            <a:ext cx="360000" cy="360000"/>
          </a:xfrm>
          <a:prstGeom prst="rect">
            <a:avLst/>
          </a:prstGeom>
        </p:spPr>
      </p:pic>
      <p:pic>
        <p:nvPicPr>
          <p:cNvPr id="32" name="Imagem 208"/>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216538" y="1710444"/>
            <a:ext cx="360000" cy="360000"/>
          </a:xfrm>
          <a:prstGeom prst="rect">
            <a:avLst/>
          </a:prstGeom>
        </p:spPr>
      </p:pic>
      <p:pic>
        <p:nvPicPr>
          <p:cNvPr id="33" name="Imagem 20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247036" y="1316449"/>
            <a:ext cx="360000" cy="360000"/>
          </a:xfrm>
          <a:prstGeom prst="rect">
            <a:avLst/>
          </a:prstGeom>
        </p:spPr>
      </p:pic>
      <p:pic>
        <p:nvPicPr>
          <p:cNvPr id="34" name="Imagem 210"/>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081969" y="1340668"/>
            <a:ext cx="360000" cy="360000"/>
          </a:xfrm>
          <a:prstGeom prst="rect">
            <a:avLst/>
          </a:prstGeom>
        </p:spPr>
      </p:pic>
      <p:pic>
        <p:nvPicPr>
          <p:cNvPr id="35" name="Imagem 211"/>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6095895" y="1749888"/>
            <a:ext cx="360000" cy="360000"/>
          </a:xfrm>
          <a:prstGeom prst="rect">
            <a:avLst/>
          </a:prstGeom>
        </p:spPr>
      </p:pic>
      <p:sp>
        <p:nvSpPr>
          <p:cNvPr id="37" name="TextBox 208"/>
          <p:cNvSpPr txBox="1"/>
          <p:nvPr/>
        </p:nvSpPr>
        <p:spPr>
          <a:xfrm>
            <a:off x="6408772" y="1447896"/>
            <a:ext cx="822661" cy="553998"/>
          </a:xfrm>
          <a:prstGeom prst="rect">
            <a:avLst/>
          </a:prstGeom>
          <a:noFill/>
        </p:spPr>
        <p:txBody>
          <a:bodyPr wrap="none" rtlCol="0">
            <a:spAutoFit/>
          </a:bodyPr>
          <a:lstStyle/>
          <a:p>
            <a:pPr algn="ctr" eaLnBrk="1" fontAlgn="auto" hangingPunct="1">
              <a:spcBef>
                <a:spcPts val="0"/>
              </a:spcBef>
              <a:spcAft>
                <a:spcPts val="0"/>
              </a:spcAft>
            </a:pPr>
            <a:r>
              <a:rPr lang="es-PE" sz="1000" dirty="0">
                <a:solidFill>
                  <a:prstClr val="black"/>
                </a:solidFill>
                <a:latin typeface="Tahoma" charset="0"/>
                <a:ea typeface="Tahoma" charset="0"/>
                <a:cs typeface="Tahoma" charset="0"/>
              </a:rPr>
              <a:t>MIEMBROS</a:t>
            </a:r>
          </a:p>
          <a:p>
            <a:pPr algn="ctr" eaLnBrk="1" fontAlgn="auto" hangingPunct="1">
              <a:spcBef>
                <a:spcPts val="0"/>
              </a:spcBef>
              <a:spcAft>
                <a:spcPts val="0"/>
              </a:spcAft>
            </a:pPr>
            <a:r>
              <a:rPr lang="es-PE" sz="1000" dirty="0">
                <a:solidFill>
                  <a:prstClr val="black"/>
                </a:solidFill>
                <a:latin typeface="Tahoma" charset="0"/>
                <a:ea typeface="Tahoma" charset="0"/>
                <a:cs typeface="Tahoma" charset="0"/>
              </a:rPr>
              <a:t>DEL</a:t>
            </a:r>
          </a:p>
          <a:p>
            <a:pPr algn="ctr" eaLnBrk="1" fontAlgn="auto" hangingPunct="1">
              <a:spcBef>
                <a:spcPts val="0"/>
              </a:spcBef>
              <a:spcAft>
                <a:spcPts val="0"/>
              </a:spcAft>
            </a:pPr>
            <a:r>
              <a:rPr lang="es-PE" sz="1000" dirty="0">
                <a:solidFill>
                  <a:prstClr val="black"/>
                </a:solidFill>
                <a:latin typeface="Tahoma" charset="0"/>
                <a:ea typeface="Tahoma" charset="0"/>
                <a:cs typeface="Tahoma" charset="0"/>
              </a:rPr>
              <a:t>EQUIPO</a:t>
            </a:r>
          </a:p>
        </p:txBody>
      </p:sp>
      <p:sp>
        <p:nvSpPr>
          <p:cNvPr id="42" name="TextBox 209"/>
          <p:cNvSpPr txBox="1"/>
          <p:nvPr/>
        </p:nvSpPr>
        <p:spPr>
          <a:xfrm>
            <a:off x="4139974" y="1495746"/>
            <a:ext cx="660758" cy="400110"/>
          </a:xfrm>
          <a:prstGeom prst="rect">
            <a:avLst/>
          </a:prstGeom>
          <a:noFill/>
        </p:spPr>
        <p:txBody>
          <a:bodyPr wrap="none" rtlCol="0">
            <a:spAutoFit/>
          </a:bodyPr>
          <a:lstStyle/>
          <a:p>
            <a:pPr eaLnBrk="1" fontAlgn="auto" hangingPunct="1">
              <a:spcBef>
                <a:spcPts val="0"/>
              </a:spcBef>
              <a:spcAft>
                <a:spcPts val="0"/>
              </a:spcAft>
            </a:pPr>
            <a:r>
              <a:rPr lang="es-PE" sz="1000" dirty="0">
                <a:solidFill>
                  <a:prstClr val="black"/>
                </a:solidFill>
                <a:latin typeface="Tahoma" charset="0"/>
                <a:ea typeface="Tahoma" charset="0"/>
                <a:cs typeface="Tahoma" charset="0"/>
              </a:rPr>
              <a:t>SCRUM </a:t>
            </a:r>
          </a:p>
          <a:p>
            <a:pPr eaLnBrk="1" fontAlgn="auto" hangingPunct="1">
              <a:spcBef>
                <a:spcPts val="0"/>
              </a:spcBef>
              <a:spcAft>
                <a:spcPts val="0"/>
              </a:spcAft>
            </a:pPr>
            <a:r>
              <a:rPr lang="es-PE" sz="1000" dirty="0">
                <a:solidFill>
                  <a:prstClr val="black"/>
                </a:solidFill>
                <a:latin typeface="Tahoma" charset="0"/>
                <a:ea typeface="Tahoma" charset="0"/>
                <a:cs typeface="Tahoma" charset="0"/>
              </a:rPr>
              <a:t>MASTER</a:t>
            </a:r>
          </a:p>
        </p:txBody>
      </p:sp>
      <p:sp>
        <p:nvSpPr>
          <p:cNvPr id="43" name="TextBox 211"/>
          <p:cNvSpPr txBox="1"/>
          <p:nvPr/>
        </p:nvSpPr>
        <p:spPr>
          <a:xfrm>
            <a:off x="2448158" y="1471221"/>
            <a:ext cx="748924" cy="400110"/>
          </a:xfrm>
          <a:prstGeom prst="rect">
            <a:avLst/>
          </a:prstGeom>
          <a:noFill/>
        </p:spPr>
        <p:txBody>
          <a:bodyPr wrap="none" rtlCol="0">
            <a:spAutoFit/>
          </a:bodyPr>
          <a:lstStyle/>
          <a:p>
            <a:pPr algn="ctr" eaLnBrk="1" fontAlgn="auto" hangingPunct="1">
              <a:spcBef>
                <a:spcPts val="0"/>
              </a:spcBef>
              <a:spcAft>
                <a:spcPts val="0"/>
              </a:spcAft>
            </a:pPr>
            <a:r>
              <a:rPr lang="es-PE" sz="1000" dirty="0">
                <a:solidFill>
                  <a:prstClr val="black"/>
                </a:solidFill>
                <a:latin typeface="Tahoma" charset="0"/>
                <a:ea typeface="Tahoma" charset="0"/>
                <a:cs typeface="Tahoma" charset="0"/>
              </a:rPr>
              <a:t>PRODUCT</a:t>
            </a:r>
          </a:p>
          <a:p>
            <a:pPr algn="ctr" eaLnBrk="1" fontAlgn="auto" hangingPunct="1">
              <a:spcBef>
                <a:spcPts val="0"/>
              </a:spcBef>
              <a:spcAft>
                <a:spcPts val="0"/>
              </a:spcAft>
            </a:pPr>
            <a:r>
              <a:rPr lang="es-PE" sz="1000" dirty="0">
                <a:solidFill>
                  <a:prstClr val="black"/>
                </a:solidFill>
                <a:latin typeface="Tahoma" charset="0"/>
                <a:ea typeface="Tahoma" charset="0"/>
                <a:cs typeface="Tahoma" charset="0"/>
              </a:rPr>
              <a:t>OWNER</a:t>
            </a:r>
          </a:p>
        </p:txBody>
      </p:sp>
      <p:pic>
        <p:nvPicPr>
          <p:cNvPr id="29" name="Imagem 67"/>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433854" y="1129836"/>
            <a:ext cx="784586" cy="1013602"/>
          </a:xfrm>
          <a:prstGeom prst="rect">
            <a:avLst/>
          </a:prstGeom>
        </p:spPr>
      </p:pic>
      <p:pic>
        <p:nvPicPr>
          <p:cNvPr id="28" name="Imagem 19"/>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777225" y="1190499"/>
            <a:ext cx="700186" cy="892829"/>
          </a:xfrm>
          <a:prstGeom prst="rect">
            <a:avLst/>
          </a:prstGeom>
        </p:spPr>
      </p:pic>
      <p:pic>
        <p:nvPicPr>
          <p:cNvPr id="79" name="Picture 49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371383" y="4496407"/>
            <a:ext cx="3784432" cy="2350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80" name="TextBox 397"/>
          <p:cNvSpPr txBox="1">
            <a:spLocks/>
          </p:cNvSpPr>
          <p:nvPr/>
        </p:nvSpPr>
        <p:spPr>
          <a:xfrm>
            <a:off x="8371282" y="4304654"/>
            <a:ext cx="3780754" cy="240950"/>
          </a:xfrm>
          <a:prstGeom prst="rect">
            <a:avLst/>
          </a:prstGeom>
          <a:solidFill>
            <a:schemeClr val="accent6"/>
          </a:solidFill>
          <a:ln>
            <a:noFill/>
          </a:ln>
        </p:spPr>
        <p:txBody>
          <a:bodyPr anchor="ctr"/>
          <a:lstStyle/>
          <a:p>
            <a:pPr eaLnBrk="1" fontAlgn="auto" hangingPunct="1">
              <a:spcBef>
                <a:spcPts val="0"/>
              </a:spcBef>
              <a:spcAft>
                <a:spcPts val="0"/>
              </a:spcAft>
              <a:defRPr/>
            </a:pPr>
            <a:r>
              <a:rPr lang="es-PE" sz="1200" b="1" dirty="0">
                <a:solidFill>
                  <a:prstClr val="white"/>
                </a:solidFill>
                <a:latin typeface="Tahoma" charset="0"/>
                <a:ea typeface="Tahoma" charset="0"/>
                <a:cs typeface="Tahoma" charset="0"/>
              </a:rPr>
              <a:t>El Sprint</a:t>
            </a:r>
          </a:p>
        </p:txBody>
      </p:sp>
      <p:sp>
        <p:nvSpPr>
          <p:cNvPr id="81" name="TextBox 69"/>
          <p:cNvSpPr txBox="1">
            <a:spLocks/>
          </p:cNvSpPr>
          <p:nvPr/>
        </p:nvSpPr>
        <p:spPr>
          <a:xfrm>
            <a:off x="-34807" y="4493761"/>
            <a:ext cx="8366125" cy="2466857"/>
          </a:xfrm>
          <a:prstGeom prst="rect">
            <a:avLst/>
          </a:prstGeom>
          <a:solidFill>
            <a:schemeClr val="bg1"/>
          </a:solidFill>
          <a:ln>
            <a:noFill/>
          </a:ln>
        </p:spPr>
        <p:txBody>
          <a:bodyPr anchor="b"/>
          <a:lstStyle>
            <a:lvl1pPr>
              <a:defRPr>
                <a:solidFill>
                  <a:schemeClr val="tx1"/>
                </a:solidFill>
                <a:latin typeface="Calibri" charset="0"/>
                <a:ea typeface="MS PGothic" charset="-128"/>
              </a:defRPr>
            </a:lvl1pPr>
            <a:lvl2pPr marL="742950" indent="-285750">
              <a:defRPr>
                <a:solidFill>
                  <a:schemeClr val="tx1"/>
                </a:solidFill>
                <a:latin typeface="Calibri" charset="0"/>
                <a:ea typeface="MS PGothic" charset="-128"/>
              </a:defRPr>
            </a:lvl2pPr>
            <a:lvl3pPr marL="1143000" indent="-228600">
              <a:defRPr>
                <a:solidFill>
                  <a:schemeClr val="tx1"/>
                </a:solidFill>
                <a:latin typeface="Calibri" charset="0"/>
                <a:ea typeface="MS PGothic" charset="-128"/>
              </a:defRPr>
            </a:lvl3pPr>
            <a:lvl4pPr marL="1600200" indent="-228600">
              <a:defRPr>
                <a:solidFill>
                  <a:schemeClr val="tx1"/>
                </a:solidFill>
                <a:latin typeface="Calibri" charset="0"/>
                <a:ea typeface="MS PGothic" charset="-128"/>
              </a:defRPr>
            </a:lvl4pPr>
            <a:lvl5pPr marL="2057400" indent="-228600">
              <a:defRPr>
                <a:solidFill>
                  <a:schemeClr val="tx1"/>
                </a:solidFill>
                <a:latin typeface="Calibri" charset="0"/>
                <a:ea typeface="MS PGothic" charset="-128"/>
              </a:defRPr>
            </a:lvl5pPr>
            <a:lvl6pPr marL="2514600" indent="-228600" eaLnBrk="0" fontAlgn="base" hangingPunct="0">
              <a:spcBef>
                <a:spcPct val="0"/>
              </a:spcBef>
              <a:spcAft>
                <a:spcPct val="0"/>
              </a:spcAft>
              <a:defRPr>
                <a:solidFill>
                  <a:schemeClr val="tx1"/>
                </a:solidFill>
                <a:latin typeface="Calibri" charset="0"/>
                <a:ea typeface="MS PGothic" charset="-128"/>
              </a:defRPr>
            </a:lvl6pPr>
            <a:lvl7pPr marL="2971800" indent="-228600" eaLnBrk="0" fontAlgn="base" hangingPunct="0">
              <a:spcBef>
                <a:spcPct val="0"/>
              </a:spcBef>
              <a:spcAft>
                <a:spcPct val="0"/>
              </a:spcAft>
              <a:defRPr>
                <a:solidFill>
                  <a:schemeClr val="tx1"/>
                </a:solidFill>
                <a:latin typeface="Calibri" charset="0"/>
                <a:ea typeface="MS PGothic" charset="-128"/>
              </a:defRPr>
            </a:lvl7pPr>
            <a:lvl8pPr marL="3429000" indent="-228600" eaLnBrk="0" fontAlgn="base" hangingPunct="0">
              <a:spcBef>
                <a:spcPct val="0"/>
              </a:spcBef>
              <a:spcAft>
                <a:spcPct val="0"/>
              </a:spcAft>
              <a:defRPr>
                <a:solidFill>
                  <a:schemeClr val="tx1"/>
                </a:solidFill>
                <a:latin typeface="Calibri" charset="0"/>
                <a:ea typeface="MS PGothic" charset="-128"/>
              </a:defRPr>
            </a:lvl8pPr>
            <a:lvl9pPr marL="3886200" indent="-228600" eaLnBrk="0" fontAlgn="base" hangingPunct="0">
              <a:spcBef>
                <a:spcPct val="0"/>
              </a:spcBef>
              <a:spcAft>
                <a:spcPct val="0"/>
              </a:spcAft>
              <a:defRPr>
                <a:solidFill>
                  <a:schemeClr val="tx1"/>
                </a:solidFill>
                <a:latin typeface="Calibri" charset="0"/>
                <a:ea typeface="MS PGothic" charset="-128"/>
              </a:defRPr>
            </a:lvl9pPr>
          </a:lstStyle>
          <a:p>
            <a:pPr algn="r" eaLnBrk="1" fontAlgn="auto" hangingPunct="1">
              <a:spcBef>
                <a:spcPts val="0"/>
              </a:spcBef>
              <a:spcAft>
                <a:spcPts val="0"/>
              </a:spcAft>
              <a:buClr>
                <a:srgbClr val="92D050"/>
              </a:buClr>
              <a:defRPr/>
            </a:pPr>
            <a:endParaRPr lang="es-PE" altLang="x-none" sz="1200" b="1" dirty="0">
              <a:solidFill>
                <a:srgbClr val="595959"/>
              </a:solidFill>
              <a:latin typeface="Tahoma" charset="0"/>
              <a:ea typeface="Tahoma" charset="0"/>
              <a:cs typeface="Tahoma" charset="0"/>
            </a:endParaRPr>
          </a:p>
        </p:txBody>
      </p:sp>
      <p:sp>
        <p:nvSpPr>
          <p:cNvPr id="82" name="TextBox 397"/>
          <p:cNvSpPr txBox="1">
            <a:spLocks/>
          </p:cNvSpPr>
          <p:nvPr/>
        </p:nvSpPr>
        <p:spPr>
          <a:xfrm>
            <a:off x="-6182" y="4318950"/>
            <a:ext cx="8353426" cy="230195"/>
          </a:xfrm>
          <a:prstGeom prst="rect">
            <a:avLst/>
          </a:prstGeom>
          <a:solidFill>
            <a:schemeClr val="accent6"/>
          </a:solidFill>
          <a:ln>
            <a:solidFill>
              <a:schemeClr val="accent3"/>
            </a:solidFill>
          </a:ln>
        </p:spPr>
        <p:txBody>
          <a:bodyPr anchor="ctr"/>
          <a:lstStyle/>
          <a:p>
            <a:pPr eaLnBrk="1" fontAlgn="auto" hangingPunct="1">
              <a:spcBef>
                <a:spcPts val="0"/>
              </a:spcBef>
              <a:spcAft>
                <a:spcPts val="0"/>
              </a:spcAft>
              <a:defRPr/>
            </a:pPr>
            <a:r>
              <a:rPr lang="es-PE" sz="1200" b="1" dirty="0">
                <a:solidFill>
                  <a:prstClr val="white"/>
                </a:solidFill>
                <a:latin typeface="Tahoma" charset="0"/>
                <a:ea typeface="Tahoma" charset="0"/>
                <a:cs typeface="Tahoma" charset="0"/>
              </a:rPr>
              <a:t>Los equipos son organizados en Squads</a:t>
            </a:r>
          </a:p>
        </p:txBody>
      </p:sp>
      <p:pic>
        <p:nvPicPr>
          <p:cNvPr id="83" name="Imagem 67"/>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819321" y="4852352"/>
            <a:ext cx="3587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CaixaDeTexto 70"/>
          <p:cNvSpPr txBox="1"/>
          <p:nvPr/>
        </p:nvSpPr>
        <p:spPr>
          <a:xfrm>
            <a:off x="812216" y="4982970"/>
            <a:ext cx="360000" cy="370060"/>
          </a:xfrm>
          <a:prstGeom prst="rect">
            <a:avLst/>
          </a:prstGeom>
          <a:noFill/>
        </p:spPr>
        <p:txBody>
          <a:bodyPr spcFirstLastPara="1">
            <a:prstTxWarp prst="textArchDown">
              <a:avLst/>
            </a:prstTxWarp>
            <a:spAutoFit/>
          </a:bodyPr>
          <a:lstStyle/>
          <a:p>
            <a:pPr algn="ctr" eaLnBrk="1" fontAlgn="auto" hangingPunct="1">
              <a:spcBef>
                <a:spcPts val="0"/>
              </a:spcBef>
              <a:spcAft>
                <a:spcPts val="0"/>
              </a:spcAft>
              <a:defRPr/>
            </a:pPr>
            <a:r>
              <a:rPr lang="es-PE" sz="1400" dirty="0">
                <a:solidFill>
                  <a:prstClr val="black">
                    <a:lumMod val="75000"/>
                    <a:lumOff val="25000"/>
                  </a:prstClr>
                </a:solidFill>
                <a:latin typeface="Tahoma" charset="0"/>
                <a:ea typeface="Tahoma" charset="0"/>
                <a:cs typeface="Tahoma" charset="0"/>
              </a:rPr>
              <a:t>Project  Manager</a:t>
            </a:r>
          </a:p>
        </p:txBody>
      </p:sp>
      <p:pic>
        <p:nvPicPr>
          <p:cNvPr id="85" name="Imagem 19"/>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2948158" y="4852352"/>
            <a:ext cx="3841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CaixaDeTexto 70"/>
          <p:cNvSpPr txBox="1"/>
          <p:nvPr/>
        </p:nvSpPr>
        <p:spPr>
          <a:xfrm>
            <a:off x="2960379" y="5008575"/>
            <a:ext cx="360000" cy="370060"/>
          </a:xfrm>
          <a:prstGeom prst="rect">
            <a:avLst/>
          </a:prstGeom>
          <a:noFill/>
        </p:spPr>
        <p:txBody>
          <a:bodyPr spcFirstLastPara="1">
            <a:prstTxWarp prst="textArchDown">
              <a:avLst/>
            </a:prstTxWarp>
            <a:spAutoFit/>
          </a:bodyPr>
          <a:lstStyle/>
          <a:p>
            <a:pPr algn="ctr" eaLnBrk="1" fontAlgn="auto" hangingPunct="1">
              <a:spcBef>
                <a:spcPts val="0"/>
              </a:spcBef>
              <a:spcAft>
                <a:spcPts val="0"/>
              </a:spcAft>
              <a:defRPr/>
            </a:pPr>
            <a:r>
              <a:rPr lang="es-PE" sz="1400" dirty="0">
                <a:solidFill>
                  <a:prstClr val="black">
                    <a:lumMod val="75000"/>
                    <a:lumOff val="25000"/>
                  </a:prstClr>
                </a:solidFill>
                <a:latin typeface="Tahoma" charset="0"/>
                <a:ea typeface="Tahoma" charset="0"/>
                <a:cs typeface="Tahoma" charset="0"/>
              </a:rPr>
              <a:t>Project  Manager</a:t>
            </a:r>
          </a:p>
        </p:txBody>
      </p:sp>
      <p:pic>
        <p:nvPicPr>
          <p:cNvPr id="87" name="Imagem 45"/>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1567034" y="5023802"/>
            <a:ext cx="358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Imagem 46"/>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1206670" y="5061902"/>
            <a:ext cx="36036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Imagem 47"/>
          <p:cNvPicPr>
            <a:picLocks noChangeAspect="1"/>
          </p:cNvPicPr>
          <p:nvPr/>
        </p:nvPicPr>
        <p:blipFill>
          <a:blip r:embed="rId34">
            <a:extLst>
              <a:ext uri="{28A0092B-C50C-407E-A947-70E740481C1C}">
                <a14:useLocalDpi xmlns:a14="http://schemas.microsoft.com/office/drawing/2010/main" val="0"/>
              </a:ext>
            </a:extLst>
          </a:blip>
          <a:srcRect/>
          <a:stretch>
            <a:fillRect/>
          </a:stretch>
        </p:blipFill>
        <p:spPr bwMode="auto">
          <a:xfrm>
            <a:off x="1900408" y="4999990"/>
            <a:ext cx="3603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Imagem 34"/>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3722857" y="5042853"/>
            <a:ext cx="36036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Imagem 39"/>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3349794" y="5050791"/>
            <a:ext cx="360364"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Imagem 40"/>
          <p:cNvPicPr>
            <a:picLocks noChangeAspect="1"/>
          </p:cNvPicPr>
          <p:nvPr/>
        </p:nvPicPr>
        <p:blipFill>
          <a:blip r:embed="rId37">
            <a:extLst>
              <a:ext uri="{28A0092B-C50C-407E-A947-70E740481C1C}">
                <a14:useLocalDpi xmlns:a14="http://schemas.microsoft.com/office/drawing/2010/main" val="0"/>
              </a:ext>
            </a:extLst>
          </a:blip>
          <a:srcRect/>
          <a:stretch>
            <a:fillRect/>
          </a:stretch>
        </p:blipFill>
        <p:spPr bwMode="auto">
          <a:xfrm>
            <a:off x="4083220" y="5020627"/>
            <a:ext cx="35877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1286045" y="5935028"/>
            <a:ext cx="180976"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1286045" y="6152516"/>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1286045" y="6381116"/>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1286045" y="6609716"/>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1286045" y="5479416"/>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1286045" y="5698491"/>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1657519" y="5944552"/>
            <a:ext cx="179388"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1657519" y="6163628"/>
            <a:ext cx="179388"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1657519" y="6392228"/>
            <a:ext cx="179388"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1657519" y="6620828"/>
            <a:ext cx="179388"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1657519" y="5490527"/>
            <a:ext cx="17938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1657519" y="5709602"/>
            <a:ext cx="17938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2005184" y="5955666"/>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2005184" y="6174741"/>
            <a:ext cx="179387"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2005184" y="6403341"/>
            <a:ext cx="179387"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2005184" y="6631941"/>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2005184" y="5501641"/>
            <a:ext cx="179387"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2005184" y="5720717"/>
            <a:ext cx="179387"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3448219" y="5923916"/>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3448219" y="6141403"/>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3448219" y="6371592"/>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3448219" y="6600192"/>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3448219" y="5468302"/>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3448219" y="5687378"/>
            <a:ext cx="180976"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3818107" y="5935028"/>
            <a:ext cx="180976"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3818107" y="6152516"/>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3818107" y="6381116"/>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3818107" y="6609716"/>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3818107" y="5479416"/>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3818107" y="5698491"/>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4167358" y="5944552"/>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4167358" y="6163628"/>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4167358" y="6392228"/>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4167358" y="6620828"/>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4167358" y="5490527"/>
            <a:ext cx="17938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4167358" y="5709602"/>
            <a:ext cx="17938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Imagem 19"/>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4757908" y="4852352"/>
            <a:ext cx="3841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CaixaDeTexto 70"/>
          <p:cNvSpPr txBox="1"/>
          <p:nvPr/>
        </p:nvSpPr>
        <p:spPr>
          <a:xfrm>
            <a:off x="4769855" y="5008575"/>
            <a:ext cx="360000" cy="370060"/>
          </a:xfrm>
          <a:prstGeom prst="rect">
            <a:avLst/>
          </a:prstGeom>
          <a:noFill/>
        </p:spPr>
        <p:txBody>
          <a:bodyPr spcFirstLastPara="1">
            <a:prstTxWarp prst="textArchDown">
              <a:avLst/>
            </a:prstTxWarp>
            <a:spAutoFit/>
          </a:bodyPr>
          <a:lstStyle/>
          <a:p>
            <a:pPr algn="ctr" eaLnBrk="1" fontAlgn="auto" hangingPunct="1">
              <a:spcBef>
                <a:spcPts val="0"/>
              </a:spcBef>
              <a:spcAft>
                <a:spcPts val="0"/>
              </a:spcAft>
              <a:defRPr/>
            </a:pPr>
            <a:r>
              <a:rPr lang="es-PE" sz="1400" dirty="0">
                <a:solidFill>
                  <a:prstClr val="black">
                    <a:lumMod val="75000"/>
                    <a:lumOff val="25000"/>
                  </a:prstClr>
                </a:solidFill>
                <a:latin typeface="Tahoma" charset="0"/>
                <a:ea typeface="Tahoma" charset="0"/>
                <a:cs typeface="Tahoma" charset="0"/>
              </a:rPr>
              <a:t>Project  Manager</a:t>
            </a:r>
          </a:p>
        </p:txBody>
      </p:sp>
      <p:pic>
        <p:nvPicPr>
          <p:cNvPr id="131" name="Imagem 34"/>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5532609" y="5042853"/>
            <a:ext cx="3587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 name="Imagem 39"/>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5159544" y="5050791"/>
            <a:ext cx="360364"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5257969" y="5923916"/>
            <a:ext cx="179388"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5257969" y="6141403"/>
            <a:ext cx="179388"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5257969" y="6371592"/>
            <a:ext cx="179388"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5257969" y="6600192"/>
            <a:ext cx="179388"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5257969" y="5468302"/>
            <a:ext cx="179388"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5257969" y="5687378"/>
            <a:ext cx="17938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5627859" y="5935028"/>
            <a:ext cx="17938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5627859" y="6152516"/>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5627859" y="6381116"/>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5627859" y="6609716"/>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5627859" y="5479416"/>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5627859" y="5698491"/>
            <a:ext cx="179387"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Imagem 67"/>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6239045" y="4799966"/>
            <a:ext cx="3587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CaixaDeTexto 70"/>
          <p:cNvSpPr txBox="1"/>
          <p:nvPr/>
        </p:nvSpPr>
        <p:spPr>
          <a:xfrm>
            <a:off x="6231965" y="4930857"/>
            <a:ext cx="360000" cy="370060"/>
          </a:xfrm>
          <a:prstGeom prst="rect">
            <a:avLst/>
          </a:prstGeom>
          <a:noFill/>
        </p:spPr>
        <p:txBody>
          <a:bodyPr spcFirstLastPara="1">
            <a:prstTxWarp prst="textArchDown">
              <a:avLst/>
            </a:prstTxWarp>
            <a:spAutoFit/>
          </a:bodyPr>
          <a:lstStyle/>
          <a:p>
            <a:pPr algn="ctr" eaLnBrk="1" fontAlgn="auto" hangingPunct="1">
              <a:spcBef>
                <a:spcPts val="0"/>
              </a:spcBef>
              <a:spcAft>
                <a:spcPts val="0"/>
              </a:spcAft>
              <a:defRPr/>
            </a:pPr>
            <a:r>
              <a:rPr lang="es-PE" sz="1400" dirty="0">
                <a:solidFill>
                  <a:prstClr val="black">
                    <a:lumMod val="75000"/>
                    <a:lumOff val="25000"/>
                  </a:prstClr>
                </a:solidFill>
                <a:latin typeface="Tahoma" charset="0"/>
                <a:ea typeface="Tahoma" charset="0"/>
                <a:cs typeface="Tahoma" charset="0"/>
              </a:rPr>
              <a:t>Project  Manager</a:t>
            </a:r>
          </a:p>
        </p:txBody>
      </p:sp>
      <p:pic>
        <p:nvPicPr>
          <p:cNvPr id="147" name="Imagem 45"/>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6986758" y="4971416"/>
            <a:ext cx="358775" cy="44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 name="Imagem 46"/>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6626394" y="5009516"/>
            <a:ext cx="36036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Imagem 47"/>
          <p:cNvPicPr>
            <a:picLocks noChangeAspect="1"/>
          </p:cNvPicPr>
          <p:nvPr/>
        </p:nvPicPr>
        <p:blipFill>
          <a:blip r:embed="rId34">
            <a:extLst>
              <a:ext uri="{28A0092B-C50C-407E-A947-70E740481C1C}">
                <a14:useLocalDpi xmlns:a14="http://schemas.microsoft.com/office/drawing/2010/main" val="0"/>
              </a:ext>
            </a:extLst>
          </a:blip>
          <a:srcRect/>
          <a:stretch>
            <a:fillRect/>
          </a:stretch>
        </p:blipFill>
        <p:spPr bwMode="auto">
          <a:xfrm>
            <a:off x="7320132" y="4947602"/>
            <a:ext cx="3603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6705769" y="5882641"/>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6705769" y="6100128"/>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6705769" y="6330317"/>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6705769" y="6558917"/>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6705769" y="5427027"/>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6705769" y="5646103"/>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7077245" y="5893752"/>
            <a:ext cx="17938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7077245" y="6111241"/>
            <a:ext cx="179388"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7077245" y="6339841"/>
            <a:ext cx="179388"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7077245" y="6568441"/>
            <a:ext cx="179388"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7077245" y="5438140"/>
            <a:ext cx="179388"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7077245" y="5657216"/>
            <a:ext cx="179388"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7424908" y="5903277"/>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7424908" y="6122353"/>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7424908" y="6350953"/>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7424908" y="6579553"/>
            <a:ext cx="179387"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7424908" y="5449252"/>
            <a:ext cx="17938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7424908" y="5668328"/>
            <a:ext cx="17938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 name="Imagem 34"/>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7729708" y="5009515"/>
            <a:ext cx="36036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 name="Imagem 14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7824958" y="5901691"/>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Imagem 14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7824958" y="6120767"/>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 name="Imagem 14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7824958" y="6349367"/>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 name="Imagem 146"/>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7824958" y="6577967"/>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 name="Imagem 148"/>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7824958" y="5447666"/>
            <a:ext cx="180976"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 name="Imagem 176"/>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7824958" y="5665153"/>
            <a:ext cx="180976" cy="18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 name="Rectangle 137"/>
          <p:cNvSpPr/>
          <p:nvPr/>
        </p:nvSpPr>
        <p:spPr>
          <a:xfrm>
            <a:off x="238294" y="6360477"/>
            <a:ext cx="7804150" cy="217488"/>
          </a:xfrm>
          <a:prstGeom prst="rect">
            <a:avLst/>
          </a:prstGeom>
          <a:noFill/>
          <a:ln>
            <a:solidFill>
              <a:srgbClr val="93939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1050" dirty="0">
                <a:solidFill>
                  <a:prstClr val="black"/>
                </a:solidFill>
                <a:latin typeface="Tahoma" charset="0"/>
                <a:ea typeface="Tahoma" charset="0"/>
                <a:cs typeface="Tahoma" charset="0"/>
              </a:rPr>
              <a:t>Tribu Desarrollo</a:t>
            </a:r>
            <a:endParaRPr lang="es-PE" sz="1400" dirty="0">
              <a:solidFill>
                <a:prstClr val="black"/>
              </a:solidFill>
              <a:latin typeface="Tahoma" charset="0"/>
              <a:ea typeface="Tahoma" charset="0"/>
              <a:cs typeface="Tahoma" charset="0"/>
            </a:endParaRPr>
          </a:p>
        </p:txBody>
      </p:sp>
      <p:sp>
        <p:nvSpPr>
          <p:cNvPr id="176" name="Rectangle 138"/>
          <p:cNvSpPr/>
          <p:nvPr/>
        </p:nvSpPr>
        <p:spPr>
          <a:xfrm>
            <a:off x="238294" y="5706428"/>
            <a:ext cx="7804150" cy="411163"/>
          </a:xfrm>
          <a:prstGeom prst="rect">
            <a:avLst/>
          </a:prstGeom>
          <a:noFill/>
          <a:ln>
            <a:solidFill>
              <a:srgbClr val="93939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1050" dirty="0">
                <a:solidFill>
                  <a:prstClr val="black"/>
                </a:solidFill>
                <a:latin typeface="Tahoma" charset="0"/>
                <a:ea typeface="Tahoma" charset="0"/>
                <a:cs typeface="Tahoma" charset="0"/>
              </a:rPr>
              <a:t>Tribu Diseño</a:t>
            </a:r>
            <a:endParaRPr lang="es-PE" sz="1400" dirty="0">
              <a:solidFill>
                <a:prstClr val="black"/>
              </a:solidFill>
              <a:latin typeface="Tahoma" charset="0"/>
              <a:ea typeface="Tahoma" charset="0"/>
              <a:cs typeface="Tahoma" charset="0"/>
            </a:endParaRPr>
          </a:p>
        </p:txBody>
      </p:sp>
      <p:sp>
        <p:nvSpPr>
          <p:cNvPr id="177" name="Rectangle 139"/>
          <p:cNvSpPr/>
          <p:nvPr/>
        </p:nvSpPr>
        <p:spPr>
          <a:xfrm>
            <a:off x="238294" y="6589077"/>
            <a:ext cx="7804150" cy="217488"/>
          </a:xfrm>
          <a:prstGeom prst="rect">
            <a:avLst/>
          </a:prstGeom>
          <a:noFill/>
          <a:ln>
            <a:solidFill>
              <a:srgbClr val="93939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1050" dirty="0">
                <a:solidFill>
                  <a:prstClr val="black"/>
                </a:solidFill>
                <a:latin typeface="Tahoma" charset="0"/>
                <a:ea typeface="Tahoma" charset="0"/>
                <a:cs typeface="Tahoma" charset="0"/>
              </a:rPr>
              <a:t>Tribu QA</a:t>
            </a:r>
            <a:endParaRPr lang="es-PE" sz="1400" dirty="0">
              <a:solidFill>
                <a:prstClr val="black"/>
              </a:solidFill>
              <a:latin typeface="Tahoma" charset="0"/>
              <a:ea typeface="Tahoma" charset="0"/>
              <a:cs typeface="Tahoma" charset="0"/>
            </a:endParaRPr>
          </a:p>
        </p:txBody>
      </p:sp>
      <p:sp>
        <p:nvSpPr>
          <p:cNvPr id="178" name="CaixaDeTexto 28"/>
          <p:cNvSpPr txBox="1"/>
          <p:nvPr/>
        </p:nvSpPr>
        <p:spPr>
          <a:xfrm rot="2094688">
            <a:off x="1197195" y="5060814"/>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79" name="CaixaDeTexto 28"/>
          <p:cNvSpPr txBox="1"/>
          <p:nvPr/>
        </p:nvSpPr>
        <p:spPr>
          <a:xfrm rot="2094688">
            <a:off x="1553516" y="5044783"/>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80" name="CaixaDeTexto 28"/>
          <p:cNvSpPr txBox="1"/>
          <p:nvPr/>
        </p:nvSpPr>
        <p:spPr>
          <a:xfrm rot="2094688">
            <a:off x="1922901" y="5026822"/>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81" name="CaixaDeTexto 28"/>
          <p:cNvSpPr txBox="1"/>
          <p:nvPr/>
        </p:nvSpPr>
        <p:spPr>
          <a:xfrm rot="2094688">
            <a:off x="3339893" y="5060813"/>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82" name="CaixaDeTexto 28"/>
          <p:cNvSpPr txBox="1"/>
          <p:nvPr/>
        </p:nvSpPr>
        <p:spPr>
          <a:xfrm rot="2094688">
            <a:off x="3696215" y="5044783"/>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83" name="CaixaDeTexto 28"/>
          <p:cNvSpPr txBox="1"/>
          <p:nvPr/>
        </p:nvSpPr>
        <p:spPr>
          <a:xfrm rot="2094688">
            <a:off x="4065599" y="5026820"/>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84" name="CaixaDeTexto 28"/>
          <p:cNvSpPr txBox="1"/>
          <p:nvPr/>
        </p:nvSpPr>
        <p:spPr>
          <a:xfrm rot="2094688">
            <a:off x="6603746" y="5032710"/>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85" name="CaixaDeTexto 28"/>
          <p:cNvSpPr txBox="1"/>
          <p:nvPr/>
        </p:nvSpPr>
        <p:spPr>
          <a:xfrm rot="2094688">
            <a:off x="6960066" y="5016680"/>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86" name="CaixaDeTexto 28"/>
          <p:cNvSpPr txBox="1"/>
          <p:nvPr/>
        </p:nvSpPr>
        <p:spPr>
          <a:xfrm rot="2094688">
            <a:off x="7329451" y="4998719"/>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87" name="CaixaDeTexto 28"/>
          <p:cNvSpPr txBox="1"/>
          <p:nvPr/>
        </p:nvSpPr>
        <p:spPr>
          <a:xfrm rot="2094688">
            <a:off x="7723857" y="5024476"/>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88" name="CaixaDeTexto 28"/>
          <p:cNvSpPr txBox="1"/>
          <p:nvPr/>
        </p:nvSpPr>
        <p:spPr>
          <a:xfrm rot="2094688">
            <a:off x="5162575" y="5079211"/>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89" name="CaixaDeTexto 28"/>
          <p:cNvSpPr txBox="1"/>
          <p:nvPr/>
        </p:nvSpPr>
        <p:spPr>
          <a:xfrm rot="2094688">
            <a:off x="5530642" y="5070919"/>
            <a:ext cx="356868" cy="367232"/>
          </a:xfrm>
          <a:prstGeom prst="rect">
            <a:avLst/>
          </a:prstGeom>
          <a:noFill/>
        </p:spPr>
        <p:txBody>
          <a:bodyPr spcFirstLastPara="1">
            <a:prstTxWarp prst="textArchUp">
              <a:avLst>
                <a:gd name="adj" fmla="val 12015679"/>
              </a:avLst>
            </a:prstTxWarp>
            <a:spAutoFit/>
          </a:bodyPr>
          <a:lstStyle/>
          <a:p>
            <a:pPr algn="ctr" eaLnBrk="1" fontAlgn="auto" hangingPunct="1">
              <a:spcBef>
                <a:spcPts val="0"/>
              </a:spcBef>
              <a:spcAft>
                <a:spcPts val="0"/>
              </a:spcAft>
              <a:defRPr/>
            </a:pPr>
            <a:r>
              <a:rPr lang="es-PE" sz="5400" b="1" dirty="0" err="1">
                <a:solidFill>
                  <a:srgbClr val="4C216D"/>
                </a:solidFill>
                <a:latin typeface="Tahoma" charset="0"/>
                <a:ea typeface="Tahoma" charset="0"/>
                <a:cs typeface="Tahoma" charset="0"/>
              </a:rPr>
              <a:t>Scrum</a:t>
            </a:r>
            <a:r>
              <a:rPr lang="es-PE" sz="5400" b="1" dirty="0">
                <a:solidFill>
                  <a:srgbClr val="4C216D"/>
                </a:solidFill>
                <a:latin typeface="Tahoma" charset="0"/>
                <a:ea typeface="Tahoma" charset="0"/>
                <a:cs typeface="Tahoma" charset="0"/>
              </a:rPr>
              <a:t> Master</a:t>
            </a:r>
          </a:p>
        </p:txBody>
      </p:sp>
      <p:sp>
        <p:nvSpPr>
          <p:cNvPr id="190" name="Left Brace 152"/>
          <p:cNvSpPr/>
          <p:nvPr/>
        </p:nvSpPr>
        <p:spPr>
          <a:xfrm rot="5400000">
            <a:off x="1567826" y="3989547"/>
            <a:ext cx="111125" cy="1735138"/>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PE" sz="1350" dirty="0">
              <a:solidFill>
                <a:prstClr val="black"/>
              </a:solidFill>
              <a:latin typeface="Tahoma" charset="0"/>
              <a:ea typeface="Tahoma" charset="0"/>
              <a:cs typeface="Tahoma" charset="0"/>
            </a:endParaRPr>
          </a:p>
        </p:txBody>
      </p:sp>
      <p:sp>
        <p:nvSpPr>
          <p:cNvPr id="191" name="Left Brace 153"/>
          <p:cNvSpPr/>
          <p:nvPr/>
        </p:nvSpPr>
        <p:spPr>
          <a:xfrm rot="5400000">
            <a:off x="3667295" y="3990341"/>
            <a:ext cx="111125" cy="173355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PE" sz="1350" dirty="0">
              <a:solidFill>
                <a:prstClr val="black"/>
              </a:solidFill>
              <a:latin typeface="Tahoma" charset="0"/>
              <a:ea typeface="Tahoma" charset="0"/>
              <a:cs typeface="Tahoma" charset="0"/>
            </a:endParaRPr>
          </a:p>
        </p:txBody>
      </p:sp>
      <p:sp>
        <p:nvSpPr>
          <p:cNvPr id="192" name="Left Brace 154"/>
          <p:cNvSpPr/>
          <p:nvPr/>
        </p:nvSpPr>
        <p:spPr>
          <a:xfrm rot="5400000">
            <a:off x="5207964" y="4218147"/>
            <a:ext cx="100013" cy="1266826"/>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PE" sz="1350" dirty="0">
              <a:solidFill>
                <a:prstClr val="black"/>
              </a:solidFill>
              <a:latin typeface="Tahoma" charset="0"/>
              <a:ea typeface="Tahoma" charset="0"/>
              <a:cs typeface="Tahoma" charset="0"/>
            </a:endParaRPr>
          </a:p>
        </p:txBody>
      </p:sp>
      <p:sp>
        <p:nvSpPr>
          <p:cNvPr id="193" name="Left Brace 155"/>
          <p:cNvSpPr/>
          <p:nvPr/>
        </p:nvSpPr>
        <p:spPr>
          <a:xfrm rot="5400000">
            <a:off x="7207419" y="3847466"/>
            <a:ext cx="85726" cy="1993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PE" sz="1350" dirty="0">
              <a:solidFill>
                <a:prstClr val="black"/>
              </a:solidFill>
              <a:latin typeface="Tahoma" charset="0"/>
              <a:ea typeface="Tahoma" charset="0"/>
              <a:cs typeface="Tahoma" charset="0"/>
            </a:endParaRPr>
          </a:p>
        </p:txBody>
      </p:sp>
      <p:sp>
        <p:nvSpPr>
          <p:cNvPr id="194" name="TextBox 689"/>
          <p:cNvSpPr txBox="1">
            <a:spLocks noChangeArrowheads="1"/>
          </p:cNvSpPr>
          <p:nvPr/>
        </p:nvSpPr>
        <p:spPr bwMode="auto">
          <a:xfrm>
            <a:off x="782807" y="4553903"/>
            <a:ext cx="71400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MS PGothic" charset="-128"/>
              </a:defRPr>
            </a:lvl1pPr>
            <a:lvl2pPr marL="742950" indent="-285750">
              <a:defRPr>
                <a:solidFill>
                  <a:schemeClr val="tx1"/>
                </a:solidFill>
                <a:latin typeface="Calibri" charset="0"/>
                <a:ea typeface="MS PGothic" charset="-128"/>
              </a:defRPr>
            </a:lvl2pPr>
            <a:lvl3pPr marL="1143000" indent="-228600">
              <a:defRPr>
                <a:solidFill>
                  <a:schemeClr val="tx1"/>
                </a:solidFill>
                <a:latin typeface="Calibri" charset="0"/>
                <a:ea typeface="MS PGothic" charset="-128"/>
              </a:defRPr>
            </a:lvl3pPr>
            <a:lvl4pPr marL="1600200" indent="-228600">
              <a:defRPr>
                <a:solidFill>
                  <a:schemeClr val="tx1"/>
                </a:solidFill>
                <a:latin typeface="Calibri" charset="0"/>
                <a:ea typeface="MS PGothic" charset="-128"/>
              </a:defRPr>
            </a:lvl4pPr>
            <a:lvl5pPr marL="2057400" indent="-228600">
              <a:defRPr>
                <a:solidFill>
                  <a:schemeClr val="tx1"/>
                </a:solidFill>
                <a:latin typeface="Calibri" charset="0"/>
                <a:ea typeface="MS PGothic" charset="-128"/>
              </a:defRPr>
            </a:lvl5pPr>
            <a:lvl6pPr marL="2514600" indent="-228600" eaLnBrk="0" fontAlgn="base" hangingPunct="0">
              <a:spcBef>
                <a:spcPct val="0"/>
              </a:spcBef>
              <a:spcAft>
                <a:spcPct val="0"/>
              </a:spcAft>
              <a:defRPr>
                <a:solidFill>
                  <a:schemeClr val="tx1"/>
                </a:solidFill>
                <a:latin typeface="Calibri" charset="0"/>
                <a:ea typeface="MS PGothic" charset="-128"/>
              </a:defRPr>
            </a:lvl6pPr>
            <a:lvl7pPr marL="2971800" indent="-228600" eaLnBrk="0" fontAlgn="base" hangingPunct="0">
              <a:spcBef>
                <a:spcPct val="0"/>
              </a:spcBef>
              <a:spcAft>
                <a:spcPct val="0"/>
              </a:spcAft>
              <a:defRPr>
                <a:solidFill>
                  <a:schemeClr val="tx1"/>
                </a:solidFill>
                <a:latin typeface="Calibri" charset="0"/>
                <a:ea typeface="MS PGothic" charset="-128"/>
              </a:defRPr>
            </a:lvl7pPr>
            <a:lvl8pPr marL="3429000" indent="-228600" eaLnBrk="0" fontAlgn="base" hangingPunct="0">
              <a:spcBef>
                <a:spcPct val="0"/>
              </a:spcBef>
              <a:spcAft>
                <a:spcPct val="0"/>
              </a:spcAft>
              <a:defRPr>
                <a:solidFill>
                  <a:schemeClr val="tx1"/>
                </a:solidFill>
                <a:latin typeface="Calibri" charset="0"/>
                <a:ea typeface="MS PGothic" charset="-128"/>
              </a:defRPr>
            </a:lvl8pPr>
            <a:lvl9pPr marL="3886200" indent="-228600" eaLnBrk="0" fontAlgn="base" hangingPunct="0">
              <a:spcBef>
                <a:spcPct val="0"/>
              </a:spcBef>
              <a:spcAft>
                <a:spcPct val="0"/>
              </a:spcAft>
              <a:defRPr>
                <a:solidFill>
                  <a:schemeClr val="tx1"/>
                </a:solidFill>
                <a:latin typeface="Calibri" charset="0"/>
                <a:ea typeface="MS PGothic" charset="-128"/>
              </a:defRPr>
            </a:lvl9pPr>
          </a:lstStyle>
          <a:p>
            <a:pPr eaLnBrk="1" fontAlgn="auto" hangingPunct="1">
              <a:spcBef>
                <a:spcPts val="0"/>
              </a:spcBef>
              <a:spcAft>
                <a:spcPts val="0"/>
              </a:spcAft>
            </a:pPr>
            <a:r>
              <a:rPr lang="es-PE" altLang="x-none" sz="1000" dirty="0">
                <a:solidFill>
                  <a:prstClr val="black"/>
                </a:solidFill>
                <a:latin typeface="Tahoma" charset="0"/>
                <a:ea typeface="Tahoma" charset="0"/>
                <a:cs typeface="Tahoma" charset="0"/>
              </a:rPr>
              <a:t>                División 1                                     División 2                              División 3                                    División 4</a:t>
            </a:r>
          </a:p>
        </p:txBody>
      </p:sp>
      <p:pic>
        <p:nvPicPr>
          <p:cNvPr id="196" name="Imagen 195"/>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pic>
        <p:nvPicPr>
          <p:cNvPr id="202" name="Picture 212"/>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197732" y="1380783"/>
            <a:ext cx="620959" cy="585787"/>
          </a:xfrm>
          <a:prstGeom prst="rect">
            <a:avLst/>
          </a:prstGeom>
        </p:spPr>
      </p:pic>
      <p:sp>
        <p:nvSpPr>
          <p:cNvPr id="203" name="TextBox 213"/>
          <p:cNvSpPr txBox="1"/>
          <p:nvPr/>
        </p:nvSpPr>
        <p:spPr>
          <a:xfrm>
            <a:off x="797867" y="1479529"/>
            <a:ext cx="593432" cy="400110"/>
          </a:xfrm>
          <a:prstGeom prst="rect">
            <a:avLst/>
          </a:prstGeom>
          <a:noFill/>
        </p:spPr>
        <p:txBody>
          <a:bodyPr wrap="none" rtlCol="0">
            <a:spAutoFit/>
          </a:bodyPr>
          <a:lstStyle/>
          <a:p>
            <a:pPr algn="ctr" eaLnBrk="1" fontAlgn="auto" hangingPunct="1">
              <a:spcBef>
                <a:spcPts val="0"/>
              </a:spcBef>
              <a:spcAft>
                <a:spcPts val="0"/>
              </a:spcAft>
            </a:pPr>
            <a:r>
              <a:rPr lang="es-PE" sz="1000" dirty="0">
                <a:solidFill>
                  <a:prstClr val="black"/>
                </a:solidFill>
                <a:latin typeface="Tahoma" charset="0"/>
                <a:ea typeface="Tahoma" charset="0"/>
                <a:cs typeface="Tahoma" charset="0"/>
              </a:rPr>
              <a:t>AGILE </a:t>
            </a:r>
          </a:p>
          <a:p>
            <a:pPr algn="ctr" eaLnBrk="1" fontAlgn="auto" hangingPunct="1">
              <a:spcBef>
                <a:spcPts val="0"/>
              </a:spcBef>
              <a:spcAft>
                <a:spcPts val="0"/>
              </a:spcAft>
            </a:pPr>
            <a:r>
              <a:rPr lang="es-PE" sz="1000" dirty="0">
                <a:solidFill>
                  <a:prstClr val="black"/>
                </a:solidFill>
                <a:latin typeface="Tahoma" charset="0"/>
                <a:ea typeface="Tahoma" charset="0"/>
                <a:cs typeface="Tahoma" charset="0"/>
              </a:rPr>
              <a:t>COACH</a:t>
            </a:r>
          </a:p>
        </p:txBody>
      </p:sp>
      <p:sp>
        <p:nvSpPr>
          <p:cNvPr id="206" name="Rectángulo 205"/>
          <p:cNvSpPr/>
          <p:nvPr/>
        </p:nvSpPr>
        <p:spPr>
          <a:xfrm>
            <a:off x="-6182" y="-26443"/>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Delivery Fabrica Ágil Stefanini – Tipo Squad</a:t>
            </a:r>
          </a:p>
        </p:txBody>
      </p:sp>
      <p:cxnSp>
        <p:nvCxnSpPr>
          <p:cNvPr id="198" name="Conector recto 197"/>
          <p:cNvCxnSpPr/>
          <p:nvPr/>
        </p:nvCxnSpPr>
        <p:spPr>
          <a:xfrm>
            <a:off x="0" y="953139"/>
            <a:ext cx="8651976" cy="33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97" name="Imagen 196"/>
          <p:cNvPicPr>
            <a:picLocks noChangeAspect="1"/>
          </p:cNvPicPr>
          <p:nvPr/>
        </p:nvPicPr>
        <p:blipFill>
          <a:blip r:embed="rId46"/>
          <a:stretch>
            <a:fillRect/>
          </a:stretch>
        </p:blipFill>
        <p:spPr>
          <a:xfrm>
            <a:off x="7972425" y="-13648"/>
            <a:ext cx="4219575" cy="990600"/>
          </a:xfrm>
          <a:prstGeom prst="rect">
            <a:avLst/>
          </a:prstGeom>
        </p:spPr>
      </p:pic>
    </p:spTree>
    <p:extLst>
      <p:ext uri="{BB962C8B-B14F-4D97-AF65-F5344CB8AC3E}">
        <p14:creationId xmlns:p14="http://schemas.microsoft.com/office/powerpoint/2010/main" val="1616377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Ciclo desarrollo Scrum</a:t>
            </a:r>
          </a:p>
        </p:txBody>
      </p:sp>
      <p:cxnSp>
        <p:nvCxnSpPr>
          <p:cNvPr id="26" name="Conector recto 25"/>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object 4"/>
          <p:cNvSpPr txBox="1"/>
          <p:nvPr/>
        </p:nvSpPr>
        <p:spPr>
          <a:xfrm>
            <a:off x="938268" y="2559919"/>
            <a:ext cx="812165" cy="365760"/>
          </a:xfrm>
          <a:prstGeom prst="rect">
            <a:avLst/>
          </a:prstGeom>
        </p:spPr>
        <p:txBody>
          <a:bodyPr vert="horz" wrap="square" lIns="0" tIns="0" rIns="0" bIns="0" rtlCol="0">
            <a:spAutoFit/>
          </a:bodyPr>
          <a:lstStyle/>
          <a:p>
            <a:pPr marL="12700" marR="5080">
              <a:lnSpc>
                <a:spcPts val="1400"/>
              </a:lnSpc>
            </a:pPr>
            <a:r>
              <a:rPr sz="1200" spc="170" dirty="0">
                <a:solidFill>
                  <a:srgbClr val="FFFFFF"/>
                </a:solidFill>
                <a:latin typeface="Calibri"/>
                <a:cs typeface="Calibri"/>
              </a:rPr>
              <a:t>PRODUCT  </a:t>
            </a:r>
            <a:r>
              <a:rPr sz="1200" spc="225" dirty="0">
                <a:solidFill>
                  <a:srgbClr val="FFFFFF"/>
                </a:solidFill>
                <a:latin typeface="Calibri"/>
                <a:cs typeface="Calibri"/>
              </a:rPr>
              <a:t>B</a:t>
            </a:r>
            <a:r>
              <a:rPr sz="1200" spc="185" dirty="0">
                <a:solidFill>
                  <a:srgbClr val="FFFFFF"/>
                </a:solidFill>
                <a:latin typeface="Calibri"/>
                <a:cs typeface="Calibri"/>
              </a:rPr>
              <a:t>A</a:t>
            </a:r>
            <a:r>
              <a:rPr sz="1200" spc="260" dirty="0">
                <a:solidFill>
                  <a:srgbClr val="FFFFFF"/>
                </a:solidFill>
                <a:latin typeface="Calibri"/>
                <a:cs typeface="Calibri"/>
              </a:rPr>
              <a:t>CK</a:t>
            </a:r>
            <a:r>
              <a:rPr sz="1200" spc="155" dirty="0">
                <a:solidFill>
                  <a:srgbClr val="FFFFFF"/>
                </a:solidFill>
                <a:latin typeface="Calibri"/>
                <a:cs typeface="Calibri"/>
              </a:rPr>
              <a:t>L</a:t>
            </a:r>
            <a:r>
              <a:rPr sz="1200" spc="200" dirty="0">
                <a:solidFill>
                  <a:srgbClr val="FFFFFF"/>
                </a:solidFill>
                <a:latin typeface="Calibri"/>
                <a:cs typeface="Calibri"/>
              </a:rPr>
              <a:t>OG</a:t>
            </a:r>
            <a:endParaRPr sz="1200">
              <a:latin typeface="Calibri"/>
              <a:cs typeface="Calibri"/>
            </a:endParaRPr>
          </a:p>
        </p:txBody>
      </p:sp>
      <p:sp>
        <p:nvSpPr>
          <p:cNvPr id="7" name="object 6"/>
          <p:cNvSpPr txBox="1"/>
          <p:nvPr/>
        </p:nvSpPr>
        <p:spPr>
          <a:xfrm>
            <a:off x="898279" y="3468058"/>
            <a:ext cx="812165" cy="365760"/>
          </a:xfrm>
          <a:prstGeom prst="rect">
            <a:avLst/>
          </a:prstGeom>
        </p:spPr>
        <p:txBody>
          <a:bodyPr vert="horz" wrap="square" lIns="0" tIns="0" rIns="0" bIns="0" rtlCol="0">
            <a:spAutoFit/>
          </a:bodyPr>
          <a:lstStyle/>
          <a:p>
            <a:pPr marL="12700" marR="5080">
              <a:lnSpc>
                <a:spcPts val="1400"/>
              </a:lnSpc>
            </a:pPr>
            <a:r>
              <a:rPr sz="1200" spc="170" dirty="0">
                <a:solidFill>
                  <a:srgbClr val="FFFFFF"/>
                </a:solidFill>
                <a:latin typeface="Calibri"/>
                <a:cs typeface="Calibri"/>
              </a:rPr>
              <a:t>PRODUCT  </a:t>
            </a:r>
            <a:r>
              <a:rPr sz="1200" spc="225" dirty="0">
                <a:solidFill>
                  <a:srgbClr val="FFFFFF"/>
                </a:solidFill>
                <a:latin typeface="Calibri"/>
                <a:cs typeface="Calibri"/>
              </a:rPr>
              <a:t>B</a:t>
            </a:r>
            <a:r>
              <a:rPr sz="1200" spc="185" dirty="0">
                <a:solidFill>
                  <a:srgbClr val="FFFFFF"/>
                </a:solidFill>
                <a:latin typeface="Calibri"/>
                <a:cs typeface="Calibri"/>
              </a:rPr>
              <a:t>A</a:t>
            </a:r>
            <a:r>
              <a:rPr sz="1200" spc="260" dirty="0">
                <a:solidFill>
                  <a:srgbClr val="FFFFFF"/>
                </a:solidFill>
                <a:latin typeface="Calibri"/>
                <a:cs typeface="Calibri"/>
              </a:rPr>
              <a:t>CK</a:t>
            </a:r>
            <a:r>
              <a:rPr sz="1200" spc="155" dirty="0">
                <a:solidFill>
                  <a:srgbClr val="FFFFFF"/>
                </a:solidFill>
                <a:latin typeface="Calibri"/>
                <a:cs typeface="Calibri"/>
              </a:rPr>
              <a:t>L</a:t>
            </a:r>
            <a:r>
              <a:rPr sz="1200" spc="200" dirty="0">
                <a:solidFill>
                  <a:srgbClr val="FFFFFF"/>
                </a:solidFill>
                <a:latin typeface="Calibri"/>
                <a:cs typeface="Calibri"/>
              </a:rPr>
              <a:t>OG</a:t>
            </a:r>
            <a:endParaRPr sz="1200">
              <a:latin typeface="Calibri"/>
              <a:cs typeface="Calibri"/>
            </a:endParaRPr>
          </a:p>
        </p:txBody>
      </p:sp>
      <p:sp>
        <p:nvSpPr>
          <p:cNvPr id="8" name="object 7"/>
          <p:cNvSpPr txBox="1"/>
          <p:nvPr/>
        </p:nvSpPr>
        <p:spPr>
          <a:xfrm>
            <a:off x="871105" y="4299311"/>
            <a:ext cx="812165" cy="365760"/>
          </a:xfrm>
          <a:prstGeom prst="rect">
            <a:avLst/>
          </a:prstGeom>
        </p:spPr>
        <p:txBody>
          <a:bodyPr vert="horz" wrap="square" lIns="0" tIns="0" rIns="0" bIns="0" rtlCol="0">
            <a:spAutoFit/>
          </a:bodyPr>
          <a:lstStyle/>
          <a:p>
            <a:pPr marL="12700" marR="5080">
              <a:lnSpc>
                <a:spcPts val="1400"/>
              </a:lnSpc>
            </a:pPr>
            <a:r>
              <a:rPr sz="1200" spc="170" dirty="0">
                <a:solidFill>
                  <a:srgbClr val="FFFFFF"/>
                </a:solidFill>
                <a:latin typeface="Calibri"/>
                <a:cs typeface="Calibri"/>
              </a:rPr>
              <a:t>PRODUCT  </a:t>
            </a:r>
            <a:r>
              <a:rPr sz="1200" spc="225" dirty="0">
                <a:solidFill>
                  <a:srgbClr val="FFFFFF"/>
                </a:solidFill>
                <a:latin typeface="Calibri"/>
                <a:cs typeface="Calibri"/>
              </a:rPr>
              <a:t>B</a:t>
            </a:r>
            <a:r>
              <a:rPr sz="1200" spc="185" dirty="0">
                <a:solidFill>
                  <a:srgbClr val="FFFFFF"/>
                </a:solidFill>
                <a:latin typeface="Calibri"/>
                <a:cs typeface="Calibri"/>
              </a:rPr>
              <a:t>A</a:t>
            </a:r>
            <a:r>
              <a:rPr sz="1200" spc="260" dirty="0">
                <a:solidFill>
                  <a:srgbClr val="FFFFFF"/>
                </a:solidFill>
                <a:latin typeface="Calibri"/>
                <a:cs typeface="Calibri"/>
              </a:rPr>
              <a:t>CK</a:t>
            </a:r>
            <a:r>
              <a:rPr sz="1200" spc="155" dirty="0">
                <a:solidFill>
                  <a:srgbClr val="FFFFFF"/>
                </a:solidFill>
                <a:latin typeface="Calibri"/>
                <a:cs typeface="Calibri"/>
              </a:rPr>
              <a:t>L</a:t>
            </a:r>
            <a:r>
              <a:rPr sz="1200" spc="200" dirty="0">
                <a:solidFill>
                  <a:srgbClr val="FFFFFF"/>
                </a:solidFill>
                <a:latin typeface="Calibri"/>
                <a:cs typeface="Calibri"/>
              </a:rPr>
              <a:t>OG</a:t>
            </a:r>
            <a:endParaRPr sz="1200">
              <a:latin typeface="Calibri"/>
              <a:cs typeface="Calibri"/>
            </a:endParaRPr>
          </a:p>
        </p:txBody>
      </p:sp>
      <p:sp>
        <p:nvSpPr>
          <p:cNvPr id="9" name="object 8"/>
          <p:cNvSpPr txBox="1"/>
          <p:nvPr/>
        </p:nvSpPr>
        <p:spPr>
          <a:xfrm>
            <a:off x="2574023" y="4384630"/>
            <a:ext cx="812165" cy="365760"/>
          </a:xfrm>
          <a:prstGeom prst="rect">
            <a:avLst/>
          </a:prstGeom>
        </p:spPr>
        <p:txBody>
          <a:bodyPr vert="horz" wrap="square" lIns="0" tIns="0" rIns="0" bIns="0" rtlCol="0">
            <a:spAutoFit/>
          </a:bodyPr>
          <a:lstStyle/>
          <a:p>
            <a:pPr marL="12700" marR="5080">
              <a:lnSpc>
                <a:spcPts val="1400"/>
              </a:lnSpc>
            </a:pPr>
            <a:r>
              <a:rPr sz="1200" spc="170" dirty="0">
                <a:solidFill>
                  <a:srgbClr val="FFFFFF"/>
                </a:solidFill>
                <a:latin typeface="Calibri"/>
                <a:cs typeface="Calibri"/>
              </a:rPr>
              <a:t>PRODUCT  </a:t>
            </a:r>
            <a:r>
              <a:rPr sz="1200" spc="225" dirty="0">
                <a:solidFill>
                  <a:srgbClr val="FFFFFF"/>
                </a:solidFill>
                <a:latin typeface="Calibri"/>
                <a:cs typeface="Calibri"/>
              </a:rPr>
              <a:t>B</a:t>
            </a:r>
            <a:r>
              <a:rPr sz="1200" spc="185" dirty="0">
                <a:solidFill>
                  <a:srgbClr val="FFFFFF"/>
                </a:solidFill>
                <a:latin typeface="Calibri"/>
                <a:cs typeface="Calibri"/>
              </a:rPr>
              <a:t>A</a:t>
            </a:r>
            <a:r>
              <a:rPr sz="1200" spc="260" dirty="0">
                <a:solidFill>
                  <a:srgbClr val="FFFFFF"/>
                </a:solidFill>
                <a:latin typeface="Calibri"/>
                <a:cs typeface="Calibri"/>
              </a:rPr>
              <a:t>CK</a:t>
            </a:r>
            <a:r>
              <a:rPr sz="1200" spc="155" dirty="0">
                <a:solidFill>
                  <a:srgbClr val="FFFFFF"/>
                </a:solidFill>
                <a:latin typeface="Calibri"/>
                <a:cs typeface="Calibri"/>
              </a:rPr>
              <a:t>L</a:t>
            </a:r>
            <a:r>
              <a:rPr sz="1200" spc="200" dirty="0">
                <a:solidFill>
                  <a:srgbClr val="FFFFFF"/>
                </a:solidFill>
                <a:latin typeface="Calibri"/>
                <a:cs typeface="Calibri"/>
              </a:rPr>
              <a:t>OG</a:t>
            </a:r>
            <a:endParaRPr sz="1200">
              <a:latin typeface="Calibri"/>
              <a:cs typeface="Calibri"/>
            </a:endParaRPr>
          </a:p>
        </p:txBody>
      </p:sp>
      <p:sp>
        <p:nvSpPr>
          <p:cNvPr id="10" name="object 9"/>
          <p:cNvSpPr txBox="1"/>
          <p:nvPr/>
        </p:nvSpPr>
        <p:spPr>
          <a:xfrm>
            <a:off x="4174413" y="4357477"/>
            <a:ext cx="808990" cy="365760"/>
          </a:xfrm>
          <a:prstGeom prst="rect">
            <a:avLst/>
          </a:prstGeom>
        </p:spPr>
        <p:txBody>
          <a:bodyPr vert="horz" wrap="square" lIns="0" tIns="0" rIns="0" bIns="0" rtlCol="0">
            <a:spAutoFit/>
          </a:bodyPr>
          <a:lstStyle/>
          <a:p>
            <a:pPr marL="12700" marR="5080">
              <a:lnSpc>
                <a:spcPts val="1400"/>
              </a:lnSpc>
            </a:pPr>
            <a:r>
              <a:rPr sz="1200" spc="175" dirty="0">
                <a:solidFill>
                  <a:srgbClr val="FFFFFF"/>
                </a:solidFill>
                <a:latin typeface="Calibri"/>
                <a:cs typeface="Calibri"/>
              </a:rPr>
              <a:t>SPRINT  </a:t>
            </a:r>
            <a:r>
              <a:rPr sz="1200" spc="225" dirty="0">
                <a:solidFill>
                  <a:srgbClr val="FFFFFF"/>
                </a:solidFill>
                <a:latin typeface="Calibri"/>
                <a:cs typeface="Calibri"/>
              </a:rPr>
              <a:t>B</a:t>
            </a:r>
            <a:r>
              <a:rPr sz="1200" spc="185" dirty="0">
                <a:solidFill>
                  <a:srgbClr val="FFFFFF"/>
                </a:solidFill>
                <a:latin typeface="Calibri"/>
                <a:cs typeface="Calibri"/>
              </a:rPr>
              <a:t>A</a:t>
            </a:r>
            <a:r>
              <a:rPr sz="1200" spc="260" dirty="0">
                <a:solidFill>
                  <a:srgbClr val="FFFFFF"/>
                </a:solidFill>
                <a:latin typeface="Calibri"/>
                <a:cs typeface="Calibri"/>
              </a:rPr>
              <a:t>CK</a:t>
            </a:r>
            <a:r>
              <a:rPr sz="1200" spc="155" dirty="0">
                <a:solidFill>
                  <a:srgbClr val="FFFFFF"/>
                </a:solidFill>
                <a:latin typeface="Calibri"/>
                <a:cs typeface="Calibri"/>
              </a:rPr>
              <a:t>L</a:t>
            </a:r>
            <a:r>
              <a:rPr sz="1200" spc="200" dirty="0">
                <a:solidFill>
                  <a:srgbClr val="FFFFFF"/>
                </a:solidFill>
                <a:latin typeface="Calibri"/>
                <a:cs typeface="Calibri"/>
              </a:rPr>
              <a:t>OG</a:t>
            </a:r>
            <a:endParaRPr sz="1200">
              <a:latin typeface="Calibri"/>
              <a:cs typeface="Calibri"/>
            </a:endParaRPr>
          </a:p>
        </p:txBody>
      </p:sp>
      <p:sp>
        <p:nvSpPr>
          <p:cNvPr id="11" name="object 10"/>
          <p:cNvSpPr txBox="1"/>
          <p:nvPr/>
        </p:nvSpPr>
        <p:spPr>
          <a:xfrm>
            <a:off x="10181805" y="3470382"/>
            <a:ext cx="971550" cy="365760"/>
          </a:xfrm>
          <a:prstGeom prst="rect">
            <a:avLst/>
          </a:prstGeom>
        </p:spPr>
        <p:txBody>
          <a:bodyPr vert="horz" wrap="square" lIns="0" tIns="0" rIns="0" bIns="0" rtlCol="0">
            <a:spAutoFit/>
          </a:bodyPr>
          <a:lstStyle/>
          <a:p>
            <a:pPr marL="12700" marR="5080">
              <a:lnSpc>
                <a:spcPts val="1400"/>
              </a:lnSpc>
            </a:pPr>
            <a:r>
              <a:rPr sz="1200" spc="195" dirty="0">
                <a:solidFill>
                  <a:srgbClr val="FFFFFF"/>
                </a:solidFill>
                <a:latin typeface="Calibri"/>
                <a:cs typeface="Calibri"/>
              </a:rPr>
              <a:t>PRODUCT  </a:t>
            </a:r>
            <a:r>
              <a:rPr sz="1200" spc="165" dirty="0">
                <a:solidFill>
                  <a:srgbClr val="FFFFFF"/>
                </a:solidFill>
                <a:latin typeface="Calibri"/>
                <a:cs typeface="Calibri"/>
              </a:rPr>
              <a:t>INCREMENT</a:t>
            </a:r>
            <a:endParaRPr sz="1200">
              <a:latin typeface="Calibri"/>
              <a:cs typeface="Calibri"/>
            </a:endParaRPr>
          </a:p>
        </p:txBody>
      </p:sp>
      <p:sp>
        <p:nvSpPr>
          <p:cNvPr id="12" name="object 11"/>
          <p:cNvSpPr txBox="1"/>
          <p:nvPr/>
        </p:nvSpPr>
        <p:spPr>
          <a:xfrm>
            <a:off x="10167442" y="2597625"/>
            <a:ext cx="971550" cy="365760"/>
          </a:xfrm>
          <a:prstGeom prst="rect">
            <a:avLst/>
          </a:prstGeom>
        </p:spPr>
        <p:txBody>
          <a:bodyPr vert="horz" wrap="square" lIns="0" tIns="0" rIns="0" bIns="0" rtlCol="0">
            <a:spAutoFit/>
          </a:bodyPr>
          <a:lstStyle/>
          <a:p>
            <a:pPr marL="12700" marR="5080">
              <a:lnSpc>
                <a:spcPts val="1400"/>
              </a:lnSpc>
            </a:pPr>
            <a:r>
              <a:rPr sz="1200" spc="195" dirty="0">
                <a:solidFill>
                  <a:srgbClr val="FFFFFF"/>
                </a:solidFill>
                <a:latin typeface="Calibri"/>
                <a:cs typeface="Calibri"/>
              </a:rPr>
              <a:t>PRODUCT  </a:t>
            </a:r>
            <a:r>
              <a:rPr sz="1200" spc="165" dirty="0">
                <a:solidFill>
                  <a:srgbClr val="FFFFFF"/>
                </a:solidFill>
                <a:latin typeface="Calibri"/>
                <a:cs typeface="Calibri"/>
              </a:rPr>
              <a:t>INCREMENT</a:t>
            </a:r>
            <a:endParaRPr sz="1200">
              <a:latin typeface="Calibri"/>
              <a:cs typeface="Calibri"/>
            </a:endParaRPr>
          </a:p>
        </p:txBody>
      </p:sp>
      <p:sp>
        <p:nvSpPr>
          <p:cNvPr id="13" name="object 12"/>
          <p:cNvSpPr txBox="1"/>
          <p:nvPr/>
        </p:nvSpPr>
        <p:spPr>
          <a:xfrm>
            <a:off x="10178719" y="1750497"/>
            <a:ext cx="971550" cy="365760"/>
          </a:xfrm>
          <a:prstGeom prst="rect">
            <a:avLst/>
          </a:prstGeom>
        </p:spPr>
        <p:txBody>
          <a:bodyPr vert="horz" wrap="square" lIns="0" tIns="0" rIns="0" bIns="0" rtlCol="0">
            <a:spAutoFit/>
          </a:bodyPr>
          <a:lstStyle/>
          <a:p>
            <a:pPr marL="12700" marR="5080">
              <a:lnSpc>
                <a:spcPts val="1400"/>
              </a:lnSpc>
            </a:pPr>
            <a:r>
              <a:rPr sz="1200" spc="195" dirty="0">
                <a:solidFill>
                  <a:srgbClr val="FFFFFF"/>
                </a:solidFill>
                <a:latin typeface="Calibri"/>
                <a:cs typeface="Calibri"/>
              </a:rPr>
              <a:t>PRODUCT  </a:t>
            </a:r>
            <a:r>
              <a:rPr sz="1200" spc="165" dirty="0">
                <a:solidFill>
                  <a:srgbClr val="FFFFFF"/>
                </a:solidFill>
                <a:latin typeface="Calibri"/>
                <a:cs typeface="Calibri"/>
              </a:rPr>
              <a:t>INCREMENT</a:t>
            </a:r>
            <a:endParaRPr sz="1200">
              <a:latin typeface="Calibri"/>
              <a:cs typeface="Calibri"/>
            </a:endParaRPr>
          </a:p>
        </p:txBody>
      </p:sp>
      <p:sp>
        <p:nvSpPr>
          <p:cNvPr id="14" name="object 13"/>
          <p:cNvSpPr txBox="1"/>
          <p:nvPr/>
        </p:nvSpPr>
        <p:spPr>
          <a:xfrm>
            <a:off x="10165905" y="4338541"/>
            <a:ext cx="971550" cy="365760"/>
          </a:xfrm>
          <a:prstGeom prst="rect">
            <a:avLst/>
          </a:prstGeom>
        </p:spPr>
        <p:txBody>
          <a:bodyPr vert="horz" wrap="square" lIns="0" tIns="0" rIns="0" bIns="0" rtlCol="0">
            <a:spAutoFit/>
          </a:bodyPr>
          <a:lstStyle/>
          <a:p>
            <a:pPr marL="12700" marR="5080">
              <a:lnSpc>
                <a:spcPts val="1400"/>
              </a:lnSpc>
            </a:pPr>
            <a:r>
              <a:rPr sz="1200" spc="195" dirty="0">
                <a:solidFill>
                  <a:srgbClr val="FFFFFF"/>
                </a:solidFill>
                <a:latin typeface="Calibri"/>
                <a:cs typeface="Calibri"/>
              </a:rPr>
              <a:t>PRODUCT  </a:t>
            </a:r>
            <a:r>
              <a:rPr sz="1200" spc="165" dirty="0">
                <a:solidFill>
                  <a:srgbClr val="FFFFFF"/>
                </a:solidFill>
                <a:latin typeface="Calibri"/>
                <a:cs typeface="Calibri"/>
              </a:rPr>
              <a:t>INCREMENT</a:t>
            </a:r>
            <a:endParaRPr sz="1200">
              <a:latin typeface="Calibri"/>
              <a:cs typeface="Calibri"/>
            </a:endParaRPr>
          </a:p>
        </p:txBody>
      </p:sp>
      <p:sp>
        <p:nvSpPr>
          <p:cNvPr id="15" name="object 14"/>
          <p:cNvSpPr txBox="1"/>
          <p:nvPr/>
        </p:nvSpPr>
        <p:spPr>
          <a:xfrm>
            <a:off x="7934464" y="4349831"/>
            <a:ext cx="971550" cy="365760"/>
          </a:xfrm>
          <a:prstGeom prst="rect">
            <a:avLst/>
          </a:prstGeom>
        </p:spPr>
        <p:txBody>
          <a:bodyPr vert="horz" wrap="square" lIns="0" tIns="0" rIns="0" bIns="0" rtlCol="0">
            <a:spAutoFit/>
          </a:bodyPr>
          <a:lstStyle/>
          <a:p>
            <a:pPr marL="12700" marR="5080">
              <a:lnSpc>
                <a:spcPts val="1400"/>
              </a:lnSpc>
            </a:pPr>
            <a:r>
              <a:rPr sz="1200" spc="195" dirty="0">
                <a:solidFill>
                  <a:srgbClr val="FFFFFF"/>
                </a:solidFill>
                <a:latin typeface="Calibri"/>
                <a:cs typeface="Calibri"/>
              </a:rPr>
              <a:t>PRODUCT  </a:t>
            </a:r>
            <a:r>
              <a:rPr sz="1200" spc="165" dirty="0">
                <a:solidFill>
                  <a:srgbClr val="FFFFFF"/>
                </a:solidFill>
                <a:latin typeface="Calibri"/>
                <a:cs typeface="Calibri"/>
              </a:rPr>
              <a:t>INCREMENT</a:t>
            </a:r>
            <a:endParaRPr sz="1200">
              <a:latin typeface="Calibri"/>
              <a:cs typeface="Calibri"/>
            </a:endParaRPr>
          </a:p>
        </p:txBody>
      </p:sp>
      <p:pic>
        <p:nvPicPr>
          <p:cNvPr id="19" name="Imagen 18"/>
          <p:cNvPicPr/>
          <p:nvPr/>
        </p:nvPicPr>
        <p:blipFill>
          <a:blip r:embed="rId2"/>
          <a:stretch>
            <a:fillRect/>
          </a:stretch>
        </p:blipFill>
        <p:spPr>
          <a:xfrm>
            <a:off x="1683270" y="1082008"/>
            <a:ext cx="7957586" cy="4674484"/>
          </a:xfrm>
          <a:prstGeom prst="rect">
            <a:avLst/>
          </a:prstGeom>
        </p:spPr>
      </p:pic>
      <p:sp>
        <p:nvSpPr>
          <p:cNvPr id="2" name="Rectángulo 1"/>
          <p:cNvSpPr/>
          <p:nvPr/>
        </p:nvSpPr>
        <p:spPr>
          <a:xfrm>
            <a:off x="731010" y="5787223"/>
            <a:ext cx="11017018" cy="584775"/>
          </a:xfrm>
          <a:prstGeom prst="rect">
            <a:avLst/>
          </a:prstGeom>
        </p:spPr>
        <p:txBody>
          <a:bodyPr wrap="square">
            <a:spAutoFit/>
          </a:bodyPr>
          <a:lstStyle/>
          <a:p>
            <a:pPr algn="ctr"/>
            <a:r>
              <a:rPr lang="es-CO" sz="1600" dirty="0">
                <a:solidFill>
                  <a:srgbClr val="000000"/>
                </a:solidFill>
                <a:latin typeface="Arial" panose="020B0604020202020204" pitchFamily="34" charset="0"/>
                <a:ea typeface="Times New Roman" panose="02020603050405020304" pitchFamily="18" charset="0"/>
              </a:rPr>
              <a:t>El marco de trabajo SCRUM permite desarrollar software de manera iterativa e incremental, entregando valor al cliente en iteraciones cortas y recibiendo retroalimentación para realizar mejora continua</a:t>
            </a:r>
            <a:endParaRPr lang="es-CO" sz="1600" dirty="0"/>
          </a:p>
        </p:txBody>
      </p:sp>
      <p:pic>
        <p:nvPicPr>
          <p:cNvPr id="20" name="Imagen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pic>
        <p:nvPicPr>
          <p:cNvPr id="21" name="Imagen 20"/>
          <p:cNvPicPr>
            <a:picLocks noChangeAspect="1"/>
          </p:cNvPicPr>
          <p:nvPr/>
        </p:nvPicPr>
        <p:blipFill>
          <a:blip r:embed="rId4"/>
          <a:stretch>
            <a:fillRect/>
          </a:stretch>
        </p:blipFill>
        <p:spPr>
          <a:xfrm>
            <a:off x="7972425" y="0"/>
            <a:ext cx="4219575" cy="990600"/>
          </a:xfrm>
          <a:prstGeom prst="rect">
            <a:avLst/>
          </a:prstGeom>
        </p:spPr>
      </p:pic>
    </p:spTree>
    <p:extLst>
      <p:ext uri="{BB962C8B-B14F-4D97-AF65-F5344CB8AC3E}">
        <p14:creationId xmlns:p14="http://schemas.microsoft.com/office/powerpoint/2010/main" val="304685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23"/>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ángulo 35"/>
          <p:cNvSpPr/>
          <p:nvPr/>
        </p:nvSpPr>
        <p:spPr>
          <a:xfrm>
            <a:off x="-506438" y="2560352"/>
            <a:ext cx="13223631" cy="4297647"/>
          </a:xfrm>
          <a:custGeom>
            <a:avLst/>
            <a:gdLst>
              <a:gd name="connsiteX0" fmla="*/ 0 w 12198216"/>
              <a:gd name="connsiteY0" fmla="*/ 0 h 3397205"/>
              <a:gd name="connsiteX1" fmla="*/ 12198216 w 12198216"/>
              <a:gd name="connsiteY1" fmla="*/ 0 h 3397205"/>
              <a:gd name="connsiteX2" fmla="*/ 12198216 w 12198216"/>
              <a:gd name="connsiteY2" fmla="*/ 3397205 h 3397205"/>
              <a:gd name="connsiteX3" fmla="*/ 0 w 12198216"/>
              <a:gd name="connsiteY3" fmla="*/ 3397205 h 3397205"/>
              <a:gd name="connsiteX4" fmla="*/ 0 w 12198216"/>
              <a:gd name="connsiteY4" fmla="*/ 0 h 3397205"/>
              <a:gd name="connsiteX0" fmla="*/ 0 w 12198216"/>
              <a:gd name="connsiteY0" fmla="*/ 0 h 3397205"/>
              <a:gd name="connsiteX1" fmla="*/ 5781822 w 12198216"/>
              <a:gd name="connsiteY1" fmla="*/ 6891 h 3397205"/>
              <a:gd name="connsiteX2" fmla="*/ 12198216 w 12198216"/>
              <a:gd name="connsiteY2" fmla="*/ 0 h 3397205"/>
              <a:gd name="connsiteX3" fmla="*/ 12198216 w 12198216"/>
              <a:gd name="connsiteY3" fmla="*/ 3397205 h 3397205"/>
              <a:gd name="connsiteX4" fmla="*/ 0 w 12198216"/>
              <a:gd name="connsiteY4" fmla="*/ 3397205 h 3397205"/>
              <a:gd name="connsiteX5" fmla="*/ 0 w 12198216"/>
              <a:gd name="connsiteY5" fmla="*/ 0 h 3397205"/>
              <a:gd name="connsiteX0" fmla="*/ 0 w 12198216"/>
              <a:gd name="connsiteY0" fmla="*/ 249360 h 3646565"/>
              <a:gd name="connsiteX1" fmla="*/ 5781822 w 12198216"/>
              <a:gd name="connsiteY1" fmla="*/ 256251 h 3646565"/>
              <a:gd name="connsiteX2" fmla="*/ 12198216 w 12198216"/>
              <a:gd name="connsiteY2" fmla="*/ 249360 h 3646565"/>
              <a:gd name="connsiteX3" fmla="*/ 12198216 w 12198216"/>
              <a:gd name="connsiteY3" fmla="*/ 3646565 h 3646565"/>
              <a:gd name="connsiteX4" fmla="*/ 0 w 12198216"/>
              <a:gd name="connsiteY4" fmla="*/ 3646565 h 3646565"/>
              <a:gd name="connsiteX5" fmla="*/ 0 w 12198216"/>
              <a:gd name="connsiteY5" fmla="*/ 249360 h 3646565"/>
              <a:gd name="connsiteX0" fmla="*/ 0 w 12198216"/>
              <a:gd name="connsiteY0" fmla="*/ 3646565 h 3646565"/>
              <a:gd name="connsiteX1" fmla="*/ 5781822 w 12198216"/>
              <a:gd name="connsiteY1" fmla="*/ 256251 h 3646565"/>
              <a:gd name="connsiteX2" fmla="*/ 12198216 w 12198216"/>
              <a:gd name="connsiteY2" fmla="*/ 249360 h 3646565"/>
              <a:gd name="connsiteX3" fmla="*/ 12198216 w 12198216"/>
              <a:gd name="connsiteY3" fmla="*/ 3646565 h 3646565"/>
              <a:gd name="connsiteX4" fmla="*/ 0 w 12198216"/>
              <a:gd name="connsiteY4" fmla="*/ 3646565 h 3646565"/>
              <a:gd name="connsiteX0" fmla="*/ 0 w 12198216"/>
              <a:gd name="connsiteY0" fmla="*/ 3861398 h 3861398"/>
              <a:gd name="connsiteX1" fmla="*/ 5781822 w 12198216"/>
              <a:gd name="connsiteY1" fmla="*/ 471084 h 3861398"/>
              <a:gd name="connsiteX2" fmla="*/ 12198216 w 12198216"/>
              <a:gd name="connsiteY2" fmla="*/ 464193 h 3861398"/>
              <a:gd name="connsiteX3" fmla="*/ 12198216 w 12198216"/>
              <a:gd name="connsiteY3" fmla="*/ 3861398 h 3861398"/>
              <a:gd name="connsiteX4" fmla="*/ 0 w 12198216"/>
              <a:gd name="connsiteY4" fmla="*/ 3861398 h 3861398"/>
              <a:gd name="connsiteX0" fmla="*/ 0 w 12198216"/>
              <a:gd name="connsiteY0" fmla="*/ 3861398 h 3861398"/>
              <a:gd name="connsiteX1" fmla="*/ 5781822 w 12198216"/>
              <a:gd name="connsiteY1" fmla="*/ 471084 h 3861398"/>
              <a:gd name="connsiteX2" fmla="*/ 12198216 w 12198216"/>
              <a:gd name="connsiteY2" fmla="*/ 464193 h 3861398"/>
              <a:gd name="connsiteX3" fmla="*/ 12198216 w 12198216"/>
              <a:gd name="connsiteY3" fmla="*/ 3861398 h 3861398"/>
              <a:gd name="connsiteX4" fmla="*/ 0 w 12198216"/>
              <a:gd name="connsiteY4" fmla="*/ 3861398 h 3861398"/>
              <a:gd name="connsiteX0" fmla="*/ 0 w 12198216"/>
              <a:gd name="connsiteY0" fmla="*/ 3705066 h 3705066"/>
              <a:gd name="connsiteX1" fmla="*/ 5781822 w 12198216"/>
              <a:gd name="connsiteY1" fmla="*/ 314752 h 3705066"/>
              <a:gd name="connsiteX2" fmla="*/ 12198216 w 12198216"/>
              <a:gd name="connsiteY2" fmla="*/ 307861 h 3705066"/>
              <a:gd name="connsiteX3" fmla="*/ 12198216 w 12198216"/>
              <a:gd name="connsiteY3" fmla="*/ 3705066 h 3705066"/>
              <a:gd name="connsiteX4" fmla="*/ 0 w 12198216"/>
              <a:gd name="connsiteY4" fmla="*/ 3705066 h 3705066"/>
              <a:gd name="connsiteX0" fmla="*/ 0 w 12313285"/>
              <a:gd name="connsiteY0" fmla="*/ 3390314 h 3390314"/>
              <a:gd name="connsiteX1" fmla="*/ 5781822 w 12313285"/>
              <a:gd name="connsiteY1" fmla="*/ 0 h 3390314"/>
              <a:gd name="connsiteX2" fmla="*/ 12198216 w 12313285"/>
              <a:gd name="connsiteY2" fmla="*/ 3390314 h 3390314"/>
              <a:gd name="connsiteX3" fmla="*/ 0 w 12313285"/>
              <a:gd name="connsiteY3" fmla="*/ 3390314 h 3390314"/>
              <a:gd name="connsiteX0" fmla="*/ 0 w 12198216"/>
              <a:gd name="connsiteY0" fmla="*/ 3390314 h 3390314"/>
              <a:gd name="connsiteX1" fmla="*/ 5781822 w 12198216"/>
              <a:gd name="connsiteY1" fmla="*/ 0 h 3390314"/>
              <a:gd name="connsiteX2" fmla="*/ 12198216 w 12198216"/>
              <a:gd name="connsiteY2" fmla="*/ 3390314 h 3390314"/>
              <a:gd name="connsiteX3" fmla="*/ 0 w 12198216"/>
              <a:gd name="connsiteY3" fmla="*/ 3390314 h 3390314"/>
              <a:gd name="connsiteX0" fmla="*/ 0 w 12198216"/>
              <a:gd name="connsiteY0" fmla="*/ 3391420 h 3391420"/>
              <a:gd name="connsiteX1" fmla="*/ 5781822 w 12198216"/>
              <a:gd name="connsiteY1" fmla="*/ 1106 h 3391420"/>
              <a:gd name="connsiteX2" fmla="*/ 12198216 w 12198216"/>
              <a:gd name="connsiteY2" fmla="*/ 3391420 h 3391420"/>
              <a:gd name="connsiteX3" fmla="*/ 0 w 12198216"/>
              <a:gd name="connsiteY3" fmla="*/ 3391420 h 3391420"/>
              <a:gd name="connsiteX0" fmla="*/ 0 w 12198216"/>
              <a:gd name="connsiteY0" fmla="*/ 3391420 h 3391420"/>
              <a:gd name="connsiteX1" fmla="*/ 5781822 w 12198216"/>
              <a:gd name="connsiteY1" fmla="*/ 1106 h 3391420"/>
              <a:gd name="connsiteX2" fmla="*/ 12198216 w 12198216"/>
              <a:gd name="connsiteY2" fmla="*/ 3391420 h 3391420"/>
              <a:gd name="connsiteX3" fmla="*/ 0 w 12198216"/>
              <a:gd name="connsiteY3" fmla="*/ 3391420 h 3391420"/>
              <a:gd name="connsiteX0" fmla="*/ 0 w 12198216"/>
              <a:gd name="connsiteY0" fmla="*/ 3393254 h 3393254"/>
              <a:gd name="connsiteX1" fmla="*/ 5781822 w 12198216"/>
              <a:gd name="connsiteY1" fmla="*/ 2940 h 3393254"/>
              <a:gd name="connsiteX2" fmla="*/ 12198216 w 12198216"/>
              <a:gd name="connsiteY2" fmla="*/ 3393254 h 3393254"/>
              <a:gd name="connsiteX3" fmla="*/ 0 w 12198216"/>
              <a:gd name="connsiteY3" fmla="*/ 3393254 h 3393254"/>
              <a:gd name="connsiteX0" fmla="*/ 0 w 12198216"/>
              <a:gd name="connsiteY0" fmla="*/ 3390818 h 3390818"/>
              <a:gd name="connsiteX1" fmla="*/ 5781822 w 12198216"/>
              <a:gd name="connsiteY1" fmla="*/ 504 h 3390818"/>
              <a:gd name="connsiteX2" fmla="*/ 12198216 w 12198216"/>
              <a:gd name="connsiteY2" fmla="*/ 3390818 h 3390818"/>
              <a:gd name="connsiteX3" fmla="*/ 0 w 12198216"/>
              <a:gd name="connsiteY3" fmla="*/ 3390818 h 3390818"/>
              <a:gd name="connsiteX0" fmla="*/ 0 w 12198216"/>
              <a:gd name="connsiteY0" fmla="*/ 3390818 h 3390818"/>
              <a:gd name="connsiteX1" fmla="*/ 5781822 w 12198216"/>
              <a:gd name="connsiteY1" fmla="*/ 504 h 3390818"/>
              <a:gd name="connsiteX2" fmla="*/ 12198216 w 12198216"/>
              <a:gd name="connsiteY2" fmla="*/ 3390818 h 3390818"/>
              <a:gd name="connsiteX3" fmla="*/ 0 w 12198216"/>
              <a:gd name="connsiteY3" fmla="*/ 3390818 h 3390818"/>
              <a:gd name="connsiteX0" fmla="*/ 0 w 12198216"/>
              <a:gd name="connsiteY0" fmla="*/ 3390443 h 3390443"/>
              <a:gd name="connsiteX1" fmla="*/ 5781822 w 12198216"/>
              <a:gd name="connsiteY1" fmla="*/ 129 h 3390443"/>
              <a:gd name="connsiteX2" fmla="*/ 12198216 w 12198216"/>
              <a:gd name="connsiteY2" fmla="*/ 3390443 h 3390443"/>
              <a:gd name="connsiteX3" fmla="*/ 0 w 12198216"/>
              <a:gd name="connsiteY3" fmla="*/ 3390443 h 3390443"/>
              <a:gd name="connsiteX0" fmla="*/ 0 w 12198216"/>
              <a:gd name="connsiteY0" fmla="*/ 3390443 h 3390443"/>
              <a:gd name="connsiteX1" fmla="*/ 5781822 w 12198216"/>
              <a:gd name="connsiteY1" fmla="*/ 129 h 3390443"/>
              <a:gd name="connsiteX2" fmla="*/ 12198216 w 12198216"/>
              <a:gd name="connsiteY2" fmla="*/ 3390443 h 3390443"/>
              <a:gd name="connsiteX3" fmla="*/ 0 w 12198216"/>
              <a:gd name="connsiteY3" fmla="*/ 3390443 h 3390443"/>
              <a:gd name="connsiteX0" fmla="*/ 0 w 12198216"/>
              <a:gd name="connsiteY0" fmla="*/ 3390481 h 3390481"/>
              <a:gd name="connsiteX1" fmla="*/ 5781822 w 12198216"/>
              <a:gd name="connsiteY1" fmla="*/ 167 h 3390481"/>
              <a:gd name="connsiteX2" fmla="*/ 12198216 w 12198216"/>
              <a:gd name="connsiteY2" fmla="*/ 3390481 h 3390481"/>
              <a:gd name="connsiteX3" fmla="*/ 0 w 12198216"/>
              <a:gd name="connsiteY3" fmla="*/ 3390481 h 3390481"/>
              <a:gd name="connsiteX0" fmla="*/ 0 w 12198216"/>
              <a:gd name="connsiteY0" fmla="*/ 3424098 h 3424098"/>
              <a:gd name="connsiteX1" fmla="*/ 5795889 w 12198216"/>
              <a:gd name="connsiteY1" fmla="*/ 161 h 3424098"/>
              <a:gd name="connsiteX2" fmla="*/ 12198216 w 12198216"/>
              <a:gd name="connsiteY2" fmla="*/ 3424098 h 3424098"/>
              <a:gd name="connsiteX3" fmla="*/ 0 w 12198216"/>
              <a:gd name="connsiteY3" fmla="*/ 3424098 h 3424098"/>
              <a:gd name="connsiteX0" fmla="*/ 0 w 12198216"/>
              <a:gd name="connsiteY0" fmla="*/ 3425663 h 3425663"/>
              <a:gd name="connsiteX1" fmla="*/ 5795889 w 12198216"/>
              <a:gd name="connsiteY1" fmla="*/ 1726 h 3425663"/>
              <a:gd name="connsiteX2" fmla="*/ 12198216 w 12198216"/>
              <a:gd name="connsiteY2" fmla="*/ 3425663 h 3425663"/>
              <a:gd name="connsiteX3" fmla="*/ 0 w 12198216"/>
              <a:gd name="connsiteY3" fmla="*/ 3425663 h 3425663"/>
              <a:gd name="connsiteX0" fmla="*/ 0 w 12250345"/>
              <a:gd name="connsiteY0" fmla="*/ 3423937 h 3423937"/>
              <a:gd name="connsiteX1" fmla="*/ 5848018 w 12250345"/>
              <a:gd name="connsiteY1" fmla="*/ 0 h 3423937"/>
              <a:gd name="connsiteX2" fmla="*/ 12250345 w 12250345"/>
              <a:gd name="connsiteY2" fmla="*/ 3423937 h 3423937"/>
              <a:gd name="connsiteX3" fmla="*/ 0 w 12250345"/>
              <a:gd name="connsiteY3" fmla="*/ 3423937 h 3423937"/>
            </a:gdLst>
            <a:ahLst/>
            <a:cxnLst>
              <a:cxn ang="0">
                <a:pos x="connsiteX0" y="connsiteY0"/>
              </a:cxn>
              <a:cxn ang="0">
                <a:pos x="connsiteX1" y="connsiteY1"/>
              </a:cxn>
              <a:cxn ang="0">
                <a:pos x="connsiteX2" y="connsiteY2"/>
              </a:cxn>
              <a:cxn ang="0">
                <a:pos x="connsiteX3" y="connsiteY3"/>
              </a:cxn>
            </a:cxnLst>
            <a:rect l="l" t="t" r="r" b="b"/>
            <a:pathLst>
              <a:path w="12250345" h="3423937">
                <a:moveTo>
                  <a:pt x="0" y="3423937"/>
                </a:moveTo>
                <a:cubicBezTo>
                  <a:pt x="675250" y="1313579"/>
                  <a:pt x="3806294" y="0"/>
                  <a:pt x="5848018" y="0"/>
                </a:cubicBezTo>
                <a:cubicBezTo>
                  <a:pt x="7889742" y="0"/>
                  <a:pt x="11103828" y="887709"/>
                  <a:pt x="12250345" y="3423937"/>
                </a:cubicBezTo>
                <a:lnTo>
                  <a:pt x="0" y="3423937"/>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Elipse 3"/>
          <p:cNvSpPr/>
          <p:nvPr/>
        </p:nvSpPr>
        <p:spPr>
          <a:xfrm>
            <a:off x="499803" y="4173539"/>
            <a:ext cx="815546" cy="815546"/>
          </a:xfrm>
          <a:prstGeom prst="ellipse">
            <a:avLst/>
          </a:prstGeom>
          <a:solidFill>
            <a:srgbClr val="222F7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5" name="Elipse 4"/>
          <p:cNvSpPr/>
          <p:nvPr/>
        </p:nvSpPr>
        <p:spPr>
          <a:xfrm>
            <a:off x="2807313" y="2688361"/>
            <a:ext cx="815546" cy="815546"/>
          </a:xfrm>
          <a:prstGeom prst="ellipse">
            <a:avLst/>
          </a:prstGeom>
          <a:solidFill>
            <a:srgbClr val="222F7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Elipse 5"/>
          <p:cNvSpPr/>
          <p:nvPr/>
        </p:nvSpPr>
        <p:spPr>
          <a:xfrm>
            <a:off x="5552446" y="2221640"/>
            <a:ext cx="815546" cy="815546"/>
          </a:xfrm>
          <a:prstGeom prst="ellipse">
            <a:avLst/>
          </a:prstGeom>
          <a:solidFill>
            <a:srgbClr val="222F7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7" name="Elipse 6"/>
          <p:cNvSpPr/>
          <p:nvPr/>
        </p:nvSpPr>
        <p:spPr>
          <a:xfrm>
            <a:off x="8297579" y="2690398"/>
            <a:ext cx="815546" cy="815546"/>
          </a:xfrm>
          <a:prstGeom prst="ellipse">
            <a:avLst/>
          </a:prstGeom>
          <a:solidFill>
            <a:srgbClr val="222F7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8" name="AutoShape 76"/>
          <p:cNvSpPr>
            <a:spLocks/>
          </p:cNvSpPr>
          <p:nvPr/>
        </p:nvSpPr>
        <p:spPr bwMode="auto">
          <a:xfrm>
            <a:off x="560404" y="3393945"/>
            <a:ext cx="1275814"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latin typeface="Source Sans Pro Black" panose="020B0803030403020204" pitchFamily="34" charset="0"/>
                <a:ea typeface="Dax" charset="0"/>
                <a:cs typeface="Segoe UI Light" panose="020B0502040204020203" pitchFamily="34" charset="0"/>
                <a:sym typeface="Tahoma" charset="0"/>
              </a:rPr>
              <a:t>#1</a:t>
            </a:r>
            <a:endParaRPr lang="es-PE" altLang="pt-BR" sz="4000" b="1" dirty="0">
              <a:latin typeface="Source Sans Pro Black" panose="020B0803030403020204" pitchFamily="34" charset="0"/>
              <a:ea typeface="Dax" charset="0"/>
              <a:cs typeface="Segoe UI Light" panose="020B0502040204020203" pitchFamily="34" charset="0"/>
              <a:sym typeface="Tahoma" charset="0"/>
            </a:endParaRPr>
          </a:p>
        </p:txBody>
      </p:sp>
      <p:sp>
        <p:nvSpPr>
          <p:cNvPr id="9" name="Rectángulo 8"/>
          <p:cNvSpPr/>
          <p:nvPr/>
        </p:nvSpPr>
        <p:spPr>
          <a:xfrm>
            <a:off x="134760" y="5043913"/>
            <a:ext cx="2422910" cy="338554"/>
          </a:xfrm>
          <a:prstGeom prst="rect">
            <a:avLst/>
          </a:prstGeom>
        </p:spPr>
        <p:txBody>
          <a:bodyPr wrap="square">
            <a:spAutoFit/>
          </a:bodyPr>
          <a:lstStyle/>
          <a:p>
            <a:pPr algn="ctr"/>
            <a:r>
              <a:rPr lang="es-CO" sz="1600" dirty="0"/>
              <a:t>Respaldo y Garantía</a:t>
            </a:r>
          </a:p>
        </p:txBody>
      </p:sp>
      <p:sp>
        <p:nvSpPr>
          <p:cNvPr id="10" name="Rectángulo 9"/>
          <p:cNvSpPr/>
          <p:nvPr/>
        </p:nvSpPr>
        <p:spPr>
          <a:xfrm>
            <a:off x="2020332" y="3558062"/>
            <a:ext cx="2389508" cy="830997"/>
          </a:xfrm>
          <a:prstGeom prst="rect">
            <a:avLst/>
          </a:prstGeom>
        </p:spPr>
        <p:txBody>
          <a:bodyPr wrap="square">
            <a:spAutoFit/>
          </a:bodyPr>
          <a:lstStyle/>
          <a:p>
            <a:pPr algn="ctr"/>
            <a:r>
              <a:rPr lang="es-CO" sz="1600" dirty="0"/>
              <a:t>Empresa enfocada en innovación y transformación digital</a:t>
            </a:r>
          </a:p>
        </p:txBody>
      </p:sp>
      <p:sp>
        <p:nvSpPr>
          <p:cNvPr id="11" name="Rectángulo 10"/>
          <p:cNvSpPr/>
          <p:nvPr/>
        </p:nvSpPr>
        <p:spPr>
          <a:xfrm>
            <a:off x="7506859" y="3736332"/>
            <a:ext cx="2431202" cy="830997"/>
          </a:xfrm>
          <a:prstGeom prst="rect">
            <a:avLst/>
          </a:prstGeom>
        </p:spPr>
        <p:txBody>
          <a:bodyPr wrap="square">
            <a:spAutoFit/>
          </a:bodyPr>
          <a:lstStyle/>
          <a:p>
            <a:pPr algn="ctr"/>
            <a:r>
              <a:rPr lang="es-CO" sz="1600" dirty="0"/>
              <a:t>Cumplimiento de altos estándares de calidad. CMMI Nivel 5</a:t>
            </a:r>
          </a:p>
        </p:txBody>
      </p:sp>
      <p:sp>
        <p:nvSpPr>
          <p:cNvPr id="12" name="Rectángulo 11"/>
          <p:cNvSpPr/>
          <p:nvPr/>
        </p:nvSpPr>
        <p:spPr>
          <a:xfrm>
            <a:off x="4593954" y="3049545"/>
            <a:ext cx="2778059" cy="584775"/>
          </a:xfrm>
          <a:prstGeom prst="rect">
            <a:avLst/>
          </a:prstGeom>
        </p:spPr>
        <p:txBody>
          <a:bodyPr wrap="square">
            <a:spAutoFit/>
          </a:bodyPr>
          <a:lstStyle/>
          <a:p>
            <a:pPr algn="ctr"/>
            <a:r>
              <a:rPr lang="es-CO" sz="1600" dirty="0"/>
              <a:t>Experiencia con SQUADS agiles en diferentes proyectos.</a:t>
            </a:r>
          </a:p>
        </p:txBody>
      </p:sp>
      <p:sp>
        <p:nvSpPr>
          <p:cNvPr id="22"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Por qué Stefanini? </a:t>
            </a:r>
          </a:p>
        </p:txBody>
      </p:sp>
      <p:sp>
        <p:nvSpPr>
          <p:cNvPr id="25" name="AutoShape 76"/>
          <p:cNvSpPr>
            <a:spLocks/>
          </p:cNvSpPr>
          <p:nvPr/>
        </p:nvSpPr>
        <p:spPr bwMode="auto">
          <a:xfrm>
            <a:off x="2884407" y="2121161"/>
            <a:ext cx="1275814"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latin typeface="Source Sans Pro Black" panose="020B0803030403020204" pitchFamily="34" charset="0"/>
                <a:ea typeface="Dax" charset="0"/>
                <a:cs typeface="Segoe UI Light" panose="020B0502040204020203" pitchFamily="34" charset="0"/>
                <a:sym typeface="Tahoma" charset="0"/>
              </a:rPr>
              <a:t>#2</a:t>
            </a:r>
            <a:endParaRPr lang="es-PE" altLang="pt-BR" sz="4000" b="1" dirty="0">
              <a:latin typeface="Source Sans Pro Black" panose="020B0803030403020204" pitchFamily="34" charset="0"/>
              <a:ea typeface="Dax" charset="0"/>
              <a:cs typeface="Segoe UI Light" panose="020B0502040204020203" pitchFamily="34" charset="0"/>
              <a:sym typeface="Tahoma" charset="0"/>
            </a:endParaRPr>
          </a:p>
        </p:txBody>
      </p:sp>
      <p:sp>
        <p:nvSpPr>
          <p:cNvPr id="26" name="AutoShape 76"/>
          <p:cNvSpPr>
            <a:spLocks/>
          </p:cNvSpPr>
          <p:nvPr/>
        </p:nvSpPr>
        <p:spPr bwMode="auto">
          <a:xfrm>
            <a:off x="8266778" y="2090698"/>
            <a:ext cx="1275814"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latin typeface="Source Sans Pro Black" panose="020B0803030403020204" pitchFamily="34" charset="0"/>
                <a:ea typeface="Dax" charset="0"/>
                <a:cs typeface="Segoe UI Light" panose="020B0502040204020203" pitchFamily="34" charset="0"/>
                <a:sym typeface="Tahoma" charset="0"/>
              </a:rPr>
              <a:t>#4</a:t>
            </a:r>
            <a:endParaRPr lang="es-PE" altLang="pt-BR" sz="4000" b="1" dirty="0">
              <a:latin typeface="Source Sans Pro Black" panose="020B0803030403020204" pitchFamily="34" charset="0"/>
              <a:ea typeface="Dax" charset="0"/>
              <a:cs typeface="Segoe UI Light" panose="020B0502040204020203" pitchFamily="34" charset="0"/>
              <a:sym typeface="Tahoma" charset="0"/>
            </a:endParaRPr>
          </a:p>
        </p:txBody>
      </p:sp>
      <p:sp>
        <p:nvSpPr>
          <p:cNvPr id="27" name="AutoShape 76"/>
          <p:cNvSpPr>
            <a:spLocks/>
          </p:cNvSpPr>
          <p:nvPr/>
        </p:nvSpPr>
        <p:spPr bwMode="auto">
          <a:xfrm>
            <a:off x="5487494" y="1645138"/>
            <a:ext cx="1275814"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latin typeface="Source Sans Pro Black" panose="020B0803030403020204" pitchFamily="34" charset="0"/>
                <a:ea typeface="Dax" charset="0"/>
                <a:cs typeface="Segoe UI Light" panose="020B0502040204020203" pitchFamily="34" charset="0"/>
                <a:sym typeface="Tahoma" charset="0"/>
              </a:rPr>
              <a:t>#3</a:t>
            </a:r>
            <a:endParaRPr lang="es-PE" altLang="pt-BR" sz="4000" b="1" dirty="0">
              <a:latin typeface="Source Sans Pro Black" panose="020B0803030403020204" pitchFamily="34" charset="0"/>
              <a:ea typeface="Dax" charset="0"/>
              <a:cs typeface="Segoe UI Light" panose="020B0502040204020203" pitchFamily="34" charset="0"/>
              <a:sym typeface="Tahoma" charset="0"/>
            </a:endParaRPr>
          </a:p>
        </p:txBody>
      </p:sp>
      <p:sp>
        <p:nvSpPr>
          <p:cNvPr id="30" name="Elipse 29">
            <a:extLst>
              <a:ext uri="{FF2B5EF4-FFF2-40B4-BE49-F238E27FC236}">
                <a16:creationId xmlns:a16="http://schemas.microsoft.com/office/drawing/2014/main" id="{0FBE2A2F-0AB4-4EDB-881F-5D8C2614C701}"/>
              </a:ext>
            </a:extLst>
          </p:cNvPr>
          <p:cNvSpPr/>
          <p:nvPr/>
        </p:nvSpPr>
        <p:spPr>
          <a:xfrm>
            <a:off x="10762997" y="4173539"/>
            <a:ext cx="815546" cy="815546"/>
          </a:xfrm>
          <a:prstGeom prst="ellipse">
            <a:avLst/>
          </a:prstGeom>
          <a:solidFill>
            <a:srgbClr val="222F7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1" name="Rectángulo 30">
            <a:extLst>
              <a:ext uri="{FF2B5EF4-FFF2-40B4-BE49-F238E27FC236}">
                <a16:creationId xmlns:a16="http://schemas.microsoft.com/office/drawing/2014/main" id="{EF47AB3A-0D4C-4025-B28D-B2A4962A684B}"/>
              </a:ext>
            </a:extLst>
          </p:cNvPr>
          <p:cNvSpPr/>
          <p:nvPr/>
        </p:nvSpPr>
        <p:spPr>
          <a:xfrm>
            <a:off x="9299189" y="5148047"/>
            <a:ext cx="2431202" cy="584775"/>
          </a:xfrm>
          <a:prstGeom prst="rect">
            <a:avLst/>
          </a:prstGeom>
        </p:spPr>
        <p:txBody>
          <a:bodyPr wrap="square">
            <a:spAutoFit/>
          </a:bodyPr>
          <a:lstStyle/>
          <a:p>
            <a:pPr algn="ctr"/>
            <a:r>
              <a:rPr lang="es-CO" sz="1600" dirty="0"/>
              <a:t>Coaching ágil continuo a los SQUADS.  </a:t>
            </a:r>
          </a:p>
        </p:txBody>
      </p:sp>
      <p:sp>
        <p:nvSpPr>
          <p:cNvPr id="32" name="AutoShape 76">
            <a:extLst>
              <a:ext uri="{FF2B5EF4-FFF2-40B4-BE49-F238E27FC236}">
                <a16:creationId xmlns:a16="http://schemas.microsoft.com/office/drawing/2014/main" id="{F0813572-90A3-4F27-9497-1E92212F0B03}"/>
              </a:ext>
            </a:extLst>
          </p:cNvPr>
          <p:cNvSpPr>
            <a:spLocks/>
          </p:cNvSpPr>
          <p:nvPr/>
        </p:nvSpPr>
        <p:spPr bwMode="auto">
          <a:xfrm>
            <a:off x="10762997" y="3429802"/>
            <a:ext cx="1275814"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latin typeface="Source Sans Pro Black" panose="020B0803030403020204" pitchFamily="34" charset="0"/>
                <a:ea typeface="Dax" charset="0"/>
                <a:cs typeface="Segoe UI Light" panose="020B0502040204020203" pitchFamily="34" charset="0"/>
                <a:sym typeface="Tahoma" charset="0"/>
              </a:rPr>
              <a:t>#5</a:t>
            </a:r>
            <a:endParaRPr lang="es-PE" altLang="pt-BR" sz="4000" b="1" dirty="0">
              <a:latin typeface="Source Sans Pro Black" panose="020B0803030403020204" pitchFamily="34" charset="0"/>
              <a:ea typeface="Dax" charset="0"/>
              <a:cs typeface="Segoe UI Light" panose="020B0502040204020203" pitchFamily="34" charset="0"/>
              <a:sym typeface="Tahoma" charset="0"/>
            </a:endParaRPr>
          </a:p>
        </p:txBody>
      </p:sp>
      <p:pic>
        <p:nvPicPr>
          <p:cNvPr id="34" name="Imagen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pic>
        <p:nvPicPr>
          <p:cNvPr id="28" name="Imagen 27"/>
          <p:cNvPicPr>
            <a:picLocks noChangeAspect="1"/>
          </p:cNvPicPr>
          <p:nvPr/>
        </p:nvPicPr>
        <p:blipFill>
          <a:blip r:embed="rId3"/>
          <a:stretch>
            <a:fillRect/>
          </a:stretch>
        </p:blipFill>
        <p:spPr>
          <a:xfrm>
            <a:off x="7972425" y="0"/>
            <a:ext cx="4219575" cy="990600"/>
          </a:xfrm>
          <a:prstGeom prst="rect">
            <a:avLst/>
          </a:prstGeom>
        </p:spPr>
      </p:pic>
    </p:spTree>
    <p:extLst>
      <p:ext uri="{BB962C8B-B14F-4D97-AF65-F5344CB8AC3E}">
        <p14:creationId xmlns:p14="http://schemas.microsoft.com/office/powerpoint/2010/main" val="185473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rotWithShape="1">
          <a:blip r:embed="rId2"/>
          <a:srcRect r="11037" b="4881"/>
          <a:stretch>
            <a:fillRect/>
          </a:stretch>
        </p:blipFill>
        <p:spPr>
          <a:xfrm>
            <a:off x="0" y="-11592"/>
            <a:ext cx="12183414" cy="6901790"/>
          </a:xfrm>
          <a:prstGeom prst="rect">
            <a:avLst/>
          </a:prstGeom>
        </p:spPr>
      </p:pic>
      <p:sp>
        <p:nvSpPr>
          <p:cNvPr id="18" name="Rectangle 13"/>
          <p:cNvSpPr/>
          <p:nvPr/>
        </p:nvSpPr>
        <p:spPr>
          <a:xfrm>
            <a:off x="0" y="2312402"/>
            <a:ext cx="12192000" cy="2253802"/>
          </a:xfrm>
          <a:prstGeom prst="rect">
            <a:avLst/>
          </a:prstGeom>
          <a:solidFill>
            <a:schemeClr val="dk1">
              <a:alpha val="71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9" name="Rectángulo 8"/>
          <p:cNvSpPr/>
          <p:nvPr/>
        </p:nvSpPr>
        <p:spPr>
          <a:xfrm>
            <a:off x="691358" y="2910301"/>
            <a:ext cx="10707329" cy="1015663"/>
          </a:xfrm>
          <a:prstGeom prst="rect">
            <a:avLst/>
          </a:prstGeom>
        </p:spPr>
        <p:txBody>
          <a:bodyPr wrap="square">
            <a:spAutoFit/>
          </a:bodyPr>
          <a:lstStyle/>
          <a:p>
            <a:pPr algn="ctr"/>
            <a:r>
              <a:rPr lang="es-ES" sz="2000" dirty="0">
                <a:solidFill>
                  <a:prstClr val="white"/>
                </a:solidFill>
              </a:rPr>
              <a:t>Creación y modificación de servicios que serán consumidos por </a:t>
            </a:r>
            <a:r>
              <a:rPr lang="es-ES" sz="2000" dirty="0" err="1">
                <a:solidFill>
                  <a:prstClr val="white"/>
                </a:solidFill>
              </a:rPr>
              <a:t>Backbase</a:t>
            </a:r>
            <a:r>
              <a:rPr lang="es-ES" sz="2000" dirty="0">
                <a:solidFill>
                  <a:prstClr val="white"/>
                </a:solidFill>
              </a:rPr>
              <a:t>, para mostrar a los </a:t>
            </a:r>
            <a:r>
              <a:rPr lang="es-ES" sz="2000" dirty="0" err="1">
                <a:solidFill>
                  <a:prstClr val="white"/>
                </a:solidFill>
              </a:rPr>
              <a:t>cientes</a:t>
            </a:r>
            <a:r>
              <a:rPr lang="es-ES" sz="2000" dirty="0">
                <a:solidFill>
                  <a:prstClr val="white"/>
                </a:solidFill>
              </a:rPr>
              <a:t> información de interés, sobre los productos financieros contratados con el Grupo Aval, a través de las diferentes plataformas disponibles, orientado a una implementación </a:t>
            </a:r>
            <a:r>
              <a:rPr lang="es-ES" sz="2000" dirty="0" err="1">
                <a:solidFill>
                  <a:prstClr val="white"/>
                </a:solidFill>
              </a:rPr>
              <a:t>omnichanel</a:t>
            </a:r>
            <a:r>
              <a:rPr lang="es-ES" sz="2000" dirty="0">
                <a:solidFill>
                  <a:prstClr val="white"/>
                </a:solidFill>
              </a:rPr>
              <a:t>.</a:t>
            </a:r>
            <a:endParaRPr lang="es-CO" sz="2000" dirty="0">
              <a:solidFill>
                <a:prstClr val="white"/>
              </a:solidFill>
            </a:endParaRPr>
          </a:p>
        </p:txBody>
      </p:sp>
      <p:sp>
        <p:nvSpPr>
          <p:cNvPr id="19" name="AutoShape 76"/>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panose="020B0604030504040204" charset="0"/>
              </a:rPr>
              <a:t>Alcance del requerimiento</a:t>
            </a:r>
          </a:p>
        </p:txBody>
      </p:sp>
      <mc:AlternateContent xmlns:mc="http://schemas.openxmlformats.org/markup-compatibility/2006" xmlns:p14="http://schemas.microsoft.com/office/powerpoint/2010/main">
        <mc:Choice Requires="p14">
          <p:contentPart p14:bwMode="auto" r:id="rId3">
            <p14:nvContentPartPr>
              <p14:cNvPr id="2" name="Entrada de lápiz 1"/>
              <p14:cNvContentPartPr/>
              <p14:nvPr/>
            </p14:nvContentPartPr>
            <p14:xfrm>
              <a:off x="28800" y="6843240"/>
              <a:ext cx="360" cy="360"/>
            </p14:xfrm>
          </p:contentPart>
        </mc:Choice>
        <mc:Fallback xmlns="">
          <p:pic>
            <p:nvPicPr>
              <p:cNvPr id="2" name="Entrada de lápiz 1"/>
            </p:nvPicPr>
            <p:blipFill>
              <a:blip r:embed="rId4"/>
            </p:blipFill>
            <p:spPr>
              <a:xfrm>
                <a:off x="28800" y="6843240"/>
                <a:ext cx="360" cy="360"/>
              </a:xfrm>
              <a:prstGeom prst="rect"/>
            </p:spPr>
          </p:pic>
        </mc:Fallback>
      </mc:AlternateContent>
    </p:spTree>
    <p:extLst>
      <p:ext uri="{BB962C8B-B14F-4D97-AF65-F5344CB8AC3E}">
        <p14:creationId xmlns:p14="http://schemas.microsoft.com/office/powerpoint/2010/main" val="50842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Picture 5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82333" y="6509442"/>
            <a:ext cx="1382250"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sp>
        <p:nvSpPr>
          <p:cNvPr id="19"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Habilidades del personal - perfiles</a:t>
            </a:r>
          </a:p>
        </p:txBody>
      </p:sp>
      <p:cxnSp>
        <p:nvCxnSpPr>
          <p:cNvPr id="21" name="Conector recto 20"/>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7" name="Imagem 3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6649" y="1440765"/>
            <a:ext cx="859185" cy="972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Imagem 17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68677" y="1499968"/>
            <a:ext cx="807895" cy="80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Imagem 2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53201" y="1488070"/>
            <a:ext cx="801828" cy="801828"/>
          </a:xfrm>
          <a:prstGeom prst="rect">
            <a:avLst/>
          </a:prstGeom>
        </p:spPr>
      </p:pic>
      <p:sp>
        <p:nvSpPr>
          <p:cNvPr id="30" name="Llamada rectangular 29"/>
          <p:cNvSpPr/>
          <p:nvPr/>
        </p:nvSpPr>
        <p:spPr>
          <a:xfrm>
            <a:off x="581469" y="2763774"/>
            <a:ext cx="2058158" cy="3154670"/>
          </a:xfrm>
          <a:prstGeom prst="wedgeRectCallout">
            <a:avLst>
              <a:gd name="adj1" fmla="val 9061"/>
              <a:gd name="adj2" fmla="val -62767"/>
            </a:avLst>
          </a:prstGeom>
          <a:solidFill>
            <a:schemeClr val="accent6">
              <a:lumMod val="20000"/>
              <a:lumOff val="80000"/>
            </a:schemeClr>
          </a:solidFill>
          <a:ln w="6350">
            <a:solidFill>
              <a:schemeClr val="accent5">
                <a:lumMod val="20000"/>
                <a:lumOff val="8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900"/>
              </a:lnSpc>
              <a:spcAft>
                <a:spcPts val="1200"/>
              </a:spcAft>
            </a:pPr>
            <a:endParaRPr lang="es-CO" sz="1200" dirty="0">
              <a:solidFill>
                <a:schemeClr val="accent1">
                  <a:lumMod val="50000"/>
                </a:schemeClr>
              </a:solidFill>
              <a:latin typeface="Arial Narrow" panose="020B0606020202030204" pitchFamily="34" charset="0"/>
            </a:endParaRPr>
          </a:p>
        </p:txBody>
      </p:sp>
      <p:sp>
        <p:nvSpPr>
          <p:cNvPr id="32" name="Rectángulo 31"/>
          <p:cNvSpPr/>
          <p:nvPr/>
        </p:nvSpPr>
        <p:spPr>
          <a:xfrm>
            <a:off x="705762" y="3011318"/>
            <a:ext cx="1590091" cy="335989"/>
          </a:xfrm>
          <a:prstGeom prst="rect">
            <a:avLst/>
          </a:prstGeom>
          <a:solidFill>
            <a:schemeClr val="accent5">
              <a:lumMod val="50000"/>
            </a:schemeClr>
          </a:solidFill>
          <a:effectLst>
            <a:outerShdw blurRad="50800" dist="38100" dir="8100000" algn="tr" rotWithShape="0">
              <a:prstClr val="black">
                <a:alpha val="40000"/>
              </a:prstClr>
            </a:outerShdw>
          </a:effectLst>
        </p:spPr>
        <p:txBody>
          <a:bodyPr wrap="square">
            <a:spAutoFit/>
          </a:bodyPr>
          <a:lstStyle/>
          <a:p>
            <a:pPr>
              <a:lnSpc>
                <a:spcPts val="1900"/>
              </a:lnSpc>
            </a:pPr>
            <a:r>
              <a:rPr lang="es-CO" sz="1400" b="1" dirty="0">
                <a:solidFill>
                  <a:schemeClr val="bg1"/>
                </a:solidFill>
                <a:latin typeface="Arial Narrow" panose="020B0606020202030204" pitchFamily="34" charset="0"/>
              </a:rPr>
              <a:t>SCRUM MASTER</a:t>
            </a:r>
            <a:endParaRPr lang="es-CO" sz="1400" dirty="0">
              <a:solidFill>
                <a:schemeClr val="bg1"/>
              </a:solidFill>
              <a:latin typeface="Arial Narrow" panose="020B0606020202030204" pitchFamily="34" charset="0"/>
            </a:endParaRPr>
          </a:p>
        </p:txBody>
      </p:sp>
      <p:sp>
        <p:nvSpPr>
          <p:cNvPr id="33" name="Llamada rectangular 32"/>
          <p:cNvSpPr/>
          <p:nvPr/>
        </p:nvSpPr>
        <p:spPr>
          <a:xfrm>
            <a:off x="5469776" y="2806576"/>
            <a:ext cx="2036498" cy="3143847"/>
          </a:xfrm>
          <a:prstGeom prst="wedgeRectCallout">
            <a:avLst>
              <a:gd name="adj1" fmla="val 9061"/>
              <a:gd name="adj2" fmla="val -62767"/>
            </a:avLst>
          </a:prstGeom>
          <a:solidFill>
            <a:schemeClr val="accent6">
              <a:lumMod val="20000"/>
              <a:lumOff val="80000"/>
            </a:schemeClr>
          </a:solidFill>
          <a:ln w="6350">
            <a:solidFill>
              <a:schemeClr val="accent5">
                <a:lumMod val="20000"/>
                <a:lumOff val="8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900"/>
              </a:lnSpc>
              <a:spcAft>
                <a:spcPts val="1200"/>
              </a:spcAft>
            </a:pPr>
            <a:endParaRPr lang="es-CO" sz="1200" dirty="0">
              <a:solidFill>
                <a:schemeClr val="accent1">
                  <a:lumMod val="50000"/>
                </a:schemeClr>
              </a:solidFill>
              <a:latin typeface="Arial Narrow" panose="020B0606020202030204" pitchFamily="34" charset="0"/>
            </a:endParaRPr>
          </a:p>
        </p:txBody>
      </p:sp>
      <p:sp>
        <p:nvSpPr>
          <p:cNvPr id="50" name="Rectángulo 49"/>
          <p:cNvSpPr/>
          <p:nvPr/>
        </p:nvSpPr>
        <p:spPr>
          <a:xfrm>
            <a:off x="5276907" y="3003737"/>
            <a:ext cx="2106532" cy="335989"/>
          </a:xfrm>
          <a:prstGeom prst="rect">
            <a:avLst/>
          </a:prstGeom>
          <a:solidFill>
            <a:schemeClr val="accent5">
              <a:lumMod val="50000"/>
            </a:schemeClr>
          </a:solidFill>
          <a:effectLst>
            <a:outerShdw blurRad="50800" dist="38100" dir="8100000" algn="tr" rotWithShape="0">
              <a:prstClr val="black">
                <a:alpha val="40000"/>
              </a:prstClr>
            </a:outerShdw>
          </a:effectLst>
        </p:spPr>
        <p:txBody>
          <a:bodyPr wrap="square">
            <a:spAutoFit/>
          </a:bodyPr>
          <a:lstStyle/>
          <a:p>
            <a:pPr>
              <a:lnSpc>
                <a:spcPts val="1900"/>
              </a:lnSpc>
            </a:pPr>
            <a:r>
              <a:rPr lang="es-CO" sz="1400" b="1" dirty="0">
                <a:solidFill>
                  <a:schemeClr val="bg1"/>
                </a:solidFill>
                <a:latin typeface="Arial Narrow" panose="020B0606020202030204" pitchFamily="34" charset="0"/>
              </a:rPr>
              <a:t>INGENIERO DESARROLLO</a:t>
            </a:r>
            <a:endParaRPr lang="es-CO" sz="1400" dirty="0">
              <a:solidFill>
                <a:schemeClr val="bg1"/>
              </a:solidFill>
              <a:latin typeface="Arial Narrow" panose="020B0606020202030204" pitchFamily="34" charset="0"/>
            </a:endParaRPr>
          </a:p>
        </p:txBody>
      </p:sp>
      <p:sp>
        <p:nvSpPr>
          <p:cNvPr id="52" name="Llamada rectangular 51"/>
          <p:cNvSpPr/>
          <p:nvPr/>
        </p:nvSpPr>
        <p:spPr>
          <a:xfrm>
            <a:off x="2967996" y="2736478"/>
            <a:ext cx="2143674" cy="3196584"/>
          </a:xfrm>
          <a:prstGeom prst="wedgeRectCallout">
            <a:avLst>
              <a:gd name="adj1" fmla="val 9061"/>
              <a:gd name="adj2" fmla="val -62767"/>
            </a:avLst>
          </a:prstGeom>
          <a:solidFill>
            <a:schemeClr val="accent6">
              <a:lumMod val="20000"/>
              <a:lumOff val="80000"/>
            </a:schemeClr>
          </a:solidFill>
          <a:ln w="6350">
            <a:solidFill>
              <a:schemeClr val="accent5">
                <a:lumMod val="20000"/>
                <a:lumOff val="8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900"/>
              </a:lnSpc>
              <a:spcAft>
                <a:spcPts val="1200"/>
              </a:spcAft>
            </a:pPr>
            <a:endParaRPr lang="es-CO" sz="1400" dirty="0">
              <a:solidFill>
                <a:schemeClr val="accent1">
                  <a:lumMod val="50000"/>
                </a:schemeClr>
              </a:solidFill>
              <a:latin typeface="Arial Narrow" panose="020B0606020202030204" pitchFamily="34" charset="0"/>
            </a:endParaRPr>
          </a:p>
        </p:txBody>
      </p:sp>
      <p:sp>
        <p:nvSpPr>
          <p:cNvPr id="53" name="Rectángulo 52"/>
          <p:cNvSpPr/>
          <p:nvPr/>
        </p:nvSpPr>
        <p:spPr>
          <a:xfrm>
            <a:off x="3094113" y="3003287"/>
            <a:ext cx="1523853" cy="335989"/>
          </a:xfrm>
          <a:prstGeom prst="rect">
            <a:avLst/>
          </a:prstGeom>
          <a:solidFill>
            <a:schemeClr val="accent5">
              <a:lumMod val="50000"/>
            </a:schemeClr>
          </a:solidFill>
          <a:effectLst>
            <a:outerShdw blurRad="50800" dist="38100" dir="8100000" algn="tr" rotWithShape="0">
              <a:prstClr val="black">
                <a:alpha val="40000"/>
              </a:prstClr>
            </a:outerShdw>
          </a:effectLst>
        </p:spPr>
        <p:txBody>
          <a:bodyPr wrap="square">
            <a:spAutoFit/>
          </a:bodyPr>
          <a:lstStyle/>
          <a:p>
            <a:pPr>
              <a:lnSpc>
                <a:spcPts val="1900"/>
              </a:lnSpc>
            </a:pPr>
            <a:r>
              <a:rPr lang="es-CO" sz="1400" b="1" dirty="0">
                <a:solidFill>
                  <a:schemeClr val="bg1"/>
                </a:solidFill>
                <a:latin typeface="Arial Narrow" panose="020B0606020202030204" pitchFamily="34" charset="0"/>
              </a:rPr>
              <a:t>LIDER TÉCNICO</a:t>
            </a:r>
            <a:endParaRPr lang="es-CO" sz="1400" dirty="0">
              <a:solidFill>
                <a:schemeClr val="bg1"/>
              </a:solidFill>
              <a:latin typeface="Arial Narrow" panose="020B0606020202030204" pitchFamily="34" charset="0"/>
            </a:endParaRPr>
          </a:p>
        </p:txBody>
      </p:sp>
      <p:sp>
        <p:nvSpPr>
          <p:cNvPr id="44" name="Rectángulo 43"/>
          <p:cNvSpPr/>
          <p:nvPr/>
        </p:nvSpPr>
        <p:spPr>
          <a:xfrm>
            <a:off x="5456544" y="3426878"/>
            <a:ext cx="2051686" cy="2446824"/>
          </a:xfrm>
          <a:prstGeom prst="rect">
            <a:avLst/>
          </a:prstGeom>
        </p:spPr>
        <p:txBody>
          <a:bodyPr wrap="square">
            <a:spAutoFit/>
          </a:bodyPr>
          <a:lstStyle/>
          <a:p>
            <a:pPr algn="just">
              <a:spcAft>
                <a:spcPts val="600"/>
              </a:spcAft>
            </a:pPr>
            <a:r>
              <a:rPr lang="es-ES" sz="1200" dirty="0"/>
              <a:t>Profesionales en Ingeniería de Sistemas, con experiencia en: </a:t>
            </a:r>
          </a:p>
          <a:p>
            <a:pPr algn="just">
              <a:spcAft>
                <a:spcPts val="600"/>
              </a:spcAft>
            </a:pPr>
            <a:endParaRPr lang="es-ES" sz="500" dirty="0"/>
          </a:p>
          <a:p>
            <a:pPr algn="just">
              <a:spcAft>
                <a:spcPts val="600"/>
              </a:spcAft>
            </a:pPr>
            <a:r>
              <a:rPr lang="es-ES" sz="1200" b="1" dirty="0"/>
              <a:t>PERFIL 1: </a:t>
            </a:r>
            <a:r>
              <a:rPr lang="es-ES" sz="1200" dirty="0"/>
              <a:t>Senior en desarrollo con Message Broker y MQ.</a:t>
            </a:r>
          </a:p>
          <a:p>
            <a:pPr algn="just">
              <a:spcAft>
                <a:spcPts val="600"/>
              </a:spcAft>
            </a:pPr>
            <a:endParaRPr lang="es-ES" sz="500" dirty="0"/>
          </a:p>
          <a:p>
            <a:pPr algn="just">
              <a:spcAft>
                <a:spcPts val="600"/>
              </a:spcAft>
            </a:pPr>
            <a:r>
              <a:rPr lang="es-ES" sz="1200" b="1" dirty="0"/>
              <a:t>PERFIL 2: </a:t>
            </a:r>
            <a:r>
              <a:rPr lang="es-ES" sz="1200" dirty="0"/>
              <a:t>Con experiencia en desarrollo con Data Power y java.</a:t>
            </a:r>
          </a:p>
          <a:p>
            <a:pPr algn="just">
              <a:spcAft>
                <a:spcPts val="600"/>
              </a:spcAft>
            </a:pPr>
            <a:endParaRPr lang="es-ES" sz="500" dirty="0"/>
          </a:p>
          <a:p>
            <a:pPr algn="just">
              <a:spcAft>
                <a:spcPts val="600"/>
              </a:spcAft>
            </a:pPr>
            <a:r>
              <a:rPr lang="es-ES" sz="1200" b="1" dirty="0"/>
              <a:t>PERFIL 3: </a:t>
            </a:r>
            <a:r>
              <a:rPr lang="es-ES" sz="1200" dirty="0"/>
              <a:t>Con experiencia en java, ESQL y WSRR.</a:t>
            </a:r>
          </a:p>
        </p:txBody>
      </p:sp>
      <p:sp>
        <p:nvSpPr>
          <p:cNvPr id="45" name="Rectángulo 44"/>
          <p:cNvSpPr/>
          <p:nvPr/>
        </p:nvSpPr>
        <p:spPr>
          <a:xfrm>
            <a:off x="2965105" y="3402776"/>
            <a:ext cx="2146994" cy="2308324"/>
          </a:xfrm>
          <a:prstGeom prst="rect">
            <a:avLst/>
          </a:prstGeom>
        </p:spPr>
        <p:txBody>
          <a:bodyPr wrap="square">
            <a:spAutoFit/>
          </a:bodyPr>
          <a:lstStyle/>
          <a:p>
            <a:pPr algn="just"/>
            <a:r>
              <a:rPr lang="es-ES" sz="1200" dirty="0"/>
              <a:t>Experto en desarrollo sobre Message Broker, con conocimientos y experiencia de desarrollos y configuraciones de Datapower y WSRR Responsable de alinear el equipo acerca de las especificaciones técnicas, garantizando el cumplimiento en la construcción de los productos. Conocimientos en metodologías ágiles.</a:t>
            </a:r>
          </a:p>
        </p:txBody>
      </p:sp>
      <p:sp>
        <p:nvSpPr>
          <p:cNvPr id="46" name="Rectángulo 45"/>
          <p:cNvSpPr/>
          <p:nvPr/>
        </p:nvSpPr>
        <p:spPr>
          <a:xfrm>
            <a:off x="613430" y="3426878"/>
            <a:ext cx="1994235" cy="1754326"/>
          </a:xfrm>
          <a:prstGeom prst="rect">
            <a:avLst/>
          </a:prstGeom>
        </p:spPr>
        <p:txBody>
          <a:bodyPr wrap="square">
            <a:spAutoFit/>
          </a:bodyPr>
          <a:lstStyle/>
          <a:p>
            <a:pPr algn="just">
              <a:spcAft>
                <a:spcPts val="600"/>
              </a:spcAft>
            </a:pPr>
            <a:r>
              <a:rPr lang="es-CO" sz="1200" dirty="0"/>
              <a:t>Profesional con experiencia en gestión de proyectos ágiles, con fuertes habilidades en liderazgo y comunicación.  Encargado de facilitar reuniones con el equipo, comunicar avances y gestionar impedimentos. Certificado Scrum Master. </a:t>
            </a:r>
            <a:endParaRPr lang="es-ES" sz="1200" dirty="0"/>
          </a:p>
        </p:txBody>
      </p:sp>
      <p:sp>
        <p:nvSpPr>
          <p:cNvPr id="48" name="CuadroTexto 47"/>
          <p:cNvSpPr txBox="1"/>
          <p:nvPr/>
        </p:nvSpPr>
        <p:spPr>
          <a:xfrm>
            <a:off x="8456046" y="1418150"/>
            <a:ext cx="1691937" cy="2308324"/>
          </a:xfrm>
          <a:prstGeom prst="rect">
            <a:avLst/>
          </a:prstGeom>
          <a:noFill/>
        </p:spPr>
        <p:txBody>
          <a:bodyPr wrap="square" rtlCol="0">
            <a:spAutoFit/>
          </a:bodyPr>
          <a:lstStyle/>
          <a:p>
            <a:endParaRPr lang="es-CO" sz="1200" b="1" dirty="0">
              <a:ea typeface="Dax" charset="0"/>
              <a:cs typeface="Segoe UI Light" panose="020B0502040204020203" pitchFamily="34" charset="0"/>
            </a:endParaRPr>
          </a:p>
          <a:p>
            <a:endParaRPr lang="es-CO" sz="1200" b="1" dirty="0">
              <a:ea typeface="Dax" charset="0"/>
              <a:cs typeface="Segoe UI Light" panose="020B0502040204020203" pitchFamily="34" charset="0"/>
            </a:endParaRPr>
          </a:p>
          <a:p>
            <a:endParaRPr lang="es-CO" sz="1200" dirty="0">
              <a:ea typeface="Dax" charset="0"/>
              <a:cs typeface="Segoe UI Light" panose="020B0502040204020203" pitchFamily="34" charset="0"/>
            </a:endParaRPr>
          </a:p>
          <a:p>
            <a:endParaRPr lang="es-CO" sz="1200" dirty="0">
              <a:ea typeface="Dax" charset="0"/>
              <a:cs typeface="Segoe UI Light" panose="020B0502040204020203" pitchFamily="34" charset="0"/>
            </a:endParaRPr>
          </a:p>
          <a:p>
            <a:r>
              <a:rPr lang="es-CO" sz="1200" dirty="0">
                <a:ea typeface="Dax" charset="0"/>
                <a:cs typeface="Segoe UI Light" panose="020B0502040204020203" pitchFamily="34" charset="0"/>
              </a:rPr>
              <a:t>3 INGENIEROS DE DESARROLLO </a:t>
            </a:r>
          </a:p>
          <a:p>
            <a:r>
              <a:rPr lang="es-CO" sz="1200" dirty="0">
                <a:ea typeface="Dax" charset="0"/>
                <a:cs typeface="Segoe UI Light" panose="020B0502040204020203" pitchFamily="34" charset="0"/>
              </a:rPr>
              <a:t>1 SCRUM MASTER-ARQUITECTO</a:t>
            </a:r>
          </a:p>
          <a:p>
            <a:endParaRPr lang="es-CO" sz="1200" dirty="0">
              <a:ea typeface="Dax" charset="0"/>
              <a:cs typeface="Segoe UI Light" panose="020B0502040204020203" pitchFamily="34" charset="0"/>
            </a:endParaRPr>
          </a:p>
          <a:p>
            <a:endParaRPr lang="es-CO" sz="1200" dirty="0">
              <a:ea typeface="Dax" charset="0"/>
              <a:cs typeface="Segoe UI Light" panose="020B0502040204020203" pitchFamily="34" charset="0"/>
            </a:endParaRPr>
          </a:p>
          <a:p>
            <a:r>
              <a:rPr lang="es-CO" sz="1200" dirty="0">
                <a:ea typeface="Dax" charset="0"/>
                <a:cs typeface="Segoe UI Light" panose="020B0502040204020203" pitchFamily="34" charset="0"/>
              </a:rPr>
              <a:t>2 INGENIEROS DE DESARROLLO </a:t>
            </a:r>
            <a:endParaRPr lang="es-CO" sz="1200" dirty="0">
              <a:latin typeface="Source Sans Pro Black" panose="020B0803030403020204" pitchFamily="34" charset="0"/>
              <a:ea typeface="Dax" charset="0"/>
              <a:cs typeface="Segoe UI Light" panose="020B0502040204020203" pitchFamily="34" charset="0"/>
            </a:endParaRPr>
          </a:p>
        </p:txBody>
      </p:sp>
      <p:sp>
        <p:nvSpPr>
          <p:cNvPr id="56" name="CuadroTexto 55"/>
          <p:cNvSpPr txBox="1"/>
          <p:nvPr/>
        </p:nvSpPr>
        <p:spPr>
          <a:xfrm>
            <a:off x="8430152" y="4066912"/>
            <a:ext cx="1657174" cy="1015663"/>
          </a:xfrm>
          <a:prstGeom prst="rect">
            <a:avLst/>
          </a:prstGeom>
          <a:noFill/>
        </p:spPr>
        <p:txBody>
          <a:bodyPr wrap="square" rtlCol="0">
            <a:spAutoFit/>
          </a:bodyPr>
          <a:lstStyle/>
          <a:p>
            <a:endParaRPr lang="es-CO" sz="1200" b="1" dirty="0">
              <a:ea typeface="Dax" charset="0"/>
              <a:cs typeface="Segoe UI Light" panose="020B0502040204020203" pitchFamily="34" charset="0"/>
            </a:endParaRPr>
          </a:p>
          <a:p>
            <a:endParaRPr lang="es-CO" sz="1200" b="1" dirty="0">
              <a:ea typeface="Dax" charset="0"/>
              <a:cs typeface="Segoe UI Light" panose="020B0502040204020203" pitchFamily="34" charset="0"/>
            </a:endParaRPr>
          </a:p>
          <a:p>
            <a:r>
              <a:rPr lang="es-CO" sz="1200" dirty="0">
                <a:ea typeface="Dax" charset="0"/>
                <a:cs typeface="Segoe UI Light" panose="020B0502040204020203" pitchFamily="34" charset="0"/>
              </a:rPr>
              <a:t>1 INGENIERO DE DESARROLLO</a:t>
            </a:r>
          </a:p>
          <a:p>
            <a:endParaRPr lang="es-CO" sz="1200" dirty="0">
              <a:latin typeface="Source Sans Pro Black" panose="020B0803030403020204" pitchFamily="34" charset="0"/>
              <a:ea typeface="Dax" charset="0"/>
              <a:cs typeface="Segoe UI Light" panose="020B0502040204020203" pitchFamily="34" charset="0"/>
            </a:endParaRPr>
          </a:p>
        </p:txBody>
      </p:sp>
      <p:sp>
        <p:nvSpPr>
          <p:cNvPr id="3" name="Rectángulo redondeado 2"/>
          <p:cNvSpPr/>
          <p:nvPr/>
        </p:nvSpPr>
        <p:spPr>
          <a:xfrm>
            <a:off x="10082212" y="2178267"/>
            <a:ext cx="1103086" cy="413901"/>
          </a:xfrm>
          <a:prstGeom prst="roundRect">
            <a:avLst/>
          </a:prstGeom>
          <a:solidFill>
            <a:srgbClr val="C00000"/>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EN SITIO</a:t>
            </a:r>
          </a:p>
        </p:txBody>
      </p:sp>
      <p:sp>
        <p:nvSpPr>
          <p:cNvPr id="57" name="Rectángulo redondeado 56"/>
          <p:cNvSpPr/>
          <p:nvPr/>
        </p:nvSpPr>
        <p:spPr>
          <a:xfrm>
            <a:off x="10090592" y="4463328"/>
            <a:ext cx="1103086" cy="413901"/>
          </a:xfrm>
          <a:prstGeom prst="roundRect">
            <a:avLst/>
          </a:prstGeom>
          <a:solidFill>
            <a:srgbClr val="C00000"/>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REMOTO</a:t>
            </a:r>
          </a:p>
        </p:txBody>
      </p:sp>
      <p:pic>
        <p:nvPicPr>
          <p:cNvPr id="25" name="Imagen 24"/>
          <p:cNvPicPr>
            <a:picLocks noChangeAspect="1"/>
          </p:cNvPicPr>
          <p:nvPr/>
        </p:nvPicPr>
        <p:blipFill>
          <a:blip r:embed="rId8"/>
          <a:stretch>
            <a:fillRect/>
          </a:stretch>
        </p:blipFill>
        <p:spPr>
          <a:xfrm>
            <a:off x="7972425" y="0"/>
            <a:ext cx="4219575" cy="990600"/>
          </a:xfrm>
          <a:prstGeom prst="rect">
            <a:avLst/>
          </a:prstGeom>
        </p:spPr>
      </p:pic>
      <p:sp>
        <p:nvSpPr>
          <p:cNvPr id="28" name="Rectángulo redondeado 27"/>
          <p:cNvSpPr/>
          <p:nvPr/>
        </p:nvSpPr>
        <p:spPr>
          <a:xfrm>
            <a:off x="10087525" y="3063446"/>
            <a:ext cx="1103086" cy="413901"/>
          </a:xfrm>
          <a:prstGeom prst="roundRect">
            <a:avLst/>
          </a:prstGeom>
          <a:solidFill>
            <a:srgbClr val="C00000"/>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REMOTO</a:t>
            </a:r>
          </a:p>
        </p:txBody>
      </p:sp>
      <p:sp>
        <p:nvSpPr>
          <p:cNvPr id="29" name="CuadroTexto 28"/>
          <p:cNvSpPr txBox="1"/>
          <p:nvPr/>
        </p:nvSpPr>
        <p:spPr>
          <a:xfrm>
            <a:off x="8456046" y="1570550"/>
            <a:ext cx="2729252" cy="276999"/>
          </a:xfrm>
          <a:prstGeom prst="rect">
            <a:avLst/>
          </a:prstGeom>
          <a:noFill/>
        </p:spPr>
        <p:txBody>
          <a:bodyPr wrap="square" rtlCol="0">
            <a:spAutoFit/>
          </a:bodyPr>
          <a:lstStyle/>
          <a:p>
            <a:pPr algn="ctr"/>
            <a:r>
              <a:rPr lang="es-CO" sz="1200" b="1" dirty="0">
                <a:ea typeface="Dax" charset="0"/>
                <a:cs typeface="Segoe UI Light" panose="020B0502040204020203" pitchFamily="34" charset="0"/>
              </a:rPr>
              <a:t>SQUAD DE DESARROLLO</a:t>
            </a:r>
            <a:endParaRPr lang="es-CO" sz="1200" dirty="0">
              <a:latin typeface="Source Sans Pro Black" panose="020B0803030403020204" pitchFamily="34" charset="0"/>
              <a:ea typeface="Dax" charset="0"/>
              <a:cs typeface="Segoe UI Light" panose="020B0502040204020203" pitchFamily="34" charset="0"/>
            </a:endParaRPr>
          </a:p>
        </p:txBody>
      </p:sp>
      <p:sp>
        <p:nvSpPr>
          <p:cNvPr id="31" name="CuadroTexto 30"/>
          <p:cNvSpPr txBox="1"/>
          <p:nvPr/>
        </p:nvSpPr>
        <p:spPr>
          <a:xfrm>
            <a:off x="8456046" y="3918798"/>
            <a:ext cx="2729252" cy="276999"/>
          </a:xfrm>
          <a:prstGeom prst="rect">
            <a:avLst/>
          </a:prstGeom>
          <a:noFill/>
        </p:spPr>
        <p:txBody>
          <a:bodyPr wrap="square" rtlCol="0">
            <a:spAutoFit/>
          </a:bodyPr>
          <a:lstStyle/>
          <a:p>
            <a:pPr algn="ctr"/>
            <a:r>
              <a:rPr lang="es-CO" sz="1200" b="1" dirty="0">
                <a:ea typeface="Dax" charset="0"/>
                <a:cs typeface="Segoe UI Light" panose="020B0502040204020203" pitchFamily="34" charset="0"/>
              </a:rPr>
              <a:t>SQUAD DE SOPORTE</a:t>
            </a:r>
            <a:endParaRPr lang="es-CO" sz="1200" dirty="0">
              <a:latin typeface="Source Sans Pro Black" panose="020B0803030403020204" pitchFamily="34" charset="0"/>
              <a:ea typeface="Dax" charset="0"/>
              <a:cs typeface="Segoe UI Light" panose="020B0502040204020203" pitchFamily="34" charset="0"/>
            </a:endParaRPr>
          </a:p>
        </p:txBody>
      </p:sp>
      <p:sp>
        <p:nvSpPr>
          <p:cNvPr id="2" name="Rectángulo 1"/>
          <p:cNvSpPr/>
          <p:nvPr/>
        </p:nvSpPr>
        <p:spPr>
          <a:xfrm>
            <a:off x="8345984" y="1335600"/>
            <a:ext cx="3063543" cy="390514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36" name="Rectángulo redondeado 35"/>
          <p:cNvSpPr/>
          <p:nvPr/>
        </p:nvSpPr>
        <p:spPr>
          <a:xfrm>
            <a:off x="10082212" y="5537765"/>
            <a:ext cx="1103086" cy="413901"/>
          </a:xfrm>
          <a:prstGeom prst="roundRect">
            <a:avLst/>
          </a:prstGeom>
          <a:solidFill>
            <a:srgbClr val="C00000"/>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EN SITIO</a:t>
            </a:r>
          </a:p>
        </p:txBody>
      </p:sp>
      <p:sp>
        <p:nvSpPr>
          <p:cNvPr id="37" name="CuadroTexto 36"/>
          <p:cNvSpPr txBox="1"/>
          <p:nvPr/>
        </p:nvSpPr>
        <p:spPr>
          <a:xfrm>
            <a:off x="8456046" y="5247224"/>
            <a:ext cx="1657174" cy="1015663"/>
          </a:xfrm>
          <a:prstGeom prst="rect">
            <a:avLst/>
          </a:prstGeom>
          <a:noFill/>
        </p:spPr>
        <p:txBody>
          <a:bodyPr wrap="square" rtlCol="0">
            <a:spAutoFit/>
          </a:bodyPr>
          <a:lstStyle/>
          <a:p>
            <a:endParaRPr lang="es-CO" sz="1200" b="1" dirty="0">
              <a:ea typeface="Dax" charset="0"/>
              <a:cs typeface="Segoe UI Light" panose="020B0502040204020203" pitchFamily="34" charset="0"/>
            </a:endParaRPr>
          </a:p>
          <a:p>
            <a:endParaRPr lang="es-CO" sz="1200" b="1" dirty="0">
              <a:ea typeface="Dax" charset="0"/>
              <a:cs typeface="Segoe UI Light" panose="020B0502040204020203" pitchFamily="34" charset="0"/>
            </a:endParaRPr>
          </a:p>
          <a:p>
            <a:r>
              <a:rPr lang="es-CO" sz="1200" b="1" dirty="0">
                <a:ea typeface="Dax" charset="0"/>
                <a:cs typeface="Segoe UI Light" panose="020B0502040204020203" pitchFamily="34" charset="0"/>
              </a:rPr>
              <a:t>LÍDER TÉCNICO-ARQUITECTO</a:t>
            </a:r>
            <a:endParaRPr lang="es-CO" sz="1200" dirty="0">
              <a:ea typeface="Dax" charset="0"/>
              <a:cs typeface="Segoe UI Light" panose="020B0502040204020203" pitchFamily="34" charset="0"/>
            </a:endParaRPr>
          </a:p>
          <a:p>
            <a:endParaRPr lang="es-CO" sz="1200" dirty="0">
              <a:latin typeface="Source Sans Pro Black" panose="020B0803030403020204" pitchFamily="34" charset="0"/>
              <a:ea typeface="Dax" charset="0"/>
              <a:cs typeface="Segoe UI Light" panose="020B0502040204020203" pitchFamily="34" charset="0"/>
            </a:endParaRPr>
          </a:p>
        </p:txBody>
      </p:sp>
    </p:spTree>
    <p:extLst>
      <p:ext uri="{BB962C8B-B14F-4D97-AF65-F5344CB8AC3E}">
        <p14:creationId xmlns:p14="http://schemas.microsoft.com/office/powerpoint/2010/main" val="381181690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Picture 5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82333" y="6509442"/>
            <a:ext cx="1382250"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sp>
        <p:nvSpPr>
          <p:cNvPr id="19"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Consideraciones</a:t>
            </a:r>
          </a:p>
        </p:txBody>
      </p:sp>
      <p:cxnSp>
        <p:nvCxnSpPr>
          <p:cNvPr id="21" name="Conector recto 20"/>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Imagen 24"/>
          <p:cNvPicPr>
            <a:picLocks noChangeAspect="1"/>
          </p:cNvPicPr>
          <p:nvPr/>
        </p:nvPicPr>
        <p:blipFill>
          <a:blip r:embed="rId5"/>
          <a:stretch>
            <a:fillRect/>
          </a:stretch>
        </p:blipFill>
        <p:spPr>
          <a:xfrm>
            <a:off x="7972425" y="0"/>
            <a:ext cx="4219575" cy="990600"/>
          </a:xfrm>
          <a:prstGeom prst="rect">
            <a:avLst/>
          </a:prstGeom>
        </p:spPr>
      </p:pic>
      <p:sp>
        <p:nvSpPr>
          <p:cNvPr id="36" name="Rectángulo 35"/>
          <p:cNvSpPr/>
          <p:nvPr/>
        </p:nvSpPr>
        <p:spPr>
          <a:xfrm>
            <a:off x="659639" y="1116602"/>
            <a:ext cx="10749889" cy="5552930"/>
          </a:xfrm>
          <a:prstGeom prst="rect">
            <a:avLst/>
          </a:prstGeom>
        </p:spPr>
        <p:txBody>
          <a:bodyPr wrap="square">
            <a:spAutoFit/>
          </a:bodyPr>
          <a:lstStyle/>
          <a:p>
            <a:pPr marL="285750" indent="-285750" algn="just">
              <a:lnSpc>
                <a:spcPct val="107000"/>
              </a:lnSpc>
              <a:spcAft>
                <a:spcPts val="800"/>
              </a:spcAft>
              <a:buFontTx/>
              <a:buChar char="-"/>
            </a:pPr>
            <a:r>
              <a:rPr lang="es-CO" sz="1600" dirty="0">
                <a:latin typeface="Calibri" panose="020F0502020204030204" pitchFamily="34" charset="0"/>
                <a:ea typeface="Calibri" panose="020F0502020204030204" pitchFamily="34" charset="0"/>
                <a:cs typeface="Times New Roman" panose="02020603050405020304" pitchFamily="18" charset="0"/>
              </a:rPr>
              <a:t>El Banco de Bogotá brindará a Stefanini, durante la etapa de transición, la capacitación referente a los sistemas actuales y a los </a:t>
            </a:r>
            <a:r>
              <a:rPr lang="es-CO" sz="1600" dirty="0" err="1">
                <a:latin typeface="Calibri" panose="020F0502020204030204" pitchFamily="34" charset="0"/>
                <a:ea typeface="Calibri" panose="020F0502020204030204" pitchFamily="34" charset="0"/>
                <a:cs typeface="Times New Roman" panose="02020603050405020304" pitchFamily="18" charset="0"/>
              </a:rPr>
              <a:t>frameworks</a:t>
            </a:r>
            <a:r>
              <a:rPr lang="es-CO" sz="1600" dirty="0">
                <a:latin typeface="Calibri" panose="020F0502020204030204" pitchFamily="34" charset="0"/>
                <a:ea typeface="Calibri" panose="020F0502020204030204" pitchFamily="34" charset="0"/>
                <a:cs typeface="Times New Roman" panose="02020603050405020304" pitchFamily="18" charset="0"/>
              </a:rPr>
              <a:t> que deben utilizarse, así como a los lineamientos técnicos a seguir.</a:t>
            </a:r>
          </a:p>
          <a:p>
            <a:pPr marL="285750" indent="-285750" algn="just">
              <a:lnSpc>
                <a:spcPct val="107000"/>
              </a:lnSpc>
              <a:spcAft>
                <a:spcPts val="800"/>
              </a:spcAft>
              <a:buFontTx/>
              <a:buChar char="-"/>
            </a:pPr>
            <a:r>
              <a:rPr lang="es-CO" sz="1600" dirty="0">
                <a:latin typeface="Calibri" panose="020F0502020204030204" pitchFamily="34" charset="0"/>
                <a:ea typeface="Calibri" panose="020F0502020204030204" pitchFamily="34" charset="0"/>
                <a:cs typeface="Times New Roman" panose="02020603050405020304" pitchFamily="18" charset="0"/>
              </a:rPr>
              <a:t>El Banco de Bogotá dispondrá de 5 puestos de trabajo en sus instalaciones, con el fin de ubicar el mismo número de profesionales de Stefanini. Estos puestos tendrán las conexiones de red requeridas para el desarrollo de las actividades diarias.</a:t>
            </a:r>
          </a:p>
          <a:p>
            <a:pPr marL="285750" indent="-285750" algn="just">
              <a:lnSpc>
                <a:spcPct val="107000"/>
              </a:lnSpc>
              <a:spcAft>
                <a:spcPts val="800"/>
              </a:spcAft>
              <a:buFontTx/>
              <a:buChar char="-"/>
            </a:pPr>
            <a:r>
              <a:rPr lang="es-CO" sz="1600" dirty="0">
                <a:latin typeface="Calibri" panose="020F0502020204030204" pitchFamily="34" charset="0"/>
                <a:ea typeface="Calibri" panose="020F0502020204030204" pitchFamily="34" charset="0"/>
                <a:cs typeface="Times New Roman" panose="02020603050405020304" pitchFamily="18" charset="0"/>
              </a:rPr>
              <a:t>El Banco de Bogotá se encargará de gestionar los accesos a los servidores y servicios requeridos para el desarrollo, así como al código fuente, para el equipo de trabajo que no se encuentre en las instalaciones del Banco (VPN, seguridad, firewalls). Esta configuración ser realizará durante la etapa de transición.</a:t>
            </a:r>
          </a:p>
          <a:p>
            <a:pPr marL="285750" indent="-285750" algn="just">
              <a:lnSpc>
                <a:spcPct val="107000"/>
              </a:lnSpc>
              <a:spcAft>
                <a:spcPts val="800"/>
              </a:spcAft>
              <a:buFontTx/>
              <a:buChar char="-"/>
            </a:pPr>
            <a:r>
              <a:rPr lang="es-CO" sz="1600" dirty="0">
                <a:latin typeface="Calibri" panose="020F0502020204030204" pitchFamily="34" charset="0"/>
                <a:ea typeface="Calibri" panose="020F0502020204030204" pitchFamily="34" charset="0"/>
                <a:cs typeface="Times New Roman" panose="02020603050405020304" pitchFamily="18" charset="0"/>
              </a:rPr>
              <a:t>Los ambientes de desarrollo, pruebas y producción, incluyendo el software y cualquier componente requerido para el desarrollo, serán proveídos por el Banco de Bogotá. </a:t>
            </a:r>
          </a:p>
          <a:p>
            <a:pPr marL="285750" indent="-285750" algn="just">
              <a:lnSpc>
                <a:spcPct val="107000"/>
              </a:lnSpc>
              <a:spcAft>
                <a:spcPts val="800"/>
              </a:spcAft>
              <a:buFontTx/>
              <a:buChar char="-"/>
            </a:pPr>
            <a:r>
              <a:rPr lang="es-CO" sz="1600" dirty="0">
                <a:latin typeface="Calibri" panose="020F0502020204030204" pitchFamily="34" charset="0"/>
                <a:ea typeface="Calibri" panose="020F0502020204030204" pitchFamily="34" charset="0"/>
                <a:cs typeface="Times New Roman" panose="02020603050405020304" pitchFamily="18" charset="0"/>
              </a:rPr>
              <a:t>Stefanini hará uso de las herramientas de gestión proporcionadas por el Banco de Bogotá (Jira, TFS o el acordado en la etapa de transición).</a:t>
            </a:r>
          </a:p>
          <a:p>
            <a:pPr marL="285750" indent="-285750" algn="just">
              <a:lnSpc>
                <a:spcPct val="107000"/>
              </a:lnSpc>
              <a:spcAft>
                <a:spcPts val="800"/>
              </a:spcAft>
              <a:buFontTx/>
              <a:buChar char="-"/>
            </a:pPr>
            <a:r>
              <a:rPr lang="es-CO" sz="1600" dirty="0">
                <a:latin typeface="Calibri" panose="020F0502020204030204" pitchFamily="34" charset="0"/>
                <a:ea typeface="Calibri" panose="020F0502020204030204" pitchFamily="34" charset="0"/>
                <a:cs typeface="Times New Roman" panose="02020603050405020304" pitchFamily="18" charset="0"/>
              </a:rPr>
              <a:t>El Banco de Bogotá realizará la modificación de los widgets de </a:t>
            </a:r>
            <a:r>
              <a:rPr lang="es-CO" sz="1600" dirty="0" err="1">
                <a:latin typeface="Calibri" panose="020F0502020204030204" pitchFamily="34" charset="0"/>
                <a:ea typeface="Calibri" panose="020F0502020204030204" pitchFamily="34" charset="0"/>
                <a:cs typeface="Times New Roman" panose="02020603050405020304" pitchFamily="18" charset="0"/>
              </a:rPr>
              <a:t>Backbase</a:t>
            </a:r>
            <a:r>
              <a:rPr lang="es-CO" sz="1600" dirty="0">
                <a:latin typeface="Calibri" panose="020F0502020204030204" pitchFamily="34" charset="0"/>
                <a:ea typeface="Calibri" panose="020F0502020204030204" pitchFamily="34" charset="0"/>
                <a:cs typeface="Times New Roman" panose="02020603050405020304" pitchFamily="18" charset="0"/>
              </a:rPr>
              <a:t>, con el fin de que se ajusten a los requerimientos del mercado colombiano. Igualmente, proveerá la documentación de los widgets modificados, con el fin de que Stefanini pueda integrarse con ellos.</a:t>
            </a:r>
          </a:p>
          <a:p>
            <a:pPr marL="285750" indent="-285750" algn="just">
              <a:lnSpc>
                <a:spcPct val="107000"/>
              </a:lnSpc>
              <a:spcAft>
                <a:spcPts val="800"/>
              </a:spcAft>
              <a:buFontTx/>
              <a:buChar char="-"/>
            </a:pPr>
            <a:r>
              <a:rPr lang="es-CO" sz="1600" dirty="0">
                <a:latin typeface="Calibri" panose="020F0502020204030204" pitchFamily="34" charset="0"/>
                <a:ea typeface="Calibri" panose="020F0502020204030204" pitchFamily="34" charset="0"/>
                <a:cs typeface="Times New Roman" panose="02020603050405020304" pitchFamily="18" charset="0"/>
              </a:rPr>
              <a:t>Una vez finalizado un sprint y entregado su resultado, se espera que el Banco de Bogotá finalice las pruebas del producto, en un máximo de 5 días hábiles, con el fin de dar por aprobado el entregable del sprint.</a:t>
            </a:r>
          </a:p>
          <a:p>
            <a:pPr marL="285750" indent="-285750" algn="just">
              <a:lnSpc>
                <a:spcPct val="107000"/>
              </a:lnSpc>
              <a:spcAft>
                <a:spcPts val="800"/>
              </a:spcAft>
              <a:buFontTx/>
              <a:buChar char="-"/>
            </a:pPr>
            <a:r>
              <a:rPr lang="es-CO" sz="1600" dirty="0">
                <a:latin typeface="Calibri" panose="020F0502020204030204" pitchFamily="34" charset="0"/>
                <a:ea typeface="Calibri" panose="020F0502020204030204" pitchFamily="34" charset="0"/>
                <a:cs typeface="Times New Roman" panose="02020603050405020304" pitchFamily="18" charset="0"/>
              </a:rPr>
              <a:t>Porcentaje de cumplimiento del sprint = puntos de complejidad ejecutados / puntos de complejidad planeados.</a:t>
            </a:r>
            <a:endParaRPr lang="es-E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95515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Picture 5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82333" y="6509442"/>
            <a:ext cx="1382250"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sp>
        <p:nvSpPr>
          <p:cNvPr id="19"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Riesgos</a:t>
            </a:r>
          </a:p>
        </p:txBody>
      </p:sp>
      <p:cxnSp>
        <p:nvCxnSpPr>
          <p:cNvPr id="21" name="Conector recto 20"/>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Imagen 24"/>
          <p:cNvPicPr>
            <a:picLocks noChangeAspect="1"/>
          </p:cNvPicPr>
          <p:nvPr/>
        </p:nvPicPr>
        <p:blipFill>
          <a:blip r:embed="rId5"/>
          <a:stretch>
            <a:fillRect/>
          </a:stretch>
        </p:blipFill>
        <p:spPr>
          <a:xfrm>
            <a:off x="7972425" y="0"/>
            <a:ext cx="4219575" cy="990600"/>
          </a:xfrm>
          <a:prstGeom prst="rect">
            <a:avLst/>
          </a:prstGeom>
        </p:spPr>
      </p:pic>
      <p:sp>
        <p:nvSpPr>
          <p:cNvPr id="2" name="Rectángulo 1"/>
          <p:cNvSpPr/>
          <p:nvPr/>
        </p:nvSpPr>
        <p:spPr>
          <a:xfrm>
            <a:off x="254029" y="1188627"/>
            <a:ext cx="11218459" cy="685059"/>
          </a:xfrm>
          <a:prstGeom prst="rect">
            <a:avLst/>
          </a:prstGeom>
        </p:spPr>
        <p:txBody>
          <a:bodyPr wrap="square">
            <a:spAutoFit/>
          </a:bodyPr>
          <a:lstStyle/>
          <a:p>
            <a:pPr algn="just">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Inicialmente, se han identificado los siguientes riesgos, que serán monitoreados y actualizados permanentemente, durante la ejecución del desarrollo, con el fin de no impactar negativamente el cronograma y los costos del desarrollo:</a:t>
            </a:r>
            <a:endParaRPr lang="es-E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a 6"/>
          <p:cNvGraphicFramePr>
            <a:graphicFrameLocks noGrp="1"/>
          </p:cNvGraphicFramePr>
          <p:nvPr>
            <p:extLst>
              <p:ext uri="{D42A27DB-BD31-4B8C-83A1-F6EECF244321}">
                <p14:modId xmlns:p14="http://schemas.microsoft.com/office/powerpoint/2010/main" val="1950233045"/>
              </p:ext>
            </p:extLst>
          </p:nvPr>
        </p:nvGraphicFramePr>
        <p:xfrm>
          <a:off x="1004107" y="1924235"/>
          <a:ext cx="10081832" cy="4518660"/>
        </p:xfrm>
        <a:graphic>
          <a:graphicData uri="http://schemas.openxmlformats.org/drawingml/2006/table">
            <a:tbl>
              <a:tblPr/>
              <a:tblGrid>
                <a:gridCol w="4999256">
                  <a:extLst>
                    <a:ext uri="{9D8B030D-6E8A-4147-A177-3AD203B41FA5}">
                      <a16:colId xmlns:a16="http://schemas.microsoft.com/office/drawing/2014/main" val="1829991034"/>
                    </a:ext>
                  </a:extLst>
                </a:gridCol>
                <a:gridCol w="5082576">
                  <a:extLst>
                    <a:ext uri="{9D8B030D-6E8A-4147-A177-3AD203B41FA5}">
                      <a16:colId xmlns:a16="http://schemas.microsoft.com/office/drawing/2014/main" val="1274640880"/>
                    </a:ext>
                  </a:extLst>
                </a:gridCol>
              </a:tblGrid>
              <a:tr h="35114">
                <a:tc gridSpan="2">
                  <a:txBody>
                    <a:bodyPr/>
                    <a:lstStyle/>
                    <a:p>
                      <a:pPr algn="ctr" fontAlgn="ctr"/>
                      <a:r>
                        <a:rPr lang="es-CO" sz="1400" b="1" i="0" u="none" strike="noStrike" dirty="0">
                          <a:solidFill>
                            <a:srgbClr val="FFFFFF"/>
                          </a:solidFill>
                          <a:effectLst/>
                          <a:latin typeface="Calibri" panose="020F0502020204030204" pitchFamily="34" charset="0"/>
                        </a:rPr>
                        <a:t>Identificación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2060"/>
                    </a:solidFill>
                  </a:tcPr>
                </a:tc>
                <a:tc hMerge="1">
                  <a:txBody>
                    <a:bodyPr/>
                    <a:lstStyle/>
                    <a:p>
                      <a:endParaRPr lang="es-ES"/>
                    </a:p>
                  </a:txBody>
                  <a:tcPr/>
                </a:tc>
                <a:extLst>
                  <a:ext uri="{0D108BD9-81ED-4DB2-BD59-A6C34878D82A}">
                    <a16:rowId xmlns:a16="http://schemas.microsoft.com/office/drawing/2014/main" val="2233303895"/>
                  </a:ext>
                </a:extLst>
              </a:tr>
              <a:tr h="35114">
                <a:tc>
                  <a:txBody>
                    <a:bodyPr/>
                    <a:lstStyle/>
                    <a:p>
                      <a:pPr algn="ctr" fontAlgn="ctr"/>
                      <a:r>
                        <a:rPr lang="es-CO" sz="1400" b="1" i="0" u="none" strike="noStrike" dirty="0">
                          <a:solidFill>
                            <a:srgbClr val="FFFFFF"/>
                          </a:solidFill>
                          <a:effectLst/>
                          <a:latin typeface="Calibri" panose="020F0502020204030204" pitchFamily="34" charset="0"/>
                        </a:rPr>
                        <a:t>Riesgo</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2060"/>
                    </a:solidFill>
                  </a:tcPr>
                </a:tc>
                <a:tc>
                  <a:txBody>
                    <a:bodyPr/>
                    <a:lstStyle/>
                    <a:p>
                      <a:pPr algn="ctr" fontAlgn="ctr"/>
                      <a:r>
                        <a:rPr lang="es-CO" sz="1400" b="1" i="0" u="none" strike="noStrike" dirty="0">
                          <a:solidFill>
                            <a:srgbClr val="FFFFFF"/>
                          </a:solidFill>
                          <a:effectLst/>
                          <a:latin typeface="Calibri" panose="020F0502020204030204" pitchFamily="34" charset="0"/>
                        </a:rPr>
                        <a:t>Posible efecto</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1824577857"/>
                  </a:ext>
                </a:extLst>
              </a:tr>
              <a:tr h="102342">
                <a:tc>
                  <a:txBody>
                    <a:bodyPr/>
                    <a:lstStyle/>
                    <a:p>
                      <a:pPr algn="l" fontAlgn="ctr"/>
                      <a:r>
                        <a:rPr lang="es-ES" sz="1300" b="0" i="0" u="none" strike="noStrike" dirty="0">
                          <a:solidFill>
                            <a:srgbClr val="000000"/>
                          </a:solidFill>
                          <a:effectLst/>
                          <a:latin typeface="Calibri" panose="020F0502020204030204" pitchFamily="34" charset="0"/>
                        </a:rPr>
                        <a:t>Plataformas, redes y accesos no disponibles.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300" b="0" i="0" u="none" strike="noStrike" dirty="0">
                          <a:solidFill>
                            <a:srgbClr val="000000"/>
                          </a:solidFill>
                          <a:effectLst/>
                          <a:latin typeface="Calibri" panose="020F0502020204030204" pitchFamily="34" charset="0"/>
                        </a:rPr>
                        <a:t>Retraso en la ejecución de las tareas específicas.</a:t>
                      </a:r>
                      <a:br>
                        <a:rPr lang="es-ES" sz="1300" b="0" i="0" u="none" strike="noStrike" dirty="0">
                          <a:solidFill>
                            <a:srgbClr val="000000"/>
                          </a:solidFill>
                          <a:effectLst/>
                          <a:latin typeface="Calibri" panose="020F0502020204030204" pitchFamily="34" charset="0"/>
                        </a:rPr>
                      </a:br>
                      <a:r>
                        <a:rPr lang="es-ES" sz="1300" b="0" i="0" u="none" strike="noStrike" dirty="0">
                          <a:solidFill>
                            <a:srgbClr val="000000"/>
                          </a:solidFill>
                          <a:effectLst/>
                          <a:latin typeface="Calibri" panose="020F0502020204030204" pitchFamily="34" charset="0"/>
                        </a:rPr>
                        <a:t>Retraso en las entregas.</a:t>
                      </a:r>
                      <a:br>
                        <a:rPr lang="es-ES" sz="1300" b="0" i="0" u="none" strike="noStrike" dirty="0">
                          <a:solidFill>
                            <a:srgbClr val="000000"/>
                          </a:solidFill>
                          <a:effectLst/>
                          <a:latin typeface="Calibri" panose="020F0502020204030204" pitchFamily="34" charset="0"/>
                        </a:rPr>
                      </a:br>
                      <a:r>
                        <a:rPr lang="es-ES" sz="1300" b="0" i="0" u="none" strike="noStrike" dirty="0">
                          <a:solidFill>
                            <a:srgbClr val="000000"/>
                          </a:solidFill>
                          <a:effectLst/>
                          <a:latin typeface="Calibri" panose="020F0502020204030204" pitchFamily="34" charset="0"/>
                        </a:rPr>
                        <a:t>Tiempos muertos del equipo de trabajo.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682213"/>
                  </a:ext>
                </a:extLst>
              </a:tr>
              <a:tr h="68728">
                <a:tc>
                  <a:txBody>
                    <a:bodyPr/>
                    <a:lstStyle/>
                    <a:p>
                      <a:pPr algn="l" fontAlgn="ctr"/>
                      <a:r>
                        <a:rPr lang="es-ES" sz="1300" b="0" i="0" u="none" strike="noStrike" dirty="0">
                          <a:solidFill>
                            <a:srgbClr val="000000"/>
                          </a:solidFill>
                          <a:effectLst/>
                          <a:latin typeface="Calibri" panose="020F0502020204030204" pitchFamily="34" charset="0"/>
                        </a:rPr>
                        <a:t>No se encuentra definida la cantidad y complejidad de los servicios que se espera implementar en cada transacción.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300" b="0" i="0" u="none" strike="noStrike" dirty="0">
                          <a:solidFill>
                            <a:srgbClr val="000000"/>
                          </a:solidFill>
                          <a:effectLst/>
                          <a:latin typeface="Calibri" panose="020F0502020204030204" pitchFamily="34" charset="0"/>
                        </a:rPr>
                        <a:t>Desviación en el cálculo del equipo base requerido para la implementación.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527150"/>
                  </a:ext>
                </a:extLst>
              </a:tr>
              <a:tr h="68728">
                <a:tc>
                  <a:txBody>
                    <a:bodyPr/>
                    <a:lstStyle/>
                    <a:p>
                      <a:pPr algn="l" fontAlgn="ctr"/>
                      <a:r>
                        <a:rPr lang="es-ES" sz="1300" b="0" i="0" u="none" strike="noStrike" dirty="0">
                          <a:solidFill>
                            <a:srgbClr val="000000"/>
                          </a:solidFill>
                          <a:effectLst/>
                          <a:latin typeface="Calibri" panose="020F0502020204030204" pitchFamily="34" charset="0"/>
                        </a:rPr>
                        <a:t>Cambio en la definición de las transacciones en etapa de desarrollo.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300" b="0" i="0" u="none" strike="noStrike" dirty="0">
                          <a:solidFill>
                            <a:srgbClr val="000000"/>
                          </a:solidFill>
                          <a:effectLst/>
                          <a:latin typeface="Calibri" panose="020F0502020204030204" pitchFamily="34" charset="0"/>
                        </a:rPr>
                        <a:t>Retraso en las entregas.</a:t>
                      </a:r>
                      <a:br>
                        <a:rPr lang="es-ES" sz="1300" b="0" i="0" u="none" strike="noStrike" dirty="0">
                          <a:solidFill>
                            <a:srgbClr val="000000"/>
                          </a:solidFill>
                          <a:effectLst/>
                          <a:latin typeface="Calibri" panose="020F0502020204030204" pitchFamily="34" charset="0"/>
                        </a:rPr>
                      </a:br>
                      <a:r>
                        <a:rPr lang="es-ES" sz="1300" b="0" i="0" u="none" strike="noStrike" dirty="0">
                          <a:solidFill>
                            <a:srgbClr val="000000"/>
                          </a:solidFill>
                          <a:effectLst/>
                          <a:latin typeface="Calibri" panose="020F0502020204030204" pitchFamily="34" charset="0"/>
                        </a:rPr>
                        <a:t>Reprocesos.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815275"/>
                  </a:ext>
                </a:extLst>
              </a:tr>
              <a:tr h="68728">
                <a:tc>
                  <a:txBody>
                    <a:bodyPr/>
                    <a:lstStyle/>
                    <a:p>
                      <a:pPr algn="l" fontAlgn="ctr"/>
                      <a:r>
                        <a:rPr lang="es-ES" sz="1300" b="0" i="0" u="none" strike="noStrike" dirty="0">
                          <a:solidFill>
                            <a:srgbClr val="000000"/>
                          </a:solidFill>
                          <a:effectLst/>
                          <a:latin typeface="Calibri" panose="020F0502020204030204" pitchFamily="34" charset="0"/>
                        </a:rPr>
                        <a:t>Demora en la definición de los servicios y sus respectivos contratos, por parte del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300" b="0" i="0" u="none" strike="noStrike" dirty="0">
                          <a:solidFill>
                            <a:srgbClr val="000000"/>
                          </a:solidFill>
                          <a:effectLst/>
                          <a:latin typeface="Calibri" panose="020F0502020204030204" pitchFamily="34" charset="0"/>
                        </a:rPr>
                        <a:t>Retraso en las entregas.</a:t>
                      </a:r>
                      <a:br>
                        <a:rPr lang="es-ES" sz="1300" b="0" i="0" u="none" strike="noStrike" dirty="0">
                          <a:solidFill>
                            <a:srgbClr val="000000"/>
                          </a:solidFill>
                          <a:effectLst/>
                          <a:latin typeface="Calibri" panose="020F0502020204030204" pitchFamily="34" charset="0"/>
                        </a:rPr>
                      </a:br>
                      <a:r>
                        <a:rPr lang="es-ES" sz="1300" b="0" i="0" u="none" strike="noStrike" dirty="0">
                          <a:solidFill>
                            <a:srgbClr val="000000"/>
                          </a:solidFill>
                          <a:effectLst/>
                          <a:latin typeface="Calibri" panose="020F0502020204030204" pitchFamily="34" charset="0"/>
                        </a:rPr>
                        <a:t>Tiempos muertos del equipo de trabajo.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925501"/>
                  </a:ext>
                </a:extLst>
              </a:tr>
              <a:tr h="68728">
                <a:tc>
                  <a:txBody>
                    <a:bodyPr/>
                    <a:lstStyle/>
                    <a:p>
                      <a:pPr algn="l" fontAlgn="ctr"/>
                      <a:r>
                        <a:rPr lang="es-ES" sz="1300" b="0" i="0" u="none" strike="noStrike" dirty="0">
                          <a:solidFill>
                            <a:srgbClr val="000000"/>
                          </a:solidFill>
                          <a:effectLst/>
                          <a:latin typeface="Calibri" panose="020F0502020204030204" pitchFamily="34" charset="0"/>
                        </a:rPr>
                        <a:t>Demora en el envío de datos de prueba requeridos.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300" b="0" i="0" u="none" strike="noStrike" dirty="0">
                          <a:solidFill>
                            <a:srgbClr val="000000"/>
                          </a:solidFill>
                          <a:effectLst/>
                          <a:latin typeface="Calibri" panose="020F0502020204030204" pitchFamily="34" charset="0"/>
                        </a:rPr>
                        <a:t>Retraso en la ejecución de pruebas.</a:t>
                      </a:r>
                      <a:br>
                        <a:rPr lang="es-ES" sz="1300" b="0" i="0" u="none" strike="noStrike" dirty="0">
                          <a:solidFill>
                            <a:srgbClr val="000000"/>
                          </a:solidFill>
                          <a:effectLst/>
                          <a:latin typeface="Calibri" panose="020F0502020204030204" pitchFamily="34" charset="0"/>
                        </a:rPr>
                      </a:br>
                      <a:r>
                        <a:rPr lang="es-ES" sz="1300" b="0" i="0" u="none" strike="noStrike" dirty="0">
                          <a:solidFill>
                            <a:srgbClr val="000000"/>
                          </a:solidFill>
                          <a:effectLst/>
                          <a:latin typeface="Calibri" panose="020F0502020204030204" pitchFamily="34" charset="0"/>
                        </a:rPr>
                        <a:t>Tiempos muertos del equipo de trabajo.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506609"/>
                  </a:ext>
                </a:extLst>
              </a:tr>
              <a:tr h="68728">
                <a:tc>
                  <a:txBody>
                    <a:bodyPr/>
                    <a:lstStyle/>
                    <a:p>
                      <a:pPr algn="l" fontAlgn="ctr"/>
                      <a:r>
                        <a:rPr lang="es-ES" sz="1300" b="0" i="0" u="none" strike="noStrike" dirty="0">
                          <a:solidFill>
                            <a:srgbClr val="000000"/>
                          </a:solidFill>
                          <a:effectLst/>
                          <a:latin typeface="Calibri" panose="020F0502020204030204" pitchFamily="34" charset="0"/>
                        </a:rPr>
                        <a:t>Demora en el despliegue en los diferentes ambientes.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s-ES" sz="100" b="0" i="0" u="none" strike="noStrike" dirty="0">
                        <a:solidFill>
                          <a:srgbClr val="000000"/>
                        </a:solidFill>
                        <a:effectLst/>
                        <a:latin typeface="Calibri" panose="020F0502020204030204" pitchFamily="34" charset="0"/>
                      </a:endParaRPr>
                    </a:p>
                    <a:p>
                      <a:pPr algn="l" fontAlgn="ctr"/>
                      <a:r>
                        <a:rPr lang="es-ES" sz="1300" b="0" i="0" u="none" strike="noStrike" dirty="0">
                          <a:solidFill>
                            <a:srgbClr val="000000"/>
                          </a:solidFill>
                          <a:effectLst/>
                          <a:latin typeface="Calibri" panose="020F0502020204030204" pitchFamily="34" charset="0"/>
                        </a:rPr>
                        <a:t>Retraso en el cronograma.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231400"/>
                  </a:ext>
                </a:extLst>
              </a:tr>
              <a:tr h="68728">
                <a:tc>
                  <a:txBody>
                    <a:bodyPr/>
                    <a:lstStyle/>
                    <a:p>
                      <a:pPr algn="l" fontAlgn="ctr"/>
                      <a:r>
                        <a:rPr lang="es-ES" sz="1300" b="0" i="0" u="none" strike="noStrike" dirty="0">
                          <a:solidFill>
                            <a:srgbClr val="000000"/>
                          </a:solidFill>
                          <a:effectLst/>
                          <a:latin typeface="Calibri" panose="020F0502020204030204" pitchFamily="34" charset="0"/>
                        </a:rPr>
                        <a:t>Caída de ambientes de desarrollo y pruebas proporcionados por el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300" b="0" i="0" u="none" strike="noStrike" dirty="0">
                          <a:solidFill>
                            <a:srgbClr val="000000"/>
                          </a:solidFill>
                          <a:effectLst/>
                          <a:latin typeface="Calibri" panose="020F0502020204030204" pitchFamily="34" charset="0"/>
                        </a:rPr>
                        <a:t>Retraso en las entregas.</a:t>
                      </a:r>
                      <a:br>
                        <a:rPr lang="es-ES" sz="1300" b="0" i="0" u="none" strike="noStrike" dirty="0">
                          <a:solidFill>
                            <a:srgbClr val="000000"/>
                          </a:solidFill>
                          <a:effectLst/>
                          <a:latin typeface="Calibri" panose="020F0502020204030204" pitchFamily="34" charset="0"/>
                        </a:rPr>
                      </a:br>
                      <a:r>
                        <a:rPr lang="es-ES" sz="1300" b="0" i="0" u="none" strike="noStrike" dirty="0">
                          <a:solidFill>
                            <a:srgbClr val="000000"/>
                          </a:solidFill>
                          <a:effectLst/>
                          <a:latin typeface="Calibri" panose="020F0502020204030204" pitchFamily="34" charset="0"/>
                        </a:rPr>
                        <a:t>Tiempos muertos del equipo de trabajo.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5953499"/>
                  </a:ext>
                </a:extLst>
              </a:tr>
              <a:tr h="68728">
                <a:tc>
                  <a:txBody>
                    <a:bodyPr/>
                    <a:lstStyle/>
                    <a:p>
                      <a:pPr algn="l" fontAlgn="ctr"/>
                      <a:r>
                        <a:rPr lang="es-ES" sz="1300" b="0" i="0" u="none" strike="noStrike" dirty="0">
                          <a:solidFill>
                            <a:srgbClr val="000000"/>
                          </a:solidFill>
                          <a:effectLst/>
                          <a:latin typeface="Calibri" panose="020F0502020204030204" pitchFamily="34" charset="0"/>
                        </a:rPr>
                        <a:t>Demora en la capacitación a los profesionales de Stefanini, acerca del </a:t>
                      </a:r>
                      <a:r>
                        <a:rPr lang="es-ES" sz="1300" b="0" i="0" u="none" strike="noStrike" dirty="0" err="1">
                          <a:solidFill>
                            <a:srgbClr val="000000"/>
                          </a:solidFill>
                          <a:effectLst/>
                          <a:latin typeface="Calibri" panose="020F0502020204030204" pitchFamily="34" charset="0"/>
                        </a:rPr>
                        <a:t>framework</a:t>
                      </a:r>
                      <a:r>
                        <a:rPr lang="es-ES" sz="1300" b="0" i="0" u="none" strike="noStrike" dirty="0">
                          <a:solidFill>
                            <a:srgbClr val="000000"/>
                          </a:solidFill>
                          <a:effectLst/>
                          <a:latin typeface="Calibri" panose="020F0502020204030204" pitchFamily="34" charset="0"/>
                        </a:rPr>
                        <a:t> de desarrollo, suministrado por el Banco de Bogotá.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300" b="0" i="0" u="none" strike="noStrike" dirty="0">
                          <a:solidFill>
                            <a:srgbClr val="000000"/>
                          </a:solidFill>
                          <a:effectLst/>
                          <a:latin typeface="Calibri" panose="020F0502020204030204" pitchFamily="34" charset="0"/>
                        </a:rPr>
                        <a:t>Retraso en el inicio de la prestación del servicio.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04293"/>
                  </a:ext>
                </a:extLst>
              </a:tr>
              <a:tr h="68728">
                <a:tc>
                  <a:txBody>
                    <a:bodyPr/>
                    <a:lstStyle/>
                    <a:p>
                      <a:pPr algn="l" fontAlgn="ctr"/>
                      <a:r>
                        <a:rPr lang="es-ES" sz="1300" b="0" i="0" u="none" strike="noStrike" dirty="0">
                          <a:solidFill>
                            <a:srgbClr val="000000"/>
                          </a:solidFill>
                          <a:effectLst/>
                          <a:latin typeface="Calibri" panose="020F0502020204030204" pitchFamily="34" charset="0"/>
                        </a:rPr>
                        <a:t>Cambio en los datos existentes en la base de datos utilizada</a:t>
                      </a:r>
                      <a:r>
                        <a:rPr lang="es-ES" sz="1300" b="0" i="0" u="none" strike="noStrike" baseline="0" dirty="0">
                          <a:solidFill>
                            <a:srgbClr val="000000"/>
                          </a:solidFill>
                          <a:effectLst/>
                          <a:latin typeface="Calibri" panose="020F0502020204030204" pitchFamily="34" charset="0"/>
                        </a:rPr>
                        <a:t> para desarrollo y pruebas.</a:t>
                      </a:r>
                      <a:endParaRPr lang="es-ES" sz="13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300" b="0" i="0" u="none" strike="noStrike" dirty="0">
                          <a:solidFill>
                            <a:srgbClr val="000000"/>
                          </a:solidFill>
                          <a:effectLst/>
                          <a:latin typeface="Calibri" panose="020F0502020204030204" pitchFamily="34" charset="0"/>
                        </a:rPr>
                        <a:t>Resultado de pruebas no confiables.</a:t>
                      </a:r>
                    </a:p>
                    <a:p>
                      <a:pPr algn="l" fontAlgn="ctr"/>
                      <a:r>
                        <a:rPr lang="es-ES" sz="1300" b="0" i="0" u="none" strike="noStrike" dirty="0">
                          <a:solidFill>
                            <a:srgbClr val="000000"/>
                          </a:solidFill>
                          <a:effectLst/>
                          <a:latin typeface="Calibri" panose="020F0502020204030204" pitchFamily="34" charset="0"/>
                        </a:rPr>
                        <a:t>Retrasos en las</a:t>
                      </a:r>
                      <a:r>
                        <a:rPr lang="es-ES" sz="1300" b="0" i="0" u="none" strike="noStrike" baseline="0" dirty="0">
                          <a:solidFill>
                            <a:srgbClr val="000000"/>
                          </a:solidFill>
                          <a:effectLst/>
                          <a:latin typeface="Calibri" panose="020F0502020204030204" pitchFamily="34" charset="0"/>
                        </a:rPr>
                        <a:t> actividades de pruebas.</a:t>
                      </a:r>
                      <a:endParaRPr lang="es-ES" sz="13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262140"/>
                  </a:ext>
                </a:extLst>
              </a:tr>
              <a:tr h="68728">
                <a:tc>
                  <a:txBody>
                    <a:bodyPr/>
                    <a:lstStyle/>
                    <a:p>
                      <a:pPr algn="l" fontAlgn="ctr"/>
                      <a:r>
                        <a:rPr lang="es-ES" sz="1300" b="0" i="0" u="none" strike="noStrike" dirty="0">
                          <a:solidFill>
                            <a:srgbClr val="000000"/>
                          </a:solidFill>
                          <a:effectLst/>
                          <a:latin typeface="Calibri" panose="020F0502020204030204" pitchFamily="34" charset="0"/>
                        </a:rPr>
                        <a:t>Rotación de personal asignado al proyecto.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300" b="0" i="0" u="none" strike="noStrike" dirty="0">
                          <a:solidFill>
                            <a:srgbClr val="000000"/>
                          </a:solidFill>
                          <a:effectLst/>
                          <a:latin typeface="Calibri" panose="020F0502020204030204" pitchFamily="34" charset="0"/>
                        </a:rPr>
                        <a:t>Tiempos de empalme requeridos.</a:t>
                      </a:r>
                      <a:br>
                        <a:rPr lang="es-ES" sz="1300" b="0" i="0" u="none" strike="noStrike" dirty="0">
                          <a:solidFill>
                            <a:srgbClr val="000000"/>
                          </a:solidFill>
                          <a:effectLst/>
                          <a:latin typeface="Calibri" panose="020F0502020204030204" pitchFamily="34" charset="0"/>
                        </a:rPr>
                      </a:br>
                      <a:r>
                        <a:rPr lang="es-ES" sz="1300" b="0" i="0" u="none" strike="noStrike" dirty="0">
                          <a:solidFill>
                            <a:srgbClr val="000000"/>
                          </a:solidFill>
                          <a:effectLst/>
                          <a:latin typeface="Calibri" panose="020F0502020204030204" pitchFamily="34" charset="0"/>
                        </a:rPr>
                        <a:t>Pérdida del conocimiento de negocio.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751844"/>
                  </a:ext>
                </a:extLst>
              </a:tr>
            </a:tbl>
          </a:graphicData>
        </a:graphic>
      </p:graphicFrame>
    </p:spTree>
    <p:extLst>
      <p:ext uri="{BB962C8B-B14F-4D97-AF65-F5344CB8AC3E}">
        <p14:creationId xmlns:p14="http://schemas.microsoft.com/office/powerpoint/2010/main" val="252085870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rotWithShape="1">
          <a:blip r:embed="rId2"/>
          <a:srcRect r="11037" b="4881"/>
          <a:stretch>
            <a:fillRect/>
          </a:stretch>
        </p:blipFill>
        <p:spPr>
          <a:xfrm>
            <a:off x="0" y="-11592"/>
            <a:ext cx="12183414" cy="6901790"/>
          </a:xfrm>
          <a:prstGeom prst="rect">
            <a:avLst/>
          </a:prstGeom>
        </p:spPr>
      </p:pic>
      <p:sp>
        <p:nvSpPr>
          <p:cNvPr id="18" name="Rectangle 13"/>
          <p:cNvSpPr/>
          <p:nvPr/>
        </p:nvSpPr>
        <p:spPr>
          <a:xfrm>
            <a:off x="0" y="2268859"/>
            <a:ext cx="12192000" cy="2253802"/>
          </a:xfrm>
          <a:prstGeom prst="rect">
            <a:avLst/>
          </a:prstGeom>
          <a:solidFill>
            <a:schemeClr val="dk1">
              <a:alpha val="71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9" name="Rectángulo 8"/>
          <p:cNvSpPr/>
          <p:nvPr/>
        </p:nvSpPr>
        <p:spPr>
          <a:xfrm>
            <a:off x="2132652" y="3014521"/>
            <a:ext cx="8706312" cy="707886"/>
          </a:xfrm>
          <a:prstGeom prst="rect">
            <a:avLst/>
          </a:prstGeom>
        </p:spPr>
        <p:txBody>
          <a:bodyPr wrap="square">
            <a:spAutoFit/>
          </a:bodyPr>
          <a:lstStyle/>
          <a:p>
            <a:pPr algn="ctr"/>
            <a:r>
              <a:rPr lang="es-CO" sz="2000" dirty="0">
                <a:solidFill>
                  <a:prstClr val="white"/>
                </a:solidFill>
              </a:rPr>
              <a:t> Contar con un aliado estratégico para el desarrollo de soluciones que respondan a las necesidades de los clientes y brinden una ventaja competitiva.</a:t>
            </a:r>
          </a:p>
        </p:txBody>
      </p:sp>
      <p:sp>
        <p:nvSpPr>
          <p:cNvPr id="19" name="AutoShape 76"/>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panose="020B0604030504040204" charset="0"/>
              </a:rPr>
              <a:t>Necesidad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Picture 5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82333" y="6509442"/>
            <a:ext cx="1382250"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sp>
        <p:nvSpPr>
          <p:cNvPr id="19"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Plan de respuesta</a:t>
            </a:r>
          </a:p>
        </p:txBody>
      </p:sp>
      <p:cxnSp>
        <p:nvCxnSpPr>
          <p:cNvPr id="21" name="Conector recto 20"/>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700584" y="1136005"/>
            <a:ext cx="10818125" cy="5755422"/>
          </a:xfrm>
          <a:prstGeom prst="rect">
            <a:avLst/>
          </a:prstGeom>
        </p:spPr>
        <p:txBody>
          <a:bodyPr wrap="square">
            <a:spAutoFit/>
          </a:bodyPr>
          <a:lstStyle/>
          <a:p>
            <a:pPr algn="just"/>
            <a:r>
              <a:rPr lang="es-ES" sz="1600" dirty="0"/>
              <a:t>Con el fin de mitigar los riesgos identificados, se plantea la ejecución de las siguientes acciones, que contempla el compromiso de Stefanini y del Banco de Bogotá.</a:t>
            </a:r>
          </a:p>
          <a:p>
            <a:pPr marL="285750" indent="-285750" algn="just">
              <a:buFontTx/>
              <a:buChar char="-"/>
            </a:pPr>
            <a:endParaRPr lang="es-ES" sz="1600" dirty="0"/>
          </a:p>
          <a:p>
            <a:pPr marL="285750" indent="-285750" algn="just">
              <a:buFontTx/>
              <a:buChar char="-"/>
            </a:pPr>
            <a:r>
              <a:rPr lang="es-ES" sz="1600" dirty="0"/>
              <a:t>Existencia de una etapa de transición donde se asegurará la configuración de plataformas, ambientes y accesos, así como la capacitación de los recursos de Stefanini en temas de negocio, procesos y aplicaciones.  </a:t>
            </a:r>
          </a:p>
          <a:p>
            <a:pPr marL="285750" indent="-285750" algn="just">
              <a:buFontTx/>
              <a:buChar char="-"/>
            </a:pPr>
            <a:endParaRPr lang="es-ES" sz="1600" dirty="0"/>
          </a:p>
          <a:p>
            <a:pPr marL="285750" indent="-285750" algn="just">
              <a:buFontTx/>
              <a:buChar char="-"/>
            </a:pPr>
            <a:r>
              <a:rPr lang="es-ES" sz="1600" dirty="0"/>
              <a:t>Solicitud al Banco de Bogotá, durante la etapa de transición, de un canal de comunicación directo con los responsables de las plataformas, redes, comunicaciones, ambientes y accesos, que puedan impactar el proyecto.</a:t>
            </a:r>
          </a:p>
          <a:p>
            <a:pPr marL="285750" indent="-285750" algn="just">
              <a:buFontTx/>
              <a:buChar char="-"/>
            </a:pPr>
            <a:endParaRPr lang="es-ES" sz="1600" dirty="0"/>
          </a:p>
          <a:p>
            <a:pPr marL="285750" indent="-285750" algn="just">
              <a:buFontTx/>
              <a:buChar char="-"/>
            </a:pPr>
            <a:r>
              <a:rPr lang="es-ES" sz="1600" dirty="0"/>
              <a:t>Análisis, al inicio de cada paquete, de la cantidad y complejidad de los servicios requeridos, con el fin de reforzar el equipo de trabajo base, en caso de considerarlo necesario.</a:t>
            </a:r>
          </a:p>
          <a:p>
            <a:pPr marL="285750" indent="-285750" algn="just">
              <a:buFontTx/>
              <a:buChar char="-"/>
            </a:pPr>
            <a:endParaRPr lang="es-ES" sz="1600" dirty="0"/>
          </a:p>
          <a:p>
            <a:pPr marL="285750" indent="-285750" algn="just">
              <a:buFontTx/>
              <a:buChar char="-"/>
            </a:pPr>
            <a:r>
              <a:rPr lang="es-ES" sz="1600" dirty="0"/>
              <a:t>Adopción de una estrategia técnica, para que la respuesta a los cambios en la definición de servicios se pueda hacer sin impactar de forma considerable el desarrollo. </a:t>
            </a:r>
          </a:p>
          <a:p>
            <a:pPr marL="285750" indent="-285750" algn="just">
              <a:buFontTx/>
              <a:buChar char="-"/>
            </a:pPr>
            <a:endParaRPr lang="es-ES" sz="1600" dirty="0"/>
          </a:p>
          <a:p>
            <a:pPr marL="285750" indent="-285750" algn="just">
              <a:buFontTx/>
              <a:buChar char="-"/>
            </a:pPr>
            <a:r>
              <a:rPr lang="es-ES" sz="1600" dirty="0"/>
              <a:t>Análisis del cambio de especificaciones, durante la etapa de desarrollo, por parte del equipo técnico de Stefanini y el Banco de Bogotá, con el fin de definir la mejor opción entre:</a:t>
            </a:r>
          </a:p>
          <a:p>
            <a:pPr marL="742950" lvl="1" indent="-285750">
              <a:buFont typeface="Wingdings" panose="05000000000000000000" pitchFamily="2" charset="2"/>
              <a:buChar char="§"/>
            </a:pPr>
            <a:r>
              <a:rPr lang="es-ES" sz="1600" dirty="0"/>
              <a:t>Cambio menor: Realizado en el mismo sprint, debido a que la magnitud del cambio no impacta el tiempo de trabajo.</a:t>
            </a:r>
          </a:p>
          <a:p>
            <a:pPr marL="742950" lvl="1" indent="-285750">
              <a:buFont typeface="Wingdings" panose="05000000000000000000" pitchFamily="2" charset="2"/>
              <a:buChar char="§"/>
            </a:pPr>
            <a:r>
              <a:rPr lang="es-ES" sz="1600" dirty="0"/>
              <a:t>Cambio mayor: Realizado en el sprint siguiente, del mismo paquete. Es posible que se requiera reforzar el equipo de trabajo, caso en el cual el costo adicional será asumido por el Banco de Bogotá.</a:t>
            </a:r>
          </a:p>
          <a:p>
            <a:pPr marL="742950" lvl="1" indent="-285750">
              <a:buFont typeface="Wingdings" panose="05000000000000000000" pitchFamily="2" charset="2"/>
              <a:buChar char="§"/>
            </a:pPr>
            <a:r>
              <a:rPr lang="es-ES" sz="1600" dirty="0"/>
              <a:t>Cambio mayor: Realizado en el mismo sprint, cuando este es el último del paquete. En estos casos, se reforzará el equipo de trabajo, con un costo adicional, que será asumido por el Banco de Bogotá.</a:t>
            </a:r>
          </a:p>
          <a:p>
            <a:pPr algn="just"/>
            <a:endParaRPr lang="es-ES" sz="1600" dirty="0"/>
          </a:p>
        </p:txBody>
      </p:sp>
      <p:pic>
        <p:nvPicPr>
          <p:cNvPr id="10" name="Imagen 9"/>
          <p:cNvPicPr>
            <a:picLocks noChangeAspect="1"/>
          </p:cNvPicPr>
          <p:nvPr/>
        </p:nvPicPr>
        <p:blipFill>
          <a:blip r:embed="rId5"/>
          <a:stretch>
            <a:fillRect/>
          </a:stretch>
        </p:blipFill>
        <p:spPr>
          <a:xfrm>
            <a:off x="7972425" y="14"/>
            <a:ext cx="4219575" cy="1004874"/>
          </a:xfrm>
          <a:prstGeom prst="rect">
            <a:avLst/>
          </a:prstGeom>
        </p:spPr>
      </p:pic>
    </p:spTree>
    <p:extLst>
      <p:ext uri="{BB962C8B-B14F-4D97-AF65-F5344CB8AC3E}">
        <p14:creationId xmlns:p14="http://schemas.microsoft.com/office/powerpoint/2010/main" val="141342183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Picture 5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82333" y="6509442"/>
            <a:ext cx="1382250"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sp>
        <p:nvSpPr>
          <p:cNvPr id="19"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Plan de respuesta</a:t>
            </a:r>
          </a:p>
        </p:txBody>
      </p:sp>
      <p:cxnSp>
        <p:nvCxnSpPr>
          <p:cNvPr id="21" name="Conector recto 20"/>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700584" y="1368021"/>
            <a:ext cx="10818125" cy="3046988"/>
          </a:xfrm>
          <a:prstGeom prst="rect">
            <a:avLst/>
          </a:prstGeom>
        </p:spPr>
        <p:txBody>
          <a:bodyPr wrap="square">
            <a:spAutoFit/>
          </a:bodyPr>
          <a:lstStyle/>
          <a:p>
            <a:pPr marL="285750" indent="-285750" algn="just">
              <a:buFontTx/>
              <a:buChar char="-"/>
            </a:pPr>
            <a:r>
              <a:rPr lang="es-ES" sz="1600" dirty="0"/>
              <a:t>Participación del líder técnico de Stefanini en los procesos de diseño, desde el tercer paquete en adelante, con el fin de conocer de primera mano la finalidad de la implementación y realiza aportes para su mejor ejecución.</a:t>
            </a:r>
          </a:p>
          <a:p>
            <a:pPr marL="285750" indent="-285750" algn="just">
              <a:buFontTx/>
              <a:buChar char="-"/>
            </a:pPr>
            <a:endParaRPr lang="es-ES" sz="1600" dirty="0"/>
          </a:p>
          <a:p>
            <a:pPr marL="285750" indent="-285750" algn="just">
              <a:buFontTx/>
              <a:buChar char="-"/>
            </a:pPr>
            <a:r>
              <a:rPr lang="es-ES" sz="1600" dirty="0"/>
              <a:t>Los datos de prueba serán acordados y solicitados formalmente al Banco de Bogotá como actividad inicial de la etapa de desarrollo, con el fin de que estos sean tramitados oportunamente y estén disponibles en un plazo de una semana.</a:t>
            </a:r>
          </a:p>
          <a:p>
            <a:pPr marL="285750" indent="-285750" algn="just">
              <a:buFontTx/>
              <a:buChar char="-"/>
            </a:pPr>
            <a:endParaRPr lang="es-ES" sz="1600" dirty="0"/>
          </a:p>
          <a:p>
            <a:pPr marL="285750" indent="-285750" algn="just">
              <a:buFontTx/>
              <a:buChar char="-"/>
            </a:pPr>
            <a:r>
              <a:rPr lang="es-ES" sz="1600" dirty="0"/>
              <a:t>Análisis con el Banco de Bogotá de la asignación de un recurso que se encargue exclusivamente del soporte al paso entre ambientes, como parte del equipo de trabajo de Stefanini, con el fin de facilitar los despliegues.</a:t>
            </a:r>
          </a:p>
          <a:p>
            <a:pPr marL="285750" indent="-285750" algn="just">
              <a:buFontTx/>
              <a:buChar char="-"/>
            </a:pPr>
            <a:endParaRPr lang="es-ES" sz="1600" dirty="0"/>
          </a:p>
          <a:p>
            <a:pPr marL="285750" indent="-285750" algn="just">
              <a:buFontTx/>
              <a:buChar char="-"/>
            </a:pPr>
            <a:r>
              <a:rPr lang="es-ES" sz="1600" dirty="0"/>
              <a:t>Solicitud de ventana de tiempo que permita garantizar la consistencia de los datos, durante la ejecución de las pruebas.</a:t>
            </a:r>
          </a:p>
          <a:p>
            <a:pPr marL="285750" indent="-285750">
              <a:buFontTx/>
              <a:buChar char="-"/>
            </a:pPr>
            <a:endParaRPr lang="es-ES" sz="1600" dirty="0"/>
          </a:p>
          <a:p>
            <a:pPr marL="285750" indent="-285750">
              <a:buFontTx/>
              <a:buChar char="-"/>
            </a:pPr>
            <a:endParaRPr lang="es-ES" sz="1600" dirty="0"/>
          </a:p>
        </p:txBody>
      </p:sp>
      <p:pic>
        <p:nvPicPr>
          <p:cNvPr id="10" name="Imagen 9"/>
          <p:cNvPicPr>
            <a:picLocks noChangeAspect="1"/>
          </p:cNvPicPr>
          <p:nvPr/>
        </p:nvPicPr>
        <p:blipFill>
          <a:blip r:embed="rId5"/>
          <a:stretch>
            <a:fillRect/>
          </a:stretch>
        </p:blipFill>
        <p:spPr>
          <a:xfrm>
            <a:off x="7972425" y="14"/>
            <a:ext cx="4219575" cy="1004874"/>
          </a:xfrm>
          <a:prstGeom prst="rect">
            <a:avLst/>
          </a:prstGeom>
        </p:spPr>
      </p:pic>
    </p:spTree>
    <p:extLst>
      <p:ext uri="{BB962C8B-B14F-4D97-AF65-F5344CB8AC3E}">
        <p14:creationId xmlns:p14="http://schemas.microsoft.com/office/powerpoint/2010/main" val="308618431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Picture 5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82333" y="6509442"/>
            <a:ext cx="1382250"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sp>
        <p:nvSpPr>
          <p:cNvPr id="19"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Calidad</a:t>
            </a:r>
          </a:p>
        </p:txBody>
      </p:sp>
      <p:cxnSp>
        <p:nvCxnSpPr>
          <p:cNvPr id="21" name="Conector recto 20"/>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object 12"/>
          <p:cNvSpPr/>
          <p:nvPr/>
        </p:nvSpPr>
        <p:spPr>
          <a:xfrm>
            <a:off x="3541432" y="3329683"/>
            <a:ext cx="1812289" cy="901544"/>
          </a:xfrm>
          <a:custGeom>
            <a:avLst/>
            <a:gdLst/>
            <a:ahLst/>
            <a:cxnLst/>
            <a:rect l="l" t="t" r="r" b="b"/>
            <a:pathLst>
              <a:path w="1812289" h="1149350">
                <a:moveTo>
                  <a:pt x="1697101" y="0"/>
                </a:moveTo>
                <a:lnTo>
                  <a:pt x="114934" y="0"/>
                </a:lnTo>
                <a:lnTo>
                  <a:pt x="70187" y="9028"/>
                </a:lnTo>
                <a:lnTo>
                  <a:pt x="33655" y="33655"/>
                </a:lnTo>
                <a:lnTo>
                  <a:pt x="9028" y="70187"/>
                </a:lnTo>
                <a:lnTo>
                  <a:pt x="0" y="114935"/>
                </a:lnTo>
                <a:lnTo>
                  <a:pt x="0" y="1034161"/>
                </a:lnTo>
                <a:lnTo>
                  <a:pt x="9028" y="1078908"/>
                </a:lnTo>
                <a:lnTo>
                  <a:pt x="33654" y="1115440"/>
                </a:lnTo>
                <a:lnTo>
                  <a:pt x="70187" y="1140067"/>
                </a:lnTo>
                <a:lnTo>
                  <a:pt x="114934" y="1149095"/>
                </a:lnTo>
                <a:lnTo>
                  <a:pt x="1697101" y="1149095"/>
                </a:lnTo>
                <a:lnTo>
                  <a:pt x="1741848" y="1140067"/>
                </a:lnTo>
                <a:lnTo>
                  <a:pt x="1778381" y="1115441"/>
                </a:lnTo>
                <a:lnTo>
                  <a:pt x="1803007" y="1078908"/>
                </a:lnTo>
                <a:lnTo>
                  <a:pt x="1812036" y="1034161"/>
                </a:lnTo>
                <a:lnTo>
                  <a:pt x="1812036" y="114935"/>
                </a:lnTo>
                <a:lnTo>
                  <a:pt x="1803007" y="70187"/>
                </a:lnTo>
                <a:lnTo>
                  <a:pt x="1778380" y="33654"/>
                </a:lnTo>
                <a:lnTo>
                  <a:pt x="1741848" y="9028"/>
                </a:lnTo>
                <a:lnTo>
                  <a:pt x="1697101"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4" name="object 15"/>
          <p:cNvSpPr/>
          <p:nvPr/>
        </p:nvSpPr>
        <p:spPr>
          <a:xfrm>
            <a:off x="3056463" y="2784053"/>
            <a:ext cx="1672086" cy="891288"/>
          </a:xfrm>
          <a:custGeom>
            <a:avLst/>
            <a:gdLst/>
            <a:ahLst/>
            <a:cxnLst/>
            <a:rect l="l" t="t" r="r" b="b"/>
            <a:pathLst>
              <a:path w="1812289" h="1150620">
                <a:moveTo>
                  <a:pt x="0" y="115062"/>
                </a:moveTo>
                <a:lnTo>
                  <a:pt x="9048" y="70294"/>
                </a:lnTo>
                <a:lnTo>
                  <a:pt x="33718" y="33718"/>
                </a:lnTo>
                <a:lnTo>
                  <a:pt x="70294" y="9048"/>
                </a:lnTo>
                <a:lnTo>
                  <a:pt x="115061" y="0"/>
                </a:lnTo>
                <a:lnTo>
                  <a:pt x="1696973" y="0"/>
                </a:lnTo>
                <a:lnTo>
                  <a:pt x="1741741" y="9048"/>
                </a:lnTo>
                <a:lnTo>
                  <a:pt x="1778317" y="33718"/>
                </a:lnTo>
                <a:lnTo>
                  <a:pt x="1802987" y="70294"/>
                </a:lnTo>
                <a:lnTo>
                  <a:pt x="1812035" y="115062"/>
                </a:lnTo>
                <a:lnTo>
                  <a:pt x="1812035" y="1035557"/>
                </a:lnTo>
                <a:lnTo>
                  <a:pt x="1802987" y="1080325"/>
                </a:lnTo>
                <a:lnTo>
                  <a:pt x="1778317" y="1116901"/>
                </a:lnTo>
                <a:lnTo>
                  <a:pt x="1741741" y="1141571"/>
                </a:lnTo>
                <a:lnTo>
                  <a:pt x="1696973" y="1150620"/>
                </a:lnTo>
                <a:lnTo>
                  <a:pt x="115061" y="1150620"/>
                </a:lnTo>
                <a:lnTo>
                  <a:pt x="70294" y="1141571"/>
                </a:lnTo>
                <a:lnTo>
                  <a:pt x="33718" y="1116901"/>
                </a:lnTo>
                <a:lnTo>
                  <a:pt x="9048" y="1080325"/>
                </a:lnTo>
                <a:lnTo>
                  <a:pt x="0" y="1035557"/>
                </a:lnTo>
                <a:lnTo>
                  <a:pt x="0" y="115062"/>
                </a:lnTo>
                <a:close/>
              </a:path>
            </a:pathLst>
          </a:cu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200" b="0" i="0" u="none" strike="noStrike" kern="0" cap="none" spc="0" normalizeH="0" baseline="0" noProof="0" dirty="0">
              <a:ln>
                <a:noFill/>
              </a:ln>
              <a:solidFill>
                <a:prstClr val="white"/>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a:ln>
                  <a:noFill/>
                </a:ln>
                <a:solidFill>
                  <a:prstClr val="white"/>
                </a:solidFill>
                <a:effectLst/>
                <a:uLnTx/>
                <a:uFillTx/>
              </a:rPr>
              <a:t>Control del proceso</a:t>
            </a:r>
            <a:endParaRPr kumimoji="0" sz="1800" b="1" i="0" u="none" strike="noStrike" kern="0" cap="none" spc="0" normalizeH="0" baseline="0" noProof="0" dirty="0">
              <a:ln>
                <a:noFill/>
              </a:ln>
              <a:solidFill>
                <a:prstClr val="white"/>
              </a:solidFill>
              <a:effectLst/>
              <a:uLnTx/>
              <a:uFillTx/>
            </a:endParaRPr>
          </a:p>
        </p:txBody>
      </p:sp>
      <p:sp>
        <p:nvSpPr>
          <p:cNvPr id="32" name="object 22"/>
          <p:cNvSpPr/>
          <p:nvPr/>
        </p:nvSpPr>
        <p:spPr>
          <a:xfrm>
            <a:off x="5755804" y="3272219"/>
            <a:ext cx="1811020" cy="959008"/>
          </a:xfrm>
          <a:custGeom>
            <a:avLst/>
            <a:gdLst/>
            <a:ahLst/>
            <a:cxnLst/>
            <a:rect l="l" t="t" r="r" b="b"/>
            <a:pathLst>
              <a:path w="1811020" h="1149350">
                <a:moveTo>
                  <a:pt x="1695577" y="0"/>
                </a:moveTo>
                <a:lnTo>
                  <a:pt x="114934" y="0"/>
                </a:lnTo>
                <a:lnTo>
                  <a:pt x="70187" y="9028"/>
                </a:lnTo>
                <a:lnTo>
                  <a:pt x="33654" y="33655"/>
                </a:lnTo>
                <a:lnTo>
                  <a:pt x="9028" y="70187"/>
                </a:lnTo>
                <a:lnTo>
                  <a:pt x="0" y="114935"/>
                </a:lnTo>
                <a:lnTo>
                  <a:pt x="0" y="1034161"/>
                </a:lnTo>
                <a:lnTo>
                  <a:pt x="9028" y="1078908"/>
                </a:lnTo>
                <a:lnTo>
                  <a:pt x="33654" y="1115440"/>
                </a:lnTo>
                <a:lnTo>
                  <a:pt x="70187" y="1140067"/>
                </a:lnTo>
                <a:lnTo>
                  <a:pt x="114934" y="1149095"/>
                </a:lnTo>
                <a:lnTo>
                  <a:pt x="1695577" y="1149095"/>
                </a:lnTo>
                <a:lnTo>
                  <a:pt x="1740324" y="1140067"/>
                </a:lnTo>
                <a:lnTo>
                  <a:pt x="1776856" y="1115441"/>
                </a:lnTo>
                <a:lnTo>
                  <a:pt x="1801483" y="1078908"/>
                </a:lnTo>
                <a:lnTo>
                  <a:pt x="1810511" y="1034161"/>
                </a:lnTo>
                <a:lnTo>
                  <a:pt x="1810511" y="114935"/>
                </a:lnTo>
                <a:lnTo>
                  <a:pt x="1801483" y="70187"/>
                </a:lnTo>
                <a:lnTo>
                  <a:pt x="1776856" y="33654"/>
                </a:lnTo>
                <a:lnTo>
                  <a:pt x="1740324" y="9028"/>
                </a:lnTo>
                <a:lnTo>
                  <a:pt x="1695577"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 name="object 27"/>
          <p:cNvSpPr/>
          <p:nvPr/>
        </p:nvSpPr>
        <p:spPr>
          <a:xfrm>
            <a:off x="5755804" y="4606639"/>
            <a:ext cx="1811020" cy="1150620"/>
          </a:xfrm>
          <a:custGeom>
            <a:avLst/>
            <a:gdLst/>
            <a:ahLst/>
            <a:cxnLst/>
            <a:rect l="l" t="t" r="r" b="b"/>
            <a:pathLst>
              <a:path w="1811020" h="1150620">
                <a:moveTo>
                  <a:pt x="1695450" y="0"/>
                </a:moveTo>
                <a:lnTo>
                  <a:pt x="115062" y="0"/>
                </a:lnTo>
                <a:lnTo>
                  <a:pt x="70294" y="9048"/>
                </a:lnTo>
                <a:lnTo>
                  <a:pt x="33718" y="33718"/>
                </a:lnTo>
                <a:lnTo>
                  <a:pt x="9048" y="70294"/>
                </a:lnTo>
                <a:lnTo>
                  <a:pt x="0" y="115062"/>
                </a:lnTo>
                <a:lnTo>
                  <a:pt x="0" y="1035558"/>
                </a:lnTo>
                <a:lnTo>
                  <a:pt x="9048" y="1080346"/>
                </a:lnTo>
                <a:lnTo>
                  <a:pt x="33718" y="1116920"/>
                </a:lnTo>
                <a:lnTo>
                  <a:pt x="70294" y="1141578"/>
                </a:lnTo>
                <a:lnTo>
                  <a:pt x="115062" y="1150620"/>
                </a:lnTo>
                <a:lnTo>
                  <a:pt x="1695450" y="1150620"/>
                </a:lnTo>
                <a:lnTo>
                  <a:pt x="1740217" y="1141578"/>
                </a:lnTo>
                <a:lnTo>
                  <a:pt x="1776793" y="1116920"/>
                </a:lnTo>
                <a:lnTo>
                  <a:pt x="1801463" y="1080346"/>
                </a:lnTo>
                <a:lnTo>
                  <a:pt x="1810511" y="1035558"/>
                </a:lnTo>
                <a:lnTo>
                  <a:pt x="1810511" y="115062"/>
                </a:lnTo>
                <a:lnTo>
                  <a:pt x="1801463" y="70294"/>
                </a:lnTo>
                <a:lnTo>
                  <a:pt x="1776793" y="33718"/>
                </a:lnTo>
                <a:lnTo>
                  <a:pt x="1740217" y="9048"/>
                </a:lnTo>
                <a:lnTo>
                  <a:pt x="1695450"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8" name="object 31"/>
          <p:cNvSpPr txBox="1"/>
          <p:nvPr/>
        </p:nvSpPr>
        <p:spPr>
          <a:xfrm>
            <a:off x="6087399" y="4747870"/>
            <a:ext cx="1833379" cy="969561"/>
          </a:xfrm>
          <a:prstGeom prst="rect">
            <a:avLst/>
          </a:prstGeom>
        </p:spPr>
        <p:txBody>
          <a:bodyPr vert="horz" wrap="square" lIns="0" tIns="0" rIns="0" bIns="0" rtlCol="0">
            <a:spAutoFit/>
          </a:bodyPr>
          <a:lstStyle/>
          <a:p>
            <a:pPr marL="12065" marR="5080" indent="1270" algn="ctr">
              <a:lnSpc>
                <a:spcPct val="126000"/>
              </a:lnSpc>
            </a:pPr>
            <a:r>
              <a:rPr lang="es-ES" sz="1400" b="1" spc="-5" dirty="0">
                <a:solidFill>
                  <a:prstClr val="white"/>
                </a:solidFill>
                <a:latin typeface="Tahoma" panose="020B0604030504040204"/>
                <a:cs typeface="Tahoma" panose="020B0604030504040204"/>
              </a:rPr>
              <a:t>Referencia:</a:t>
            </a:r>
          </a:p>
          <a:p>
            <a:pPr marL="12065" marR="5080" indent="1270" algn="ctr">
              <a:lnSpc>
                <a:spcPct val="126000"/>
              </a:lnSpc>
            </a:pPr>
            <a:endParaRPr lang="es-ES" sz="700" b="1" spc="-5" dirty="0">
              <a:solidFill>
                <a:prstClr val="white"/>
              </a:solidFill>
              <a:latin typeface="Tahoma" panose="020B0604030504040204"/>
              <a:cs typeface="Tahoma" panose="020B0604030504040204"/>
            </a:endParaRPr>
          </a:p>
          <a:p>
            <a:pPr marL="12065" marR="5080" indent="1270" algn="ctr">
              <a:lnSpc>
                <a:spcPct val="126000"/>
              </a:lnSpc>
            </a:pPr>
            <a:r>
              <a:rPr sz="1400" b="1" spc="-5" dirty="0">
                <a:solidFill>
                  <a:prstClr val="white"/>
                </a:solidFill>
                <a:latin typeface="Tahoma" panose="020B0604030504040204"/>
                <a:cs typeface="Tahoma" panose="020B0604030504040204"/>
              </a:rPr>
              <a:t>ISO/IEC  </a:t>
            </a:r>
            <a:r>
              <a:rPr sz="1400" b="1" dirty="0">
                <a:solidFill>
                  <a:prstClr val="white"/>
                </a:solidFill>
                <a:latin typeface="Tahoma" panose="020B0604030504040204"/>
                <a:cs typeface="Tahoma" panose="020B0604030504040204"/>
              </a:rPr>
              <a:t>9126,</a:t>
            </a:r>
            <a:r>
              <a:rPr sz="1400" b="1" spc="-105" dirty="0">
                <a:solidFill>
                  <a:prstClr val="white"/>
                </a:solidFill>
                <a:latin typeface="Tahoma" panose="020B0604030504040204"/>
                <a:cs typeface="Tahoma" panose="020B0604030504040204"/>
              </a:rPr>
              <a:t> </a:t>
            </a:r>
            <a:r>
              <a:rPr sz="1400" b="1" dirty="0">
                <a:solidFill>
                  <a:prstClr val="white"/>
                </a:solidFill>
                <a:latin typeface="Tahoma" panose="020B0604030504040204"/>
                <a:cs typeface="Tahoma" panose="020B0604030504040204"/>
              </a:rPr>
              <a:t>14598,</a:t>
            </a:r>
            <a:r>
              <a:rPr lang="es-ES" sz="1400" b="1" dirty="0">
                <a:solidFill>
                  <a:prstClr val="white"/>
                </a:solidFill>
                <a:latin typeface="Tahoma" panose="020B0604030504040204"/>
                <a:cs typeface="Tahoma" panose="020B0604030504040204"/>
              </a:rPr>
              <a:t> </a:t>
            </a:r>
            <a:r>
              <a:rPr sz="1400" b="1" spc="5" dirty="0">
                <a:solidFill>
                  <a:prstClr val="white"/>
                </a:solidFill>
                <a:latin typeface="Tahoma" panose="020B0604030504040204"/>
                <a:cs typeface="Tahoma" panose="020B0604030504040204"/>
              </a:rPr>
              <a:t>25000</a:t>
            </a:r>
            <a:endParaRPr sz="1400" dirty="0">
              <a:solidFill>
                <a:prstClr val="white"/>
              </a:solidFill>
              <a:latin typeface="Tahoma" panose="020B0604030504040204"/>
              <a:cs typeface="Tahoma" panose="020B0604030504040204"/>
            </a:endParaRPr>
          </a:p>
        </p:txBody>
      </p:sp>
      <p:sp>
        <p:nvSpPr>
          <p:cNvPr id="39" name="object 32"/>
          <p:cNvSpPr/>
          <p:nvPr/>
        </p:nvSpPr>
        <p:spPr>
          <a:xfrm>
            <a:off x="3999981" y="4172421"/>
            <a:ext cx="1533144" cy="749807"/>
          </a:xfrm>
          <a:prstGeom prst="rect">
            <a:avLst/>
          </a:prstGeom>
          <a:blipFill>
            <a:blip r:embed="rId5"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0" name="object 34"/>
          <p:cNvSpPr/>
          <p:nvPr/>
        </p:nvSpPr>
        <p:spPr>
          <a:xfrm>
            <a:off x="2582154" y="3941684"/>
            <a:ext cx="800243" cy="716788"/>
          </a:xfrm>
          <a:prstGeom prst="rect">
            <a:avLst/>
          </a:prstGeom>
          <a:blipFill>
            <a:blip r:embed="rId6"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1" name="object 35"/>
          <p:cNvSpPr/>
          <p:nvPr/>
        </p:nvSpPr>
        <p:spPr>
          <a:xfrm>
            <a:off x="4694926" y="4506177"/>
            <a:ext cx="414528" cy="316992"/>
          </a:xfrm>
          <a:prstGeom prst="rect">
            <a:avLst/>
          </a:prstGeom>
          <a:blipFill>
            <a:blip r:embed="rId7"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2" name="object 38"/>
          <p:cNvSpPr/>
          <p:nvPr/>
        </p:nvSpPr>
        <p:spPr>
          <a:xfrm>
            <a:off x="8131879" y="3881442"/>
            <a:ext cx="783335" cy="711708"/>
          </a:xfrm>
          <a:prstGeom prst="rect">
            <a:avLst/>
          </a:prstGeom>
          <a:blipFill>
            <a:blip r:embed="rId8"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4" name="object 47"/>
          <p:cNvSpPr txBox="1"/>
          <p:nvPr/>
        </p:nvSpPr>
        <p:spPr>
          <a:xfrm>
            <a:off x="7671471" y="5394265"/>
            <a:ext cx="2047308" cy="646331"/>
          </a:xfrm>
          <a:prstGeom prst="rect">
            <a:avLst/>
          </a:prstGeom>
        </p:spPr>
        <p:txBody>
          <a:bodyPr vert="horz" wrap="square" lIns="0" tIns="0" rIns="0" bIns="0" rtlCol="0">
            <a:spAutoFit/>
          </a:bodyPr>
          <a:lstStyle/>
          <a:p>
            <a:pPr marL="194945" marR="53975" indent="-171450">
              <a:buFont typeface="Arial" panose="020B0604020202020204" pitchFamily="34" charset="0"/>
              <a:buChar char="•"/>
              <a:tabLst>
                <a:tab pos="196215" algn="l"/>
              </a:tabLst>
            </a:pPr>
            <a:r>
              <a:rPr lang="es-ES" sz="1400" dirty="0">
                <a:solidFill>
                  <a:srgbClr val="0058AA"/>
                </a:solidFill>
                <a:latin typeface="Tahoma" panose="020B0604030504040204"/>
                <a:cs typeface="Tahoma" panose="020B0604030504040204"/>
              </a:rPr>
              <a:t>Pruebas unitarias </a:t>
            </a:r>
          </a:p>
          <a:p>
            <a:pPr marL="194945" marR="53975" indent="-171450">
              <a:buFont typeface="Arial" panose="020B0604020202020204" pitchFamily="34" charset="0"/>
              <a:buChar char="•"/>
              <a:tabLst>
                <a:tab pos="196215" algn="l"/>
              </a:tabLst>
            </a:pPr>
            <a:r>
              <a:rPr lang="es-ES" sz="1400" dirty="0">
                <a:solidFill>
                  <a:srgbClr val="0058AA"/>
                </a:solidFill>
                <a:latin typeface="Tahoma" panose="020B0604030504040204"/>
                <a:cs typeface="Tahoma" panose="020B0604030504040204"/>
              </a:rPr>
              <a:t>Revisión par de código</a:t>
            </a:r>
          </a:p>
          <a:p>
            <a:pPr marL="194945" marR="53975" indent="-171450">
              <a:buFont typeface="Arial" panose="020B0604020202020204" pitchFamily="34" charset="0"/>
              <a:buChar char="•"/>
              <a:tabLst>
                <a:tab pos="196215" algn="l"/>
              </a:tabLst>
            </a:pPr>
            <a:r>
              <a:rPr lang="es-ES" sz="1400" dirty="0">
                <a:solidFill>
                  <a:srgbClr val="0058AA"/>
                </a:solidFill>
                <a:latin typeface="Tahoma" panose="020B0604030504040204"/>
                <a:cs typeface="Tahoma" panose="020B0604030504040204"/>
              </a:rPr>
              <a:t>Pruebas cruzadas</a:t>
            </a:r>
          </a:p>
        </p:txBody>
      </p:sp>
      <p:sp>
        <p:nvSpPr>
          <p:cNvPr id="45" name="object 16"/>
          <p:cNvSpPr txBox="1"/>
          <p:nvPr/>
        </p:nvSpPr>
        <p:spPr>
          <a:xfrm>
            <a:off x="6164108" y="3460611"/>
            <a:ext cx="1165616" cy="666849"/>
          </a:xfrm>
          <a:prstGeom prst="rect">
            <a:avLst/>
          </a:prstGeom>
        </p:spPr>
        <p:txBody>
          <a:bodyPr vert="horz" wrap="square" lIns="0" tIns="0" rIns="0" bIns="0" rtlCol="0">
            <a:spAutoFit/>
          </a:bodyPr>
          <a:lstStyle/>
          <a:p>
            <a:pPr marL="29210" marR="5080" indent="-17145" algn="ctr">
              <a:lnSpc>
                <a:spcPts val="2600"/>
              </a:lnSpc>
            </a:pPr>
            <a:r>
              <a:rPr lang="es-ES" sz="1600" b="1" spc="-5" dirty="0">
                <a:solidFill>
                  <a:prstClr val="white"/>
                </a:solidFill>
                <a:latin typeface="Tahoma" panose="020B0604030504040204"/>
                <a:cs typeface="Tahoma" panose="020B0604030504040204"/>
              </a:rPr>
              <a:t>Control</a:t>
            </a:r>
            <a:r>
              <a:rPr sz="1600" b="1" spc="-80" dirty="0">
                <a:solidFill>
                  <a:prstClr val="white"/>
                </a:solidFill>
                <a:latin typeface="Tahoma" panose="020B0604030504040204"/>
                <a:cs typeface="Tahoma" panose="020B0604030504040204"/>
              </a:rPr>
              <a:t> </a:t>
            </a:r>
            <a:r>
              <a:rPr sz="1600" b="1" dirty="0">
                <a:solidFill>
                  <a:prstClr val="white"/>
                </a:solidFill>
                <a:latin typeface="Tahoma" panose="020B0604030504040204"/>
                <a:cs typeface="Tahoma" panose="020B0604030504040204"/>
              </a:rPr>
              <a:t>de</a:t>
            </a:r>
            <a:r>
              <a:rPr lang="es-ES" sz="1600" b="1" dirty="0">
                <a:solidFill>
                  <a:prstClr val="white"/>
                </a:solidFill>
                <a:latin typeface="Tahoma" panose="020B0604030504040204"/>
                <a:cs typeface="Tahoma" panose="020B0604030504040204"/>
              </a:rPr>
              <a:t>l</a:t>
            </a:r>
            <a:r>
              <a:rPr sz="1600" b="1" dirty="0">
                <a:solidFill>
                  <a:prstClr val="white"/>
                </a:solidFill>
                <a:latin typeface="Tahoma" panose="020B0604030504040204"/>
                <a:cs typeface="Tahoma" panose="020B0604030504040204"/>
              </a:rPr>
              <a:t>  </a:t>
            </a:r>
            <a:r>
              <a:rPr lang="es-ES" sz="1600" b="1" spc="-5" dirty="0">
                <a:solidFill>
                  <a:prstClr val="white"/>
                </a:solidFill>
                <a:latin typeface="Tahoma" panose="020B0604030504040204"/>
                <a:cs typeface="Tahoma" panose="020B0604030504040204"/>
              </a:rPr>
              <a:t>Producto</a:t>
            </a:r>
            <a:endParaRPr sz="1600" dirty="0">
              <a:solidFill>
                <a:prstClr val="white"/>
              </a:solidFill>
              <a:latin typeface="Tahoma" panose="020B0604030504040204"/>
              <a:cs typeface="Tahoma" panose="020B0604030504040204"/>
            </a:endParaRPr>
          </a:p>
        </p:txBody>
      </p:sp>
      <p:sp>
        <p:nvSpPr>
          <p:cNvPr id="46" name="CuadroTexto 45"/>
          <p:cNvSpPr txBox="1"/>
          <p:nvPr/>
        </p:nvSpPr>
        <p:spPr>
          <a:xfrm>
            <a:off x="2063881" y="4709622"/>
            <a:ext cx="1821755"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200" i="0" u="none" strike="noStrike" kern="0" cap="none" spc="0" normalizeH="0" baseline="0" noProof="0" dirty="0">
                <a:ln>
                  <a:noFill/>
                </a:ln>
                <a:solidFill>
                  <a:prstClr val="black"/>
                </a:solidFill>
                <a:effectLst/>
                <a:uLnTx/>
                <a:uFillTx/>
                <a:latin typeface="Tahoma" panose="020B0604030504040204"/>
                <a:cs typeface="Tahoma" panose="020B0604030504040204"/>
              </a:rPr>
              <a:t>Proceso interno de verificación de co</a:t>
            </a:r>
            <a:r>
              <a:rPr kumimoji="0" lang="es-ES" sz="1200" i="0" u="none" strike="noStrike" kern="0" cap="none" spc="-5" normalizeH="0" baseline="0" noProof="0" dirty="0">
                <a:ln>
                  <a:noFill/>
                </a:ln>
                <a:solidFill>
                  <a:prstClr val="black"/>
                </a:solidFill>
                <a:effectLst/>
                <a:uLnTx/>
                <a:uFillTx/>
                <a:latin typeface="Tahoma" panose="020B0604030504040204"/>
                <a:cs typeface="Tahoma" panose="020B0604030504040204"/>
              </a:rPr>
              <a:t>nform</a:t>
            </a:r>
            <a:r>
              <a:rPr kumimoji="0" lang="es-ES" sz="1200" i="0" u="none" strike="noStrike" kern="0" cap="none" spc="0" normalizeH="0" baseline="0" noProof="0" dirty="0">
                <a:ln>
                  <a:noFill/>
                </a:ln>
                <a:solidFill>
                  <a:prstClr val="black"/>
                </a:solidFill>
                <a:effectLst/>
                <a:uLnTx/>
                <a:uFillTx/>
                <a:latin typeface="Tahoma" panose="020B0604030504040204"/>
                <a:cs typeface="Tahoma" panose="020B0604030504040204"/>
              </a:rPr>
              <a:t>idad </a:t>
            </a:r>
            <a:r>
              <a:rPr kumimoji="0" lang="es-ES" sz="1200" i="0" u="none" strike="noStrike" kern="0" cap="none" spc="-5" normalizeH="0" baseline="0" noProof="0" dirty="0">
                <a:ln>
                  <a:noFill/>
                </a:ln>
                <a:solidFill>
                  <a:prstClr val="black"/>
                </a:solidFill>
                <a:effectLst/>
                <a:uLnTx/>
                <a:uFillTx/>
                <a:latin typeface="Tahoma" panose="020B0604030504040204"/>
                <a:cs typeface="Tahoma" panose="020B0604030504040204"/>
              </a:rPr>
              <a:t>técnica</a:t>
            </a:r>
            <a:endParaRPr kumimoji="0" lang="es-ES" sz="1800" i="0" u="none" strike="noStrike" kern="0" cap="none" spc="0" normalizeH="0" baseline="0" noProof="0" dirty="0">
              <a:ln>
                <a:noFill/>
              </a:ln>
              <a:solidFill>
                <a:prstClr val="black"/>
              </a:solidFill>
              <a:effectLst/>
              <a:uLnTx/>
              <a:uFillTx/>
            </a:endParaRPr>
          </a:p>
        </p:txBody>
      </p:sp>
      <p:sp>
        <p:nvSpPr>
          <p:cNvPr id="47" name="Rectángulo 46"/>
          <p:cNvSpPr/>
          <p:nvPr/>
        </p:nvSpPr>
        <p:spPr>
          <a:xfrm>
            <a:off x="7692772" y="4556065"/>
            <a:ext cx="1679642" cy="646331"/>
          </a:xfrm>
          <a:prstGeom prst="rect">
            <a:avLst/>
          </a:prstGeom>
        </p:spPr>
        <p:txBody>
          <a:bodyPr wrap="square">
            <a:spAutoFit/>
          </a:bodyPr>
          <a:lstStyle/>
          <a:p>
            <a:pPr algn="ctr"/>
            <a:r>
              <a:rPr lang="es-ES" sz="1200" dirty="0">
                <a:solidFill>
                  <a:prstClr val="black"/>
                </a:solidFill>
                <a:latin typeface="Tahoma" panose="020B0604030504040204"/>
                <a:cs typeface="Tahoma" panose="020B0604030504040204"/>
              </a:rPr>
              <a:t>Lineamientos y seguimiento de la Gerencia Técnica</a:t>
            </a:r>
          </a:p>
        </p:txBody>
      </p:sp>
      <p:cxnSp>
        <p:nvCxnSpPr>
          <p:cNvPr id="4" name="Conector recto 3"/>
          <p:cNvCxnSpPr/>
          <p:nvPr/>
        </p:nvCxnSpPr>
        <p:spPr>
          <a:xfrm>
            <a:off x="3882803" y="2036618"/>
            <a:ext cx="46169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p:cNvCxnSpPr/>
          <p:nvPr/>
        </p:nvCxnSpPr>
        <p:spPr>
          <a:xfrm>
            <a:off x="3882803" y="2036618"/>
            <a:ext cx="0" cy="69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a:off x="8499742" y="2036618"/>
            <a:ext cx="0" cy="692727"/>
          </a:xfrm>
          <a:prstGeom prst="line">
            <a:avLst/>
          </a:prstGeom>
        </p:spPr>
        <p:style>
          <a:lnRef idx="1">
            <a:schemeClr val="accent1"/>
          </a:lnRef>
          <a:fillRef idx="0">
            <a:schemeClr val="accent1"/>
          </a:fillRef>
          <a:effectRef idx="0">
            <a:schemeClr val="accent1"/>
          </a:effectRef>
          <a:fontRef idx="minor">
            <a:schemeClr val="tx1"/>
          </a:fontRef>
        </p:style>
      </p:cxnSp>
      <p:sp>
        <p:nvSpPr>
          <p:cNvPr id="51" name="object 15"/>
          <p:cNvSpPr/>
          <p:nvPr/>
        </p:nvSpPr>
        <p:spPr>
          <a:xfrm>
            <a:off x="7644554" y="2772250"/>
            <a:ext cx="1672086" cy="891288"/>
          </a:xfrm>
          <a:custGeom>
            <a:avLst/>
            <a:gdLst/>
            <a:ahLst/>
            <a:cxnLst/>
            <a:rect l="l" t="t" r="r" b="b"/>
            <a:pathLst>
              <a:path w="1812289" h="1150620">
                <a:moveTo>
                  <a:pt x="0" y="115062"/>
                </a:moveTo>
                <a:lnTo>
                  <a:pt x="9048" y="70294"/>
                </a:lnTo>
                <a:lnTo>
                  <a:pt x="33718" y="33718"/>
                </a:lnTo>
                <a:lnTo>
                  <a:pt x="70294" y="9048"/>
                </a:lnTo>
                <a:lnTo>
                  <a:pt x="115061" y="0"/>
                </a:lnTo>
                <a:lnTo>
                  <a:pt x="1696973" y="0"/>
                </a:lnTo>
                <a:lnTo>
                  <a:pt x="1741741" y="9048"/>
                </a:lnTo>
                <a:lnTo>
                  <a:pt x="1778317" y="33718"/>
                </a:lnTo>
                <a:lnTo>
                  <a:pt x="1802987" y="70294"/>
                </a:lnTo>
                <a:lnTo>
                  <a:pt x="1812035" y="115062"/>
                </a:lnTo>
                <a:lnTo>
                  <a:pt x="1812035" y="1035557"/>
                </a:lnTo>
                <a:lnTo>
                  <a:pt x="1802987" y="1080325"/>
                </a:lnTo>
                <a:lnTo>
                  <a:pt x="1778317" y="1116901"/>
                </a:lnTo>
                <a:lnTo>
                  <a:pt x="1741741" y="1141571"/>
                </a:lnTo>
                <a:lnTo>
                  <a:pt x="1696973" y="1150620"/>
                </a:lnTo>
                <a:lnTo>
                  <a:pt x="115061" y="1150620"/>
                </a:lnTo>
                <a:lnTo>
                  <a:pt x="70294" y="1141571"/>
                </a:lnTo>
                <a:lnTo>
                  <a:pt x="33718" y="1116901"/>
                </a:lnTo>
                <a:lnTo>
                  <a:pt x="9048" y="1080325"/>
                </a:lnTo>
                <a:lnTo>
                  <a:pt x="0" y="1035557"/>
                </a:lnTo>
                <a:lnTo>
                  <a:pt x="0" y="115062"/>
                </a:lnTo>
                <a:close/>
              </a:path>
            </a:pathLst>
          </a:cu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200" b="0" i="0" u="none" strike="noStrike" kern="0" cap="none" spc="0" normalizeH="0" baseline="0" noProof="0" dirty="0">
              <a:ln>
                <a:noFill/>
              </a:ln>
              <a:solidFill>
                <a:prstClr val="white"/>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1" i="0" u="none" strike="noStrike" kern="0" cap="none" spc="0" normalizeH="0" baseline="0" noProof="0" dirty="0">
                <a:ln>
                  <a:noFill/>
                </a:ln>
                <a:solidFill>
                  <a:prstClr val="white"/>
                </a:solidFill>
                <a:effectLst/>
                <a:uLnTx/>
                <a:uFillTx/>
              </a:rPr>
              <a:t>Control del producto</a:t>
            </a:r>
            <a:endParaRPr kumimoji="0" sz="1800" b="1" i="0" u="none" strike="noStrike" kern="0" cap="none" spc="0" normalizeH="0" baseline="0" noProof="0" dirty="0">
              <a:ln>
                <a:noFill/>
              </a:ln>
              <a:solidFill>
                <a:prstClr val="white"/>
              </a:solidFill>
              <a:effectLst/>
              <a:uLnTx/>
              <a:uFillTx/>
            </a:endParaRPr>
          </a:p>
        </p:txBody>
      </p:sp>
      <p:pic>
        <p:nvPicPr>
          <p:cNvPr id="52" name="Imagen 51"/>
          <p:cNvPicPr>
            <a:picLocks noChangeAspect="1"/>
          </p:cNvPicPr>
          <p:nvPr/>
        </p:nvPicPr>
        <p:blipFill>
          <a:blip r:embed="rId9"/>
          <a:stretch>
            <a:fillRect/>
          </a:stretch>
        </p:blipFill>
        <p:spPr>
          <a:xfrm>
            <a:off x="7972425" y="14"/>
            <a:ext cx="4219575" cy="1004874"/>
          </a:xfrm>
          <a:prstGeom prst="rect">
            <a:avLst/>
          </a:prstGeom>
        </p:spPr>
      </p:pic>
    </p:spTree>
    <p:extLst>
      <p:ext uri="{BB962C8B-B14F-4D97-AF65-F5344CB8AC3E}">
        <p14:creationId xmlns:p14="http://schemas.microsoft.com/office/powerpoint/2010/main" val="81297348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Picture 5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82333" y="6509442"/>
            <a:ext cx="1382250"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sp>
        <p:nvSpPr>
          <p:cNvPr id="19"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Gestión</a:t>
            </a:r>
          </a:p>
        </p:txBody>
      </p:sp>
      <p:cxnSp>
        <p:nvCxnSpPr>
          <p:cNvPr id="21" name="Conector recto 20"/>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Imagen 24"/>
          <p:cNvPicPr>
            <a:picLocks noChangeAspect="1"/>
          </p:cNvPicPr>
          <p:nvPr/>
        </p:nvPicPr>
        <p:blipFill>
          <a:blip r:embed="rId5"/>
          <a:stretch>
            <a:fillRect/>
          </a:stretch>
        </p:blipFill>
        <p:spPr>
          <a:xfrm>
            <a:off x="7972425" y="14"/>
            <a:ext cx="4219575" cy="1004874"/>
          </a:xfrm>
          <a:prstGeom prst="rect">
            <a:avLst/>
          </a:prstGeom>
        </p:spPr>
      </p:pic>
      <p:sp>
        <p:nvSpPr>
          <p:cNvPr id="27" name="Rectángulo 26"/>
          <p:cNvSpPr/>
          <p:nvPr/>
        </p:nvSpPr>
        <p:spPr>
          <a:xfrm>
            <a:off x="700584" y="1368021"/>
            <a:ext cx="10818125" cy="5509200"/>
          </a:xfrm>
          <a:prstGeom prst="rect">
            <a:avLst/>
          </a:prstGeom>
        </p:spPr>
        <p:txBody>
          <a:bodyPr wrap="square">
            <a:spAutoFit/>
          </a:bodyPr>
          <a:lstStyle/>
          <a:p>
            <a:pPr algn="just"/>
            <a:r>
              <a:rPr lang="es-ES" sz="1600" b="1" dirty="0"/>
              <a:t>HACIA EL EQUIPO DE TRABAJO:</a:t>
            </a:r>
          </a:p>
          <a:p>
            <a:pPr algn="just"/>
            <a:endParaRPr lang="es-ES" sz="1600" dirty="0"/>
          </a:p>
          <a:p>
            <a:pPr marL="285750" indent="-285750" algn="just">
              <a:buFontTx/>
              <a:buChar char="-"/>
            </a:pPr>
            <a:r>
              <a:rPr lang="es-ES" sz="1600" dirty="0"/>
              <a:t>Sprint </a:t>
            </a:r>
            <a:r>
              <a:rPr lang="es-ES" sz="1600" dirty="0" err="1"/>
              <a:t>planning</a:t>
            </a:r>
            <a:endParaRPr lang="es-ES" sz="1600" dirty="0"/>
          </a:p>
          <a:p>
            <a:pPr marL="285750" indent="-285750" algn="just">
              <a:buFontTx/>
              <a:buChar char="-"/>
            </a:pPr>
            <a:endParaRPr lang="es-ES" sz="1600" dirty="0"/>
          </a:p>
          <a:p>
            <a:pPr marL="285750" indent="-285750" algn="just">
              <a:buFontTx/>
              <a:buChar char="-"/>
            </a:pPr>
            <a:r>
              <a:rPr lang="es-ES" sz="1600" dirty="0" err="1"/>
              <a:t>Daily</a:t>
            </a:r>
            <a:r>
              <a:rPr lang="es-ES" sz="1600" dirty="0"/>
              <a:t> meeting</a:t>
            </a:r>
          </a:p>
          <a:p>
            <a:pPr marL="285750" indent="-285750" algn="just">
              <a:buFontTx/>
              <a:buChar char="-"/>
            </a:pPr>
            <a:endParaRPr lang="es-ES" sz="1600" dirty="0"/>
          </a:p>
          <a:p>
            <a:pPr marL="285750" indent="-285750" algn="just">
              <a:buFontTx/>
              <a:buChar char="-"/>
            </a:pPr>
            <a:r>
              <a:rPr lang="es-ES" sz="1600" dirty="0"/>
              <a:t>Sprint </a:t>
            </a:r>
            <a:r>
              <a:rPr lang="es-ES" sz="1600" dirty="0" err="1"/>
              <a:t>review</a:t>
            </a:r>
            <a:endParaRPr lang="es-ES" sz="1600" dirty="0"/>
          </a:p>
          <a:p>
            <a:pPr marL="285750" indent="-285750" algn="just">
              <a:buFontTx/>
              <a:buChar char="-"/>
            </a:pPr>
            <a:endParaRPr lang="es-ES" sz="1600" dirty="0"/>
          </a:p>
          <a:p>
            <a:pPr marL="285750" indent="-285750" algn="just">
              <a:buFontTx/>
              <a:buChar char="-"/>
            </a:pPr>
            <a:r>
              <a:rPr lang="es-ES" sz="1600" dirty="0" err="1"/>
              <a:t>Retrospective</a:t>
            </a:r>
            <a:endParaRPr lang="es-ES" sz="1600" dirty="0"/>
          </a:p>
          <a:p>
            <a:pPr marL="285750" indent="-285750" algn="just">
              <a:buFontTx/>
              <a:buChar char="-"/>
            </a:pPr>
            <a:endParaRPr lang="es-ES" sz="1600" dirty="0"/>
          </a:p>
          <a:p>
            <a:pPr marL="285750" indent="-285750" algn="just">
              <a:buFontTx/>
              <a:buChar char="-"/>
            </a:pPr>
            <a:endParaRPr lang="es-ES" sz="1600" dirty="0"/>
          </a:p>
          <a:p>
            <a:pPr algn="just"/>
            <a:r>
              <a:rPr lang="es-ES" sz="1600" b="1" dirty="0"/>
              <a:t>HACIA EL BANCO DE BOGOTÁ:</a:t>
            </a:r>
          </a:p>
          <a:p>
            <a:pPr algn="just"/>
            <a:endParaRPr lang="es-ES" sz="1600" dirty="0"/>
          </a:p>
          <a:p>
            <a:pPr marL="285750" indent="-285750" algn="just">
              <a:buFontTx/>
              <a:buChar char="-"/>
            </a:pPr>
            <a:r>
              <a:rPr lang="es-ES" sz="1600" dirty="0"/>
              <a:t>Informe de avance diario del sprint</a:t>
            </a:r>
          </a:p>
          <a:p>
            <a:pPr marL="285750" indent="-285750" algn="just">
              <a:buFontTx/>
              <a:buChar char="-"/>
            </a:pPr>
            <a:endParaRPr lang="es-ES" sz="1600" dirty="0"/>
          </a:p>
          <a:p>
            <a:pPr marL="285750" indent="-285750" algn="just">
              <a:buFontTx/>
              <a:buChar char="-"/>
            </a:pPr>
            <a:r>
              <a:rPr lang="es-ES" sz="1600" dirty="0" err="1"/>
              <a:t>Burndown</a:t>
            </a:r>
            <a:r>
              <a:rPr lang="es-ES" sz="1600" dirty="0"/>
              <a:t> chart</a:t>
            </a:r>
          </a:p>
          <a:p>
            <a:pPr marL="285750" indent="-285750" algn="just">
              <a:buFontTx/>
              <a:buChar char="-"/>
            </a:pPr>
            <a:endParaRPr lang="es-ES" sz="1600" dirty="0"/>
          </a:p>
          <a:p>
            <a:pPr marL="285750" indent="-285750" algn="just">
              <a:buFontTx/>
              <a:buChar char="-"/>
            </a:pPr>
            <a:r>
              <a:rPr lang="es-ES" sz="1600" dirty="0"/>
              <a:t>Reunión de seguimiento semanal</a:t>
            </a:r>
          </a:p>
          <a:p>
            <a:pPr marL="285750" indent="-285750" algn="just">
              <a:buFontTx/>
              <a:buChar char="-"/>
            </a:pPr>
            <a:endParaRPr lang="es-ES" sz="1600" dirty="0"/>
          </a:p>
          <a:p>
            <a:pPr marL="285750" indent="-285750" algn="just">
              <a:buFontTx/>
              <a:buChar char="-"/>
            </a:pPr>
            <a:r>
              <a:rPr lang="es-ES" sz="1600" dirty="0" err="1"/>
              <a:t>Retrospective</a:t>
            </a:r>
            <a:endParaRPr lang="es-ES" sz="1600" dirty="0"/>
          </a:p>
          <a:p>
            <a:pPr marL="285750" indent="-285750" algn="just">
              <a:buFontTx/>
              <a:buChar char="-"/>
            </a:pPr>
            <a:endParaRPr lang="es-ES" sz="1600" dirty="0"/>
          </a:p>
          <a:p>
            <a:pPr marL="285750" indent="-285750" algn="just">
              <a:buFontTx/>
              <a:buChar char="-"/>
            </a:pPr>
            <a:endParaRPr lang="es-ES" sz="1600" dirty="0"/>
          </a:p>
        </p:txBody>
      </p:sp>
      <p:pic>
        <p:nvPicPr>
          <p:cNvPr id="28" name="Imagen 27"/>
          <p:cNvPicPr/>
          <p:nvPr/>
        </p:nvPicPr>
        <p:blipFill>
          <a:blip r:embed="rId6"/>
          <a:stretch>
            <a:fillRect/>
          </a:stretch>
        </p:blipFill>
        <p:spPr>
          <a:xfrm>
            <a:off x="5418349" y="2243586"/>
            <a:ext cx="5789977" cy="3265628"/>
          </a:xfrm>
          <a:prstGeom prst="rect">
            <a:avLst/>
          </a:prstGeom>
        </p:spPr>
      </p:pic>
    </p:spTree>
    <p:extLst>
      <p:ext uri="{BB962C8B-B14F-4D97-AF65-F5344CB8AC3E}">
        <p14:creationId xmlns:p14="http://schemas.microsoft.com/office/powerpoint/2010/main" val="170589416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ángulo 55"/>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Plan de Proyecto – Proceso de Estimación </a:t>
            </a:r>
          </a:p>
        </p:txBody>
      </p:sp>
      <p:cxnSp>
        <p:nvCxnSpPr>
          <p:cNvPr id="26" name="Conector recto 25"/>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AutoShape 4" descr="Resultado de imagen para icono me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5" name="Rectángulo 94"/>
          <p:cNvSpPr/>
          <p:nvPr/>
        </p:nvSpPr>
        <p:spPr>
          <a:xfrm>
            <a:off x="-56664" y="1034483"/>
            <a:ext cx="12226500" cy="611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8" name="Pentágono 97"/>
          <p:cNvSpPr/>
          <p:nvPr/>
        </p:nvSpPr>
        <p:spPr>
          <a:xfrm>
            <a:off x="684322" y="1371573"/>
            <a:ext cx="10927280" cy="266661"/>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latin typeface="+mj-lt"/>
              </a:rPr>
              <a:t>DESARROLLO</a:t>
            </a:r>
          </a:p>
        </p:txBody>
      </p:sp>
      <p:pic>
        <p:nvPicPr>
          <p:cNvPr id="78" name="Imagen 77"/>
          <p:cNvPicPr>
            <a:picLocks noChangeAspect="1"/>
          </p:cNvPicPr>
          <p:nvPr/>
        </p:nvPicPr>
        <p:blipFill>
          <a:blip r:embed="rId2"/>
          <a:stretch>
            <a:fillRect/>
          </a:stretch>
        </p:blipFill>
        <p:spPr>
          <a:xfrm>
            <a:off x="7972425" y="0"/>
            <a:ext cx="4219575" cy="990600"/>
          </a:xfrm>
          <a:prstGeom prst="rect">
            <a:avLst/>
          </a:prstGeom>
        </p:spPr>
      </p:pic>
      <p:sp>
        <p:nvSpPr>
          <p:cNvPr id="88" name="CuadroTexto 87"/>
          <p:cNvSpPr txBox="1"/>
          <p:nvPr/>
        </p:nvSpPr>
        <p:spPr>
          <a:xfrm>
            <a:off x="460375" y="2142582"/>
            <a:ext cx="4525801" cy="4401205"/>
          </a:xfrm>
          <a:prstGeom prst="rect">
            <a:avLst/>
          </a:prstGeom>
          <a:noFill/>
        </p:spPr>
        <p:txBody>
          <a:bodyPr wrap="square" rtlCol="0">
            <a:spAutoFit/>
          </a:bodyPr>
          <a:lstStyle/>
          <a:p>
            <a:pPr marL="171450" indent="-171450" algn="just">
              <a:buFont typeface="Arial" panose="020B0604020202020204" pitchFamily="34" charset="0"/>
              <a:buChar char="•"/>
            </a:pPr>
            <a:r>
              <a:rPr lang="es-CO" sz="1400" dirty="0"/>
              <a:t>El Backlog del paquete es el artefacto resultado de la fase de diseño realizada por los líderes técnicos. Contiene la lista de ítems que deben ser desarrollados por el equipo.  </a:t>
            </a:r>
          </a:p>
          <a:p>
            <a:pPr marL="171450" indent="-171450" algn="just">
              <a:buFont typeface="Arial" panose="020B0604020202020204" pitchFamily="34" charset="0"/>
              <a:buChar char="•"/>
            </a:pPr>
            <a:endParaRPr lang="es-CO" sz="1400" dirty="0"/>
          </a:p>
          <a:p>
            <a:pPr marL="171450" indent="-171450" algn="just">
              <a:buFont typeface="Arial" panose="020B0604020202020204" pitchFamily="34" charset="0"/>
              <a:buChar char="•"/>
            </a:pPr>
            <a:r>
              <a:rPr lang="es-CO" sz="1400" dirty="0"/>
              <a:t>Un vez inicie la Fase de Desarrollo del paquete el equipo se reunirá con el Líder Técnico para realizar la estimación del paquete completo. </a:t>
            </a:r>
          </a:p>
          <a:p>
            <a:pPr marL="171450" indent="-171450" algn="just">
              <a:buFont typeface="Arial" panose="020B0604020202020204" pitchFamily="34" charset="0"/>
              <a:buChar char="•"/>
            </a:pPr>
            <a:endParaRPr lang="es-CO" sz="1400" dirty="0"/>
          </a:p>
          <a:p>
            <a:pPr marL="171450" indent="-171450" algn="just">
              <a:buFont typeface="Arial" panose="020B0604020202020204" pitchFamily="34" charset="0"/>
              <a:buChar char="•"/>
            </a:pPr>
            <a:r>
              <a:rPr lang="es-CO" sz="1400" dirty="0"/>
              <a:t>La estimación se realizará sobre los ítems del backlog utilizando la técnica de puntos de complejidad relativa. Para cada ítem de definirán las actividades de desarrollo que se requieran para completarlo. </a:t>
            </a:r>
          </a:p>
          <a:p>
            <a:pPr marL="171450" indent="-171450" algn="just">
              <a:buFont typeface="Arial" panose="020B0604020202020204" pitchFamily="34" charset="0"/>
              <a:buChar char="•"/>
            </a:pPr>
            <a:endParaRPr lang="es-CO" sz="1400" dirty="0"/>
          </a:p>
          <a:p>
            <a:pPr marL="171450" indent="-171450" algn="just">
              <a:buFont typeface="Arial" panose="020B0604020202020204" pitchFamily="34" charset="0"/>
              <a:buChar char="•"/>
            </a:pPr>
            <a:r>
              <a:rPr lang="es-CO" sz="1400" dirty="0"/>
              <a:t>Luego de la estimación el equipo determina que historias que se desarrollarán dentro de cada Sprint. De acuerdo a la prioridad dada por el Banco. </a:t>
            </a:r>
          </a:p>
          <a:p>
            <a:pPr marL="171450" indent="-171450" algn="just">
              <a:buFont typeface="Arial" panose="020B0604020202020204" pitchFamily="34" charset="0"/>
              <a:buChar char="•"/>
            </a:pPr>
            <a:endParaRPr lang="es-CO" sz="1400" dirty="0"/>
          </a:p>
          <a:p>
            <a:pPr marL="171450" indent="-171450" algn="just">
              <a:buFont typeface="Arial" panose="020B0604020202020204" pitchFamily="34" charset="0"/>
              <a:buChar char="•"/>
            </a:pPr>
            <a:r>
              <a:rPr lang="es-CO" sz="1400" dirty="0"/>
              <a:t>Al inicio de cada Sprint se realiza una revisión del Backlog (revisando cualquier cambio de alcance o definición que haya ocurrido sobre la estimación inicial del paquete).</a:t>
            </a:r>
          </a:p>
        </p:txBody>
      </p:sp>
      <p:pic>
        <p:nvPicPr>
          <p:cNvPr id="90" name="Imagen 89"/>
          <p:cNvPicPr>
            <a:picLocks noChangeAspect="1"/>
          </p:cNvPicPr>
          <p:nvPr/>
        </p:nvPicPr>
        <p:blipFill rotWithShape="1">
          <a:blip r:embed="rId3"/>
          <a:srcRect l="63080" r="5690"/>
          <a:stretch/>
        </p:blipFill>
        <p:spPr>
          <a:xfrm>
            <a:off x="5194387" y="4022975"/>
            <a:ext cx="776553" cy="882581"/>
          </a:xfrm>
          <a:prstGeom prst="rect">
            <a:avLst/>
          </a:prstGeom>
        </p:spPr>
      </p:pic>
      <p:sp>
        <p:nvSpPr>
          <p:cNvPr id="91" name="CuadroTexto 90"/>
          <p:cNvSpPr txBox="1"/>
          <p:nvPr/>
        </p:nvSpPr>
        <p:spPr>
          <a:xfrm>
            <a:off x="5139697" y="4818291"/>
            <a:ext cx="942370" cy="253916"/>
          </a:xfrm>
          <a:prstGeom prst="rect">
            <a:avLst/>
          </a:prstGeom>
          <a:noFill/>
        </p:spPr>
        <p:txBody>
          <a:bodyPr wrap="square" rtlCol="0">
            <a:spAutoFit/>
          </a:bodyPr>
          <a:lstStyle/>
          <a:p>
            <a:r>
              <a:rPr lang="es-PE" sz="1050" dirty="0"/>
              <a:t>Paquete N</a:t>
            </a:r>
          </a:p>
        </p:txBody>
      </p:sp>
      <p:sp>
        <p:nvSpPr>
          <p:cNvPr id="61" name="Rectángulo redondeado 60"/>
          <p:cNvSpPr/>
          <p:nvPr/>
        </p:nvSpPr>
        <p:spPr>
          <a:xfrm>
            <a:off x="6765272" y="2261711"/>
            <a:ext cx="4840015" cy="1427539"/>
          </a:xfrm>
          <a:prstGeom prst="roundRect">
            <a:avLst/>
          </a:prstGeom>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pic>
        <p:nvPicPr>
          <p:cNvPr id="80" name="Picture 2" descr="Resultado de imagen para scr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74712" y="2890945"/>
            <a:ext cx="1225068" cy="403684"/>
          </a:xfrm>
          <a:prstGeom prst="rect">
            <a:avLst/>
          </a:prstGeom>
          <a:noFill/>
          <a:extLst>
            <a:ext uri="{909E8E84-426E-40DD-AFC4-6F175D3DCCD1}">
              <a14:hiddenFill xmlns:a14="http://schemas.microsoft.com/office/drawing/2010/main">
                <a:solidFill>
                  <a:srgbClr val="FFFFFF"/>
                </a:solidFill>
              </a14:hiddenFill>
            </a:ext>
          </a:extLst>
        </p:spPr>
      </p:pic>
      <p:sp>
        <p:nvSpPr>
          <p:cNvPr id="83" name="CuadroTexto 82"/>
          <p:cNvSpPr txBox="1"/>
          <p:nvPr/>
        </p:nvSpPr>
        <p:spPr>
          <a:xfrm>
            <a:off x="10331508" y="2539141"/>
            <a:ext cx="1273779" cy="253916"/>
          </a:xfrm>
          <a:prstGeom prst="rect">
            <a:avLst/>
          </a:prstGeom>
          <a:noFill/>
        </p:spPr>
        <p:txBody>
          <a:bodyPr wrap="square" rtlCol="0">
            <a:spAutoFit/>
          </a:bodyPr>
          <a:lstStyle/>
          <a:p>
            <a:pPr algn="ctr"/>
            <a:r>
              <a:rPr lang="es-PE" sz="1050" dirty="0"/>
              <a:t>Sprint 1</a:t>
            </a:r>
          </a:p>
        </p:txBody>
      </p:sp>
      <p:sp>
        <p:nvSpPr>
          <p:cNvPr id="2" name="Rectángulo redondeado 1"/>
          <p:cNvSpPr/>
          <p:nvPr/>
        </p:nvSpPr>
        <p:spPr>
          <a:xfrm>
            <a:off x="6958457" y="2867846"/>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Transacción 1 </a:t>
            </a:r>
          </a:p>
        </p:txBody>
      </p:sp>
      <p:sp>
        <p:nvSpPr>
          <p:cNvPr id="101" name="Rectángulo redondeado 100"/>
          <p:cNvSpPr/>
          <p:nvPr/>
        </p:nvSpPr>
        <p:spPr>
          <a:xfrm>
            <a:off x="8708870" y="2386321"/>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Ítem 1</a:t>
            </a:r>
          </a:p>
        </p:txBody>
      </p:sp>
      <p:sp>
        <p:nvSpPr>
          <p:cNvPr id="102" name="Rectángulo redondeado 101"/>
          <p:cNvSpPr/>
          <p:nvPr/>
        </p:nvSpPr>
        <p:spPr>
          <a:xfrm>
            <a:off x="8691312" y="2883354"/>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Ítem 2</a:t>
            </a:r>
          </a:p>
        </p:txBody>
      </p:sp>
      <p:sp>
        <p:nvSpPr>
          <p:cNvPr id="103" name="Rectángulo redondeado 102"/>
          <p:cNvSpPr/>
          <p:nvPr/>
        </p:nvSpPr>
        <p:spPr>
          <a:xfrm>
            <a:off x="8691311" y="3331805"/>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Ítem 3</a:t>
            </a:r>
          </a:p>
        </p:txBody>
      </p:sp>
      <p:cxnSp>
        <p:nvCxnSpPr>
          <p:cNvPr id="4" name="Conector recto de flecha 3"/>
          <p:cNvCxnSpPr>
            <a:stCxn id="2" idx="3"/>
            <a:endCxn id="101" idx="1"/>
          </p:cNvCxnSpPr>
          <p:nvPr/>
        </p:nvCxnSpPr>
        <p:spPr>
          <a:xfrm flipV="1">
            <a:off x="8054996" y="2534428"/>
            <a:ext cx="653874" cy="48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a:stCxn id="2" idx="3"/>
            <a:endCxn id="102" idx="1"/>
          </p:cNvCxnSpPr>
          <p:nvPr/>
        </p:nvCxnSpPr>
        <p:spPr>
          <a:xfrm>
            <a:off x="8054996" y="3015953"/>
            <a:ext cx="636316" cy="1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a:stCxn id="2" idx="3"/>
            <a:endCxn id="103" idx="1"/>
          </p:cNvCxnSpPr>
          <p:nvPr/>
        </p:nvCxnSpPr>
        <p:spPr>
          <a:xfrm>
            <a:off x="8054996" y="3015953"/>
            <a:ext cx="636315" cy="463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Rectángulo redondeado 158"/>
          <p:cNvSpPr/>
          <p:nvPr/>
        </p:nvSpPr>
        <p:spPr>
          <a:xfrm>
            <a:off x="6745456" y="3780539"/>
            <a:ext cx="4840015" cy="1223968"/>
          </a:xfrm>
          <a:prstGeom prst="roundRect">
            <a:avLst/>
          </a:prstGeom>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cxnSp>
        <p:nvCxnSpPr>
          <p:cNvPr id="40" name="Conector recto de flecha 39"/>
          <p:cNvCxnSpPr>
            <a:stCxn id="90" idx="3"/>
            <a:endCxn id="92" idx="1"/>
          </p:cNvCxnSpPr>
          <p:nvPr/>
        </p:nvCxnSpPr>
        <p:spPr>
          <a:xfrm flipV="1">
            <a:off x="5970940" y="4095189"/>
            <a:ext cx="942618" cy="369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p:cNvCxnSpPr>
            <a:stCxn id="90" idx="3"/>
            <a:endCxn id="93" idx="1"/>
          </p:cNvCxnSpPr>
          <p:nvPr/>
        </p:nvCxnSpPr>
        <p:spPr>
          <a:xfrm>
            <a:off x="5970940" y="4464266"/>
            <a:ext cx="960035" cy="215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2" descr="Resultado de imagen para scr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70250" y="4332562"/>
            <a:ext cx="1225068" cy="403684"/>
          </a:xfrm>
          <a:prstGeom prst="rect">
            <a:avLst/>
          </a:prstGeom>
          <a:noFill/>
          <a:extLst>
            <a:ext uri="{909E8E84-426E-40DD-AFC4-6F175D3DCCD1}">
              <a14:hiddenFill xmlns:a14="http://schemas.microsoft.com/office/drawing/2010/main">
                <a:solidFill>
                  <a:srgbClr val="FFFFFF"/>
                </a:solidFill>
              </a14:hiddenFill>
            </a:ext>
          </a:extLst>
        </p:spPr>
      </p:pic>
      <p:sp>
        <p:nvSpPr>
          <p:cNvPr id="84" name="CuadroTexto 83"/>
          <p:cNvSpPr txBox="1"/>
          <p:nvPr/>
        </p:nvSpPr>
        <p:spPr>
          <a:xfrm>
            <a:off x="10226001" y="3958075"/>
            <a:ext cx="1273779" cy="253916"/>
          </a:xfrm>
          <a:prstGeom prst="rect">
            <a:avLst/>
          </a:prstGeom>
          <a:noFill/>
        </p:spPr>
        <p:txBody>
          <a:bodyPr wrap="square" rtlCol="0">
            <a:spAutoFit/>
          </a:bodyPr>
          <a:lstStyle/>
          <a:p>
            <a:pPr algn="ctr"/>
            <a:r>
              <a:rPr lang="es-PE" sz="1050" dirty="0"/>
              <a:t>Sprint 2</a:t>
            </a:r>
          </a:p>
        </p:txBody>
      </p:sp>
      <p:sp>
        <p:nvSpPr>
          <p:cNvPr id="92" name="Rectángulo redondeado 91"/>
          <p:cNvSpPr/>
          <p:nvPr/>
        </p:nvSpPr>
        <p:spPr>
          <a:xfrm>
            <a:off x="6913558" y="3947082"/>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Transacción 2</a:t>
            </a:r>
          </a:p>
        </p:txBody>
      </p:sp>
      <p:sp>
        <p:nvSpPr>
          <p:cNvPr id="93" name="Rectángulo redondeado 92"/>
          <p:cNvSpPr/>
          <p:nvPr/>
        </p:nvSpPr>
        <p:spPr>
          <a:xfrm>
            <a:off x="6930975" y="4531226"/>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Transacción 3</a:t>
            </a:r>
          </a:p>
        </p:txBody>
      </p:sp>
      <p:sp>
        <p:nvSpPr>
          <p:cNvPr id="104" name="Rectángulo redondeado 103"/>
          <p:cNvSpPr/>
          <p:nvPr/>
        </p:nvSpPr>
        <p:spPr>
          <a:xfrm>
            <a:off x="8670232" y="3947082"/>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Ítem 4</a:t>
            </a:r>
          </a:p>
        </p:txBody>
      </p:sp>
      <p:sp>
        <p:nvSpPr>
          <p:cNvPr id="105" name="Rectángulo redondeado 104"/>
          <p:cNvSpPr/>
          <p:nvPr/>
        </p:nvSpPr>
        <p:spPr>
          <a:xfrm>
            <a:off x="8668620" y="4525040"/>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Ítem 5</a:t>
            </a:r>
          </a:p>
        </p:txBody>
      </p:sp>
      <p:cxnSp>
        <p:nvCxnSpPr>
          <p:cNvPr id="10" name="Conector recto de flecha 9"/>
          <p:cNvCxnSpPr>
            <a:stCxn id="92" idx="3"/>
            <a:endCxn id="104" idx="1"/>
          </p:cNvCxnSpPr>
          <p:nvPr/>
        </p:nvCxnSpPr>
        <p:spPr>
          <a:xfrm>
            <a:off x="8010097" y="4095189"/>
            <a:ext cx="660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stCxn id="93" idx="3"/>
            <a:endCxn id="105" idx="1"/>
          </p:cNvCxnSpPr>
          <p:nvPr/>
        </p:nvCxnSpPr>
        <p:spPr>
          <a:xfrm flipV="1">
            <a:off x="8027514" y="4673147"/>
            <a:ext cx="641106" cy="6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a:stCxn id="90" idx="3"/>
            <a:endCxn id="2" idx="1"/>
          </p:cNvCxnSpPr>
          <p:nvPr/>
        </p:nvCxnSpPr>
        <p:spPr>
          <a:xfrm flipV="1">
            <a:off x="5970940" y="3015953"/>
            <a:ext cx="987517" cy="144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Rectángulo redondeado 165"/>
          <p:cNvSpPr/>
          <p:nvPr/>
        </p:nvSpPr>
        <p:spPr>
          <a:xfrm>
            <a:off x="6735181" y="5056371"/>
            <a:ext cx="4840015" cy="1350406"/>
          </a:xfrm>
          <a:prstGeom prst="roundRect">
            <a:avLst/>
          </a:prstGeom>
          <a:ln>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cxnSp>
        <p:nvCxnSpPr>
          <p:cNvPr id="44" name="Conector recto de flecha 43"/>
          <p:cNvCxnSpPr>
            <a:stCxn id="90" idx="3"/>
            <a:endCxn id="94" idx="1"/>
          </p:cNvCxnSpPr>
          <p:nvPr/>
        </p:nvCxnSpPr>
        <p:spPr>
          <a:xfrm>
            <a:off x="5970940" y="4464266"/>
            <a:ext cx="960035" cy="845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p:cNvCxnSpPr>
            <a:stCxn id="90" idx="3"/>
            <a:endCxn id="100" idx="1"/>
          </p:cNvCxnSpPr>
          <p:nvPr/>
        </p:nvCxnSpPr>
        <p:spPr>
          <a:xfrm>
            <a:off x="5970940" y="4464266"/>
            <a:ext cx="987517" cy="150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2" name="Picture 2" descr="Resultado de imagen para scr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70250" y="5683687"/>
            <a:ext cx="1225068" cy="403684"/>
          </a:xfrm>
          <a:prstGeom prst="rect">
            <a:avLst/>
          </a:prstGeom>
          <a:ln>
            <a:noFill/>
          </a:ln>
          <a:extLst/>
        </p:spPr>
        <p:style>
          <a:lnRef idx="2">
            <a:schemeClr val="dk1"/>
          </a:lnRef>
          <a:fillRef idx="1">
            <a:schemeClr val="lt1"/>
          </a:fillRef>
          <a:effectRef idx="0">
            <a:schemeClr val="dk1"/>
          </a:effectRef>
          <a:fontRef idx="minor">
            <a:schemeClr val="dk1"/>
          </a:fontRef>
        </p:style>
      </p:pic>
      <p:sp>
        <p:nvSpPr>
          <p:cNvPr id="85" name="CuadroTexto 84"/>
          <p:cNvSpPr txBox="1"/>
          <p:nvPr/>
        </p:nvSpPr>
        <p:spPr>
          <a:xfrm>
            <a:off x="10247670" y="5312123"/>
            <a:ext cx="1273779" cy="2539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sz="1050" dirty="0"/>
              <a:t>Sprint 3</a:t>
            </a:r>
          </a:p>
        </p:txBody>
      </p:sp>
      <p:sp>
        <p:nvSpPr>
          <p:cNvPr id="94" name="Rectángulo redondeado 93"/>
          <p:cNvSpPr/>
          <p:nvPr/>
        </p:nvSpPr>
        <p:spPr>
          <a:xfrm>
            <a:off x="6930975" y="5161756"/>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Transacción 4</a:t>
            </a:r>
          </a:p>
        </p:txBody>
      </p:sp>
      <p:sp>
        <p:nvSpPr>
          <p:cNvPr id="100" name="Rectángulo redondeado 99"/>
          <p:cNvSpPr/>
          <p:nvPr/>
        </p:nvSpPr>
        <p:spPr>
          <a:xfrm>
            <a:off x="6958457" y="5817379"/>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Transacción 5</a:t>
            </a:r>
          </a:p>
        </p:txBody>
      </p:sp>
      <p:sp>
        <p:nvSpPr>
          <p:cNvPr id="107" name="Rectángulo redondeado 106"/>
          <p:cNvSpPr/>
          <p:nvPr/>
        </p:nvSpPr>
        <p:spPr>
          <a:xfrm>
            <a:off x="8668621" y="5165492"/>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Ítem 6</a:t>
            </a:r>
          </a:p>
        </p:txBody>
      </p:sp>
      <p:sp>
        <p:nvSpPr>
          <p:cNvPr id="110" name="Rectángulo redondeado 109"/>
          <p:cNvSpPr/>
          <p:nvPr/>
        </p:nvSpPr>
        <p:spPr>
          <a:xfrm>
            <a:off x="8677221" y="5589315"/>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Ítem 7</a:t>
            </a:r>
          </a:p>
        </p:txBody>
      </p:sp>
      <p:cxnSp>
        <p:nvCxnSpPr>
          <p:cNvPr id="15" name="Conector recto de flecha 14"/>
          <p:cNvCxnSpPr>
            <a:stCxn id="94" idx="3"/>
            <a:endCxn id="107" idx="1"/>
          </p:cNvCxnSpPr>
          <p:nvPr/>
        </p:nvCxnSpPr>
        <p:spPr>
          <a:xfrm>
            <a:off x="8027514" y="5309863"/>
            <a:ext cx="641107" cy="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a:stCxn id="100" idx="3"/>
            <a:endCxn id="110" idx="1"/>
          </p:cNvCxnSpPr>
          <p:nvPr/>
        </p:nvCxnSpPr>
        <p:spPr>
          <a:xfrm flipV="1">
            <a:off x="8054996" y="5737422"/>
            <a:ext cx="622225" cy="228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ángulo redondeado 118"/>
          <p:cNvSpPr/>
          <p:nvPr/>
        </p:nvSpPr>
        <p:spPr>
          <a:xfrm>
            <a:off x="8691311" y="6013629"/>
            <a:ext cx="1096539" cy="29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200" dirty="0"/>
              <a:t>Ítem 8</a:t>
            </a:r>
          </a:p>
        </p:txBody>
      </p:sp>
      <p:cxnSp>
        <p:nvCxnSpPr>
          <p:cNvPr id="22" name="Conector recto de flecha 21"/>
          <p:cNvCxnSpPr>
            <a:stCxn id="100" idx="3"/>
            <a:endCxn id="119" idx="1"/>
          </p:cNvCxnSpPr>
          <p:nvPr/>
        </p:nvCxnSpPr>
        <p:spPr>
          <a:xfrm>
            <a:off x="8054996" y="5965486"/>
            <a:ext cx="636315" cy="19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327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ángulo 167"/>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p:cNvSpPr/>
          <p:nvPr/>
        </p:nvSpPr>
        <p:spPr>
          <a:xfrm>
            <a:off x="367324" y="1127213"/>
            <a:ext cx="1411650" cy="1411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p:txBody>
      </p:sp>
      <p:sp>
        <p:nvSpPr>
          <p:cNvPr id="61" name="CuadroTexto 60"/>
          <p:cNvSpPr txBox="1"/>
          <p:nvPr/>
        </p:nvSpPr>
        <p:spPr>
          <a:xfrm>
            <a:off x="1778974" y="1133828"/>
            <a:ext cx="5857581" cy="707886"/>
          </a:xfrm>
          <a:prstGeom prst="rect">
            <a:avLst/>
          </a:prstGeom>
          <a:noFill/>
        </p:spPr>
        <p:txBody>
          <a:bodyPr wrap="square" rtlCol="0">
            <a:spAutoFit/>
          </a:bodyPr>
          <a:lstStyle/>
          <a:p>
            <a:r>
              <a:rPr lang="es-ES" sz="2000" b="1" dirty="0"/>
              <a:t>SQUAD DE DESARROLLO PARA UN SPRINT DE 10 DÍAS</a:t>
            </a:r>
          </a:p>
          <a:p>
            <a:r>
              <a:rPr lang="es-ES" sz="2000" dirty="0"/>
              <a:t>(5 Desarrolladores, 1 </a:t>
            </a:r>
            <a:r>
              <a:rPr lang="es-ES" sz="2000" dirty="0" err="1"/>
              <a:t>Scrum</a:t>
            </a:r>
            <a:r>
              <a:rPr lang="es-ES" sz="2000" dirty="0"/>
              <a:t> Master) </a:t>
            </a:r>
            <a:endParaRPr lang="es-CL" sz="2000" dirty="0"/>
          </a:p>
        </p:txBody>
      </p:sp>
      <p:sp>
        <p:nvSpPr>
          <p:cNvPr id="80" name="Elipse 79"/>
          <p:cNvSpPr/>
          <p:nvPr/>
        </p:nvSpPr>
        <p:spPr>
          <a:xfrm>
            <a:off x="482109" y="1252318"/>
            <a:ext cx="1187944" cy="1187944"/>
          </a:xfrm>
          <a:prstGeom prst="ellipse">
            <a:avLst/>
          </a:prstGeom>
          <a:solidFill>
            <a:schemeClr val="bg1"/>
          </a:solidFill>
          <a:ln w="5715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68" name="TextBox 42"/>
          <p:cNvSpPr txBox="1"/>
          <p:nvPr/>
        </p:nvSpPr>
        <p:spPr>
          <a:xfrm>
            <a:off x="8063274" y="4678580"/>
            <a:ext cx="997389" cy="369332"/>
          </a:xfrm>
          <a:prstGeom prst="rect">
            <a:avLst/>
          </a:prstGeom>
          <a:noFill/>
        </p:spPr>
        <p:txBody>
          <a:bodyPr wrap="none" rtlCol="0">
            <a:spAutoFit/>
          </a:bodyPr>
          <a:lstStyle/>
          <a:p>
            <a:pPr algn="ctr"/>
            <a:r>
              <a:rPr lang="es-ES_tradnl" dirty="0"/>
              <a:t>$ 61.500</a:t>
            </a:r>
          </a:p>
        </p:txBody>
      </p:sp>
      <p:pic>
        <p:nvPicPr>
          <p:cNvPr id="37" name="Picture 2" descr="Resultado de imagen para scrum icon"/>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6899" y="1354100"/>
            <a:ext cx="952500" cy="952500"/>
          </a:xfrm>
          <a:prstGeom prst="rect">
            <a:avLst/>
          </a:prstGeom>
          <a:noFill/>
          <a:extLst>
            <a:ext uri="{909E8E84-426E-40DD-AFC4-6F175D3DCCD1}">
              <a14:hiddenFill xmlns:a14="http://schemas.microsoft.com/office/drawing/2010/main">
                <a:solidFill>
                  <a:srgbClr val="FFFFFF"/>
                </a:solidFill>
              </a14:hiddenFill>
            </a:ext>
          </a:extLst>
        </p:spPr>
      </p:pic>
      <p:cxnSp>
        <p:nvCxnSpPr>
          <p:cNvPr id="180" name="Conector recto 179"/>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1"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Inversión</a:t>
            </a:r>
          </a:p>
        </p:txBody>
      </p:sp>
      <p:sp>
        <p:nvSpPr>
          <p:cNvPr id="170" name="CuadroTexto 169"/>
          <p:cNvSpPr txBox="1"/>
          <p:nvPr/>
        </p:nvSpPr>
        <p:spPr>
          <a:xfrm>
            <a:off x="1921306" y="4515758"/>
            <a:ext cx="4780199" cy="707886"/>
          </a:xfrm>
          <a:prstGeom prst="rect">
            <a:avLst/>
          </a:prstGeom>
          <a:noFill/>
        </p:spPr>
        <p:txBody>
          <a:bodyPr wrap="square" rtlCol="0">
            <a:spAutoFit/>
          </a:bodyPr>
          <a:lstStyle/>
          <a:p>
            <a:r>
              <a:rPr lang="es-ES" sz="2000" b="1" dirty="0"/>
              <a:t>SQUAD SOPORTE</a:t>
            </a:r>
          </a:p>
          <a:p>
            <a:r>
              <a:rPr lang="es-ES" sz="2000" b="1" dirty="0"/>
              <a:t>Valor de hora de soporte</a:t>
            </a:r>
            <a:endParaRPr lang="es-CL" sz="2000" dirty="0"/>
          </a:p>
        </p:txBody>
      </p:sp>
      <p:pic>
        <p:nvPicPr>
          <p:cNvPr id="16" name="Imagen 15"/>
          <p:cNvPicPr>
            <a:picLocks noChangeAspect="1"/>
          </p:cNvPicPr>
          <p:nvPr/>
        </p:nvPicPr>
        <p:blipFill>
          <a:blip r:embed="rId4"/>
          <a:stretch>
            <a:fillRect/>
          </a:stretch>
        </p:blipFill>
        <p:spPr>
          <a:xfrm>
            <a:off x="7972425" y="14"/>
            <a:ext cx="4219575" cy="1004874"/>
          </a:xfrm>
          <a:prstGeom prst="rect">
            <a:avLst/>
          </a:prstGeom>
        </p:spPr>
      </p:pic>
      <p:sp>
        <p:nvSpPr>
          <p:cNvPr id="15" name="CuadroTexto 14"/>
          <p:cNvSpPr txBox="1"/>
          <p:nvPr/>
        </p:nvSpPr>
        <p:spPr>
          <a:xfrm>
            <a:off x="1921307" y="5576014"/>
            <a:ext cx="4780199" cy="707886"/>
          </a:xfrm>
          <a:prstGeom prst="rect">
            <a:avLst/>
          </a:prstGeom>
          <a:noFill/>
        </p:spPr>
        <p:txBody>
          <a:bodyPr wrap="square" rtlCol="0">
            <a:spAutoFit/>
          </a:bodyPr>
          <a:lstStyle/>
          <a:p>
            <a:r>
              <a:rPr lang="es-ES" sz="2000" b="1" dirty="0"/>
              <a:t>LÍDER TÉCNICO</a:t>
            </a:r>
          </a:p>
          <a:p>
            <a:r>
              <a:rPr lang="es-ES" sz="2000" b="1" dirty="0"/>
              <a:t>Valor de hora</a:t>
            </a:r>
            <a:endParaRPr lang="es-CL" sz="2000" dirty="0"/>
          </a:p>
        </p:txBody>
      </p:sp>
      <p:graphicFrame>
        <p:nvGraphicFramePr>
          <p:cNvPr id="5" name="Tabla 4">
            <a:extLst>
              <a:ext uri="{FF2B5EF4-FFF2-40B4-BE49-F238E27FC236}">
                <a16:creationId xmlns:a16="http://schemas.microsoft.com/office/drawing/2014/main" id="{541F178A-2D9E-4BC7-B878-2924935749B5}"/>
              </a:ext>
            </a:extLst>
          </p:cNvPr>
          <p:cNvGraphicFramePr>
            <a:graphicFrameLocks noGrp="1"/>
          </p:cNvGraphicFramePr>
          <p:nvPr>
            <p:extLst>
              <p:ext uri="{D42A27DB-BD31-4B8C-83A1-F6EECF244321}">
                <p14:modId xmlns:p14="http://schemas.microsoft.com/office/powerpoint/2010/main" val="3638712725"/>
              </p:ext>
            </p:extLst>
          </p:nvPr>
        </p:nvGraphicFramePr>
        <p:xfrm>
          <a:off x="6961769" y="5474275"/>
          <a:ext cx="3200400" cy="809625"/>
        </p:xfrm>
        <a:graphic>
          <a:graphicData uri="http://schemas.openxmlformats.org/drawingml/2006/table">
            <a:tbl>
              <a:tblPr/>
              <a:tblGrid>
                <a:gridCol w="762000">
                  <a:extLst>
                    <a:ext uri="{9D8B030D-6E8A-4147-A177-3AD203B41FA5}">
                      <a16:colId xmlns:a16="http://schemas.microsoft.com/office/drawing/2014/main" val="4016229563"/>
                    </a:ext>
                  </a:extLst>
                </a:gridCol>
                <a:gridCol w="673100">
                  <a:extLst>
                    <a:ext uri="{9D8B030D-6E8A-4147-A177-3AD203B41FA5}">
                      <a16:colId xmlns:a16="http://schemas.microsoft.com/office/drawing/2014/main" val="1298497275"/>
                    </a:ext>
                  </a:extLst>
                </a:gridCol>
                <a:gridCol w="774700">
                  <a:extLst>
                    <a:ext uri="{9D8B030D-6E8A-4147-A177-3AD203B41FA5}">
                      <a16:colId xmlns:a16="http://schemas.microsoft.com/office/drawing/2014/main" val="2555095648"/>
                    </a:ext>
                  </a:extLst>
                </a:gridCol>
                <a:gridCol w="990600">
                  <a:extLst>
                    <a:ext uri="{9D8B030D-6E8A-4147-A177-3AD203B41FA5}">
                      <a16:colId xmlns:a16="http://schemas.microsoft.com/office/drawing/2014/main" val="3414818058"/>
                    </a:ext>
                  </a:extLst>
                </a:gridCol>
              </a:tblGrid>
              <a:tr h="323850">
                <a:tc>
                  <a:txBody>
                    <a:bodyPr/>
                    <a:lstStyle/>
                    <a:p>
                      <a:pPr algn="l" fontAlgn="b"/>
                      <a:r>
                        <a:rPr lang="es-CO" sz="1000" b="1" i="0" u="none" strike="noStrike">
                          <a:effectLst/>
                          <a:latin typeface="Arial" panose="020B0604020202020204" pitchFamily="34" charset="0"/>
                        </a:rPr>
                        <a:t>Recurso</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O" sz="1000" b="1" i="0" u="none" strike="noStrike">
                          <a:effectLst/>
                          <a:latin typeface="Arial" panose="020B0604020202020204" pitchFamily="34" charset="0"/>
                        </a:rPr>
                        <a:t>Cantidad Recursos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O" sz="1000" b="1" i="0" u="none" strike="noStrike">
                          <a:effectLst/>
                          <a:latin typeface="Arial" panose="020B0604020202020204" pitchFamily="34" charset="0"/>
                        </a:rPr>
                        <a:t>Valor Hora</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O" sz="1000" b="1" i="0" u="none" strike="noStrike">
                          <a:effectLst/>
                          <a:latin typeface="Arial" panose="020B0604020202020204" pitchFamily="34" charset="0"/>
                        </a:rPr>
                        <a:t>Valor Total Mes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5507946"/>
                  </a:ext>
                </a:extLst>
              </a:tr>
              <a:tr h="485775">
                <a:tc>
                  <a:txBody>
                    <a:bodyPr/>
                    <a:lstStyle/>
                    <a:p>
                      <a:pPr algn="l" fontAlgn="b"/>
                      <a:r>
                        <a:rPr lang="es-CO" sz="1000" b="0" i="0" u="none" strike="noStrike">
                          <a:effectLst/>
                          <a:latin typeface="Arial" panose="020B0604020202020204" pitchFamily="34" charset="0"/>
                        </a:rPr>
                        <a:t>Líder Técnico-Arquitecto</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O" sz="1000" b="0" i="0" u="none" strike="noStrike">
                          <a:effectLst/>
                          <a:latin typeface="Arial" panose="020B0604020202020204" pitchFamily="34" charset="0"/>
                        </a:rPr>
                        <a:t>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O" sz="1000" b="0" i="0" u="none" strike="noStrike">
                          <a:effectLst/>
                          <a:latin typeface="Arial" panose="020B0604020202020204" pitchFamily="34" charset="0"/>
                        </a:rPr>
                        <a:t>$ 61.500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CO" sz="1000" b="0" i="0" u="none" strike="noStrike" dirty="0">
                          <a:effectLst/>
                          <a:latin typeface="Arial" panose="020B0604020202020204" pitchFamily="34" charset="0"/>
                        </a:rPr>
                        <a:t>$ 11.070.000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62983637"/>
                  </a:ext>
                </a:extLst>
              </a:tr>
            </a:tbl>
          </a:graphicData>
        </a:graphic>
      </p:graphicFrame>
      <p:graphicFrame>
        <p:nvGraphicFramePr>
          <p:cNvPr id="6" name="Tabla 5">
            <a:extLst>
              <a:ext uri="{FF2B5EF4-FFF2-40B4-BE49-F238E27FC236}">
                <a16:creationId xmlns:a16="http://schemas.microsoft.com/office/drawing/2014/main" id="{DF9D8569-5F2C-44D2-962D-6E3AA55DADFA}"/>
              </a:ext>
            </a:extLst>
          </p:cNvPr>
          <p:cNvGraphicFramePr>
            <a:graphicFrameLocks noGrp="1"/>
          </p:cNvGraphicFramePr>
          <p:nvPr>
            <p:extLst>
              <p:ext uri="{D42A27DB-BD31-4B8C-83A1-F6EECF244321}">
                <p14:modId xmlns:p14="http://schemas.microsoft.com/office/powerpoint/2010/main" val="3914740944"/>
              </p:ext>
            </p:extLst>
          </p:nvPr>
        </p:nvGraphicFramePr>
        <p:xfrm>
          <a:off x="6961768" y="1555579"/>
          <a:ext cx="3200400" cy="2800350"/>
        </p:xfrm>
        <a:graphic>
          <a:graphicData uri="http://schemas.openxmlformats.org/drawingml/2006/table">
            <a:tbl>
              <a:tblPr/>
              <a:tblGrid>
                <a:gridCol w="762000">
                  <a:extLst>
                    <a:ext uri="{9D8B030D-6E8A-4147-A177-3AD203B41FA5}">
                      <a16:colId xmlns:a16="http://schemas.microsoft.com/office/drawing/2014/main" val="4245508879"/>
                    </a:ext>
                  </a:extLst>
                </a:gridCol>
                <a:gridCol w="673100">
                  <a:extLst>
                    <a:ext uri="{9D8B030D-6E8A-4147-A177-3AD203B41FA5}">
                      <a16:colId xmlns:a16="http://schemas.microsoft.com/office/drawing/2014/main" val="3672707076"/>
                    </a:ext>
                  </a:extLst>
                </a:gridCol>
                <a:gridCol w="774700">
                  <a:extLst>
                    <a:ext uri="{9D8B030D-6E8A-4147-A177-3AD203B41FA5}">
                      <a16:colId xmlns:a16="http://schemas.microsoft.com/office/drawing/2014/main" val="2323888628"/>
                    </a:ext>
                  </a:extLst>
                </a:gridCol>
                <a:gridCol w="990600">
                  <a:extLst>
                    <a:ext uri="{9D8B030D-6E8A-4147-A177-3AD203B41FA5}">
                      <a16:colId xmlns:a16="http://schemas.microsoft.com/office/drawing/2014/main" val="267101702"/>
                    </a:ext>
                  </a:extLst>
                </a:gridCol>
              </a:tblGrid>
              <a:tr h="371475">
                <a:tc>
                  <a:txBody>
                    <a:bodyPr/>
                    <a:lstStyle/>
                    <a:p>
                      <a:pPr algn="l" fontAlgn="b"/>
                      <a:r>
                        <a:rPr lang="es-CO" sz="1000" b="1" i="0" u="none" strike="noStrike">
                          <a:effectLst/>
                          <a:latin typeface="Arial" panose="020B0604020202020204" pitchFamily="34" charset="0"/>
                        </a:rPr>
                        <a:t>Recurso</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O" sz="1000" b="1" i="0" u="none" strike="noStrike">
                          <a:effectLst/>
                          <a:latin typeface="Arial" panose="020B0604020202020204" pitchFamily="34" charset="0"/>
                        </a:rPr>
                        <a:t>Cantidad Recursos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O" sz="1000" b="1" i="0" u="none" strike="noStrike">
                          <a:effectLst/>
                          <a:latin typeface="Arial" panose="020B0604020202020204" pitchFamily="34" charset="0"/>
                        </a:rPr>
                        <a:t>Valor Hora</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O" sz="1000" b="1" i="0" u="none" strike="noStrike">
                          <a:effectLst/>
                          <a:latin typeface="Arial" panose="020B0604020202020204" pitchFamily="34" charset="0"/>
                        </a:rPr>
                        <a:t>Valor Sprint 2 semanas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33211"/>
                  </a:ext>
                </a:extLst>
              </a:tr>
              <a:tr h="485775">
                <a:tc>
                  <a:txBody>
                    <a:bodyPr/>
                    <a:lstStyle/>
                    <a:p>
                      <a:pPr algn="l" fontAlgn="b"/>
                      <a:r>
                        <a:rPr lang="es-CO" sz="1000" b="0" i="0" u="none" strike="noStrike">
                          <a:effectLst/>
                          <a:latin typeface="Arial" panose="020B0604020202020204" pitchFamily="34" charset="0"/>
                        </a:rPr>
                        <a:t>Scrum Master-Arquitecto</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s-CO" sz="1000" b="0" i="0" u="none" strike="noStrike">
                          <a:effectLst/>
                          <a:latin typeface="Arial" panose="020B0604020202020204" pitchFamily="34" charset="0"/>
                        </a:rPr>
                        <a:t>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s-CO" sz="1000" b="0" i="0" u="none" strike="noStrike">
                          <a:effectLst/>
                          <a:latin typeface="Arial" panose="020B0604020202020204" pitchFamily="34" charset="0"/>
                        </a:rPr>
                        <a:t> $ 76.875,00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s-CO" sz="1000" b="0" i="0" u="none" strike="noStrike">
                          <a:effectLst/>
                          <a:latin typeface="Arial" panose="020B0604020202020204" pitchFamily="34" charset="0"/>
                        </a:rPr>
                        <a:t> $  6.918.750,00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91801664"/>
                  </a:ext>
                </a:extLst>
              </a:tr>
              <a:tr h="485775">
                <a:tc>
                  <a:txBody>
                    <a:bodyPr/>
                    <a:lstStyle/>
                    <a:p>
                      <a:pPr algn="l" fontAlgn="b"/>
                      <a:r>
                        <a:rPr lang="es-CO" sz="1000" b="0" i="0" u="none" strike="noStrike">
                          <a:effectLst/>
                          <a:latin typeface="Arial" panose="020B0604020202020204" pitchFamily="34" charset="0"/>
                        </a:rPr>
                        <a:t>WebSphere Message Broker</a:t>
                      </a:r>
                    </a:p>
                  </a:txBody>
                  <a:tcPr marL="0" marR="0" marT="0" marB="0" anchor="b">
                    <a:lnL>
                      <a:noFill/>
                    </a:lnL>
                    <a:lnR>
                      <a:noFill/>
                    </a:lnR>
                    <a:lnT>
                      <a:noFill/>
                    </a:lnT>
                    <a:lnB>
                      <a:noFill/>
                    </a:lnB>
                  </a:tcPr>
                </a:tc>
                <a:tc>
                  <a:txBody>
                    <a:bodyPr/>
                    <a:lstStyle/>
                    <a:p>
                      <a:pPr algn="ctr" fontAlgn="b"/>
                      <a:r>
                        <a:rPr lang="es-CO" sz="1000" b="0" i="0" u="none" strike="noStrike">
                          <a:effectLst/>
                          <a:latin typeface="Arial" panose="020B0604020202020204" pitchFamily="34" charset="0"/>
                        </a:rPr>
                        <a:t>1</a:t>
                      </a:r>
                    </a:p>
                  </a:txBody>
                  <a:tcPr marL="0" marR="0" marT="0" marB="0" anchor="b">
                    <a:lnL>
                      <a:noFill/>
                    </a:lnL>
                    <a:lnR>
                      <a:noFill/>
                    </a:lnR>
                    <a:lnT>
                      <a:noFill/>
                    </a:lnT>
                    <a:lnB>
                      <a:noFill/>
                    </a:lnB>
                  </a:tcPr>
                </a:tc>
                <a:tc>
                  <a:txBody>
                    <a:bodyPr/>
                    <a:lstStyle/>
                    <a:p>
                      <a:pPr algn="l" fontAlgn="b"/>
                      <a:r>
                        <a:rPr lang="es-CO" sz="1000" b="0" i="0" u="none" strike="noStrike">
                          <a:effectLst/>
                          <a:latin typeface="Arial" panose="020B0604020202020204" pitchFamily="34" charset="0"/>
                        </a:rPr>
                        <a:t> $ 61.500,00 </a:t>
                      </a:r>
                    </a:p>
                  </a:txBody>
                  <a:tcPr marL="0" marR="0" marT="0" marB="0" anchor="b">
                    <a:lnL>
                      <a:noFill/>
                    </a:lnL>
                    <a:lnR>
                      <a:noFill/>
                    </a:lnR>
                    <a:lnT>
                      <a:noFill/>
                    </a:lnT>
                    <a:lnB>
                      <a:noFill/>
                    </a:lnB>
                  </a:tcPr>
                </a:tc>
                <a:tc>
                  <a:txBody>
                    <a:bodyPr/>
                    <a:lstStyle/>
                    <a:p>
                      <a:pPr algn="l" fontAlgn="b"/>
                      <a:r>
                        <a:rPr lang="es-CO" sz="1000" b="0" i="0" u="none" strike="noStrike">
                          <a:effectLst/>
                          <a:latin typeface="Arial" panose="020B0604020202020204" pitchFamily="34" charset="0"/>
                        </a:rPr>
                        <a:t> $  5.535.000,00 </a:t>
                      </a:r>
                    </a:p>
                  </a:txBody>
                  <a:tcPr marL="0" marR="0" marT="0" marB="0" anchor="b">
                    <a:lnL>
                      <a:noFill/>
                    </a:lnL>
                    <a:lnR>
                      <a:noFill/>
                    </a:lnR>
                    <a:lnT>
                      <a:noFill/>
                    </a:lnT>
                    <a:lnB>
                      <a:noFill/>
                    </a:lnB>
                  </a:tcPr>
                </a:tc>
                <a:extLst>
                  <a:ext uri="{0D108BD9-81ED-4DB2-BD59-A6C34878D82A}">
                    <a16:rowId xmlns:a16="http://schemas.microsoft.com/office/drawing/2014/main" val="3503773070"/>
                  </a:ext>
                </a:extLst>
              </a:tr>
              <a:tr h="647700">
                <a:tc>
                  <a:txBody>
                    <a:bodyPr/>
                    <a:lstStyle/>
                    <a:p>
                      <a:pPr algn="l" fontAlgn="b"/>
                      <a:r>
                        <a:rPr lang="en-US" sz="1000" b="0" i="0" u="none" strike="noStrike">
                          <a:effectLst/>
                          <a:latin typeface="Arial" panose="020B0604020202020204" pitchFamily="34" charset="0"/>
                        </a:rPr>
                        <a:t>WebSphere Data Power SOA Appliance</a:t>
                      </a:r>
                    </a:p>
                  </a:txBody>
                  <a:tcPr marL="0" marR="0" marT="0" marB="0" anchor="b">
                    <a:lnL>
                      <a:noFill/>
                    </a:lnL>
                    <a:lnR>
                      <a:noFill/>
                    </a:lnR>
                    <a:lnT>
                      <a:noFill/>
                    </a:lnT>
                    <a:lnB>
                      <a:noFill/>
                    </a:lnB>
                  </a:tcPr>
                </a:tc>
                <a:tc>
                  <a:txBody>
                    <a:bodyPr/>
                    <a:lstStyle/>
                    <a:p>
                      <a:pPr algn="ctr" fontAlgn="b"/>
                      <a:r>
                        <a:rPr lang="es-CO" sz="1000" b="0" i="0" u="none" strike="noStrike">
                          <a:effectLst/>
                          <a:latin typeface="Arial" panose="020B0604020202020204" pitchFamily="34" charset="0"/>
                        </a:rPr>
                        <a:t>2</a:t>
                      </a:r>
                    </a:p>
                  </a:txBody>
                  <a:tcPr marL="0" marR="0" marT="0" marB="0" anchor="b">
                    <a:lnL>
                      <a:noFill/>
                    </a:lnL>
                    <a:lnR>
                      <a:noFill/>
                    </a:lnR>
                    <a:lnT>
                      <a:noFill/>
                    </a:lnT>
                    <a:lnB>
                      <a:noFill/>
                    </a:lnB>
                  </a:tcPr>
                </a:tc>
                <a:tc>
                  <a:txBody>
                    <a:bodyPr/>
                    <a:lstStyle/>
                    <a:p>
                      <a:pPr algn="l" fontAlgn="b"/>
                      <a:r>
                        <a:rPr lang="es-CO" sz="1000" b="0" i="0" u="none" strike="noStrike">
                          <a:effectLst/>
                          <a:latin typeface="Arial" panose="020B0604020202020204" pitchFamily="34" charset="0"/>
                        </a:rPr>
                        <a:t> $ 61.500,00 </a:t>
                      </a:r>
                    </a:p>
                  </a:txBody>
                  <a:tcPr marL="0" marR="0" marT="0" marB="0" anchor="b">
                    <a:lnL>
                      <a:noFill/>
                    </a:lnL>
                    <a:lnR>
                      <a:noFill/>
                    </a:lnR>
                    <a:lnT>
                      <a:noFill/>
                    </a:lnT>
                    <a:lnB>
                      <a:noFill/>
                    </a:lnB>
                  </a:tcPr>
                </a:tc>
                <a:tc>
                  <a:txBody>
                    <a:bodyPr/>
                    <a:lstStyle/>
                    <a:p>
                      <a:pPr algn="l" fontAlgn="b"/>
                      <a:r>
                        <a:rPr lang="es-CO" sz="1000" b="0" i="0" u="none" strike="noStrike">
                          <a:effectLst/>
                          <a:latin typeface="Arial" panose="020B0604020202020204" pitchFamily="34" charset="0"/>
                        </a:rPr>
                        <a:t> $11.070.000,00 </a:t>
                      </a:r>
                    </a:p>
                  </a:txBody>
                  <a:tcPr marL="0" marR="0" marT="0" marB="0" anchor="b">
                    <a:lnL>
                      <a:noFill/>
                    </a:lnL>
                    <a:lnR>
                      <a:noFill/>
                    </a:lnR>
                    <a:lnT>
                      <a:noFill/>
                    </a:lnT>
                    <a:lnB>
                      <a:noFill/>
                    </a:lnB>
                  </a:tcPr>
                </a:tc>
                <a:extLst>
                  <a:ext uri="{0D108BD9-81ED-4DB2-BD59-A6C34878D82A}">
                    <a16:rowId xmlns:a16="http://schemas.microsoft.com/office/drawing/2014/main" val="1209582922"/>
                  </a:ext>
                </a:extLst>
              </a:tr>
              <a:tr h="647700">
                <a:tc>
                  <a:txBody>
                    <a:bodyPr/>
                    <a:lstStyle/>
                    <a:p>
                      <a:pPr algn="l" fontAlgn="b"/>
                      <a:r>
                        <a:rPr lang="en-US" sz="1000" b="0" i="0" u="none" strike="noStrike">
                          <a:effectLst/>
                          <a:latin typeface="Arial" panose="020B0604020202020204" pitchFamily="34" charset="0"/>
                        </a:rPr>
                        <a:t>WebSphere Service Registry and Repository</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s-CO" sz="1000" b="0" i="0" u="none" strike="noStrike">
                          <a:effectLst/>
                          <a:latin typeface="Arial" panose="020B0604020202020204" pitchFamily="34" charset="0"/>
                        </a:rPr>
                        <a:t>2</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O" sz="1000" b="0" i="0" u="none" strike="noStrike">
                          <a:effectLst/>
                          <a:latin typeface="Arial" panose="020B0604020202020204" pitchFamily="34" charset="0"/>
                        </a:rPr>
                        <a:t> $ 61.500,00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CO" sz="1000" b="0" i="0" u="none" strike="noStrike">
                          <a:effectLst/>
                          <a:latin typeface="Arial" panose="020B0604020202020204" pitchFamily="34" charset="0"/>
                        </a:rPr>
                        <a:t> $11.070.000,00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484958"/>
                  </a:ext>
                </a:extLst>
              </a:tr>
              <a:tr h="161925">
                <a:tc gridSpan="3">
                  <a:txBody>
                    <a:bodyPr/>
                    <a:lstStyle/>
                    <a:p>
                      <a:pPr algn="ctr" fontAlgn="b"/>
                      <a:r>
                        <a:rPr lang="es-CO" sz="1000" b="1" i="0" u="none" strike="noStrike">
                          <a:effectLst/>
                          <a:latin typeface="Arial" panose="020B0604020202020204" pitchFamily="34" charset="0"/>
                        </a:rPr>
                        <a:t>TOTAL SPRINT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a:txBody>
                    <a:bodyPr/>
                    <a:lstStyle/>
                    <a:p>
                      <a:pPr algn="l" fontAlgn="b"/>
                      <a:r>
                        <a:rPr lang="es-CO" sz="1000" b="0" i="0" u="none" strike="noStrike" dirty="0">
                          <a:effectLst/>
                          <a:latin typeface="Arial" panose="020B0604020202020204" pitchFamily="34" charset="0"/>
                        </a:rPr>
                        <a:t> $34.593.750,00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58469486"/>
                  </a:ext>
                </a:extLst>
              </a:tr>
            </a:tbl>
          </a:graphicData>
        </a:graphic>
      </p:graphicFrame>
    </p:spTree>
    <p:extLst>
      <p:ext uri="{BB962C8B-B14F-4D97-AF65-F5344CB8AC3E}">
        <p14:creationId xmlns:p14="http://schemas.microsoft.com/office/powerpoint/2010/main" val="2659842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ángulo 167"/>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9" name="TextBox 42"/>
          <p:cNvSpPr txBox="1"/>
          <p:nvPr/>
        </p:nvSpPr>
        <p:spPr>
          <a:xfrm>
            <a:off x="545910" y="1405601"/>
            <a:ext cx="11041039" cy="9039206"/>
          </a:xfrm>
          <a:prstGeom prst="rect">
            <a:avLst/>
          </a:prstGeom>
          <a:noFill/>
        </p:spPr>
        <p:txBody>
          <a:bodyPr wrap="square" rtlCol="0">
            <a:spAutoFit/>
          </a:bodyPr>
          <a:lstStyle/>
          <a:p>
            <a:pPr defTabSz="822960"/>
            <a:r>
              <a:rPr lang="es-PE" sz="1600" b="1" dirty="0">
                <a:latin typeface="Avenir LT Std 35 Light" panose="020B0402020203020204" pitchFamily="34" charset="0"/>
              </a:rPr>
              <a:t>Condiciones de facturación desarrollo</a:t>
            </a:r>
          </a:p>
          <a:p>
            <a:pPr defTabSz="822960"/>
            <a:endParaRPr lang="es-PE" sz="1100" b="1" dirty="0">
              <a:latin typeface="Avenir LT Std 35 Light" panose="020B0402020203020204" pitchFamily="34" charset="0"/>
            </a:endParaRPr>
          </a:p>
          <a:p>
            <a:pPr marL="285750" indent="-285750" algn="just">
              <a:lnSpc>
                <a:spcPct val="107000"/>
              </a:lnSpc>
              <a:spcAft>
                <a:spcPts val="800"/>
              </a:spcAft>
              <a:buFontTx/>
              <a:buChar char="-"/>
            </a:pPr>
            <a:r>
              <a:rPr lang="es-PE" sz="1600" dirty="0">
                <a:latin typeface="Calibri" panose="020F0502020204030204" pitchFamily="34" charset="0"/>
                <a:ea typeface="Calibri" panose="020F0502020204030204" pitchFamily="34" charset="0"/>
                <a:cs typeface="Times New Roman" panose="02020603050405020304" pitchFamily="18" charset="0"/>
              </a:rPr>
              <a:t>La facturación se realizará mensualmente, por sprint cerrado y aprobado.</a:t>
            </a:r>
          </a:p>
          <a:p>
            <a:pPr marL="285750" indent="-285750" algn="just">
              <a:lnSpc>
                <a:spcPct val="107000"/>
              </a:lnSpc>
              <a:spcAft>
                <a:spcPts val="800"/>
              </a:spcAft>
              <a:buFontTx/>
              <a:buChar char="-"/>
            </a:pPr>
            <a:r>
              <a:rPr lang="es-CO" sz="1600" dirty="0">
                <a:latin typeface="Calibri" panose="020F0502020204030204" pitchFamily="34" charset="0"/>
                <a:ea typeface="Calibri" panose="020F0502020204030204" pitchFamily="34" charset="0"/>
                <a:cs typeface="Times New Roman" panose="02020603050405020304" pitchFamily="18" charset="0"/>
              </a:rPr>
              <a:t>Una vez finalizado un sprint y entregado su resultado, se espera que el Banco de Bogotá finalice las pruebas del producto, en un máximo de 5 días hábiles, con el fin de dar por aprobado el entregable del sprint.</a:t>
            </a:r>
          </a:p>
          <a:p>
            <a:pPr marL="285750" indent="-285750" algn="just">
              <a:lnSpc>
                <a:spcPct val="107000"/>
              </a:lnSpc>
              <a:spcAft>
                <a:spcPts val="800"/>
              </a:spcAft>
              <a:buFontTx/>
              <a:buChar char="-"/>
            </a:pPr>
            <a:r>
              <a:rPr lang="es-ES" sz="1600" dirty="0">
                <a:latin typeface="Calibri" panose="020F0502020204030204" pitchFamily="34" charset="0"/>
                <a:ea typeface="Calibri" panose="020F0502020204030204" pitchFamily="34" charset="0"/>
                <a:cs typeface="Times New Roman" panose="02020603050405020304" pitchFamily="18" charset="0"/>
              </a:rPr>
              <a:t>Para el manejo de las incidencias reportadas en la revisión del sprint, por parte del Banco de Bogotá, estas serán corregidas en el siguiente sprint, y el costo será asumido por Stefanini.</a:t>
            </a:r>
          </a:p>
          <a:p>
            <a:pPr marL="285750" indent="-285750" algn="just">
              <a:lnSpc>
                <a:spcPct val="107000"/>
              </a:lnSpc>
              <a:spcAft>
                <a:spcPts val="800"/>
              </a:spcAft>
              <a:buFontTx/>
              <a:buChar char="-"/>
            </a:pPr>
            <a:r>
              <a:rPr lang="es-ES" sz="1600" dirty="0">
                <a:latin typeface="Calibri" panose="020F0502020204030204" pitchFamily="34" charset="0"/>
                <a:ea typeface="Calibri" panose="020F0502020204030204" pitchFamily="34" charset="0"/>
                <a:cs typeface="Times New Roman" panose="02020603050405020304" pitchFamily="18" charset="0"/>
              </a:rPr>
              <a:t>Si durante el sprint se presenta un impedimento que no es responsabilidad de Stefanini y afecta el porcentaje de cumplimiento del sprint (caída del servicio, falta de accesos, indisponibilidad de plataformas, no disponibilidad de información y personal requerido para el desarrollo, falta de datos de pruebas y los demás identificados en los apartes Riesgos y Consideraciones, de estar propuesta, se facturará el valor completo del sprint. La gestión de estos impedimentos ý de cambios  en el sprint, se realizará a diario, por parte del </a:t>
            </a:r>
            <a:r>
              <a:rPr lang="es-ES" sz="1600" dirty="0" err="1">
                <a:latin typeface="Calibri" panose="020F0502020204030204" pitchFamily="34" charset="0"/>
                <a:ea typeface="Calibri" panose="020F0502020204030204" pitchFamily="34" charset="0"/>
                <a:cs typeface="Times New Roman" panose="02020603050405020304" pitchFamily="18" charset="0"/>
              </a:rPr>
              <a:t>Scrum</a:t>
            </a:r>
            <a:r>
              <a:rPr lang="es-ES" sz="1600" dirty="0">
                <a:latin typeface="Calibri" panose="020F0502020204030204" pitchFamily="34" charset="0"/>
                <a:ea typeface="Calibri" panose="020F0502020204030204" pitchFamily="34" charset="0"/>
                <a:cs typeface="Times New Roman" panose="02020603050405020304" pitchFamily="18" charset="0"/>
              </a:rPr>
              <a:t> Master del equipo.</a:t>
            </a:r>
          </a:p>
          <a:p>
            <a:pPr marL="285750" indent="-285750" algn="just">
              <a:lnSpc>
                <a:spcPct val="107000"/>
              </a:lnSpc>
              <a:spcAft>
                <a:spcPts val="800"/>
              </a:spcAft>
              <a:buFontTx/>
              <a:buChar char="-"/>
            </a:pPr>
            <a:r>
              <a:rPr lang="es-ES" sz="1600" dirty="0">
                <a:latin typeface="Calibri" panose="020F0502020204030204" pitchFamily="34" charset="0"/>
                <a:ea typeface="Calibri" panose="020F0502020204030204" pitchFamily="34" charset="0"/>
                <a:cs typeface="Times New Roman" panose="02020603050405020304" pitchFamily="18" charset="0"/>
              </a:rPr>
              <a:t>Si durante el sprint se presenta un impedimento que es responsabilidad de Stefanini y afecta el porcentaje de cumplimiento del sprint (ausencia de recursos que no pueden ser reemplazados, estimación errada), el valor de la facturación del </a:t>
            </a:r>
            <a:r>
              <a:rPr lang="es-ES" sz="1600" dirty="0" err="1">
                <a:latin typeface="Calibri" panose="020F0502020204030204" pitchFamily="34" charset="0"/>
                <a:ea typeface="Calibri" panose="020F0502020204030204" pitchFamily="34" charset="0"/>
                <a:cs typeface="Times New Roman" panose="02020603050405020304" pitchFamily="18" charset="0"/>
              </a:rPr>
              <a:t>squad</a:t>
            </a:r>
            <a:r>
              <a:rPr lang="es-ES" sz="1600" dirty="0">
                <a:latin typeface="Calibri" panose="020F0502020204030204" pitchFamily="34" charset="0"/>
                <a:ea typeface="Calibri" panose="020F0502020204030204" pitchFamily="34" charset="0"/>
                <a:cs typeface="Times New Roman" panose="02020603050405020304" pitchFamily="18" charset="0"/>
              </a:rPr>
              <a:t> será proporcional al porcentaje de cumplimiento. Se reforzará el equipo en el siguiente sprint, para cerrar la brecha en la programación de los entregables y su costo será reconocido en el sprint en el que se ejecuten las actividades.</a:t>
            </a:r>
          </a:p>
          <a:p>
            <a:pPr marL="285750" indent="-285750" algn="just">
              <a:lnSpc>
                <a:spcPct val="107000"/>
              </a:lnSpc>
              <a:spcAft>
                <a:spcPts val="800"/>
              </a:spcAft>
              <a:buFontTx/>
              <a:buChar char="-"/>
            </a:pPr>
            <a:r>
              <a:rPr lang="es-ES" sz="1600" dirty="0">
                <a:latin typeface="Calibri" panose="020F0502020204030204" pitchFamily="34" charset="0"/>
                <a:ea typeface="Calibri" panose="020F0502020204030204" pitchFamily="34" charset="0"/>
                <a:cs typeface="Times New Roman" panose="02020603050405020304" pitchFamily="18" charset="0"/>
              </a:rPr>
              <a:t>Si por cualquier motivo cambia el número de días del sprint, la facturación será proporcional a la nueva duración definida.</a:t>
            </a:r>
          </a:p>
          <a:p>
            <a:pPr marL="285750" indent="-285750" algn="just">
              <a:lnSpc>
                <a:spcPct val="107000"/>
              </a:lnSpc>
              <a:spcAft>
                <a:spcPts val="800"/>
              </a:spcAft>
              <a:buFontTx/>
              <a:buChar char="-"/>
            </a:pP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742950" lvl="1" indent="-285750">
              <a:buFont typeface="Wingdings" panose="05000000000000000000" pitchFamily="2" charset="2"/>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ES" sz="1400" dirty="0">
              <a:latin typeface="Avenir LT Std 35 Light" panose="020B0402020203020204" pitchFamily="34" charset="0"/>
            </a:endParaRPr>
          </a:p>
          <a:p>
            <a:pPr marL="342900" indent="-342900" defTabSz="822960">
              <a:buFont typeface="Arial" panose="020B0604020202020204" pitchFamily="34" charset="0"/>
              <a:buChar char="•"/>
            </a:pPr>
            <a:endParaRPr lang="es-PE" sz="1400" dirty="0">
              <a:latin typeface="Avenir LT Std 35 Light" panose="020B0402020203020204" pitchFamily="34" charset="0"/>
            </a:endParaRPr>
          </a:p>
          <a:p>
            <a:pPr marL="342900" indent="-342900" defTabSz="822960">
              <a:buFont typeface="Arial" panose="020B0604020202020204" pitchFamily="34" charset="0"/>
              <a:buChar char="•"/>
            </a:pPr>
            <a:endParaRPr lang="es-PE" sz="1400" dirty="0">
              <a:latin typeface="Avenir LT Std 35 Light" panose="020B0402020203020204" pitchFamily="34" charset="0"/>
            </a:endParaRPr>
          </a:p>
        </p:txBody>
      </p:sp>
      <p:cxnSp>
        <p:nvCxnSpPr>
          <p:cNvPr id="180" name="Conector recto 179"/>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1"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Inversión</a:t>
            </a:r>
          </a:p>
        </p:txBody>
      </p:sp>
      <p:pic>
        <p:nvPicPr>
          <p:cNvPr id="16" name="Imagen 15"/>
          <p:cNvPicPr>
            <a:picLocks noChangeAspect="1"/>
          </p:cNvPicPr>
          <p:nvPr/>
        </p:nvPicPr>
        <p:blipFill>
          <a:blip r:embed="rId3"/>
          <a:stretch>
            <a:fillRect/>
          </a:stretch>
        </p:blipFill>
        <p:spPr>
          <a:xfrm>
            <a:off x="7972425" y="14"/>
            <a:ext cx="4219575" cy="1004874"/>
          </a:xfrm>
          <a:prstGeom prst="rect">
            <a:avLst/>
          </a:prstGeom>
        </p:spPr>
      </p:pic>
    </p:spTree>
    <p:extLst>
      <p:ext uri="{BB962C8B-B14F-4D97-AF65-F5344CB8AC3E}">
        <p14:creationId xmlns:p14="http://schemas.microsoft.com/office/powerpoint/2010/main" val="504606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ángulo 167"/>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9" name="TextBox 42"/>
          <p:cNvSpPr txBox="1"/>
          <p:nvPr/>
        </p:nvSpPr>
        <p:spPr>
          <a:xfrm>
            <a:off x="627797" y="1214529"/>
            <a:ext cx="10959152" cy="3280578"/>
          </a:xfrm>
          <a:prstGeom prst="rect">
            <a:avLst/>
          </a:prstGeom>
          <a:noFill/>
        </p:spPr>
        <p:txBody>
          <a:bodyPr wrap="square" rtlCol="0">
            <a:spAutoFit/>
          </a:bodyPr>
          <a:lstStyle/>
          <a:p>
            <a:pPr defTabSz="822960"/>
            <a:r>
              <a:rPr lang="es-PE" sz="1600" b="1" dirty="0">
                <a:latin typeface="Avenir LT Std 35 Light" panose="020B0402020203020204" pitchFamily="34" charset="0"/>
              </a:rPr>
              <a:t>Condiciones de facturación soporte</a:t>
            </a:r>
          </a:p>
          <a:p>
            <a:pPr defTabSz="822960"/>
            <a:endParaRPr lang="es-PE" sz="1100" b="1" dirty="0">
              <a:latin typeface="Avenir LT Std 35 Light" panose="020B0402020203020204" pitchFamily="34" charset="0"/>
            </a:endParaRPr>
          </a:p>
          <a:p>
            <a:pPr marL="285750" indent="-285750" algn="just">
              <a:lnSpc>
                <a:spcPct val="107000"/>
              </a:lnSpc>
              <a:spcAft>
                <a:spcPts val="800"/>
              </a:spcAft>
              <a:buFontTx/>
              <a:buChar char="-"/>
            </a:pPr>
            <a:r>
              <a:rPr lang="es-PE" sz="1600" dirty="0">
                <a:latin typeface="Calibri" panose="020F0502020204030204" pitchFamily="34" charset="0"/>
                <a:ea typeface="Calibri" panose="020F0502020204030204" pitchFamily="34" charset="0"/>
                <a:cs typeface="Times New Roman" panose="02020603050405020304" pitchFamily="18" charset="0"/>
              </a:rPr>
              <a:t>El equipo de soporte recibirá de manera continua los incidentes reportados, priorizados por parte del Banco de Bogotá. </a:t>
            </a:r>
          </a:p>
          <a:p>
            <a:pPr marL="285750" indent="-285750" algn="just">
              <a:lnSpc>
                <a:spcPct val="107000"/>
              </a:lnSpc>
              <a:spcAft>
                <a:spcPts val="800"/>
              </a:spcAft>
              <a:buFontTx/>
              <a:buChar char="-"/>
            </a:pPr>
            <a:r>
              <a:rPr lang="es-PE" sz="1600" dirty="0">
                <a:latin typeface="Calibri" panose="020F0502020204030204" pitchFamily="34" charset="0"/>
                <a:ea typeface="Calibri" panose="020F0502020204030204" pitchFamily="34" charset="0"/>
                <a:cs typeface="Times New Roman" panose="02020603050405020304" pitchFamily="18" charset="0"/>
              </a:rPr>
              <a:t>Semanalmente se realizará, con quien el Banco de Bogotá designe, una conciliación de las horas de soporte ejecutadas.</a:t>
            </a:r>
          </a:p>
          <a:p>
            <a:pPr marL="285750" indent="-285750" algn="just">
              <a:lnSpc>
                <a:spcPct val="107000"/>
              </a:lnSpc>
              <a:spcAft>
                <a:spcPts val="800"/>
              </a:spcAft>
              <a:buFontTx/>
              <a:buChar char="-"/>
            </a:pPr>
            <a:r>
              <a:rPr lang="es-PE" sz="1600" dirty="0">
                <a:latin typeface="Calibri" panose="020F0502020204030204" pitchFamily="34" charset="0"/>
                <a:ea typeface="Calibri" panose="020F0502020204030204" pitchFamily="34" charset="0"/>
                <a:cs typeface="Times New Roman" panose="02020603050405020304" pitchFamily="18" charset="0"/>
              </a:rPr>
              <a:t>Las horas ejecutadas serán facturadas mensualmente.</a:t>
            </a:r>
          </a:p>
          <a:p>
            <a:pPr marL="285750" indent="-285750" algn="just">
              <a:lnSpc>
                <a:spcPct val="107000"/>
              </a:lnSpc>
              <a:spcAft>
                <a:spcPts val="800"/>
              </a:spcAft>
              <a:buFontTx/>
              <a:buChar char="-"/>
            </a:pP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defTabSz="822960"/>
            <a:r>
              <a:rPr lang="es-PE" sz="1600" b="1" dirty="0">
                <a:latin typeface="Avenir LT Std 35 Light" panose="020B0402020203020204" pitchFamily="34" charset="0"/>
              </a:rPr>
              <a:t>Condiciones de facturación líder técnico</a:t>
            </a:r>
          </a:p>
          <a:p>
            <a:pPr defTabSz="822960"/>
            <a:endParaRPr lang="es-PE" sz="1100" b="1" dirty="0">
              <a:latin typeface="Avenir LT Std 35 Light" panose="020B0402020203020204" pitchFamily="34" charset="0"/>
            </a:endParaRPr>
          </a:p>
          <a:p>
            <a:pPr marL="285750" indent="-285750" algn="just">
              <a:lnSpc>
                <a:spcPct val="107000"/>
              </a:lnSpc>
              <a:spcAft>
                <a:spcPts val="800"/>
              </a:spcAft>
              <a:buFontTx/>
              <a:buChar char="-"/>
            </a:pPr>
            <a:r>
              <a:rPr lang="es-PE" sz="1600" dirty="0">
                <a:latin typeface="Calibri" panose="020F0502020204030204" pitchFamily="34" charset="0"/>
                <a:ea typeface="Calibri" panose="020F0502020204030204" pitchFamily="34" charset="0"/>
                <a:cs typeface="Times New Roman" panose="02020603050405020304" pitchFamily="18" charset="0"/>
              </a:rPr>
              <a:t>El líder técnico estará dedicado al 100% al proyecto y su facturación se realizará mes vencido.</a:t>
            </a:r>
          </a:p>
          <a:p>
            <a:pPr marL="285750" indent="-285750" algn="just">
              <a:lnSpc>
                <a:spcPct val="107000"/>
              </a:lnSpc>
              <a:spcAft>
                <a:spcPts val="800"/>
              </a:spcAft>
              <a:buFontTx/>
              <a:buChar char="-"/>
            </a:pPr>
            <a:r>
              <a:rPr lang="es-PE" sz="1600" dirty="0">
                <a:latin typeface="Calibri" panose="020F0502020204030204" pitchFamily="34" charset="0"/>
                <a:ea typeface="Calibri" panose="020F0502020204030204" pitchFamily="34" charset="0"/>
                <a:cs typeface="Times New Roman" panose="02020603050405020304" pitchFamily="18" charset="0"/>
              </a:rPr>
              <a:t>Si se requiere tiempo adicional, este será liquidado al valor de hora establecida y facturado mensualmente, previa conciliación con quien el Banco de Bogotá disponga.</a:t>
            </a:r>
            <a:endParaRPr lang="es-PE" sz="1400" dirty="0">
              <a:latin typeface="Avenir LT Std 35 Light" panose="020B0402020203020204" pitchFamily="34" charset="0"/>
            </a:endParaRPr>
          </a:p>
        </p:txBody>
      </p:sp>
      <p:cxnSp>
        <p:nvCxnSpPr>
          <p:cNvPr id="180" name="Conector recto 179"/>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1"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Inversión</a:t>
            </a:r>
          </a:p>
        </p:txBody>
      </p:sp>
      <p:pic>
        <p:nvPicPr>
          <p:cNvPr id="16" name="Imagen 15"/>
          <p:cNvPicPr>
            <a:picLocks noChangeAspect="1"/>
          </p:cNvPicPr>
          <p:nvPr/>
        </p:nvPicPr>
        <p:blipFill>
          <a:blip r:embed="rId3"/>
          <a:stretch>
            <a:fillRect/>
          </a:stretch>
        </p:blipFill>
        <p:spPr>
          <a:xfrm>
            <a:off x="7972425" y="14"/>
            <a:ext cx="4219575" cy="1004874"/>
          </a:xfrm>
          <a:prstGeom prst="rect">
            <a:avLst/>
          </a:prstGeom>
        </p:spPr>
      </p:pic>
    </p:spTree>
    <p:extLst>
      <p:ext uri="{BB962C8B-B14F-4D97-AF65-F5344CB8AC3E}">
        <p14:creationId xmlns:p14="http://schemas.microsoft.com/office/powerpoint/2010/main" val="459139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ángulo 167"/>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8" name="Imagen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938" y="3336524"/>
            <a:ext cx="381087" cy="304869"/>
          </a:xfrm>
          <a:prstGeom prst="rect">
            <a:avLst/>
          </a:prstGeom>
        </p:spPr>
      </p:pic>
      <p:sp>
        <p:nvSpPr>
          <p:cNvPr id="19" name="Elipse 18"/>
          <p:cNvSpPr/>
          <p:nvPr/>
        </p:nvSpPr>
        <p:spPr>
          <a:xfrm>
            <a:off x="367324" y="1948845"/>
            <a:ext cx="1411650" cy="1411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p:txBody>
      </p:sp>
      <p:sp>
        <p:nvSpPr>
          <p:cNvPr id="80" name="Elipse 79"/>
          <p:cNvSpPr/>
          <p:nvPr/>
        </p:nvSpPr>
        <p:spPr>
          <a:xfrm>
            <a:off x="482109" y="2060698"/>
            <a:ext cx="1187944" cy="1187944"/>
          </a:xfrm>
          <a:prstGeom prst="ellipse">
            <a:avLst/>
          </a:prstGeom>
          <a:solidFill>
            <a:schemeClr val="bg1"/>
          </a:solidFill>
          <a:ln w="5715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pic>
        <p:nvPicPr>
          <p:cNvPr id="37" name="Picture 2" descr="Resultado de imagen para scrum icon"/>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6899" y="2175732"/>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79" name="TextBox 42"/>
          <p:cNvSpPr txBox="1"/>
          <p:nvPr/>
        </p:nvSpPr>
        <p:spPr>
          <a:xfrm>
            <a:off x="2450148" y="1569376"/>
            <a:ext cx="8722644" cy="1569660"/>
          </a:xfrm>
          <a:prstGeom prst="rect">
            <a:avLst/>
          </a:prstGeom>
          <a:noFill/>
        </p:spPr>
        <p:txBody>
          <a:bodyPr wrap="none" rtlCol="0">
            <a:spAutoFit/>
          </a:bodyPr>
          <a:lstStyle/>
          <a:p>
            <a:pPr defTabSz="822960"/>
            <a:r>
              <a:rPr lang="es-PE" sz="1600" b="1" dirty="0">
                <a:latin typeface="Avenir LT Std 35 Light" panose="020B0402020203020204" pitchFamily="34" charset="0"/>
              </a:rPr>
              <a:t>Condiciones comerciales </a:t>
            </a:r>
          </a:p>
          <a:p>
            <a:pPr defTabSz="822960"/>
            <a:endParaRPr lang="es-PE" sz="1600" b="1" dirty="0">
              <a:latin typeface="Avenir LT Std 35 Light" panose="020B0402020203020204" pitchFamily="34" charset="0"/>
            </a:endParaRPr>
          </a:p>
          <a:p>
            <a:pPr marL="342900" indent="-342900" defTabSz="822960">
              <a:buFont typeface="Arial" panose="020B0604020202020204" pitchFamily="34" charset="0"/>
              <a:buChar char="•"/>
            </a:pPr>
            <a:r>
              <a:rPr lang="es-PE" sz="1600" dirty="0">
                <a:latin typeface="Calibri" panose="020F0502020204030204" pitchFamily="34" charset="0"/>
                <a:ea typeface="Calibri" panose="020F0502020204030204" pitchFamily="34" charset="0"/>
                <a:cs typeface="Times New Roman" panose="02020603050405020304" pitchFamily="18" charset="0"/>
              </a:rPr>
              <a:t>La propuesta y sus condiciones será válida por 30 días</a:t>
            </a:r>
          </a:p>
          <a:p>
            <a:pPr marL="342900" indent="-342900" defTabSz="822960">
              <a:buFont typeface="Arial" panose="020B0604020202020204" pitchFamily="34" charset="0"/>
              <a:buChar char="•"/>
            </a:pPr>
            <a:r>
              <a:rPr lang="es-PE" sz="1600" dirty="0">
                <a:latin typeface="Calibri" panose="020F0502020204030204" pitchFamily="34" charset="0"/>
                <a:ea typeface="Calibri" panose="020F0502020204030204" pitchFamily="34" charset="0"/>
                <a:cs typeface="Times New Roman" panose="02020603050405020304" pitchFamily="18" charset="0"/>
              </a:rPr>
              <a:t>El plazo para la prestación de los servicios será de 15 días a partir de la aceptación de la propuesta.</a:t>
            </a:r>
          </a:p>
          <a:p>
            <a:pPr marL="342900" indent="-342900" defTabSz="822960">
              <a:buFont typeface="Arial" panose="020B0604020202020204" pitchFamily="34" charset="0"/>
              <a:buChar char="•"/>
            </a:pPr>
            <a:r>
              <a:rPr lang="es-PE" sz="1600" dirty="0">
                <a:latin typeface="Calibri" panose="020F0502020204030204" pitchFamily="34" charset="0"/>
                <a:ea typeface="Calibri" panose="020F0502020204030204" pitchFamily="34" charset="0"/>
                <a:cs typeface="Times New Roman" panose="02020603050405020304" pitchFamily="18" charset="0"/>
              </a:rPr>
              <a:t>Esta propuesta no incluye IVA</a:t>
            </a:r>
          </a:p>
          <a:p>
            <a:pPr marL="342900" indent="-342900" defTabSz="822960">
              <a:buFont typeface="Arial" panose="020B0604020202020204" pitchFamily="34" charset="0"/>
              <a:buChar char="•"/>
            </a:pPr>
            <a:endParaRPr lang="es-PE" sz="16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80" name="Conector recto 179"/>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1"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Inversión</a:t>
            </a:r>
          </a:p>
        </p:txBody>
      </p:sp>
      <p:pic>
        <p:nvPicPr>
          <p:cNvPr id="16" name="Imagen 15"/>
          <p:cNvPicPr>
            <a:picLocks noChangeAspect="1"/>
          </p:cNvPicPr>
          <p:nvPr/>
        </p:nvPicPr>
        <p:blipFill>
          <a:blip r:embed="rId5"/>
          <a:stretch>
            <a:fillRect/>
          </a:stretch>
        </p:blipFill>
        <p:spPr>
          <a:xfrm>
            <a:off x="7972425" y="14"/>
            <a:ext cx="4219575" cy="1004874"/>
          </a:xfrm>
          <a:prstGeom prst="rect">
            <a:avLst/>
          </a:prstGeom>
        </p:spPr>
      </p:pic>
    </p:spTree>
    <p:extLst>
      <p:ext uri="{BB962C8B-B14F-4D97-AF65-F5344CB8AC3E}">
        <p14:creationId xmlns:p14="http://schemas.microsoft.com/office/powerpoint/2010/main" val="2150346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rotWithShape="1">
          <a:blip r:embed="rId2"/>
          <a:srcRect r="11037" b="4881"/>
          <a:stretch>
            <a:fillRect/>
          </a:stretch>
        </p:blipFill>
        <p:spPr>
          <a:xfrm>
            <a:off x="0" y="-11592"/>
            <a:ext cx="12183414" cy="6901790"/>
          </a:xfrm>
          <a:prstGeom prst="rect">
            <a:avLst/>
          </a:prstGeom>
        </p:spPr>
      </p:pic>
      <p:sp>
        <p:nvSpPr>
          <p:cNvPr id="18" name="Rectangle 13"/>
          <p:cNvSpPr/>
          <p:nvPr/>
        </p:nvSpPr>
        <p:spPr>
          <a:xfrm>
            <a:off x="0" y="2312402"/>
            <a:ext cx="12192000" cy="2253802"/>
          </a:xfrm>
          <a:prstGeom prst="rect">
            <a:avLst/>
          </a:prstGeom>
          <a:solidFill>
            <a:schemeClr val="dk1">
              <a:alpha val="71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9" name="Rectángulo 8"/>
          <p:cNvSpPr/>
          <p:nvPr/>
        </p:nvSpPr>
        <p:spPr>
          <a:xfrm>
            <a:off x="691358" y="2951247"/>
            <a:ext cx="10707329" cy="1015663"/>
          </a:xfrm>
          <a:prstGeom prst="rect">
            <a:avLst/>
          </a:prstGeom>
        </p:spPr>
        <p:txBody>
          <a:bodyPr wrap="square">
            <a:spAutoFit/>
          </a:bodyPr>
          <a:lstStyle/>
          <a:p>
            <a:pPr algn="ctr"/>
            <a:r>
              <a:rPr lang="es-CO" sz="2000" dirty="0">
                <a:solidFill>
                  <a:prstClr val="white"/>
                </a:solidFill>
              </a:rPr>
              <a:t>Stefanini propone afrontar estos retos a partir del desarrollo  del proyecto a través de su fábrica continua, la cual contará con un enfoque ágil (SCRUM), brindando entregas iterativas e incrementales enfocadas en la entrega de valor.</a:t>
            </a:r>
          </a:p>
        </p:txBody>
      </p:sp>
      <p:sp>
        <p:nvSpPr>
          <p:cNvPr id="19" name="AutoShape 76"/>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panose="020B0604030504040204" charset="0"/>
              </a:rPr>
              <a:t>Aproximación de Stefanini</a:t>
            </a:r>
          </a:p>
        </p:txBody>
      </p:sp>
      <mc:AlternateContent xmlns:mc="http://schemas.openxmlformats.org/markup-compatibility/2006" xmlns:p14="http://schemas.microsoft.com/office/powerpoint/2010/main">
        <mc:Choice Requires="p14">
          <p:contentPart p14:bwMode="auto" r:id="rId3">
            <p14:nvContentPartPr>
              <p14:cNvPr id="2" name="Entrada de lápiz 1"/>
              <p14:cNvContentPartPr/>
              <p14:nvPr/>
            </p14:nvContentPartPr>
            <p14:xfrm>
              <a:off x="28800" y="6843240"/>
              <a:ext cx="360" cy="360"/>
            </p14:xfrm>
          </p:contentPart>
        </mc:Choice>
        <mc:Fallback xmlns="">
          <p:pic>
            <p:nvPicPr>
              <p:cNvPr id="2" name="Entrada de lápiz 1"/>
            </p:nvPicPr>
            <p:blipFill>
              <a:blip r:embed="rId4"/>
            </p:blipFill>
            <p:spPr>
              <a:xfrm>
                <a:off x="28800" y="6843240"/>
                <a:ext cx="360" cy="360"/>
              </a:xfrm>
              <a:prstGeom prst="rect"/>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Paralelogramo 2"/>
          <p:cNvSpPr/>
          <p:nvPr/>
        </p:nvSpPr>
        <p:spPr>
          <a:xfrm>
            <a:off x="-30564" y="1104768"/>
            <a:ext cx="5475304" cy="5756337"/>
          </a:xfrm>
          <a:custGeom>
            <a:avLst/>
            <a:gdLst>
              <a:gd name="connsiteX0" fmla="*/ 0 w 7627484"/>
              <a:gd name="connsiteY0" fmla="*/ 6206713 h 6206713"/>
              <a:gd name="connsiteX1" fmla="*/ 1551678 w 7627484"/>
              <a:gd name="connsiteY1" fmla="*/ 0 h 6206713"/>
              <a:gd name="connsiteX2" fmla="*/ 7627484 w 7627484"/>
              <a:gd name="connsiteY2" fmla="*/ 0 h 6206713"/>
              <a:gd name="connsiteX3" fmla="*/ 6075806 w 7627484"/>
              <a:gd name="connsiteY3" fmla="*/ 6206713 h 6206713"/>
              <a:gd name="connsiteX4" fmla="*/ 0 w 7627484"/>
              <a:gd name="connsiteY4" fmla="*/ 6206713 h 6206713"/>
              <a:gd name="connsiteX0" fmla="*/ 768441 w 6075806"/>
              <a:gd name="connsiteY0" fmla="*/ 5524325 h 6206713"/>
              <a:gd name="connsiteX1" fmla="*/ 0 w 6075806"/>
              <a:gd name="connsiteY1" fmla="*/ 0 h 6206713"/>
              <a:gd name="connsiteX2" fmla="*/ 6075806 w 6075806"/>
              <a:gd name="connsiteY2" fmla="*/ 0 h 6206713"/>
              <a:gd name="connsiteX3" fmla="*/ 4524128 w 6075806"/>
              <a:gd name="connsiteY3" fmla="*/ 6206713 h 6206713"/>
              <a:gd name="connsiteX4" fmla="*/ 768441 w 6075806"/>
              <a:gd name="connsiteY4" fmla="*/ 5524325 h 6206713"/>
              <a:gd name="connsiteX0" fmla="*/ 167939 w 5475304"/>
              <a:gd name="connsiteY0" fmla="*/ 5537973 h 6220361"/>
              <a:gd name="connsiteX1" fmla="*/ 0 w 5475304"/>
              <a:gd name="connsiteY1" fmla="*/ 0 h 6220361"/>
              <a:gd name="connsiteX2" fmla="*/ 5475304 w 5475304"/>
              <a:gd name="connsiteY2" fmla="*/ 13648 h 6220361"/>
              <a:gd name="connsiteX3" fmla="*/ 3923626 w 5475304"/>
              <a:gd name="connsiteY3" fmla="*/ 6220361 h 6220361"/>
              <a:gd name="connsiteX4" fmla="*/ 167939 w 5475304"/>
              <a:gd name="connsiteY4" fmla="*/ 5537973 h 6220361"/>
              <a:gd name="connsiteX0" fmla="*/ 4166 w 5475304"/>
              <a:gd name="connsiteY0" fmla="*/ 5742690 h 6220361"/>
              <a:gd name="connsiteX1" fmla="*/ 0 w 5475304"/>
              <a:gd name="connsiteY1" fmla="*/ 0 h 6220361"/>
              <a:gd name="connsiteX2" fmla="*/ 5475304 w 5475304"/>
              <a:gd name="connsiteY2" fmla="*/ 13648 h 6220361"/>
              <a:gd name="connsiteX3" fmla="*/ 3923626 w 5475304"/>
              <a:gd name="connsiteY3" fmla="*/ 6220361 h 6220361"/>
              <a:gd name="connsiteX4" fmla="*/ 4166 w 5475304"/>
              <a:gd name="connsiteY4" fmla="*/ 5742690 h 6220361"/>
              <a:gd name="connsiteX0" fmla="*/ 4166 w 5475304"/>
              <a:gd name="connsiteY0" fmla="*/ 5742690 h 5756337"/>
              <a:gd name="connsiteX1" fmla="*/ 0 w 5475304"/>
              <a:gd name="connsiteY1" fmla="*/ 0 h 5756337"/>
              <a:gd name="connsiteX2" fmla="*/ 5475304 w 5475304"/>
              <a:gd name="connsiteY2" fmla="*/ 13648 h 5756337"/>
              <a:gd name="connsiteX3" fmla="*/ 4032808 w 5475304"/>
              <a:gd name="connsiteY3" fmla="*/ 5756337 h 5756337"/>
              <a:gd name="connsiteX4" fmla="*/ 4166 w 5475304"/>
              <a:gd name="connsiteY4" fmla="*/ 5742690 h 5756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304" h="5756337">
                <a:moveTo>
                  <a:pt x="4166" y="5742690"/>
                </a:moveTo>
                <a:cubicBezTo>
                  <a:pt x="2777" y="3828460"/>
                  <a:pt x="1389" y="1914230"/>
                  <a:pt x="0" y="0"/>
                </a:cubicBezTo>
                <a:lnTo>
                  <a:pt x="5475304" y="13648"/>
                </a:lnTo>
                <a:lnTo>
                  <a:pt x="4032808" y="5756337"/>
                </a:lnTo>
                <a:lnTo>
                  <a:pt x="4166" y="5742690"/>
                </a:lnTo>
                <a:close/>
              </a:path>
            </a:pathLst>
          </a:cu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0"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¿Cuál es la necesidad?</a:t>
            </a:r>
          </a:p>
        </p:txBody>
      </p:sp>
      <p:cxnSp>
        <p:nvCxnSpPr>
          <p:cNvPr id="27" name="Conector recto 26"/>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AutoShape 76"/>
          <p:cNvSpPr>
            <a:spLocks/>
          </p:cNvSpPr>
          <p:nvPr/>
        </p:nvSpPr>
        <p:spPr bwMode="auto">
          <a:xfrm>
            <a:off x="381577" y="1932292"/>
            <a:ext cx="3544948" cy="378565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algn="ctr" defTabSz="822960"/>
            <a:r>
              <a:rPr lang="es-PE" altLang="pt-BR" sz="2400" dirty="0">
                <a:latin typeface="+mj-lt"/>
                <a:ea typeface="Dax" charset="0"/>
                <a:cs typeface="Segoe UI Light" panose="020B0502040204020203" pitchFamily="34" charset="0"/>
                <a:sym typeface="Tahoma" charset="0"/>
              </a:rPr>
              <a:t>Diseñar, desarrollar e implementar soluciones para satisfacer las necesidades de los usuarios.</a:t>
            </a:r>
          </a:p>
          <a:p>
            <a:pPr algn="ctr" defTabSz="822960"/>
            <a:endParaRPr lang="es-PE" altLang="pt-BR" sz="2400" dirty="0">
              <a:latin typeface="+mj-lt"/>
              <a:ea typeface="Dax" charset="0"/>
              <a:cs typeface="Segoe UI Light" panose="020B0502040204020203" pitchFamily="34" charset="0"/>
              <a:sym typeface="Tahoma" charset="0"/>
            </a:endParaRPr>
          </a:p>
          <a:p>
            <a:pPr algn="ctr" defTabSz="822960"/>
            <a:endParaRPr lang="es-PE" altLang="pt-BR" sz="2400" dirty="0">
              <a:latin typeface="+mj-lt"/>
              <a:ea typeface="Dax" charset="0"/>
              <a:cs typeface="Segoe UI Light" panose="020B0502040204020203" pitchFamily="34" charset="0"/>
              <a:sym typeface="Tahoma" charset="0"/>
            </a:endParaRPr>
          </a:p>
          <a:p>
            <a:pPr algn="ctr" defTabSz="822960"/>
            <a:r>
              <a:rPr lang="es-PE" altLang="pt-BR" sz="2400" dirty="0">
                <a:latin typeface="+mj-lt"/>
                <a:ea typeface="Dax" charset="0"/>
                <a:cs typeface="Segoe UI Light" panose="020B0502040204020203" pitchFamily="34" charset="0"/>
                <a:sym typeface="Tahoma" charset="0"/>
              </a:rPr>
              <a:t>Los objetivos en la ejecución y en el desarrollo de los proyectos son:</a:t>
            </a:r>
          </a:p>
        </p:txBody>
      </p:sp>
      <p:pic>
        <p:nvPicPr>
          <p:cNvPr id="1026" name="Picture 2" descr="Resultado de imagen para time icon"/>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5238725" y="2543113"/>
            <a:ext cx="1194161" cy="11941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4723598" y="3928345"/>
            <a:ext cx="1482943" cy="14829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company icon"/>
          <p:cNvPicPr>
            <a:picLocks noChangeAspect="1" noChangeArrowheads="1"/>
          </p:cNvPicPr>
          <p:nvPr/>
        </p:nvPicPr>
        <p:blipFill>
          <a:blip r:embed="rId4" cstate="print">
            <a:biLevel thresh="75000"/>
            <a:extLst>
              <a:ext uri="{BEBA8EAE-BF5A-486C-A8C5-ECC9F3942E4B}">
                <a14:imgProps xmlns:a14="http://schemas.microsoft.com/office/drawing/2010/main">
                  <a14:imgLayer r:embed="rId5">
                    <a14:imgEffect>
                      <a14:backgroundRemoval t="0" b="100000" l="0" r="100000">
                        <a14:foregroundMark x1="15039" y1="49219" x2="15039" y2="49219"/>
                        <a14:foregroundMark x1="82813" y1="45703" x2="82813" y2="45703"/>
                      </a14:backgroundRemoval>
                    </a14:imgEffect>
                  </a14:imgLayer>
                </a14:imgProps>
              </a:ext>
              <a:ext uri="{28A0092B-C50C-407E-A947-70E740481C1C}">
                <a14:useLocalDpi xmlns:a14="http://schemas.microsoft.com/office/drawing/2010/main" val="0"/>
              </a:ext>
            </a:extLst>
          </a:blip>
          <a:srcRect/>
          <a:stretch>
            <a:fillRect/>
          </a:stretch>
        </p:blipFill>
        <p:spPr bwMode="auto">
          <a:xfrm>
            <a:off x="4410906" y="5608160"/>
            <a:ext cx="1167952" cy="11679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n relacionada"/>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5860788" y="1221543"/>
            <a:ext cx="1063721" cy="106372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7120860" y="1444831"/>
            <a:ext cx="4367283" cy="646331"/>
          </a:xfrm>
          <a:prstGeom prst="rect">
            <a:avLst/>
          </a:prstGeom>
          <a:noFill/>
        </p:spPr>
        <p:txBody>
          <a:bodyPr wrap="square" rtlCol="0">
            <a:spAutoFit/>
          </a:bodyPr>
          <a:lstStyle/>
          <a:p>
            <a:pPr algn="just"/>
            <a:r>
              <a:rPr lang="es-CO" dirty="0">
                <a:ea typeface="Dax" charset="0"/>
                <a:cs typeface="Segoe UI Light" panose="020B0502040204020203" pitchFamily="34" charset="0"/>
              </a:rPr>
              <a:t>Mejorar las dinámicas en la identificación y creación de nuevos productos y servicios.</a:t>
            </a:r>
          </a:p>
        </p:txBody>
      </p:sp>
      <p:sp>
        <p:nvSpPr>
          <p:cNvPr id="23" name="CuadroTexto 22"/>
          <p:cNvSpPr txBox="1"/>
          <p:nvPr/>
        </p:nvSpPr>
        <p:spPr>
          <a:xfrm>
            <a:off x="6630499" y="2731889"/>
            <a:ext cx="4857644" cy="923330"/>
          </a:xfrm>
          <a:prstGeom prst="rect">
            <a:avLst/>
          </a:prstGeom>
          <a:noFill/>
        </p:spPr>
        <p:txBody>
          <a:bodyPr wrap="square" rtlCol="0">
            <a:spAutoFit/>
          </a:bodyPr>
          <a:lstStyle>
            <a:defPPr>
              <a:defRPr lang="es-CO"/>
            </a:defPPr>
            <a:lvl1pPr>
              <a:defRPr>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defRPr>
            </a:lvl1pPr>
          </a:lstStyle>
          <a:p>
            <a:pPr algn="just"/>
            <a:r>
              <a:rPr lang="es-CO" dirty="0">
                <a:solidFill>
                  <a:schemeClr val="tx1"/>
                </a:solidFill>
                <a:effectLst/>
                <a:latin typeface="+mn-lt"/>
              </a:rPr>
              <a:t>Optimizar el time to market para ofrecer valor al cliente en el momento adecuado, según las necesidades del mercado. </a:t>
            </a:r>
          </a:p>
        </p:txBody>
      </p:sp>
      <p:sp>
        <p:nvSpPr>
          <p:cNvPr id="26" name="CuadroTexto 25"/>
          <p:cNvSpPr txBox="1"/>
          <p:nvPr/>
        </p:nvSpPr>
        <p:spPr>
          <a:xfrm>
            <a:off x="6249599" y="4333036"/>
            <a:ext cx="5238544" cy="646331"/>
          </a:xfrm>
          <a:prstGeom prst="rect">
            <a:avLst/>
          </a:prstGeom>
          <a:noFill/>
        </p:spPr>
        <p:txBody>
          <a:bodyPr wrap="square" rtlCol="0">
            <a:spAutoFit/>
          </a:bodyPr>
          <a:lstStyle/>
          <a:p>
            <a:pPr algn="just"/>
            <a:r>
              <a:rPr lang="es-CO" dirty="0">
                <a:ea typeface="Dax" charset="0"/>
                <a:cs typeface="Segoe UI Light" panose="020B0502040204020203" pitchFamily="34" charset="0"/>
              </a:rPr>
              <a:t>Evolucionar a través de nuevos canales de comunicación, alineados con la era digital.</a:t>
            </a:r>
          </a:p>
        </p:txBody>
      </p:sp>
      <p:sp>
        <p:nvSpPr>
          <p:cNvPr id="29" name="CuadroTexto 28"/>
          <p:cNvSpPr txBox="1"/>
          <p:nvPr/>
        </p:nvSpPr>
        <p:spPr>
          <a:xfrm>
            <a:off x="5835805" y="5715337"/>
            <a:ext cx="5652338" cy="923330"/>
          </a:xfrm>
          <a:prstGeom prst="rect">
            <a:avLst/>
          </a:prstGeom>
          <a:noFill/>
        </p:spPr>
        <p:txBody>
          <a:bodyPr wrap="square" rtlCol="0">
            <a:spAutoFit/>
          </a:bodyPr>
          <a:lstStyle/>
          <a:p>
            <a:pPr algn="just"/>
            <a:r>
              <a:rPr lang="es-CO" dirty="0">
                <a:ea typeface="Dax" charset="0"/>
                <a:cs typeface="Segoe UI Light" panose="020B0502040204020203" pitchFamily="34" charset="0"/>
              </a:rPr>
              <a:t>Incentivar la cultura ágil en Banco de Bogotá, logrando la interacción de equipos de trabajo de forma sincronizada con el ADN ágil de la fábrica continua de Stefanini.</a:t>
            </a:r>
          </a:p>
        </p:txBody>
      </p:sp>
      <p:pic>
        <p:nvPicPr>
          <p:cNvPr id="30" name="Picture 5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682333" y="6523090"/>
            <a:ext cx="1382250"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Imagen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pic>
        <p:nvPicPr>
          <p:cNvPr id="4" name="Imagen 3"/>
          <p:cNvPicPr>
            <a:picLocks noChangeAspect="1"/>
          </p:cNvPicPr>
          <p:nvPr/>
        </p:nvPicPr>
        <p:blipFill>
          <a:blip r:embed="rId9"/>
          <a:stretch>
            <a:fillRect/>
          </a:stretch>
        </p:blipFill>
        <p:spPr>
          <a:xfrm>
            <a:off x="7892959" y="0"/>
            <a:ext cx="4219575" cy="990600"/>
          </a:xfrm>
          <a:prstGeom prst="rect">
            <a:avLst/>
          </a:prstGeom>
        </p:spPr>
      </p:pic>
    </p:spTree>
    <p:extLst>
      <p:ext uri="{BB962C8B-B14F-4D97-AF65-F5344CB8AC3E}">
        <p14:creationId xmlns:p14="http://schemas.microsoft.com/office/powerpoint/2010/main" val="185164915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43"/>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Características de nuestros servicios</a:t>
            </a:r>
          </a:p>
        </p:txBody>
      </p:sp>
      <p:sp>
        <p:nvSpPr>
          <p:cNvPr id="38" name="Rectángulo 37"/>
          <p:cNvSpPr/>
          <p:nvPr/>
        </p:nvSpPr>
        <p:spPr>
          <a:xfrm>
            <a:off x="1406931" y="1433531"/>
            <a:ext cx="3994411" cy="648874"/>
          </a:xfrm>
          <a:prstGeom prst="rect">
            <a:avLst/>
          </a:prstGeom>
          <a:solidFill>
            <a:srgbClr val="B7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tLang="pt-BR" dirty="0">
                <a:solidFill>
                  <a:prstClr val="white"/>
                </a:solidFill>
                <a:latin typeface="Source Sans Pro Black" panose="020B0803030403020204" pitchFamily="34" charset="0"/>
                <a:ea typeface="Dax" charset="0"/>
                <a:cs typeface="Segoe UI Light" panose="020B0502040204020203" pitchFamily="34" charset="0"/>
                <a:sym typeface="Tahoma" charset="0"/>
              </a:rPr>
              <a:t>Metodología: Combinación de formatos Ágiles</a:t>
            </a:r>
            <a:endParaRPr lang="es-CO" dirty="0"/>
          </a:p>
        </p:txBody>
      </p:sp>
      <p:sp>
        <p:nvSpPr>
          <p:cNvPr id="39" name="Rectángulo 38"/>
          <p:cNvSpPr/>
          <p:nvPr/>
        </p:nvSpPr>
        <p:spPr>
          <a:xfrm>
            <a:off x="6927769" y="1443666"/>
            <a:ext cx="3994411" cy="648874"/>
          </a:xfrm>
          <a:prstGeom prst="rect">
            <a:avLst/>
          </a:prstGeom>
          <a:solidFill>
            <a:srgbClr val="B7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ltLang="pt-BR" dirty="0">
                <a:solidFill>
                  <a:prstClr val="white"/>
                </a:solidFill>
                <a:latin typeface="Source Sans Pro Black" panose="020B0803030403020204" pitchFamily="34" charset="0"/>
                <a:ea typeface="Dax" charset="0"/>
                <a:cs typeface="Segoe UI Light" panose="020B0502040204020203" pitchFamily="34" charset="0"/>
                <a:sym typeface="Tahoma" charset="0"/>
              </a:rPr>
              <a:t>Metas: Generación de valor</a:t>
            </a:r>
            <a:endParaRPr lang="es-CO" dirty="0"/>
          </a:p>
        </p:txBody>
      </p:sp>
      <p:pic>
        <p:nvPicPr>
          <p:cNvPr id="1032" name="Picture 8" descr="Resultado de imagen para scrum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874" y="3244414"/>
            <a:ext cx="797534" cy="7975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infinit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999" y="4315054"/>
            <a:ext cx="1178007" cy="1178007"/>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730666" y="3308608"/>
            <a:ext cx="4452596" cy="369332"/>
          </a:xfrm>
          <a:prstGeom prst="rect">
            <a:avLst/>
          </a:prstGeom>
        </p:spPr>
        <p:txBody>
          <a:bodyPr wrap="square">
            <a:spAutoFit/>
          </a:bodyPr>
          <a:lstStyle/>
          <a:p>
            <a:r>
              <a:rPr lang="es-CO" dirty="0"/>
              <a:t>SCRUM</a:t>
            </a:r>
          </a:p>
        </p:txBody>
      </p:sp>
      <p:sp>
        <p:nvSpPr>
          <p:cNvPr id="16" name="Rectángulo 15"/>
          <p:cNvSpPr/>
          <p:nvPr/>
        </p:nvSpPr>
        <p:spPr>
          <a:xfrm>
            <a:off x="1545170" y="4719390"/>
            <a:ext cx="4452596" cy="369332"/>
          </a:xfrm>
          <a:prstGeom prst="rect">
            <a:avLst/>
          </a:prstGeom>
        </p:spPr>
        <p:txBody>
          <a:bodyPr wrap="square">
            <a:spAutoFit/>
          </a:bodyPr>
          <a:lstStyle/>
          <a:p>
            <a:r>
              <a:rPr lang="es-CO" dirty="0"/>
              <a:t>Lean Startup</a:t>
            </a:r>
          </a:p>
        </p:txBody>
      </p:sp>
      <p:cxnSp>
        <p:nvCxnSpPr>
          <p:cNvPr id="21" name="Conector recto de flecha 20"/>
          <p:cNvCxnSpPr/>
          <p:nvPr/>
        </p:nvCxnSpPr>
        <p:spPr>
          <a:xfrm>
            <a:off x="3067434" y="3488866"/>
            <a:ext cx="5847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3054182" y="4904057"/>
            <a:ext cx="5847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3811194" y="3161594"/>
            <a:ext cx="4452596" cy="646331"/>
          </a:xfrm>
          <a:prstGeom prst="rect">
            <a:avLst/>
          </a:prstGeom>
        </p:spPr>
        <p:txBody>
          <a:bodyPr wrap="square">
            <a:spAutoFit/>
          </a:bodyPr>
          <a:lstStyle/>
          <a:p>
            <a:pPr algn="just"/>
            <a:r>
              <a:rPr lang="es-CO" dirty="0"/>
              <a:t>Framework en la </a:t>
            </a:r>
          </a:p>
          <a:p>
            <a:pPr algn="just"/>
            <a:r>
              <a:rPr lang="es-CO" dirty="0"/>
              <a:t>gestión de equipos</a:t>
            </a:r>
          </a:p>
        </p:txBody>
      </p:sp>
      <p:sp>
        <p:nvSpPr>
          <p:cNvPr id="28" name="Rectángulo 27"/>
          <p:cNvSpPr/>
          <p:nvPr/>
        </p:nvSpPr>
        <p:spPr>
          <a:xfrm>
            <a:off x="3811194" y="4580891"/>
            <a:ext cx="4452596" cy="646331"/>
          </a:xfrm>
          <a:prstGeom prst="rect">
            <a:avLst/>
          </a:prstGeom>
        </p:spPr>
        <p:txBody>
          <a:bodyPr wrap="square">
            <a:spAutoFit/>
          </a:bodyPr>
          <a:lstStyle/>
          <a:p>
            <a:pPr algn="just"/>
            <a:r>
              <a:rPr lang="es-CO" dirty="0"/>
              <a:t>Aprendizaje </a:t>
            </a:r>
          </a:p>
          <a:p>
            <a:pPr algn="just"/>
            <a:r>
              <a:rPr lang="es-CO" dirty="0"/>
              <a:t>y mejora continua</a:t>
            </a:r>
          </a:p>
        </p:txBody>
      </p:sp>
      <p:cxnSp>
        <p:nvCxnSpPr>
          <p:cNvPr id="7" name="Conector recto 6"/>
          <p:cNvCxnSpPr/>
          <p:nvPr/>
        </p:nvCxnSpPr>
        <p:spPr>
          <a:xfrm>
            <a:off x="6085445" y="1433531"/>
            <a:ext cx="0" cy="49493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Resultado de imagen para run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2122" y="2705631"/>
            <a:ext cx="1096029" cy="1096029"/>
          </a:xfrm>
          <a:prstGeom prst="rect">
            <a:avLst/>
          </a:prstGeom>
          <a:noFill/>
          <a:extLst>
            <a:ext uri="{909E8E84-426E-40DD-AFC4-6F175D3DCCD1}">
              <a14:hiddenFill xmlns:a14="http://schemas.microsoft.com/office/drawing/2010/main">
                <a:solidFill>
                  <a:srgbClr val="FFFFFF"/>
                </a:solidFill>
              </a14:hiddenFill>
            </a:ext>
          </a:extLst>
        </p:spPr>
      </p:pic>
      <p:sp>
        <p:nvSpPr>
          <p:cNvPr id="29" name="Rectángulo 28"/>
          <p:cNvSpPr/>
          <p:nvPr/>
        </p:nvSpPr>
        <p:spPr>
          <a:xfrm>
            <a:off x="7454150" y="2926433"/>
            <a:ext cx="4452596" cy="646331"/>
          </a:xfrm>
          <a:prstGeom prst="rect">
            <a:avLst/>
          </a:prstGeom>
        </p:spPr>
        <p:txBody>
          <a:bodyPr wrap="square">
            <a:spAutoFit/>
          </a:bodyPr>
          <a:lstStyle/>
          <a:p>
            <a:r>
              <a:rPr lang="es-CO" dirty="0"/>
              <a:t>Reacciones</a:t>
            </a:r>
          </a:p>
          <a:p>
            <a:r>
              <a:rPr lang="es-CO" dirty="0"/>
              <a:t> rápidas</a:t>
            </a:r>
          </a:p>
        </p:txBody>
      </p:sp>
      <p:cxnSp>
        <p:nvCxnSpPr>
          <p:cNvPr id="30" name="Conector recto de flecha 29"/>
          <p:cNvCxnSpPr/>
          <p:nvPr/>
        </p:nvCxnSpPr>
        <p:spPr>
          <a:xfrm>
            <a:off x="9015743" y="3265146"/>
            <a:ext cx="5847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ángulo 30"/>
          <p:cNvSpPr/>
          <p:nvPr/>
        </p:nvSpPr>
        <p:spPr>
          <a:xfrm>
            <a:off x="9839440" y="2912622"/>
            <a:ext cx="2352560" cy="646331"/>
          </a:xfrm>
          <a:prstGeom prst="rect">
            <a:avLst/>
          </a:prstGeom>
        </p:spPr>
        <p:txBody>
          <a:bodyPr wrap="square">
            <a:spAutoFit/>
          </a:bodyPr>
          <a:lstStyle/>
          <a:p>
            <a:r>
              <a:rPr lang="es-CO" dirty="0"/>
              <a:t>Decisiones flexibles y </a:t>
            </a:r>
          </a:p>
          <a:p>
            <a:r>
              <a:rPr lang="es-CO" dirty="0"/>
              <a:t>adaptativas</a:t>
            </a:r>
          </a:p>
        </p:txBody>
      </p:sp>
      <p:pic>
        <p:nvPicPr>
          <p:cNvPr id="1028" name="Picture 4" descr="Resultado de imagen para graphic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2835" y="4006010"/>
            <a:ext cx="773671" cy="773671"/>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p:cNvSpPr/>
          <p:nvPr/>
        </p:nvSpPr>
        <p:spPr>
          <a:xfrm>
            <a:off x="7417679" y="4100204"/>
            <a:ext cx="4452596" cy="646331"/>
          </a:xfrm>
          <a:prstGeom prst="rect">
            <a:avLst/>
          </a:prstGeom>
        </p:spPr>
        <p:txBody>
          <a:bodyPr wrap="square">
            <a:spAutoFit/>
          </a:bodyPr>
          <a:lstStyle/>
          <a:p>
            <a:r>
              <a:rPr lang="es-CO" dirty="0"/>
              <a:t>Foco en </a:t>
            </a:r>
          </a:p>
          <a:p>
            <a:r>
              <a:rPr lang="es-CO" dirty="0"/>
              <a:t>resultados</a:t>
            </a:r>
          </a:p>
        </p:txBody>
      </p:sp>
      <p:cxnSp>
        <p:nvCxnSpPr>
          <p:cNvPr id="34" name="Conector recto de flecha 33"/>
          <p:cNvCxnSpPr/>
          <p:nvPr/>
        </p:nvCxnSpPr>
        <p:spPr>
          <a:xfrm>
            <a:off x="8939744" y="4425583"/>
            <a:ext cx="5847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35"/>
          <p:cNvSpPr/>
          <p:nvPr/>
        </p:nvSpPr>
        <p:spPr>
          <a:xfrm>
            <a:off x="9763441" y="4073059"/>
            <a:ext cx="2187214" cy="646331"/>
          </a:xfrm>
          <a:prstGeom prst="rect">
            <a:avLst/>
          </a:prstGeom>
        </p:spPr>
        <p:txBody>
          <a:bodyPr wrap="square">
            <a:spAutoFit/>
          </a:bodyPr>
          <a:lstStyle/>
          <a:p>
            <a:r>
              <a:rPr lang="es-CO" dirty="0"/>
              <a:t>Reducir costos y </a:t>
            </a:r>
          </a:p>
          <a:p>
            <a:r>
              <a:rPr lang="es-CO" dirty="0"/>
              <a:t>Aumentar ingresos</a:t>
            </a:r>
          </a:p>
        </p:txBody>
      </p:sp>
      <p:sp>
        <p:nvSpPr>
          <p:cNvPr id="37" name="Rectángulo 36"/>
          <p:cNvSpPr/>
          <p:nvPr/>
        </p:nvSpPr>
        <p:spPr>
          <a:xfrm>
            <a:off x="7417679" y="5462890"/>
            <a:ext cx="4452596" cy="369332"/>
          </a:xfrm>
          <a:prstGeom prst="rect">
            <a:avLst/>
          </a:prstGeom>
        </p:spPr>
        <p:txBody>
          <a:bodyPr wrap="square">
            <a:spAutoFit/>
          </a:bodyPr>
          <a:lstStyle/>
          <a:p>
            <a:r>
              <a:rPr lang="es-CO" dirty="0"/>
              <a:t>Visión MVP</a:t>
            </a:r>
          </a:p>
        </p:txBody>
      </p:sp>
      <p:cxnSp>
        <p:nvCxnSpPr>
          <p:cNvPr id="40" name="Conector recto de flecha 39"/>
          <p:cNvCxnSpPr/>
          <p:nvPr/>
        </p:nvCxnSpPr>
        <p:spPr>
          <a:xfrm>
            <a:off x="8939744" y="5684122"/>
            <a:ext cx="5847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ángulo 40"/>
          <p:cNvSpPr/>
          <p:nvPr/>
        </p:nvSpPr>
        <p:spPr>
          <a:xfrm>
            <a:off x="9763441" y="5319307"/>
            <a:ext cx="2428559" cy="646331"/>
          </a:xfrm>
          <a:prstGeom prst="rect">
            <a:avLst/>
          </a:prstGeom>
        </p:spPr>
        <p:txBody>
          <a:bodyPr wrap="square">
            <a:spAutoFit/>
          </a:bodyPr>
          <a:lstStyle/>
          <a:p>
            <a:r>
              <a:rPr lang="es-CO" dirty="0"/>
              <a:t>Construir con el mayor</a:t>
            </a:r>
          </a:p>
          <a:p>
            <a:r>
              <a:rPr lang="es-CO" dirty="0"/>
              <a:t>Costo / Beneficio</a:t>
            </a:r>
          </a:p>
        </p:txBody>
      </p:sp>
      <p:pic>
        <p:nvPicPr>
          <p:cNvPr id="10" name="Picture 8" descr="Resultado de imagen para engranaje icon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99875" y="5268592"/>
            <a:ext cx="826631" cy="826631"/>
          </a:xfrm>
          <a:prstGeom prst="rect">
            <a:avLst/>
          </a:prstGeom>
          <a:noFill/>
          <a:extLst>
            <a:ext uri="{909E8E84-426E-40DD-AFC4-6F175D3DCCD1}">
              <a14:hiddenFill xmlns:a14="http://schemas.microsoft.com/office/drawing/2010/main">
                <a:solidFill>
                  <a:srgbClr val="FFFFFF"/>
                </a:solidFill>
              </a14:hiddenFill>
            </a:ext>
          </a:extLst>
        </p:spPr>
      </p:pic>
      <p:pic>
        <p:nvPicPr>
          <p:cNvPr id="42" name="Imagen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pic>
        <p:nvPicPr>
          <p:cNvPr id="2" name="Imagen 1"/>
          <p:cNvPicPr>
            <a:picLocks noChangeAspect="1"/>
          </p:cNvPicPr>
          <p:nvPr/>
        </p:nvPicPr>
        <p:blipFill>
          <a:blip r:embed="rId9"/>
          <a:stretch>
            <a:fillRect/>
          </a:stretch>
        </p:blipFill>
        <p:spPr>
          <a:xfrm>
            <a:off x="7972425" y="0"/>
            <a:ext cx="4219575" cy="990600"/>
          </a:xfrm>
          <a:prstGeom prst="rect">
            <a:avLst/>
          </a:prstGeom>
        </p:spPr>
      </p:pic>
    </p:spTree>
    <p:extLst>
      <p:ext uri="{BB962C8B-B14F-4D97-AF65-F5344CB8AC3E}">
        <p14:creationId xmlns:p14="http://schemas.microsoft.com/office/powerpoint/2010/main" val="146363271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43"/>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62" name="Grupo 61"/>
          <p:cNvGrpSpPr/>
          <p:nvPr/>
        </p:nvGrpSpPr>
        <p:grpSpPr>
          <a:xfrm>
            <a:off x="134760" y="1186060"/>
            <a:ext cx="11708983" cy="5148598"/>
            <a:chOff x="295587" y="1300934"/>
            <a:chExt cx="11708983" cy="5148598"/>
          </a:xfrm>
        </p:grpSpPr>
        <p:sp>
          <p:nvSpPr>
            <p:cNvPr id="63" name="Rectángulo redondeado 62"/>
            <p:cNvSpPr/>
            <p:nvPr/>
          </p:nvSpPr>
          <p:spPr>
            <a:xfrm>
              <a:off x="2082071" y="3849343"/>
              <a:ext cx="1446325" cy="1282700"/>
            </a:xfrm>
            <a:prstGeom prst="roundRect">
              <a:avLst>
                <a:gd name="adj" fmla="val 6766"/>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4" name="Rectángulo redondeado 63"/>
            <p:cNvSpPr/>
            <p:nvPr/>
          </p:nvSpPr>
          <p:spPr>
            <a:xfrm>
              <a:off x="9642359" y="3470274"/>
              <a:ext cx="2362211" cy="769546"/>
            </a:xfrm>
            <a:prstGeom prst="roundRect">
              <a:avLst>
                <a:gd name="adj" fmla="val 50000"/>
              </a:avLst>
            </a:prstGeom>
            <a:gradFill>
              <a:gsLst>
                <a:gs pos="100000">
                  <a:srgbClr val="CAD400"/>
                </a:gs>
                <a:gs pos="0">
                  <a:srgbClr val="96AD0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5" name="Rectángulo redondeado 64"/>
            <p:cNvSpPr/>
            <p:nvPr/>
          </p:nvSpPr>
          <p:spPr>
            <a:xfrm>
              <a:off x="8835371" y="3470274"/>
              <a:ext cx="1460228" cy="76954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6" name="Rectángulo redondeado 65"/>
            <p:cNvSpPr/>
            <p:nvPr/>
          </p:nvSpPr>
          <p:spPr>
            <a:xfrm>
              <a:off x="7589155" y="3470274"/>
              <a:ext cx="2607096" cy="769546"/>
            </a:xfrm>
            <a:prstGeom prst="roundRect">
              <a:avLst>
                <a:gd name="adj" fmla="val 50000"/>
              </a:avLst>
            </a:prstGeom>
            <a:gradFill>
              <a:gsLst>
                <a:gs pos="100000">
                  <a:srgbClr val="CAD400"/>
                </a:gs>
                <a:gs pos="0">
                  <a:srgbClr val="96AD0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7" name="Rectángulo redondeado 66"/>
            <p:cNvSpPr/>
            <p:nvPr/>
          </p:nvSpPr>
          <p:spPr>
            <a:xfrm>
              <a:off x="1446148" y="3470274"/>
              <a:ext cx="2903602" cy="769546"/>
            </a:xfrm>
            <a:prstGeom prst="roundRect">
              <a:avLst>
                <a:gd name="adj" fmla="val 50000"/>
              </a:avLst>
            </a:prstGeom>
            <a:gradFill>
              <a:gsLst>
                <a:gs pos="100000">
                  <a:srgbClr val="004E9E"/>
                </a:gs>
                <a:gs pos="0">
                  <a:srgbClr val="011F7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68" name="Imagen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600000">
              <a:off x="3427106" y="1522967"/>
              <a:ext cx="5148598" cy="4704532"/>
            </a:xfrm>
            <a:prstGeom prst="rect">
              <a:avLst/>
            </a:prstGeom>
          </p:spPr>
        </p:pic>
        <p:sp>
          <p:nvSpPr>
            <p:cNvPr id="70" name="Rectángulo 69"/>
            <p:cNvSpPr/>
            <p:nvPr/>
          </p:nvSpPr>
          <p:spPr>
            <a:xfrm>
              <a:off x="5243443" y="3602429"/>
              <a:ext cx="1531188" cy="646331"/>
            </a:xfrm>
            <a:prstGeom prst="rect">
              <a:avLst/>
            </a:prstGeom>
          </p:spPr>
          <p:txBody>
            <a:bodyPr wrap="none">
              <a:spAutoFit/>
            </a:bodyPr>
            <a:lstStyle/>
            <a:p>
              <a:pPr algn="ctr"/>
              <a:r>
                <a:rPr lang="es-ES" b="1" dirty="0">
                  <a:latin typeface="Arial" panose="020B0604020202020204" pitchFamily="34" charset="0"/>
                  <a:ea typeface="Calibri" panose="020F0502020204030204" pitchFamily="34" charset="0"/>
                  <a:cs typeface="Times New Roman" panose="02020603050405020304" pitchFamily="18" charset="0"/>
                </a:rPr>
                <a:t>EJECUCIÓN</a:t>
              </a:r>
            </a:p>
            <a:p>
              <a:pPr algn="ctr"/>
              <a:r>
                <a:rPr lang="es-ES" b="1" dirty="0">
                  <a:latin typeface="Arial" panose="020B0604020202020204" pitchFamily="34" charset="0"/>
                  <a:cs typeface="Times New Roman" panose="02020603050405020304" pitchFamily="18" charset="0"/>
                </a:rPr>
                <a:t>SERVICIO</a:t>
              </a:r>
              <a:endParaRPr lang="es-CO" b="1" dirty="0"/>
            </a:p>
          </p:txBody>
        </p:sp>
        <p:sp>
          <p:nvSpPr>
            <p:cNvPr id="71" name="Rectángulo 70"/>
            <p:cNvSpPr/>
            <p:nvPr/>
          </p:nvSpPr>
          <p:spPr>
            <a:xfrm>
              <a:off x="4495147" y="2096745"/>
              <a:ext cx="1337225" cy="738664"/>
            </a:xfrm>
            <a:prstGeom prst="rect">
              <a:avLst/>
            </a:prstGeom>
          </p:spPr>
          <p:txBody>
            <a:bodyPr wrap="none">
              <a:spAutoFit/>
            </a:bodyPr>
            <a:lstStyle/>
            <a:p>
              <a:pPr algn="ctr"/>
              <a:r>
                <a:rPr lang="es-ES" sz="1400" b="1" dirty="0">
                  <a:solidFill>
                    <a:schemeClr val="bg1"/>
                  </a:solidFill>
                  <a:latin typeface="Arial" panose="020B0604020202020204" pitchFamily="34" charset="0"/>
                  <a:ea typeface="Calibri" panose="020F0502020204030204" pitchFamily="34" charset="0"/>
                  <a:cs typeface="Times New Roman" panose="02020603050405020304" pitchFamily="18" charset="0"/>
                </a:rPr>
                <a:t>Ciclo de</a:t>
              </a:r>
            </a:p>
            <a:p>
              <a:pPr algn="ctr"/>
              <a:r>
                <a:rPr lang="es-ES" sz="1400" b="1" dirty="0">
                  <a:solidFill>
                    <a:schemeClr val="bg1"/>
                  </a:solidFill>
                  <a:latin typeface="Arial" panose="020B0604020202020204" pitchFamily="34" charset="0"/>
                  <a:ea typeface="Calibri" panose="020F0502020204030204" pitchFamily="34" charset="0"/>
                  <a:cs typeface="Times New Roman" panose="02020603050405020304" pitchFamily="18" charset="0"/>
                </a:rPr>
                <a:t>Construcción</a:t>
              </a:r>
            </a:p>
            <a:p>
              <a:pPr algn="ctr"/>
              <a:r>
                <a:rPr lang="es-ES" sz="1400" b="1" dirty="0">
                  <a:solidFill>
                    <a:schemeClr val="bg1"/>
                  </a:solidFill>
                  <a:latin typeface="Arial" panose="020B0604020202020204" pitchFamily="34" charset="0"/>
                  <a:ea typeface="Calibri" panose="020F0502020204030204" pitchFamily="34" charset="0"/>
                  <a:cs typeface="Times New Roman" panose="02020603050405020304" pitchFamily="18" charset="0"/>
                </a:rPr>
                <a:t>pactado</a:t>
              </a:r>
              <a:endParaRPr lang="es-CO" sz="1400" b="1" dirty="0">
                <a:solidFill>
                  <a:schemeClr val="bg1"/>
                </a:solidFill>
              </a:endParaRPr>
            </a:p>
          </p:txBody>
        </p:sp>
        <p:sp>
          <p:nvSpPr>
            <p:cNvPr id="72" name="Rectángulo 71"/>
            <p:cNvSpPr/>
            <p:nvPr/>
          </p:nvSpPr>
          <p:spPr>
            <a:xfrm>
              <a:off x="6225763" y="2134170"/>
              <a:ext cx="1258678" cy="738664"/>
            </a:xfrm>
            <a:prstGeom prst="rect">
              <a:avLst/>
            </a:prstGeom>
          </p:spPr>
          <p:txBody>
            <a:bodyPr wrap="none">
              <a:spAutoFit/>
            </a:bodyPr>
            <a:lstStyle/>
            <a:p>
              <a:pPr algn="ctr"/>
              <a:r>
                <a:rPr lang="es-ES" sz="1400" b="1" dirty="0">
                  <a:solidFill>
                    <a:schemeClr val="bg1"/>
                  </a:solidFill>
                  <a:latin typeface="Arial" panose="020B0604020202020204" pitchFamily="34" charset="0"/>
                  <a:ea typeface="Calibri" panose="020F0502020204030204" pitchFamily="34" charset="0"/>
                  <a:cs typeface="Times New Roman" panose="02020603050405020304" pitchFamily="18" charset="0"/>
                </a:rPr>
                <a:t>Seguimiento</a:t>
              </a:r>
            </a:p>
            <a:p>
              <a:pPr algn="ctr"/>
              <a:r>
                <a:rPr lang="es-ES" sz="1400" b="1" dirty="0">
                  <a:solidFill>
                    <a:schemeClr val="bg1"/>
                  </a:solidFill>
                  <a:latin typeface="Arial" panose="020B0604020202020204" pitchFamily="34" charset="0"/>
                  <a:ea typeface="Calibri" panose="020F0502020204030204" pitchFamily="34" charset="0"/>
                  <a:cs typeface="Times New Roman" panose="02020603050405020304" pitchFamily="18" charset="0"/>
                </a:rPr>
                <a:t>equipo de</a:t>
              </a:r>
            </a:p>
            <a:p>
              <a:pPr algn="ctr"/>
              <a:r>
                <a:rPr lang="es-ES" sz="1400" b="1" dirty="0">
                  <a:solidFill>
                    <a:schemeClr val="bg1"/>
                  </a:solidFill>
                  <a:latin typeface="Arial" panose="020B0604020202020204" pitchFamily="34" charset="0"/>
                  <a:cs typeface="Times New Roman" panose="02020603050405020304" pitchFamily="18" charset="0"/>
                </a:rPr>
                <a:t>trabajo</a:t>
              </a:r>
              <a:endParaRPr lang="es-CO" sz="1400" b="1" dirty="0">
                <a:solidFill>
                  <a:schemeClr val="bg1"/>
                </a:solidFill>
              </a:endParaRPr>
            </a:p>
          </p:txBody>
        </p:sp>
        <p:sp>
          <p:nvSpPr>
            <p:cNvPr id="73" name="Rectángulo 72"/>
            <p:cNvSpPr/>
            <p:nvPr/>
          </p:nvSpPr>
          <p:spPr>
            <a:xfrm>
              <a:off x="7121269" y="3640529"/>
              <a:ext cx="1109598" cy="523220"/>
            </a:xfrm>
            <a:prstGeom prst="rect">
              <a:avLst/>
            </a:prstGeom>
          </p:spPr>
          <p:txBody>
            <a:bodyPr wrap="none">
              <a:spAutoFit/>
            </a:bodyPr>
            <a:lstStyle/>
            <a:p>
              <a:pPr algn="ctr"/>
              <a:r>
                <a:rPr lang="es-ES" sz="1400" b="1" dirty="0">
                  <a:solidFill>
                    <a:schemeClr val="bg1"/>
                  </a:solidFill>
                  <a:latin typeface="Arial" panose="020B0604020202020204" pitchFamily="34" charset="0"/>
                  <a:ea typeface="Calibri" panose="020F0502020204030204" pitchFamily="34" charset="0"/>
                  <a:cs typeface="Times New Roman" panose="02020603050405020304" pitchFamily="18" charset="0"/>
                </a:rPr>
                <a:t>Entrega de</a:t>
              </a:r>
            </a:p>
            <a:p>
              <a:pPr algn="ctr"/>
              <a:r>
                <a:rPr lang="es-ES" sz="1400" b="1" dirty="0">
                  <a:solidFill>
                    <a:schemeClr val="bg1"/>
                  </a:solidFill>
                  <a:latin typeface="Arial" panose="020B0604020202020204" pitchFamily="34" charset="0"/>
                  <a:cs typeface="Times New Roman" panose="02020603050405020304" pitchFamily="18" charset="0"/>
                </a:rPr>
                <a:t>productos</a:t>
              </a:r>
              <a:endParaRPr lang="es-CO" sz="1400" b="1" dirty="0">
                <a:solidFill>
                  <a:schemeClr val="bg1"/>
                </a:solidFill>
              </a:endParaRPr>
            </a:p>
          </p:txBody>
        </p:sp>
        <p:sp>
          <p:nvSpPr>
            <p:cNvPr id="74" name="Rectángulo 73"/>
            <p:cNvSpPr/>
            <p:nvPr/>
          </p:nvSpPr>
          <p:spPr>
            <a:xfrm>
              <a:off x="3765772" y="3647835"/>
              <a:ext cx="1128835" cy="523220"/>
            </a:xfrm>
            <a:prstGeom prst="rect">
              <a:avLst/>
            </a:prstGeom>
          </p:spPr>
          <p:txBody>
            <a:bodyPr wrap="none">
              <a:spAutoFit/>
            </a:bodyPr>
            <a:lstStyle/>
            <a:p>
              <a:pPr algn="ctr"/>
              <a:r>
                <a:rPr lang="es-ES" sz="1400" b="1" dirty="0">
                  <a:solidFill>
                    <a:schemeClr val="bg1"/>
                  </a:solidFill>
                  <a:latin typeface="Arial" panose="020B0604020202020204" pitchFamily="34" charset="0"/>
                  <a:ea typeface="Calibri" panose="020F0502020204030204" pitchFamily="34" charset="0"/>
                  <a:cs typeface="Times New Roman" panose="02020603050405020304" pitchFamily="18" charset="0"/>
                </a:rPr>
                <a:t>Planeación</a:t>
              </a:r>
            </a:p>
            <a:p>
              <a:pPr algn="ctr"/>
              <a:r>
                <a:rPr lang="es-ES" sz="1400" b="1" dirty="0">
                  <a:solidFill>
                    <a:schemeClr val="bg1"/>
                  </a:solidFill>
                  <a:latin typeface="Arial" panose="020B0604020202020204" pitchFamily="34" charset="0"/>
                  <a:cs typeface="Times New Roman" panose="02020603050405020304" pitchFamily="18" charset="0"/>
                </a:rPr>
                <a:t>iteración</a:t>
              </a:r>
              <a:endParaRPr lang="es-CO" sz="1400" b="1" dirty="0">
                <a:solidFill>
                  <a:schemeClr val="bg1"/>
                </a:solidFill>
              </a:endParaRPr>
            </a:p>
          </p:txBody>
        </p:sp>
        <p:sp>
          <p:nvSpPr>
            <p:cNvPr id="75" name="Rectángulo 74"/>
            <p:cNvSpPr/>
            <p:nvPr/>
          </p:nvSpPr>
          <p:spPr>
            <a:xfrm>
              <a:off x="4543946" y="5096821"/>
              <a:ext cx="1258678" cy="523220"/>
            </a:xfrm>
            <a:prstGeom prst="rect">
              <a:avLst/>
            </a:prstGeom>
          </p:spPr>
          <p:txBody>
            <a:bodyPr wrap="none">
              <a:spAutoFit/>
            </a:bodyPr>
            <a:lstStyle/>
            <a:p>
              <a:pPr algn="ctr"/>
              <a:r>
                <a:rPr lang="es-ES" sz="1400" b="1" dirty="0">
                  <a:solidFill>
                    <a:schemeClr val="bg1"/>
                  </a:solidFill>
                  <a:latin typeface="Arial" panose="020B0604020202020204" pitchFamily="34" charset="0"/>
                  <a:ea typeface="Calibri" panose="020F0502020204030204" pitchFamily="34" charset="0"/>
                  <a:cs typeface="Times New Roman" panose="02020603050405020304" pitchFamily="18" charset="0"/>
                </a:rPr>
                <a:t>Seguimiento</a:t>
              </a:r>
            </a:p>
            <a:p>
              <a:pPr algn="ctr"/>
              <a:r>
                <a:rPr lang="es-ES" sz="1400" b="1" dirty="0">
                  <a:solidFill>
                    <a:schemeClr val="bg1"/>
                  </a:solidFill>
                  <a:latin typeface="Arial" panose="020B0604020202020204" pitchFamily="34" charset="0"/>
                  <a:ea typeface="Calibri" panose="020F0502020204030204" pitchFamily="34" charset="0"/>
                  <a:cs typeface="Times New Roman" panose="02020603050405020304" pitchFamily="18" charset="0"/>
                </a:rPr>
                <a:t>al servicios </a:t>
              </a:r>
              <a:endParaRPr lang="es-CO" sz="1400" b="1" dirty="0">
                <a:solidFill>
                  <a:schemeClr val="bg1"/>
                </a:solidFill>
              </a:endParaRPr>
            </a:p>
          </p:txBody>
        </p:sp>
        <p:sp>
          <p:nvSpPr>
            <p:cNvPr id="76" name="Rectángulo 75"/>
            <p:cNvSpPr/>
            <p:nvPr/>
          </p:nvSpPr>
          <p:spPr>
            <a:xfrm>
              <a:off x="6190722" y="5096821"/>
              <a:ext cx="1297150" cy="523220"/>
            </a:xfrm>
            <a:prstGeom prst="rect">
              <a:avLst/>
            </a:prstGeom>
          </p:spPr>
          <p:txBody>
            <a:bodyPr wrap="none">
              <a:spAutoFit/>
            </a:bodyPr>
            <a:lstStyle/>
            <a:p>
              <a:pPr algn="ctr"/>
              <a:r>
                <a:rPr lang="es-ES" sz="1400" b="1" dirty="0">
                  <a:solidFill>
                    <a:schemeClr val="bg1"/>
                  </a:solidFill>
                  <a:latin typeface="Arial" panose="020B0604020202020204" pitchFamily="34" charset="0"/>
                  <a:ea typeface="Calibri" panose="020F0502020204030204" pitchFamily="34" charset="0"/>
                  <a:cs typeface="Times New Roman" panose="02020603050405020304" pitchFamily="18" charset="0"/>
                </a:rPr>
                <a:t>Conciliación</a:t>
              </a:r>
            </a:p>
            <a:p>
              <a:pPr algn="ctr"/>
              <a:r>
                <a:rPr lang="es-ES" sz="1400" b="1" dirty="0">
                  <a:solidFill>
                    <a:schemeClr val="bg1"/>
                  </a:solidFill>
                  <a:latin typeface="Arial" panose="020B0604020202020204" pitchFamily="34" charset="0"/>
                  <a:cs typeface="Times New Roman" panose="02020603050405020304" pitchFamily="18" charset="0"/>
                </a:rPr>
                <a:t>y facturación</a:t>
              </a:r>
              <a:endParaRPr lang="es-CO" sz="1400" b="1" dirty="0">
                <a:solidFill>
                  <a:schemeClr val="bg1"/>
                </a:solidFill>
              </a:endParaRPr>
            </a:p>
          </p:txBody>
        </p:sp>
        <p:sp>
          <p:nvSpPr>
            <p:cNvPr id="77" name="Rectángulo 76"/>
            <p:cNvSpPr/>
            <p:nvPr/>
          </p:nvSpPr>
          <p:spPr>
            <a:xfrm>
              <a:off x="611629" y="3130464"/>
              <a:ext cx="2903359" cy="369332"/>
            </a:xfrm>
            <a:prstGeom prst="rect">
              <a:avLst/>
            </a:prstGeom>
          </p:spPr>
          <p:txBody>
            <a:bodyPr wrap="none">
              <a:spAutoFit/>
            </a:bodyPr>
            <a:lstStyle/>
            <a:p>
              <a:pPr algn="ctr"/>
              <a:r>
                <a:rPr lang="es-ES" b="1" dirty="0">
                  <a:solidFill>
                    <a:schemeClr val="bg1"/>
                  </a:solidFill>
                  <a:latin typeface="Arial" panose="020B0604020202020204" pitchFamily="34" charset="0"/>
                  <a:ea typeface="Calibri" panose="020F0502020204030204" pitchFamily="34" charset="0"/>
                  <a:cs typeface="Times New Roman" panose="02020603050405020304" pitchFamily="18" charset="0"/>
                </a:rPr>
                <a:t>PLANEACIÓN GENERAL</a:t>
              </a:r>
              <a:endParaRPr lang="es-CO" b="1" dirty="0">
                <a:solidFill>
                  <a:schemeClr val="bg1"/>
                </a:solidFill>
              </a:endParaRPr>
            </a:p>
          </p:txBody>
        </p:sp>
        <p:sp>
          <p:nvSpPr>
            <p:cNvPr id="78" name="Rectángulo 77"/>
            <p:cNvSpPr/>
            <p:nvPr/>
          </p:nvSpPr>
          <p:spPr>
            <a:xfrm>
              <a:off x="9401135" y="3130464"/>
              <a:ext cx="1056700" cy="369332"/>
            </a:xfrm>
            <a:prstGeom prst="rect">
              <a:avLst/>
            </a:prstGeom>
          </p:spPr>
          <p:txBody>
            <a:bodyPr wrap="none">
              <a:spAutoFit/>
            </a:bodyPr>
            <a:lstStyle/>
            <a:p>
              <a:pPr algn="ctr"/>
              <a:r>
                <a:rPr lang="es-ES"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CIERRE</a:t>
              </a:r>
              <a:endParaRPr lang="es-CO" b="1" dirty="0">
                <a:effectLst>
                  <a:outerShdw blurRad="38100" dist="38100" dir="2700000" algn="tl">
                    <a:srgbClr val="000000">
                      <a:alpha val="43137"/>
                    </a:srgbClr>
                  </a:outerShdw>
                </a:effectLst>
              </a:endParaRPr>
            </a:p>
          </p:txBody>
        </p:sp>
        <p:sp>
          <p:nvSpPr>
            <p:cNvPr id="79" name="Rectángulo 78"/>
            <p:cNvSpPr/>
            <p:nvPr/>
          </p:nvSpPr>
          <p:spPr>
            <a:xfrm>
              <a:off x="2220748" y="3670381"/>
              <a:ext cx="1121204" cy="338554"/>
            </a:xfrm>
            <a:prstGeom prst="rect">
              <a:avLst/>
            </a:prstGeom>
          </p:spPr>
          <p:txBody>
            <a:bodyPr wrap="none">
              <a:spAutoFit/>
            </a:bodyPr>
            <a:lstStyle/>
            <a:p>
              <a:pPr algn="ctr"/>
              <a:r>
                <a:rPr lang="es-ES" sz="1600" dirty="0">
                  <a:solidFill>
                    <a:schemeClr val="bg1"/>
                  </a:solidFill>
                  <a:latin typeface="Arial" panose="020B0604020202020204" pitchFamily="34" charset="0"/>
                  <a:ea typeface="Calibri" panose="020F0502020204030204" pitchFamily="34" charset="0"/>
                  <a:cs typeface="Times New Roman" panose="02020603050405020304" pitchFamily="18" charset="0"/>
                </a:rPr>
                <a:t>Transición</a:t>
              </a:r>
              <a:endParaRPr lang="es-CO" sz="1600" dirty="0">
                <a:solidFill>
                  <a:schemeClr val="bg1"/>
                </a:solidFill>
              </a:endParaRPr>
            </a:p>
          </p:txBody>
        </p:sp>
        <p:sp>
          <p:nvSpPr>
            <p:cNvPr id="80" name="Rectángulo 79"/>
            <p:cNvSpPr/>
            <p:nvPr/>
          </p:nvSpPr>
          <p:spPr>
            <a:xfrm>
              <a:off x="8563891" y="3578974"/>
              <a:ext cx="1430584" cy="584775"/>
            </a:xfrm>
            <a:prstGeom prst="rect">
              <a:avLst/>
            </a:prstGeom>
          </p:spPr>
          <p:txBody>
            <a:bodyPr wrap="none">
              <a:spAutoFit/>
            </a:bodyPr>
            <a:lstStyle/>
            <a:p>
              <a:pPr algn="ctr"/>
              <a:r>
                <a:rPr lang="es-ES" sz="1600" dirty="0">
                  <a:latin typeface="Arial" panose="020B0604020202020204" pitchFamily="34" charset="0"/>
                  <a:ea typeface="Calibri" panose="020F0502020204030204" pitchFamily="34" charset="0"/>
                  <a:cs typeface="Times New Roman" panose="02020603050405020304" pitchFamily="18" charset="0"/>
                </a:rPr>
                <a:t>Transferencia</a:t>
              </a:r>
            </a:p>
            <a:p>
              <a:pPr algn="ctr"/>
              <a:r>
                <a:rPr lang="es-ES" sz="1600" dirty="0">
                  <a:latin typeface="Arial" panose="020B0604020202020204" pitchFamily="34" charset="0"/>
                  <a:cs typeface="Times New Roman" panose="02020603050405020304" pitchFamily="18" charset="0"/>
                </a:rPr>
                <a:t>conocimiento</a:t>
              </a:r>
              <a:endParaRPr lang="es-CO" sz="1600" dirty="0"/>
            </a:p>
          </p:txBody>
        </p:sp>
        <p:sp>
          <p:nvSpPr>
            <p:cNvPr id="81" name="Rectángulo 80"/>
            <p:cNvSpPr/>
            <p:nvPr/>
          </p:nvSpPr>
          <p:spPr>
            <a:xfrm>
              <a:off x="10315915" y="3578974"/>
              <a:ext cx="1576072" cy="584775"/>
            </a:xfrm>
            <a:prstGeom prst="rect">
              <a:avLst/>
            </a:prstGeom>
          </p:spPr>
          <p:txBody>
            <a:bodyPr wrap="none">
              <a:spAutoFit/>
            </a:bodyPr>
            <a:lstStyle/>
            <a:p>
              <a:pPr algn="ctr"/>
              <a:r>
                <a:rPr lang="es-ES" sz="1600" dirty="0">
                  <a:latin typeface="Arial" panose="020B0604020202020204" pitchFamily="34" charset="0"/>
                  <a:cs typeface="Times New Roman" panose="02020603050405020304" pitchFamily="18" charset="0"/>
                </a:rPr>
                <a:t>Entrega estado</a:t>
              </a:r>
            </a:p>
            <a:p>
              <a:pPr algn="ctr"/>
              <a:r>
                <a:rPr lang="es-ES" sz="1600" dirty="0">
                  <a:latin typeface="Arial" panose="020B0604020202020204" pitchFamily="34" charset="0"/>
                  <a:cs typeface="Times New Roman" panose="02020603050405020304" pitchFamily="18" charset="0"/>
                </a:rPr>
                <a:t>del servicio</a:t>
              </a:r>
              <a:endParaRPr lang="es-CO" sz="1600" dirty="0"/>
            </a:p>
          </p:txBody>
        </p:sp>
        <p:sp>
          <p:nvSpPr>
            <p:cNvPr id="82" name="Rectángulo redondeado 81"/>
            <p:cNvSpPr/>
            <p:nvPr/>
          </p:nvSpPr>
          <p:spPr>
            <a:xfrm>
              <a:off x="391192" y="3470274"/>
              <a:ext cx="1786484" cy="76954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3" name="Rectángulo redondeado 82"/>
            <p:cNvSpPr/>
            <p:nvPr/>
          </p:nvSpPr>
          <p:spPr>
            <a:xfrm>
              <a:off x="295587" y="3470274"/>
              <a:ext cx="1786484" cy="769546"/>
            </a:xfrm>
            <a:prstGeom prst="roundRect">
              <a:avLst>
                <a:gd name="adj" fmla="val 50000"/>
              </a:avLst>
            </a:prstGeom>
            <a:gradFill>
              <a:gsLst>
                <a:gs pos="100000">
                  <a:srgbClr val="004E9E"/>
                </a:gs>
                <a:gs pos="0">
                  <a:srgbClr val="011F7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4" name="Rectángulo 83"/>
            <p:cNvSpPr/>
            <p:nvPr/>
          </p:nvSpPr>
          <p:spPr>
            <a:xfrm>
              <a:off x="682467" y="3670381"/>
              <a:ext cx="1050288" cy="338554"/>
            </a:xfrm>
            <a:prstGeom prst="rect">
              <a:avLst/>
            </a:prstGeom>
          </p:spPr>
          <p:txBody>
            <a:bodyPr wrap="none">
              <a:spAutoFit/>
            </a:bodyPr>
            <a:lstStyle/>
            <a:p>
              <a:pPr algn="ctr"/>
              <a:r>
                <a:rPr lang="es-ES" sz="1600" dirty="0">
                  <a:solidFill>
                    <a:schemeClr val="bg1"/>
                  </a:solidFill>
                  <a:latin typeface="Arial" panose="020B0604020202020204" pitchFamily="34" charset="0"/>
                  <a:ea typeface="Calibri" panose="020F0502020204030204" pitchFamily="34" charset="0"/>
                  <a:cs typeface="Times New Roman" panose="02020603050405020304" pitchFamily="18" charset="0"/>
                </a:rPr>
                <a:t>Acuerdos</a:t>
              </a:r>
              <a:endParaRPr lang="es-CO" sz="1600" dirty="0">
                <a:solidFill>
                  <a:schemeClr val="bg1"/>
                </a:solidFill>
              </a:endParaRPr>
            </a:p>
          </p:txBody>
        </p:sp>
        <p:sp>
          <p:nvSpPr>
            <p:cNvPr id="85" name="Rectángulo 84"/>
            <p:cNvSpPr/>
            <p:nvPr/>
          </p:nvSpPr>
          <p:spPr>
            <a:xfrm>
              <a:off x="2465089" y="4242792"/>
              <a:ext cx="696024" cy="338554"/>
            </a:xfrm>
            <a:prstGeom prst="rect">
              <a:avLst/>
            </a:prstGeom>
          </p:spPr>
          <p:txBody>
            <a:bodyPr wrap="none">
              <a:spAutoFit/>
            </a:bodyPr>
            <a:lstStyle/>
            <a:p>
              <a:pPr algn="ctr"/>
              <a:r>
                <a:rPr lang="es-ES" sz="1600" dirty="0">
                  <a:solidFill>
                    <a:schemeClr val="bg1"/>
                  </a:solidFill>
                  <a:latin typeface="Arial" panose="020B0604020202020204" pitchFamily="34" charset="0"/>
                  <a:ea typeface="Calibri" panose="020F0502020204030204" pitchFamily="34" charset="0"/>
                  <a:cs typeface="Times New Roman" panose="02020603050405020304" pitchFamily="18" charset="0"/>
                </a:rPr>
                <a:t>Piloto</a:t>
              </a:r>
              <a:endParaRPr lang="es-CO" sz="1600" dirty="0">
                <a:solidFill>
                  <a:schemeClr val="bg1"/>
                </a:solidFill>
              </a:endParaRPr>
            </a:p>
          </p:txBody>
        </p:sp>
        <p:sp>
          <p:nvSpPr>
            <p:cNvPr id="86" name="Rectángulo 85"/>
            <p:cNvSpPr/>
            <p:nvPr/>
          </p:nvSpPr>
          <p:spPr>
            <a:xfrm>
              <a:off x="2097813" y="4579751"/>
              <a:ext cx="1430583" cy="584775"/>
            </a:xfrm>
            <a:prstGeom prst="rect">
              <a:avLst/>
            </a:prstGeom>
          </p:spPr>
          <p:txBody>
            <a:bodyPr wrap="none">
              <a:spAutoFit/>
            </a:bodyPr>
            <a:lstStyle/>
            <a:p>
              <a:pPr algn="ctr"/>
              <a:r>
                <a:rPr lang="es-ES" sz="1600" dirty="0">
                  <a:solidFill>
                    <a:schemeClr val="bg1"/>
                  </a:solidFill>
                  <a:latin typeface="Arial" panose="020B0604020202020204" pitchFamily="34" charset="0"/>
                  <a:ea typeface="Calibri" panose="020F0502020204030204" pitchFamily="34" charset="0"/>
                  <a:cs typeface="Times New Roman" panose="02020603050405020304" pitchFamily="18" charset="0"/>
                </a:rPr>
                <a:t>Transferencia</a:t>
              </a:r>
            </a:p>
            <a:p>
              <a:pPr algn="ctr"/>
              <a:r>
                <a:rPr lang="es-ES" sz="1600" dirty="0">
                  <a:solidFill>
                    <a:schemeClr val="bg1"/>
                  </a:solidFill>
                  <a:latin typeface="Arial" panose="020B0604020202020204" pitchFamily="34" charset="0"/>
                  <a:cs typeface="Times New Roman" panose="02020603050405020304" pitchFamily="18" charset="0"/>
                </a:rPr>
                <a:t>conocimiento</a:t>
              </a:r>
              <a:endParaRPr lang="es-CO" sz="1600" dirty="0">
                <a:solidFill>
                  <a:schemeClr val="bg1"/>
                </a:solidFill>
              </a:endParaRPr>
            </a:p>
          </p:txBody>
        </p:sp>
        <p:cxnSp>
          <p:nvCxnSpPr>
            <p:cNvPr id="87" name="Conector recto 86"/>
            <p:cNvCxnSpPr/>
            <p:nvPr/>
          </p:nvCxnSpPr>
          <p:spPr>
            <a:xfrm>
              <a:off x="2177676" y="4579751"/>
              <a:ext cx="127037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Grupo 7"/>
          <p:cNvGrpSpPr/>
          <p:nvPr/>
        </p:nvGrpSpPr>
        <p:grpSpPr>
          <a:xfrm>
            <a:off x="7725989" y="4981947"/>
            <a:ext cx="4215317" cy="763681"/>
            <a:chOff x="7203415" y="5520694"/>
            <a:chExt cx="4215317" cy="763681"/>
          </a:xfrm>
        </p:grpSpPr>
        <p:grpSp>
          <p:nvGrpSpPr>
            <p:cNvPr id="22" name="26 Grupo"/>
            <p:cNvGrpSpPr>
              <a:grpSpLocks/>
            </p:cNvGrpSpPr>
            <p:nvPr/>
          </p:nvGrpSpPr>
          <p:grpSpPr bwMode="auto">
            <a:xfrm>
              <a:off x="9273485" y="5520694"/>
              <a:ext cx="831850" cy="466725"/>
              <a:chOff x="87110" y="4804171"/>
              <a:chExt cx="832356" cy="466765"/>
            </a:xfrm>
          </p:grpSpPr>
          <p:pic>
            <p:nvPicPr>
              <p:cNvPr id="23" name="Bild 10" descr="user.png"/>
              <p:cNvPicPr>
                <a:picLocks noChangeAspect="1"/>
              </p:cNvPicPr>
              <p:nvPr/>
            </p:nvPicPr>
            <p:blipFill>
              <a:blip r:embed="rId3" cstate="screen">
                <a:lum bright="70000" contrast="-70000"/>
                <a:extLst>
                  <a:ext uri="{28A0092B-C50C-407E-A947-70E740481C1C}">
                    <a14:useLocalDpi xmlns:a14="http://schemas.microsoft.com/office/drawing/2010/main"/>
                  </a:ext>
                </a:extLst>
              </a:blip>
              <a:stretch>
                <a:fillRect/>
              </a:stretch>
            </p:blipFill>
            <p:spPr>
              <a:xfrm>
                <a:off x="87110" y="4804171"/>
                <a:ext cx="360000" cy="360000"/>
              </a:xfrm>
              <a:prstGeom prst="rect">
                <a:avLst/>
              </a:prstGeom>
            </p:spPr>
          </p:pic>
          <p:pic>
            <p:nvPicPr>
              <p:cNvPr id="24" name="Bild 10" descr="user.png"/>
              <p:cNvPicPr>
                <a:picLocks noChangeAspect="1"/>
              </p:cNvPicPr>
              <p:nvPr/>
            </p:nvPicPr>
            <p:blipFill>
              <a:blip r:embed="rId4" cstate="screen">
                <a:lum bright="70000" contrast="-70000"/>
                <a:extLst>
                  <a:ext uri="{28A0092B-C50C-407E-A947-70E740481C1C}">
                    <a14:useLocalDpi xmlns:a14="http://schemas.microsoft.com/office/drawing/2010/main"/>
                  </a:ext>
                </a:extLst>
              </a:blip>
              <a:stretch>
                <a:fillRect/>
              </a:stretch>
            </p:blipFill>
            <p:spPr>
              <a:xfrm>
                <a:off x="317340" y="4874936"/>
                <a:ext cx="396000" cy="396000"/>
              </a:xfrm>
              <a:prstGeom prst="rect">
                <a:avLst/>
              </a:prstGeom>
            </p:spPr>
          </p:pic>
          <p:pic>
            <p:nvPicPr>
              <p:cNvPr id="25" name="Bild 10" descr="user.png"/>
              <p:cNvPicPr>
                <a:picLocks noChangeAspect="1"/>
              </p:cNvPicPr>
              <p:nvPr/>
            </p:nvPicPr>
            <p:blipFill>
              <a:blip r:embed="rId5" cstate="screen">
                <a:lum bright="70000" contrast="-70000"/>
                <a:extLst>
                  <a:ext uri="{28A0092B-C50C-407E-A947-70E740481C1C}">
                    <a14:useLocalDpi xmlns:a14="http://schemas.microsoft.com/office/drawing/2010/main"/>
                  </a:ext>
                </a:extLst>
              </a:blip>
              <a:stretch>
                <a:fillRect/>
              </a:stretch>
            </p:blipFill>
            <p:spPr>
              <a:xfrm>
                <a:off x="595466" y="4806361"/>
                <a:ext cx="324000" cy="324000"/>
              </a:xfrm>
              <a:prstGeom prst="rect">
                <a:avLst/>
              </a:prstGeom>
            </p:spPr>
          </p:pic>
        </p:grpSp>
        <p:pic>
          <p:nvPicPr>
            <p:cNvPr id="26" name="Bild 75" descr="news.png"/>
            <p:cNvPicPr>
              <a:picLocks noChangeAspect="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7660488" y="5617823"/>
              <a:ext cx="3603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Bild 39" descr="settings.png"/>
            <p:cNvPicPr>
              <a:picLocks noChangeAspect="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8590861" y="5534516"/>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Bild 8" descr="bubble.png"/>
            <p:cNvPicPr>
              <a:picLocks noChangeAspect="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10535777" y="5581088"/>
              <a:ext cx="4318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33 CuadroTexto"/>
            <p:cNvSpPr txBox="1"/>
            <p:nvPr/>
          </p:nvSpPr>
          <p:spPr>
            <a:xfrm>
              <a:off x="9350996" y="5958913"/>
              <a:ext cx="742511" cy="307777"/>
            </a:xfrm>
            <a:prstGeom prst="rect">
              <a:avLst/>
            </a:prstGeom>
            <a:noFill/>
          </p:spPr>
          <p:txBody>
            <a:bodyPr wrap="none">
              <a:spAutoFit/>
            </a:bodyPr>
            <a:lstStyle/>
            <a:p>
              <a:pPr>
                <a:defRPr/>
              </a:pPr>
              <a:r>
                <a:rPr lang="es-CO" sz="1400" b="1" dirty="0">
                  <a:latin typeface="Dax-Bold" panose="020B0604020202020204"/>
                  <a:ea typeface="+mj-ea"/>
                  <a:cs typeface="+mj-cs"/>
                </a:rPr>
                <a:t>Equipo</a:t>
              </a:r>
            </a:p>
          </p:txBody>
        </p:sp>
        <p:sp>
          <p:nvSpPr>
            <p:cNvPr id="30" name="34 CuadroTexto"/>
            <p:cNvSpPr txBox="1">
              <a:spLocks noChangeArrowheads="1"/>
            </p:cNvSpPr>
            <p:nvPr/>
          </p:nvSpPr>
          <p:spPr bwMode="auto">
            <a:xfrm>
              <a:off x="7203415" y="5938332"/>
              <a:ext cx="12763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spcAft>
                  <a:spcPct val="80000"/>
                </a:spcAft>
                <a:buChar char="•"/>
                <a:defRPr sz="3200" b="1">
                  <a:solidFill>
                    <a:srgbClr val="BBD22A"/>
                  </a:solidFill>
                  <a:latin typeface="Tahoma" panose="020B0604030504040204" pitchFamily="34" charset="0"/>
                  <a:ea typeface="ヒラギノ角ゴ Pro W3" pitchFamily="-84" charset="-128"/>
                </a:defRPr>
              </a:lvl1pPr>
              <a:lvl2pPr marL="742950" indent="-285750" eaLnBrk="0" hangingPunct="0">
                <a:spcBef>
                  <a:spcPct val="20000"/>
                </a:spcBef>
                <a:spcAft>
                  <a:spcPct val="40000"/>
                </a:spcAft>
                <a:buChar char="–"/>
                <a:defRPr sz="2800">
                  <a:solidFill>
                    <a:srgbClr val="848489"/>
                  </a:solidFill>
                  <a:latin typeface="Tahoma" panose="020B0604030504040204" pitchFamily="34" charset="0"/>
                  <a:ea typeface="ヒラギノ角ゴ Pro W3" pitchFamily="-84" charset="-128"/>
                </a:defRPr>
              </a:lvl2pPr>
              <a:lvl3pPr marL="1143000" indent="-228600" eaLnBrk="0" hangingPunct="0">
                <a:spcBef>
                  <a:spcPct val="20000"/>
                </a:spcBef>
                <a:spcAft>
                  <a:spcPct val="40000"/>
                </a:spcAft>
                <a:buClr>
                  <a:srgbClr val="BBD22A"/>
                </a:buClr>
                <a:buFont typeface="Times" panose="02020603050405020304" pitchFamily="18" charset="0"/>
                <a:buChar char="•"/>
                <a:defRPr sz="2400">
                  <a:solidFill>
                    <a:srgbClr val="848489"/>
                  </a:solidFill>
                  <a:latin typeface="Tahoma" panose="020B0604030504040204" pitchFamily="34" charset="0"/>
                  <a:ea typeface="ヒラギノ角ゴ Pro W3" pitchFamily="-84" charset="-128"/>
                </a:defRPr>
              </a:lvl3pPr>
              <a:lvl4pPr marL="1600200" indent="-228600" eaLnBrk="0" hangingPunct="0">
                <a:spcAft>
                  <a:spcPct val="25000"/>
                </a:spcAft>
                <a:buClr>
                  <a:srgbClr val="1996E4"/>
                </a:buClr>
                <a:buFont typeface="Times" panose="02020603050405020304" pitchFamily="18" charset="0"/>
                <a:buChar char="•"/>
                <a:defRPr sz="1600">
                  <a:solidFill>
                    <a:srgbClr val="848489"/>
                  </a:solidFill>
                  <a:latin typeface="Tahoma" panose="020B0604030504040204" pitchFamily="34" charset="0"/>
                  <a:ea typeface="ヒラギノ角ゴ Pro W3" pitchFamily="-84" charset="-128"/>
                </a:defRPr>
              </a:lvl4pPr>
              <a:lvl5pPr marL="2057400" indent="-228600" eaLnBrk="0" hangingPunct="0">
                <a:spcBef>
                  <a:spcPct val="20000"/>
                </a:spcBef>
                <a:buChar char="»"/>
                <a:defRPr sz="2000">
                  <a:solidFill>
                    <a:schemeClr val="tx1"/>
                  </a:solidFill>
                  <a:latin typeface="Tahom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ヒラギノ角ゴ Pro W3" pitchFamily="-84" charset="-128"/>
                </a:defRPr>
              </a:lvl9pPr>
            </a:lstStyle>
            <a:p>
              <a:pPr eaLnBrk="1" hangingPunct="1">
                <a:spcBef>
                  <a:spcPct val="0"/>
                </a:spcBef>
                <a:spcAft>
                  <a:spcPct val="0"/>
                </a:spcAft>
                <a:buFontTx/>
                <a:buNone/>
              </a:pPr>
              <a:r>
                <a:rPr lang="es-CO" altLang="es-CO" sz="1400" dirty="0">
                  <a:solidFill>
                    <a:schemeClr val="tx1"/>
                  </a:solidFill>
                  <a:latin typeface="Dax-Bold" panose="020B0604020202020204"/>
                  <a:ea typeface="+mj-ea"/>
                  <a:cs typeface="+mj-cs"/>
                </a:rPr>
                <a:t>Herramientas</a:t>
              </a:r>
            </a:p>
          </p:txBody>
        </p:sp>
        <p:sp>
          <p:nvSpPr>
            <p:cNvPr id="31" name="35 CuadroTexto"/>
            <p:cNvSpPr txBox="1"/>
            <p:nvPr/>
          </p:nvSpPr>
          <p:spPr>
            <a:xfrm>
              <a:off x="8374067" y="5938331"/>
              <a:ext cx="931665" cy="307777"/>
            </a:xfrm>
            <a:prstGeom prst="rect">
              <a:avLst/>
            </a:prstGeom>
            <a:noFill/>
          </p:spPr>
          <p:txBody>
            <a:bodyPr wrap="none">
              <a:spAutoFit/>
            </a:bodyPr>
            <a:lstStyle/>
            <a:p>
              <a:pPr fontAlgn="auto">
                <a:spcBef>
                  <a:spcPts val="0"/>
                </a:spcBef>
                <a:spcAft>
                  <a:spcPts val="0"/>
                </a:spcAft>
                <a:defRPr/>
              </a:pPr>
              <a:r>
                <a:rPr lang="es-CO" sz="1400" b="1" dirty="0">
                  <a:latin typeface="Dax-Bold" panose="020B0604020202020204"/>
                  <a:ea typeface="+mj-ea"/>
                  <a:cs typeface="+mj-cs"/>
                </a:rPr>
                <a:t>Procesos</a:t>
              </a:r>
            </a:p>
          </p:txBody>
        </p:sp>
        <p:sp>
          <p:nvSpPr>
            <p:cNvPr id="32" name="36 CuadroTexto"/>
            <p:cNvSpPr txBox="1"/>
            <p:nvPr/>
          </p:nvSpPr>
          <p:spPr>
            <a:xfrm>
              <a:off x="10099140" y="5976598"/>
              <a:ext cx="1319592" cy="307777"/>
            </a:xfrm>
            <a:prstGeom prst="rect">
              <a:avLst/>
            </a:prstGeom>
            <a:noFill/>
          </p:spPr>
          <p:txBody>
            <a:bodyPr wrap="none">
              <a:spAutoFit/>
            </a:bodyPr>
            <a:lstStyle/>
            <a:p>
              <a:pPr fontAlgn="auto">
                <a:spcBef>
                  <a:spcPts val="0"/>
                </a:spcBef>
                <a:spcAft>
                  <a:spcPts val="0"/>
                </a:spcAft>
                <a:defRPr/>
              </a:pPr>
              <a:r>
                <a:rPr lang="es-CO" sz="1400" b="1" dirty="0">
                  <a:latin typeface="Dax-Bold" panose="020B0604020202020204"/>
                  <a:ea typeface="+mj-ea"/>
                  <a:cs typeface="+mj-cs"/>
                </a:rPr>
                <a:t>Comunicación</a:t>
              </a:r>
            </a:p>
          </p:txBody>
        </p:sp>
      </p:grpSp>
      <p:sp>
        <p:nvSpPr>
          <p:cNvPr id="47"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Modelo de operación fábrica ágil</a:t>
            </a:r>
          </a:p>
        </p:txBody>
      </p:sp>
      <p:pic>
        <p:nvPicPr>
          <p:cNvPr id="43" name="Imagen 42"/>
          <p:cNvPicPr>
            <a:picLocks noChangeAspect="1"/>
          </p:cNvPicPr>
          <p:nvPr/>
        </p:nvPicPr>
        <p:blipFill>
          <a:blip r:embed="rId9"/>
          <a:stretch>
            <a:fillRect/>
          </a:stretch>
        </p:blipFill>
        <p:spPr>
          <a:xfrm>
            <a:off x="7972425" y="0"/>
            <a:ext cx="4219575" cy="990600"/>
          </a:xfrm>
          <a:prstGeom prst="rect">
            <a:avLst/>
          </a:prstGeom>
        </p:spPr>
      </p:pic>
    </p:spTree>
    <p:extLst>
      <p:ext uri="{BB962C8B-B14F-4D97-AF65-F5344CB8AC3E}">
        <p14:creationId xmlns:p14="http://schemas.microsoft.com/office/powerpoint/2010/main" val="56906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43"/>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Transición</a:t>
            </a:r>
          </a:p>
        </p:txBody>
      </p:sp>
      <p:pic>
        <p:nvPicPr>
          <p:cNvPr id="42" name="Imagen 4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55892" y="4952008"/>
            <a:ext cx="4007336" cy="1478362"/>
          </a:xfrm>
          <a:prstGeom prst="rect">
            <a:avLst/>
          </a:prstGeom>
        </p:spPr>
      </p:pic>
      <p:grpSp>
        <p:nvGrpSpPr>
          <p:cNvPr id="43" name="Grupo 42"/>
          <p:cNvGrpSpPr/>
          <p:nvPr/>
        </p:nvGrpSpPr>
        <p:grpSpPr>
          <a:xfrm>
            <a:off x="1353234" y="2076443"/>
            <a:ext cx="1597384" cy="2075015"/>
            <a:chOff x="436036" y="2306905"/>
            <a:chExt cx="1785245" cy="2175019"/>
          </a:xfrm>
        </p:grpSpPr>
        <p:sp>
          <p:nvSpPr>
            <p:cNvPr id="46" name="Rectángulo redondeado 45"/>
            <p:cNvSpPr/>
            <p:nvPr/>
          </p:nvSpPr>
          <p:spPr>
            <a:xfrm>
              <a:off x="531041" y="2306905"/>
              <a:ext cx="1616054" cy="21532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a:p>
          </p:txBody>
        </p:sp>
        <p:pic>
          <p:nvPicPr>
            <p:cNvPr id="48" name="Imagen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188" y="2720261"/>
              <a:ext cx="1347740" cy="1228183"/>
            </a:xfrm>
            <a:prstGeom prst="rect">
              <a:avLst/>
            </a:prstGeom>
          </p:spPr>
        </p:pic>
        <p:sp>
          <p:nvSpPr>
            <p:cNvPr id="49" name="Rectángulo 48"/>
            <p:cNvSpPr/>
            <p:nvPr/>
          </p:nvSpPr>
          <p:spPr>
            <a:xfrm>
              <a:off x="436036" y="3948444"/>
              <a:ext cx="1785245" cy="533480"/>
            </a:xfrm>
            <a:prstGeom prst="rect">
              <a:avLst/>
            </a:prstGeom>
          </p:spPr>
          <p:txBody>
            <a:bodyPr wrap="square">
              <a:spAutoFit/>
            </a:bodyPr>
            <a:lstStyle/>
            <a:p>
              <a:pPr algn="ctr"/>
              <a:r>
                <a:rPr lang="es-CO" sz="1000" b="1" dirty="0">
                  <a:solidFill>
                    <a:srgbClr val="0070C0"/>
                  </a:solidFill>
                  <a:latin typeface="DaxCondensed-Light"/>
                </a:rPr>
                <a:t>Conformar equipo para operación</a:t>
              </a:r>
            </a:p>
          </p:txBody>
        </p:sp>
      </p:grpSp>
      <p:grpSp>
        <p:nvGrpSpPr>
          <p:cNvPr id="53" name="Grupo 52"/>
          <p:cNvGrpSpPr/>
          <p:nvPr/>
        </p:nvGrpSpPr>
        <p:grpSpPr>
          <a:xfrm>
            <a:off x="9163232" y="2073897"/>
            <a:ext cx="1618507" cy="2313517"/>
            <a:chOff x="3644675" y="2306905"/>
            <a:chExt cx="1808852" cy="2400714"/>
          </a:xfrm>
        </p:grpSpPr>
        <p:sp>
          <p:nvSpPr>
            <p:cNvPr id="54" name="Rectángulo redondeado 53"/>
            <p:cNvSpPr/>
            <p:nvPr/>
          </p:nvSpPr>
          <p:spPr>
            <a:xfrm>
              <a:off x="3724432" y="2306905"/>
              <a:ext cx="1616055" cy="21532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dirty="0"/>
            </a:p>
          </p:txBody>
        </p:sp>
        <p:sp>
          <p:nvSpPr>
            <p:cNvPr id="55" name="Rectángulo 54"/>
            <p:cNvSpPr/>
            <p:nvPr/>
          </p:nvSpPr>
          <p:spPr>
            <a:xfrm>
              <a:off x="3644675" y="4002605"/>
              <a:ext cx="1808852" cy="705014"/>
            </a:xfrm>
            <a:prstGeom prst="rect">
              <a:avLst/>
            </a:prstGeom>
          </p:spPr>
          <p:txBody>
            <a:bodyPr wrap="square">
              <a:spAutoFit/>
            </a:bodyPr>
            <a:lstStyle/>
            <a:p>
              <a:pPr algn="ctr"/>
              <a:r>
                <a:rPr lang="es-CO" sz="1000" b="1" dirty="0">
                  <a:solidFill>
                    <a:srgbClr val="0070C0"/>
                  </a:solidFill>
                  <a:latin typeface="DaxCondensed-Light"/>
                </a:rPr>
                <a:t>Configurar herramientas de gestión</a:t>
              </a:r>
            </a:p>
          </p:txBody>
        </p:sp>
      </p:grpSp>
      <p:grpSp>
        <p:nvGrpSpPr>
          <p:cNvPr id="56" name="Grupo 55"/>
          <p:cNvGrpSpPr/>
          <p:nvPr/>
        </p:nvGrpSpPr>
        <p:grpSpPr>
          <a:xfrm>
            <a:off x="4474043" y="2076444"/>
            <a:ext cx="1573582" cy="2068864"/>
            <a:chOff x="5397300" y="2306905"/>
            <a:chExt cx="1758644" cy="2159137"/>
          </a:xfrm>
        </p:grpSpPr>
        <p:sp>
          <p:nvSpPr>
            <p:cNvPr id="57" name="Rectángulo redondeado 56"/>
            <p:cNvSpPr/>
            <p:nvPr/>
          </p:nvSpPr>
          <p:spPr>
            <a:xfrm>
              <a:off x="5447562" y="2306905"/>
              <a:ext cx="1616054" cy="21532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a:p>
          </p:txBody>
        </p:sp>
        <p:sp>
          <p:nvSpPr>
            <p:cNvPr id="58" name="Rectángulo 57"/>
            <p:cNvSpPr/>
            <p:nvPr/>
          </p:nvSpPr>
          <p:spPr>
            <a:xfrm>
              <a:off x="5397300" y="3953949"/>
              <a:ext cx="1758644" cy="512093"/>
            </a:xfrm>
            <a:prstGeom prst="rect">
              <a:avLst/>
            </a:prstGeom>
          </p:spPr>
          <p:txBody>
            <a:bodyPr wrap="square">
              <a:spAutoFit/>
            </a:bodyPr>
            <a:lstStyle/>
            <a:p>
              <a:pPr algn="ctr"/>
              <a:r>
                <a:rPr lang="es-CO" sz="1000" b="1" dirty="0">
                  <a:solidFill>
                    <a:srgbClr val="0070C0"/>
                  </a:solidFill>
                  <a:latin typeface="DaxCondensed-Light"/>
                  <a:sym typeface="Wingdings" panose="05000000000000000000" pitchFamily="2" charset="2"/>
                </a:rPr>
                <a:t>Afinar esquema de control de calidad</a:t>
              </a:r>
              <a:endParaRPr lang="es-CO" sz="1000" dirty="0"/>
            </a:p>
          </p:txBody>
        </p:sp>
      </p:grpSp>
      <p:sp>
        <p:nvSpPr>
          <p:cNvPr id="59" name="Rectángulo redondeado 58"/>
          <p:cNvSpPr/>
          <p:nvPr/>
        </p:nvSpPr>
        <p:spPr>
          <a:xfrm>
            <a:off x="7598601" y="2074897"/>
            <a:ext cx="1445998" cy="2075015"/>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dirty="0"/>
          </a:p>
        </p:txBody>
      </p:sp>
      <p:grpSp>
        <p:nvGrpSpPr>
          <p:cNvPr id="60" name="Grupo 59"/>
          <p:cNvGrpSpPr/>
          <p:nvPr/>
        </p:nvGrpSpPr>
        <p:grpSpPr>
          <a:xfrm>
            <a:off x="2970454" y="2093005"/>
            <a:ext cx="1445998" cy="2024047"/>
            <a:chOff x="8872775" y="2306905"/>
            <a:chExt cx="1616054" cy="2153230"/>
          </a:xfrm>
        </p:grpSpPr>
        <p:sp>
          <p:nvSpPr>
            <p:cNvPr id="61" name="Rectángulo redondeado 60"/>
            <p:cNvSpPr/>
            <p:nvPr/>
          </p:nvSpPr>
          <p:spPr>
            <a:xfrm>
              <a:off x="8872775" y="2306905"/>
              <a:ext cx="1616054" cy="21532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a:p>
          </p:txBody>
        </p:sp>
        <p:sp>
          <p:nvSpPr>
            <p:cNvPr id="69" name="Rectángulo 68"/>
            <p:cNvSpPr/>
            <p:nvPr/>
          </p:nvSpPr>
          <p:spPr>
            <a:xfrm>
              <a:off x="8954325" y="3841248"/>
              <a:ext cx="1446865" cy="589356"/>
            </a:xfrm>
            <a:prstGeom prst="rect">
              <a:avLst/>
            </a:prstGeom>
          </p:spPr>
          <p:txBody>
            <a:bodyPr wrap="square">
              <a:spAutoFit/>
            </a:bodyPr>
            <a:lstStyle/>
            <a:p>
              <a:pPr algn="ctr"/>
              <a:r>
                <a:rPr lang="es-CO" sz="1000" b="1" dirty="0">
                  <a:solidFill>
                    <a:srgbClr val="0070C0"/>
                  </a:solidFill>
                  <a:latin typeface="DaxCondensed-Light"/>
                  <a:sym typeface="Wingdings" panose="05000000000000000000" pitchFamily="2" charset="2"/>
                </a:rPr>
                <a:t>Recibir capacitaciones  del sistema actual (*)</a:t>
              </a:r>
              <a:endParaRPr lang="es-CO" sz="1000" b="1" dirty="0">
                <a:solidFill>
                  <a:srgbClr val="0070C0"/>
                </a:solidFill>
                <a:latin typeface="DaxCondensed-Light"/>
              </a:endParaRPr>
            </a:p>
          </p:txBody>
        </p:sp>
      </p:grpSp>
      <p:sp>
        <p:nvSpPr>
          <p:cNvPr id="88" name="Rectángulo 87"/>
          <p:cNvSpPr/>
          <p:nvPr/>
        </p:nvSpPr>
        <p:spPr>
          <a:xfrm>
            <a:off x="7534093" y="3686284"/>
            <a:ext cx="1573582" cy="400110"/>
          </a:xfrm>
          <a:prstGeom prst="rect">
            <a:avLst/>
          </a:prstGeom>
        </p:spPr>
        <p:txBody>
          <a:bodyPr wrap="square">
            <a:spAutoFit/>
          </a:bodyPr>
          <a:lstStyle/>
          <a:p>
            <a:pPr algn="ctr"/>
            <a:r>
              <a:rPr lang="es-CO" sz="1000" b="1" dirty="0">
                <a:solidFill>
                  <a:srgbClr val="0070C0"/>
                </a:solidFill>
                <a:latin typeface="DaxCondensed-Light"/>
                <a:sym typeface="Wingdings" panose="05000000000000000000" pitchFamily="2" charset="2"/>
              </a:rPr>
              <a:t>Obtener </a:t>
            </a:r>
          </a:p>
          <a:p>
            <a:pPr algn="ctr"/>
            <a:r>
              <a:rPr lang="es-CO" sz="1000" b="1" dirty="0">
                <a:solidFill>
                  <a:srgbClr val="0070C0"/>
                </a:solidFill>
                <a:latin typeface="DaxCondensed-Light"/>
                <a:sym typeface="Wingdings" panose="05000000000000000000" pitchFamily="2" charset="2"/>
              </a:rPr>
              <a:t>ambientes y accesos</a:t>
            </a:r>
            <a:endParaRPr lang="es-CO" sz="1000" dirty="0"/>
          </a:p>
        </p:txBody>
      </p:sp>
      <p:pic>
        <p:nvPicPr>
          <p:cNvPr id="89" name="Picture 2" descr="Resultado de imagen para ambientes de cómpu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6349" y="2338813"/>
            <a:ext cx="1351348" cy="1013513"/>
          </a:xfrm>
          <a:prstGeom prst="rect">
            <a:avLst/>
          </a:prstGeom>
          <a:noFill/>
          <a:extLst>
            <a:ext uri="{909E8E84-426E-40DD-AFC4-6F175D3DCCD1}">
              <a14:hiddenFill xmlns:a14="http://schemas.microsoft.com/office/drawing/2010/main">
                <a:solidFill>
                  <a:srgbClr val="FFFFFF"/>
                </a:solidFill>
              </a14:hiddenFill>
            </a:ext>
          </a:extLst>
        </p:spPr>
      </p:pic>
      <p:sp>
        <p:nvSpPr>
          <p:cNvPr id="90" name="Rectángulo redondeado 89"/>
          <p:cNvSpPr/>
          <p:nvPr/>
        </p:nvSpPr>
        <p:spPr>
          <a:xfrm>
            <a:off x="6043283" y="2073785"/>
            <a:ext cx="1445998" cy="2075015"/>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dirty="0"/>
          </a:p>
        </p:txBody>
      </p:sp>
      <p:sp>
        <p:nvSpPr>
          <p:cNvPr id="91" name="Rectángulo 90"/>
          <p:cNvSpPr/>
          <p:nvPr/>
        </p:nvSpPr>
        <p:spPr>
          <a:xfrm>
            <a:off x="6087093" y="3675878"/>
            <a:ext cx="1420821" cy="400110"/>
          </a:xfrm>
          <a:prstGeom prst="rect">
            <a:avLst/>
          </a:prstGeom>
        </p:spPr>
        <p:txBody>
          <a:bodyPr wrap="square">
            <a:spAutoFit/>
          </a:bodyPr>
          <a:lstStyle/>
          <a:p>
            <a:pPr algn="ctr"/>
            <a:r>
              <a:rPr lang="es-CO" sz="1000" b="1" dirty="0">
                <a:solidFill>
                  <a:srgbClr val="0070C0"/>
                </a:solidFill>
                <a:latin typeface="DaxCondensed-Light"/>
                <a:sym typeface="Wingdings" panose="05000000000000000000" pitchFamily="2" charset="2"/>
              </a:rPr>
              <a:t>Afinar acuerdos de nivel de servicio</a:t>
            </a:r>
          </a:p>
        </p:txBody>
      </p:sp>
      <p:pic>
        <p:nvPicPr>
          <p:cNvPr id="93" name="Picture 4" descr="Resultado de imagen para control de calida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1111" y="2214105"/>
            <a:ext cx="1360468" cy="1360468"/>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Resultado de imagen para indicadore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02545" y="2356291"/>
            <a:ext cx="1368021" cy="102529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8" descr="Resultado de imagen para jir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44414" y="2210598"/>
            <a:ext cx="1008971" cy="50448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12" descr="Resultado de imagen para vst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36503" y="2614361"/>
            <a:ext cx="1222377" cy="65688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ara capacitaciÃ³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4855" y="2356291"/>
            <a:ext cx="1210476" cy="939899"/>
          </a:xfrm>
          <a:prstGeom prst="rect">
            <a:avLst/>
          </a:prstGeom>
          <a:noFill/>
          <a:extLst>
            <a:ext uri="{909E8E84-426E-40DD-AFC4-6F175D3DCCD1}">
              <a14:hiddenFill xmlns:a14="http://schemas.microsoft.com/office/drawing/2010/main">
                <a:solidFill>
                  <a:srgbClr val="FFFFFF"/>
                </a:solidFill>
              </a14:hiddenFill>
            </a:ext>
          </a:extLst>
        </p:spPr>
      </p:pic>
      <p:sp>
        <p:nvSpPr>
          <p:cNvPr id="102" name="Rectángulo 101"/>
          <p:cNvSpPr/>
          <p:nvPr/>
        </p:nvSpPr>
        <p:spPr>
          <a:xfrm>
            <a:off x="8550747" y="6170222"/>
            <a:ext cx="3382828" cy="369332"/>
          </a:xfrm>
          <a:prstGeom prst="rect">
            <a:avLst/>
          </a:prstGeom>
        </p:spPr>
        <p:txBody>
          <a:bodyPr wrap="square">
            <a:spAutoFit/>
          </a:bodyPr>
          <a:lstStyle/>
          <a:p>
            <a:pPr algn="ctr"/>
            <a:r>
              <a:rPr lang="es-CO" dirty="0"/>
              <a:t>Tiempo estimado: Dos semanas</a:t>
            </a:r>
          </a:p>
        </p:txBody>
      </p:sp>
      <p:pic>
        <p:nvPicPr>
          <p:cNvPr id="103" name="Imagen 102"/>
          <p:cNvPicPr>
            <a:picLocks noChangeAspect="1"/>
          </p:cNvPicPr>
          <p:nvPr/>
        </p:nvPicPr>
        <p:blipFill>
          <a:blip r:embed="rId10"/>
          <a:stretch>
            <a:fillRect/>
          </a:stretch>
        </p:blipFill>
        <p:spPr>
          <a:xfrm>
            <a:off x="7972425" y="0"/>
            <a:ext cx="4219575" cy="990600"/>
          </a:xfrm>
          <a:prstGeom prst="rect">
            <a:avLst/>
          </a:prstGeom>
        </p:spPr>
      </p:pic>
      <p:sp>
        <p:nvSpPr>
          <p:cNvPr id="104" name="Rectángulo 103"/>
          <p:cNvSpPr/>
          <p:nvPr/>
        </p:nvSpPr>
        <p:spPr>
          <a:xfrm>
            <a:off x="2661043" y="4329960"/>
            <a:ext cx="2142967" cy="553998"/>
          </a:xfrm>
          <a:prstGeom prst="rect">
            <a:avLst/>
          </a:prstGeom>
        </p:spPr>
        <p:txBody>
          <a:bodyPr wrap="square">
            <a:spAutoFit/>
          </a:bodyPr>
          <a:lstStyle/>
          <a:p>
            <a:pPr algn="ctr"/>
            <a:r>
              <a:rPr lang="es-CO" sz="1000" dirty="0">
                <a:solidFill>
                  <a:srgbClr val="0070C0"/>
                </a:solidFill>
                <a:latin typeface="DaxCondensed-Light"/>
                <a:sym typeface="Wingdings" panose="05000000000000000000" pitchFamily="2" charset="2"/>
              </a:rPr>
              <a:t>(* ) Capacitación sobre el negocio</a:t>
            </a:r>
          </a:p>
          <a:p>
            <a:pPr algn="ctr"/>
            <a:r>
              <a:rPr lang="es-CO" sz="1000" dirty="0">
                <a:solidFill>
                  <a:srgbClr val="0070C0"/>
                </a:solidFill>
                <a:latin typeface="DaxCondensed-Light"/>
                <a:sym typeface="Wingdings" panose="05000000000000000000" pitchFamily="2" charset="2"/>
              </a:rPr>
              <a:t>Capacitación sobre los procesos</a:t>
            </a:r>
          </a:p>
          <a:p>
            <a:pPr algn="ctr"/>
            <a:r>
              <a:rPr lang="es-CO" sz="1000" dirty="0">
                <a:solidFill>
                  <a:srgbClr val="0070C0"/>
                </a:solidFill>
                <a:latin typeface="DaxCondensed-Light"/>
                <a:sym typeface="Wingdings" panose="05000000000000000000" pitchFamily="2" charset="2"/>
              </a:rPr>
              <a:t>Capacitación sobre los sistemas</a:t>
            </a:r>
            <a:endParaRPr lang="es-CO" sz="1000" dirty="0">
              <a:solidFill>
                <a:srgbClr val="0070C0"/>
              </a:solidFill>
              <a:latin typeface="DaxCondensed-Light"/>
            </a:endParaRPr>
          </a:p>
        </p:txBody>
      </p:sp>
    </p:spTree>
    <p:extLst>
      <p:ext uri="{BB962C8B-B14F-4D97-AF65-F5344CB8AC3E}">
        <p14:creationId xmlns:p14="http://schemas.microsoft.com/office/powerpoint/2010/main" val="2213910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Arco 1"/>
          <p:cNvSpPr/>
          <p:nvPr/>
        </p:nvSpPr>
        <p:spPr>
          <a:xfrm rot="7697932">
            <a:off x="-1562264" y="-3990230"/>
            <a:ext cx="11376157" cy="8928578"/>
          </a:xfrm>
          <a:prstGeom prst="arc">
            <a:avLst>
              <a:gd name="adj1" fmla="val 15286983"/>
              <a:gd name="adj2" fmla="val 20367509"/>
            </a:avLst>
          </a:prstGeom>
          <a:ln w="57150">
            <a:solidFill>
              <a:schemeClr val="tx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ln>
                <a:solidFill>
                  <a:srgbClr val="F49650"/>
                </a:solidFill>
              </a:ln>
              <a:solidFill>
                <a:srgbClr val="F49650"/>
              </a:solidFill>
            </a:endParaRPr>
          </a:p>
        </p:txBody>
      </p:sp>
      <p:sp>
        <p:nvSpPr>
          <p:cNvPr id="12" name="Elipse 11"/>
          <p:cNvSpPr/>
          <p:nvPr/>
        </p:nvSpPr>
        <p:spPr>
          <a:xfrm>
            <a:off x="4736594" y="4776411"/>
            <a:ext cx="815546" cy="815546"/>
          </a:xfrm>
          <a:prstGeom prst="ellipse">
            <a:avLst/>
          </a:prstGeom>
          <a:solidFill>
            <a:srgbClr val="222F7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3" name="Elipse 12"/>
          <p:cNvSpPr/>
          <p:nvPr/>
        </p:nvSpPr>
        <p:spPr>
          <a:xfrm>
            <a:off x="6550462" y="3506013"/>
            <a:ext cx="815546" cy="815546"/>
          </a:xfrm>
          <a:prstGeom prst="ellipse">
            <a:avLst/>
          </a:prstGeom>
          <a:solidFill>
            <a:srgbClr val="222F7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4" name="Elipse 13"/>
          <p:cNvSpPr/>
          <p:nvPr/>
        </p:nvSpPr>
        <p:spPr>
          <a:xfrm>
            <a:off x="7748793" y="2067506"/>
            <a:ext cx="815546" cy="815546"/>
          </a:xfrm>
          <a:prstGeom prst="ellipse">
            <a:avLst/>
          </a:prstGeom>
          <a:solidFill>
            <a:srgbClr val="222F7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6" name="Rectángulo 25"/>
          <p:cNvSpPr/>
          <p:nvPr/>
        </p:nvSpPr>
        <p:spPr>
          <a:xfrm>
            <a:off x="2879571" y="5954146"/>
            <a:ext cx="1828241" cy="584775"/>
          </a:xfrm>
          <a:prstGeom prst="rect">
            <a:avLst/>
          </a:prstGeom>
        </p:spPr>
        <p:txBody>
          <a:bodyPr wrap="square">
            <a:spAutoFit/>
          </a:bodyPr>
          <a:lstStyle/>
          <a:p>
            <a:pPr algn="ctr"/>
            <a:r>
              <a:rPr lang="es-CO" sz="1600" dirty="0"/>
              <a:t>Conformación del Squad ágil.</a:t>
            </a:r>
          </a:p>
        </p:txBody>
      </p:sp>
      <p:sp>
        <p:nvSpPr>
          <p:cNvPr id="28" name="Rectángulo 27"/>
          <p:cNvSpPr/>
          <p:nvPr/>
        </p:nvSpPr>
        <p:spPr>
          <a:xfrm>
            <a:off x="5646682" y="5196948"/>
            <a:ext cx="3116286" cy="584775"/>
          </a:xfrm>
          <a:prstGeom prst="rect">
            <a:avLst/>
          </a:prstGeom>
        </p:spPr>
        <p:txBody>
          <a:bodyPr wrap="square">
            <a:spAutoFit/>
          </a:bodyPr>
          <a:lstStyle/>
          <a:p>
            <a:pPr algn="ctr"/>
            <a:r>
              <a:rPr lang="es-CO" sz="1600" dirty="0"/>
              <a:t>Entendimiento del proyecto y las necesidades. </a:t>
            </a:r>
          </a:p>
        </p:txBody>
      </p:sp>
      <p:sp>
        <p:nvSpPr>
          <p:cNvPr id="29" name="Rectángulo 28"/>
          <p:cNvSpPr/>
          <p:nvPr/>
        </p:nvSpPr>
        <p:spPr>
          <a:xfrm>
            <a:off x="8433630" y="2351654"/>
            <a:ext cx="2431202" cy="584775"/>
          </a:xfrm>
          <a:prstGeom prst="rect">
            <a:avLst/>
          </a:prstGeom>
        </p:spPr>
        <p:txBody>
          <a:bodyPr wrap="square">
            <a:spAutoFit/>
          </a:bodyPr>
          <a:lstStyle/>
          <a:p>
            <a:pPr algn="ctr"/>
            <a:r>
              <a:rPr lang="es-CO" sz="1600" dirty="0"/>
              <a:t>Squad maduro para afrontar nuevos retos. </a:t>
            </a:r>
          </a:p>
        </p:txBody>
      </p:sp>
      <p:sp>
        <p:nvSpPr>
          <p:cNvPr id="30" name="Rectángulo 29"/>
          <p:cNvSpPr/>
          <p:nvPr/>
        </p:nvSpPr>
        <p:spPr>
          <a:xfrm>
            <a:off x="7331071" y="3986617"/>
            <a:ext cx="2778059" cy="584775"/>
          </a:xfrm>
          <a:prstGeom prst="rect">
            <a:avLst/>
          </a:prstGeom>
        </p:spPr>
        <p:txBody>
          <a:bodyPr wrap="square">
            <a:spAutoFit/>
          </a:bodyPr>
          <a:lstStyle/>
          <a:p>
            <a:pPr algn="ctr"/>
            <a:r>
              <a:rPr lang="es-CO" sz="1600" dirty="0"/>
              <a:t>Desarrollo, implementación y entrega de soluciones.</a:t>
            </a:r>
          </a:p>
        </p:txBody>
      </p:sp>
      <p:sp>
        <p:nvSpPr>
          <p:cNvPr id="36" name="Rectángulo 35"/>
          <p:cNvSpPr/>
          <p:nvPr/>
        </p:nvSpPr>
        <p:spPr>
          <a:xfrm>
            <a:off x="421623" y="1566824"/>
            <a:ext cx="4002575" cy="1569660"/>
          </a:xfrm>
          <a:prstGeom prst="rect">
            <a:avLst/>
          </a:prstGeom>
        </p:spPr>
        <p:txBody>
          <a:bodyPr wrap="square">
            <a:spAutoFit/>
          </a:bodyPr>
          <a:lstStyle/>
          <a:p>
            <a:pPr algn="ctr"/>
            <a:r>
              <a:rPr lang="es-CO" sz="1600" dirty="0">
                <a:latin typeface="Arial" panose="020B0604020202020204" pitchFamily="34" charset="0"/>
                <a:cs typeface="Arial" panose="020B0604020202020204" pitchFamily="34" charset="0"/>
              </a:rPr>
              <a:t>Stefanini como oferta de valor para </a:t>
            </a:r>
            <a:r>
              <a:rPr lang="es-CO" sz="1600" b="1" dirty="0">
                <a:latin typeface="Arial" panose="020B0604020202020204" pitchFamily="34" charset="0"/>
                <a:cs typeface="Arial" panose="020B0604020202020204" pitchFamily="34" charset="0"/>
              </a:rPr>
              <a:t>BANCO DE BOGOTÁ</a:t>
            </a:r>
            <a:r>
              <a:rPr lang="es-CO" sz="1600" dirty="0">
                <a:latin typeface="Arial" panose="020B0604020202020204" pitchFamily="34" charset="0"/>
                <a:cs typeface="Arial" panose="020B0604020202020204" pitchFamily="34" charset="0"/>
              </a:rPr>
              <a:t>, propone la conformación de </a:t>
            </a:r>
            <a:r>
              <a:rPr lang="es-CO" sz="1600" b="1" dirty="0">
                <a:latin typeface="Arial" panose="020B0604020202020204" pitchFamily="34" charset="0"/>
                <a:cs typeface="Arial" panose="020B0604020202020204" pitchFamily="34" charset="0"/>
              </a:rPr>
              <a:t>SQUADS</a:t>
            </a:r>
            <a:r>
              <a:rPr lang="es-CO" sz="1600" dirty="0">
                <a:latin typeface="Arial" panose="020B0604020202020204" pitchFamily="34" charset="0"/>
                <a:cs typeface="Arial" panose="020B0604020202020204" pitchFamily="34" charset="0"/>
              </a:rPr>
              <a:t> ágiles que serán capaces de afrontar cualquier reto, que ayude en la transformación digital de la organización.</a:t>
            </a:r>
          </a:p>
        </p:txBody>
      </p:sp>
      <p:pic>
        <p:nvPicPr>
          <p:cNvPr id="19" name="Imagen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832" y="6509699"/>
            <a:ext cx="1215312" cy="279522"/>
          </a:xfrm>
          <a:prstGeom prst="rect">
            <a:avLst/>
          </a:prstGeom>
        </p:spPr>
      </p:pic>
      <p:sp>
        <p:nvSpPr>
          <p:cNvPr id="22"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Evolución del servicio</a:t>
            </a:r>
          </a:p>
        </p:txBody>
      </p:sp>
      <p:cxnSp>
        <p:nvCxnSpPr>
          <p:cNvPr id="23" name="Conector recto 22"/>
          <p:cNvCxnSpPr/>
          <p:nvPr/>
        </p:nvCxnSpPr>
        <p:spPr>
          <a:xfrm>
            <a:off x="0" y="982635"/>
            <a:ext cx="9007522"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0" y="928043"/>
            <a:ext cx="8993875" cy="10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1266" name="Picture 2" descr="Resultado de imagen para cohete dibuj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37" t="15442" r="263" b="13508"/>
          <a:stretch/>
        </p:blipFill>
        <p:spPr bwMode="auto">
          <a:xfrm>
            <a:off x="4362803" y="2758794"/>
            <a:ext cx="1615082" cy="1649203"/>
          </a:xfrm>
          <a:prstGeom prst="rect">
            <a:avLst/>
          </a:prstGeom>
          <a:noFill/>
          <a:extLst>
            <a:ext uri="{909E8E84-426E-40DD-AFC4-6F175D3DCCD1}">
              <a14:hiddenFill xmlns:a14="http://schemas.microsoft.com/office/drawing/2010/main">
                <a:solidFill>
                  <a:srgbClr val="FFFFFF"/>
                </a:solidFill>
              </a14:hiddenFill>
            </a:ext>
          </a:extLst>
        </p:spPr>
      </p:pic>
      <p:sp>
        <p:nvSpPr>
          <p:cNvPr id="32" name="Elipse 31"/>
          <p:cNvSpPr/>
          <p:nvPr/>
        </p:nvSpPr>
        <p:spPr>
          <a:xfrm>
            <a:off x="1842173" y="5196948"/>
            <a:ext cx="815546" cy="815546"/>
          </a:xfrm>
          <a:prstGeom prst="ellipse">
            <a:avLst/>
          </a:prstGeom>
          <a:solidFill>
            <a:srgbClr val="222F7C"/>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pic>
        <p:nvPicPr>
          <p:cNvPr id="20" name="Imagen 19"/>
          <p:cNvPicPr>
            <a:picLocks noChangeAspect="1"/>
          </p:cNvPicPr>
          <p:nvPr/>
        </p:nvPicPr>
        <p:blipFill>
          <a:blip r:embed="rId4"/>
          <a:stretch>
            <a:fillRect/>
          </a:stretch>
        </p:blipFill>
        <p:spPr>
          <a:xfrm>
            <a:off x="7972425" y="0"/>
            <a:ext cx="4219575" cy="990600"/>
          </a:xfrm>
          <a:prstGeom prst="rect">
            <a:avLst/>
          </a:prstGeom>
        </p:spPr>
      </p:pic>
    </p:spTree>
    <p:extLst>
      <p:ext uri="{BB962C8B-B14F-4D97-AF65-F5344CB8AC3E}">
        <p14:creationId xmlns:p14="http://schemas.microsoft.com/office/powerpoint/2010/main" val="101344353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125066" y="1615"/>
            <a:ext cx="10085696" cy="993175"/>
          </a:xfrm>
          <a:prstGeom prst="rect">
            <a:avLst/>
          </a:prstGeom>
          <a:solidFill>
            <a:srgbClr val="1F2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extBox 9"/>
          <p:cNvSpPr txBox="1"/>
          <p:nvPr/>
        </p:nvSpPr>
        <p:spPr>
          <a:xfrm>
            <a:off x="8828955" y="2860552"/>
            <a:ext cx="3096577" cy="2462213"/>
          </a:xfrm>
          <a:prstGeom prst="rect">
            <a:avLst/>
          </a:prstGeom>
          <a:noFill/>
        </p:spPr>
        <p:txBody>
          <a:bodyPr wrap="square" rtlCol="0">
            <a:spAutoFit/>
          </a:bodyPr>
          <a:lstStyle/>
          <a:p>
            <a:r>
              <a:rPr lang="es-ES_tradnl" sz="2200" dirty="0">
                <a:latin typeface="+mn-lt"/>
                <a:ea typeface="Tahoma" charset="0"/>
                <a:cs typeface="Tahoma" charset="0"/>
              </a:rPr>
              <a:t>“La división en squad facilita el proceso crear la </a:t>
            </a:r>
            <a:r>
              <a:rPr lang="es-ES_tradnl" sz="2200" b="1" dirty="0">
                <a:solidFill>
                  <a:srgbClr val="D0E438"/>
                </a:solidFill>
                <a:latin typeface="+mn-lt"/>
                <a:ea typeface="Tahoma" charset="0"/>
                <a:cs typeface="Tahoma" charset="0"/>
              </a:rPr>
              <a:t>mejor interacción para mejorar la productividad </a:t>
            </a:r>
            <a:r>
              <a:rPr lang="es-ES_tradnl" sz="2200" dirty="0">
                <a:latin typeface="+mn-lt"/>
                <a:ea typeface="Tahoma" charset="0"/>
                <a:cs typeface="Tahoma" charset="0"/>
              </a:rPr>
              <a:t>en el desarrollo de cada paquete.”</a:t>
            </a:r>
          </a:p>
          <a:p>
            <a:endParaRPr lang="es-ES_tradnl" sz="2200" i="1" dirty="0">
              <a:ea typeface="Tahoma" charset="0"/>
              <a:cs typeface="Tahoma" charset="0"/>
            </a:endParaRPr>
          </a:p>
        </p:txBody>
      </p:sp>
      <p:pic>
        <p:nvPicPr>
          <p:cNvPr id="13" name="Imagem 1"/>
          <p:cNvPicPr>
            <a:picLocks noChangeAspect="1"/>
          </p:cNvPicPr>
          <p:nvPr/>
        </p:nvPicPr>
        <p:blipFill rotWithShape="1">
          <a:blip r:embed="rId2">
            <a:extLst>
              <a:ext uri="{28A0092B-C50C-407E-A947-70E740481C1C}">
                <a14:useLocalDpi xmlns:a14="http://schemas.microsoft.com/office/drawing/2010/main" val="0"/>
              </a:ext>
            </a:extLst>
          </a:blip>
          <a:srcRect t="15934"/>
          <a:stretch/>
        </p:blipFill>
        <p:spPr>
          <a:xfrm>
            <a:off x="722916" y="1589333"/>
            <a:ext cx="7858377" cy="4425104"/>
          </a:xfrm>
          <a:prstGeom prst="rect">
            <a:avLst/>
          </a:prstGeom>
          <a:ln>
            <a:noFill/>
          </a:ln>
        </p:spPr>
      </p:pic>
      <p:sp>
        <p:nvSpPr>
          <p:cNvPr id="16" name="Flecha curvada hacia la derecha 15"/>
          <p:cNvSpPr/>
          <p:nvPr/>
        </p:nvSpPr>
        <p:spPr>
          <a:xfrm rot="4343152">
            <a:off x="6465467" y="1658384"/>
            <a:ext cx="731520" cy="1310536"/>
          </a:xfrm>
          <a:prstGeom prst="curvedRightArrow">
            <a:avLst>
              <a:gd name="adj1" fmla="val 15803"/>
              <a:gd name="adj2" fmla="val 50000"/>
              <a:gd name="adj3" fmla="val 25000"/>
            </a:avLst>
          </a:prstGeom>
          <a:solidFill>
            <a:srgbClr val="D0E438"/>
          </a:solidFill>
          <a:ln>
            <a:solidFill>
              <a:srgbClr val="D0E4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7" name="Retângulo Arredondado 2"/>
          <p:cNvSpPr/>
          <p:nvPr/>
        </p:nvSpPr>
        <p:spPr>
          <a:xfrm>
            <a:off x="7287237" y="1589333"/>
            <a:ext cx="3222432" cy="974558"/>
          </a:xfrm>
          <a:prstGeom prst="roundRect">
            <a:avLst>
              <a:gd name="adj" fmla="val 5883"/>
            </a:avLst>
          </a:prstGeom>
          <a:solidFill>
            <a:srgbClr val="D0E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solidFill>
                  <a:srgbClr val="2D323A"/>
                </a:solidFill>
                <a:ea typeface="Tahoma" panose="020B0604030504040204" pitchFamily="34" charset="0"/>
                <a:cs typeface="Tahoma" panose="020B0604030504040204" pitchFamily="34" charset="0"/>
              </a:rPr>
              <a:t>Squad</a:t>
            </a:r>
            <a:r>
              <a:rPr lang="es-ES_tradnl" dirty="0">
                <a:solidFill>
                  <a:srgbClr val="2D323A"/>
                </a:solidFill>
                <a:ea typeface="Tahoma" panose="020B0604030504040204" pitchFamily="34" charset="0"/>
                <a:cs typeface="Tahoma" panose="020B0604030504040204" pitchFamily="34" charset="0"/>
              </a:rPr>
              <a:t> enfocadas en </a:t>
            </a:r>
          </a:p>
          <a:p>
            <a:pPr algn="ctr"/>
            <a:r>
              <a:rPr lang="es-ES_tradnl" dirty="0">
                <a:solidFill>
                  <a:srgbClr val="2D323A"/>
                </a:solidFill>
                <a:ea typeface="Tahoma" panose="020B0604030504040204" pitchFamily="34" charset="0"/>
                <a:cs typeface="Tahoma" panose="020B0604030504040204" pitchFamily="34" charset="0"/>
              </a:rPr>
              <a:t>Soporte</a:t>
            </a:r>
          </a:p>
        </p:txBody>
      </p:sp>
      <p:sp>
        <p:nvSpPr>
          <p:cNvPr id="18" name="Flecha curvada hacia la izquierda 17"/>
          <p:cNvSpPr/>
          <p:nvPr/>
        </p:nvSpPr>
        <p:spPr>
          <a:xfrm>
            <a:off x="3568528" y="2076612"/>
            <a:ext cx="731520" cy="1216152"/>
          </a:xfrm>
          <a:prstGeom prst="curvedLeftArrow">
            <a:avLst/>
          </a:prstGeom>
          <a:solidFill>
            <a:srgbClr val="4582B0"/>
          </a:solidFill>
          <a:ln>
            <a:solidFill>
              <a:srgbClr val="4582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9" name="Retângulo Arredondado 2"/>
          <p:cNvSpPr/>
          <p:nvPr/>
        </p:nvSpPr>
        <p:spPr>
          <a:xfrm>
            <a:off x="1314523" y="1813729"/>
            <a:ext cx="2393918" cy="974558"/>
          </a:xfrm>
          <a:prstGeom prst="roundRect">
            <a:avLst>
              <a:gd name="adj" fmla="val 5883"/>
            </a:avLst>
          </a:prstGeom>
          <a:solidFill>
            <a:srgbClr val="4582B0">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solidFill>
                  <a:schemeClr val="bg1"/>
                </a:solidFill>
                <a:ea typeface="Tahoma" panose="020B0604030504040204" pitchFamily="34" charset="0"/>
                <a:cs typeface="Tahoma" panose="020B0604030504040204" pitchFamily="34" charset="0"/>
              </a:rPr>
              <a:t>Squad </a:t>
            </a:r>
            <a:r>
              <a:rPr lang="es-ES_tradnl" dirty="0">
                <a:solidFill>
                  <a:schemeClr val="bg1"/>
                </a:solidFill>
                <a:ea typeface="Tahoma" panose="020B0604030504040204" pitchFamily="34" charset="0"/>
                <a:cs typeface="Tahoma" panose="020B0604030504040204" pitchFamily="34" charset="0"/>
              </a:rPr>
              <a:t>enfocadas en Desarrollo</a:t>
            </a:r>
          </a:p>
        </p:txBody>
      </p:sp>
      <p:sp>
        <p:nvSpPr>
          <p:cNvPr id="14" name="AutoShape 76"/>
          <p:cNvSpPr>
            <a:spLocks/>
          </p:cNvSpPr>
          <p:nvPr/>
        </p:nvSpPr>
        <p:spPr bwMode="auto">
          <a:xfrm>
            <a:off x="134760" y="192886"/>
            <a:ext cx="11820526" cy="584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extLst/>
        </p:spPr>
        <p:txBody>
          <a:bodyPr wrap="square" rtlCol="0">
            <a:spAutoFit/>
          </a:bodyPr>
          <a:lstStyle/>
          <a:p>
            <a:pPr defTabSz="822960"/>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Ejemplo </a:t>
            </a:r>
            <a:r>
              <a:rPr lang="es-PE" altLang="pt-BR" sz="3200" b="1" dirty="0" err="1">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squad</a:t>
            </a:r>
            <a:r>
              <a:rPr lang="es-PE" altLang="pt-BR" sz="3200" b="1" dirty="0">
                <a:solidFill>
                  <a:prstClr val="white"/>
                </a:solidFill>
                <a:effectLst>
                  <a:outerShdw blurRad="50800" dist="38100" dir="2700000" algn="tl" rotWithShape="0">
                    <a:prstClr val="black">
                      <a:alpha val="40000"/>
                    </a:prstClr>
                  </a:outerShdw>
                </a:effectLst>
                <a:latin typeface="Source Sans Pro Black" panose="020B0803030403020204" pitchFamily="34" charset="0"/>
                <a:ea typeface="Dax" charset="0"/>
                <a:cs typeface="Segoe UI Light" panose="020B0502040204020203" pitchFamily="34" charset="0"/>
                <a:sym typeface="Tahoma" charset="0"/>
              </a:rPr>
              <a:t> ágil Stefanini</a:t>
            </a:r>
          </a:p>
        </p:txBody>
      </p:sp>
      <p:pic>
        <p:nvPicPr>
          <p:cNvPr id="11" name="Imagen 10"/>
          <p:cNvPicPr>
            <a:picLocks noChangeAspect="1"/>
          </p:cNvPicPr>
          <p:nvPr/>
        </p:nvPicPr>
        <p:blipFill>
          <a:blip r:embed="rId3"/>
          <a:stretch>
            <a:fillRect/>
          </a:stretch>
        </p:blipFill>
        <p:spPr>
          <a:xfrm>
            <a:off x="7972425" y="0"/>
            <a:ext cx="4219575" cy="990600"/>
          </a:xfrm>
          <a:prstGeom prst="rect">
            <a:avLst/>
          </a:prstGeom>
        </p:spPr>
      </p:pic>
    </p:spTree>
    <p:extLst>
      <p:ext uri="{BB962C8B-B14F-4D97-AF65-F5344CB8AC3E}">
        <p14:creationId xmlns:p14="http://schemas.microsoft.com/office/powerpoint/2010/main" val="2984155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just">
          <a:defRPr lang="es-CO" dirty="0" smtClean="0">
            <a:solidFill>
              <a:srgbClr val="C00000"/>
            </a:solidFill>
            <a:latin typeface="Source Sans Pro Black" panose="020B0803030403020204" pitchFamily="34" charset="0"/>
            <a:ea typeface="Dax"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0_Office Them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0_Office Them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4_Office Them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3237</TotalTime>
  <Words>3170</Words>
  <Application>Microsoft Office PowerPoint</Application>
  <PresentationFormat>Panorámica</PresentationFormat>
  <Paragraphs>526</Paragraphs>
  <Slides>28</Slides>
  <Notes>14</Notes>
  <HiddenSlides>0</HiddenSlides>
  <MMClips>0</MMClips>
  <ScaleCrop>false</ScaleCrop>
  <HeadingPairs>
    <vt:vector size="6" baseType="variant">
      <vt:variant>
        <vt:lpstr>Fuentes usadas</vt:lpstr>
      </vt:variant>
      <vt:variant>
        <vt:i4>15</vt:i4>
      </vt:variant>
      <vt:variant>
        <vt:lpstr>Tema</vt:lpstr>
      </vt:variant>
      <vt:variant>
        <vt:i4>6</vt:i4>
      </vt:variant>
      <vt:variant>
        <vt:lpstr>Títulos de diapositiva</vt:lpstr>
      </vt:variant>
      <vt:variant>
        <vt:i4>28</vt:i4>
      </vt:variant>
    </vt:vector>
  </HeadingPairs>
  <TitlesOfParts>
    <vt:vector size="49" baseType="lpstr">
      <vt:lpstr>MS PGothic</vt:lpstr>
      <vt:lpstr>Arial</vt:lpstr>
      <vt:lpstr>Arial Narrow</vt:lpstr>
      <vt:lpstr>Avenir LT Std 35 Light</vt:lpstr>
      <vt:lpstr>Calibri</vt:lpstr>
      <vt:lpstr>Calibri Light</vt:lpstr>
      <vt:lpstr>Dax</vt:lpstr>
      <vt:lpstr>Dax-Bold</vt:lpstr>
      <vt:lpstr>DaxCondensed-Light</vt:lpstr>
      <vt:lpstr>Segoe UI Light</vt:lpstr>
      <vt:lpstr>Source Sans Pro Black</vt:lpstr>
      <vt:lpstr>Tahoma</vt:lpstr>
      <vt:lpstr>Times New Roman</vt:lpstr>
      <vt:lpstr>Wingdings</vt:lpstr>
      <vt:lpstr>ヒラギノ角ゴ Pro W3</vt:lpstr>
      <vt:lpstr>Tema de Office</vt:lpstr>
      <vt:lpstr>9_Office Theme</vt:lpstr>
      <vt:lpstr>20_Office Theme</vt:lpstr>
      <vt:lpstr>13_Office Theme</vt:lpstr>
      <vt:lpstr>10_Office Theme</vt:lpstr>
      <vt:lpstr>14_Office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Alejandro Pons Zambrana</dc:creator>
  <cp:lastModifiedBy>Marcela Vergara Lopez</cp:lastModifiedBy>
  <cp:revision>263</cp:revision>
  <dcterms:created xsi:type="dcterms:W3CDTF">2018-01-09T15:49:00Z</dcterms:created>
  <dcterms:modified xsi:type="dcterms:W3CDTF">2018-08-29T23:21:02Z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