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0"/>
  </p:notesMasterIdLst>
  <p:sldIdLst>
    <p:sldId id="357" r:id="rId3"/>
    <p:sldId id="409" r:id="rId4"/>
    <p:sldId id="410" r:id="rId5"/>
    <p:sldId id="490" r:id="rId6"/>
    <p:sldId id="507" r:id="rId7"/>
    <p:sldId id="475" r:id="rId8"/>
    <p:sldId id="421" r:id="rId9"/>
    <p:sldId id="413" r:id="rId10"/>
    <p:sldId id="536" r:id="rId11"/>
    <p:sldId id="543" r:id="rId12"/>
    <p:sldId id="542" r:id="rId13"/>
    <p:sldId id="537" r:id="rId14"/>
    <p:sldId id="538" r:id="rId15"/>
    <p:sldId id="524" r:id="rId16"/>
    <p:sldId id="541" r:id="rId17"/>
    <p:sldId id="533" r:id="rId18"/>
    <p:sldId id="406"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F7D"/>
    <a:srgbClr val="632678"/>
    <a:srgbClr val="575756"/>
    <a:srgbClr val="E3ACCB"/>
    <a:srgbClr val="26478D"/>
    <a:srgbClr val="C0A8C9"/>
    <a:srgbClr val="B3C5E1"/>
    <a:srgbClr val="A8B6D1"/>
    <a:srgbClr val="668BC2"/>
    <a:srgbClr val="E2A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2" d="100"/>
          <a:sy n="72"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5</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6"/>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6"/>
      <dgm:spPr/>
    </dgm:pt>
    <dgm:pt modelId="{B281737E-2728-4339-B817-0249F5563C69}" type="pres">
      <dgm:prSet presAssocID="{4B027706-2857-42B1-AE80-FC6212975B99}" presName="dstNode" presStyleLbl="node1" presStyleIdx="0" presStyleCnt="6"/>
      <dgm:spPr/>
    </dgm:pt>
    <dgm:pt modelId="{2F17E5A9-6EFC-4EB9-A3A3-7D8ED9F574C5}" type="pres">
      <dgm:prSet presAssocID="{60B57311-48C0-4F06-B6D9-90EF9D6C3AC6}" presName="text_1" presStyleLbl="node1" presStyleIdx="0" presStyleCnt="6">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6"/>
      <dgm:spPr/>
    </dgm:pt>
    <dgm:pt modelId="{D6525006-518E-45BA-9FFF-BC02EF4F8ACD}" type="pres">
      <dgm:prSet presAssocID="{A61605AB-ABE3-4C7D-AC0A-EC2CCD994455}" presName="text_2" presStyleLbl="node1" presStyleIdx="1" presStyleCnt="6">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6"/>
      <dgm:spPr/>
    </dgm:pt>
    <dgm:pt modelId="{EC257BCB-27B2-461F-9C86-B346D1F4419D}" type="pres">
      <dgm:prSet presAssocID="{2CA53DF4-E1D5-4DFC-818E-A06C0E29E732}" presName="text_3" presStyleLbl="node1" presStyleIdx="2" presStyleCnt="6">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6"/>
      <dgm:spPr/>
    </dgm:pt>
    <dgm:pt modelId="{E7BAA947-DB52-407A-AD0A-12937507A3BF}" type="pres">
      <dgm:prSet presAssocID="{97DD3565-C4B3-481C-9373-D95E127802FF}" presName="text_4" presStyleLbl="node1" presStyleIdx="3" presStyleCnt="6">
        <dgm:presLayoutVars>
          <dgm:bulletEnabled val="1"/>
        </dgm:presLayoutVars>
      </dgm:prSet>
      <dgm:spPr/>
    </dgm:pt>
    <dgm:pt modelId="{91D890D9-F294-4FE9-B191-2E756DCB88AA}" type="pres">
      <dgm:prSet presAssocID="{97DD3565-C4B3-481C-9373-D95E127802FF}" presName="accent_4" presStyleCnt="0"/>
      <dgm:spPr/>
    </dgm:pt>
    <dgm:pt modelId="{654F5614-FA01-4118-B141-63031AE5D5D5}" type="pres">
      <dgm:prSet presAssocID="{97DD3565-C4B3-481C-9373-D95E127802FF}" presName="accentRepeatNode" presStyleLbl="solidFgAcc1" presStyleIdx="3" presStyleCnt="6"/>
      <dgm:spPr/>
    </dgm:pt>
    <dgm:pt modelId="{EB3A57D4-E617-4E0C-A750-3B1D24F26571}" type="pres">
      <dgm:prSet presAssocID="{3E3EC1D9-E8F9-47C6-8342-6C331B5E949E}" presName="text_5" presStyleLbl="node1" presStyleIdx="4" presStyleCnt="6">
        <dgm:presLayoutVars>
          <dgm:bulletEnabled val="1"/>
        </dgm:presLayoutVars>
      </dgm:prSet>
      <dgm:spPr/>
    </dgm:pt>
    <dgm:pt modelId="{1768C7BC-6C1A-44A7-8349-F4FAE5E14B47}" type="pres">
      <dgm:prSet presAssocID="{3E3EC1D9-E8F9-47C6-8342-6C331B5E949E}" presName="accent_5" presStyleCnt="0"/>
      <dgm:spPr/>
    </dgm:pt>
    <dgm:pt modelId="{6FA1646E-AE61-4E2A-A2CE-D60A87753BF7}" type="pres">
      <dgm:prSet presAssocID="{3E3EC1D9-E8F9-47C6-8342-6C331B5E949E}" presName="accentRepeatNode" presStyleLbl="solidFgAcc1" presStyleIdx="4" presStyleCnt="6"/>
      <dgm:spPr/>
    </dgm:pt>
    <dgm:pt modelId="{01B1DC61-41A6-4705-9CC6-70A7BA7884F7}" type="pres">
      <dgm:prSet presAssocID="{E285A896-3064-4EF9-9038-7FC8B1CFF82C}" presName="text_6" presStyleLbl="node1" presStyleIdx="5" presStyleCnt="6">
        <dgm:presLayoutVars>
          <dgm:bulletEnabled val="1"/>
        </dgm:presLayoutVars>
      </dgm:prSet>
      <dgm:spPr/>
    </dgm:pt>
    <dgm:pt modelId="{C3A32B6C-7463-48A0-AE29-3CBCA4E80475}" type="pres">
      <dgm:prSet presAssocID="{E285A896-3064-4EF9-9038-7FC8B1CFF82C}" presName="accent_6" presStyleCnt="0"/>
      <dgm:spPr/>
    </dgm:pt>
    <dgm:pt modelId="{114632FD-EB39-4961-9DB3-F5D54172F046}" type="pres">
      <dgm:prSet presAssocID="{E285A896-3064-4EF9-9038-7FC8B1CFF82C}" presName="accentRepeatNode" presStyleLbl="solidFgAcc1" presStyleIdx="5" presStyleCnt="6"/>
      <dgm:spPr/>
    </dgm:pt>
  </dgm:ptLst>
  <dgm:cxnLst>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83DA773E-EEB0-4BC4-A703-B040BEAB7DE2}" type="presOf" srcId="{43B21478-9A13-4ED9-88E9-2A73D768A51F}" destId="{78F8470A-3277-4265-B0FA-F7D3E8A4DCFF}" srcOrd="0" destOrd="0" presId="urn:microsoft.com/office/officeart/2008/layout/VerticalCurvedList#1"/>
    <dgm:cxn modelId="{6E507D3F-0EC8-4A70-BEF5-EF44958FF20A}" type="presOf" srcId="{97DD3565-C4B3-481C-9373-D95E127802FF}" destId="{E7BAA947-DB52-407A-AD0A-12937507A3B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4" destOrd="0" parTransId="{E9010119-8CC6-4F13-8526-68BB4778D6FC}" sibTransId="{00839793-44C5-4679-BD84-CC17C036B09C}"/>
    <dgm:cxn modelId="{77F7EB6C-288D-4DF5-876F-D44B3BCB7A32}" type="presOf" srcId="{3E3EC1D9-E8F9-47C6-8342-6C331B5E949E}" destId="{EB3A57D4-E617-4E0C-A750-3B1D24F26571}" srcOrd="0" destOrd="0" presId="urn:microsoft.com/office/officeart/2008/layout/VerticalCurvedList#1"/>
    <dgm:cxn modelId="{8CAD6F6E-548C-482D-B84A-EE441C5D28CB}" type="presOf" srcId="{E285A896-3064-4EF9-9038-7FC8B1CFF82C}" destId="{01B1DC61-41A6-4705-9CC6-70A7BA7884F7}"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7C06489C-12AB-4A8C-BDBA-6C17E969E75B}" srcId="{4B027706-2857-42B1-AE80-FC6212975B99}" destId="{E285A896-3064-4EF9-9038-7FC8B1CFF82C}" srcOrd="5"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F696CFF1-31C8-4060-A4C5-B9F22A17A91A}" srcId="{4B027706-2857-42B1-AE80-FC6212975B99}" destId="{97DD3565-C4B3-481C-9373-D95E127802FF}" srcOrd="3" destOrd="0" parTransId="{2D583C88-569E-4149-AA92-4ECBBD1E74CC}" sibTransId="{11C1C412-7D28-45AE-B67C-045F13A7272C}"/>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E5B0CE77-7A8A-4B43-BEF7-68169FF372E3}" type="presParOf" srcId="{33DCFBF3-152A-4341-A7D3-6AFBC075B991}" destId="{E7BAA947-DB52-407A-AD0A-12937507A3BF}" srcOrd="7" destOrd="0" presId="urn:microsoft.com/office/officeart/2008/layout/VerticalCurvedList#1"/>
    <dgm:cxn modelId="{28EE557C-2801-4465-9038-B6E0A75BF1FF}" type="presParOf" srcId="{33DCFBF3-152A-4341-A7D3-6AFBC075B991}" destId="{91D890D9-F294-4FE9-B191-2E756DCB88AA}" srcOrd="8" destOrd="0" presId="urn:microsoft.com/office/officeart/2008/layout/VerticalCurvedList#1"/>
    <dgm:cxn modelId="{F92A2697-AD6F-49BA-9503-B715288C787D}" type="presParOf" srcId="{91D890D9-F294-4FE9-B191-2E756DCB88AA}" destId="{654F5614-FA01-4118-B141-63031AE5D5D5}" srcOrd="0" destOrd="0" presId="urn:microsoft.com/office/officeart/2008/layout/VerticalCurvedList#1"/>
    <dgm:cxn modelId="{081D1F2F-B09D-42F5-BD2F-87863DE5B033}" type="presParOf" srcId="{33DCFBF3-152A-4341-A7D3-6AFBC075B991}" destId="{EB3A57D4-E617-4E0C-A750-3B1D24F26571}" srcOrd="9" destOrd="0" presId="urn:microsoft.com/office/officeart/2008/layout/VerticalCurvedList#1"/>
    <dgm:cxn modelId="{29DA45AF-DF6A-49A4-AD05-2D3DFEE2A0BF}" type="presParOf" srcId="{33DCFBF3-152A-4341-A7D3-6AFBC075B991}" destId="{1768C7BC-6C1A-44A7-8349-F4FAE5E14B47}" srcOrd="10" destOrd="0" presId="urn:microsoft.com/office/officeart/2008/layout/VerticalCurvedList#1"/>
    <dgm:cxn modelId="{81FF4618-60D0-4D59-A6FB-52D5FF79966C}" type="presParOf" srcId="{1768C7BC-6C1A-44A7-8349-F4FAE5E14B47}" destId="{6FA1646E-AE61-4E2A-A2CE-D60A87753BF7}" srcOrd="0" destOrd="0" presId="urn:microsoft.com/office/officeart/2008/layout/VerticalCurvedList#1"/>
    <dgm:cxn modelId="{B061DE5D-AB9A-4047-824D-692BF2880D1E}" type="presParOf" srcId="{33DCFBF3-152A-4341-A7D3-6AFBC075B991}" destId="{01B1DC61-41A6-4705-9CC6-70A7BA7884F7}" srcOrd="11" destOrd="0" presId="urn:microsoft.com/office/officeart/2008/layout/VerticalCurvedList#1"/>
    <dgm:cxn modelId="{23B590F4-83D3-4D3C-8B89-6DA8FE8F176C}" type="presParOf" srcId="{33DCFBF3-152A-4341-A7D3-6AFBC075B991}" destId="{C3A32B6C-7463-48A0-AE29-3CBCA4E80475}" srcOrd="12" destOrd="0" presId="urn:microsoft.com/office/officeart/2008/layout/VerticalCurvedList#1"/>
    <dgm:cxn modelId="{D5854F5C-D753-403C-BEED-8E391C192CC1}" type="presParOf" srcId="{C3A32B6C-7463-48A0-AE29-3CBCA4E80475}"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9993"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415872" y="272920"/>
          <a:ext cx="7196308" cy="545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5</a:t>
          </a:r>
        </a:p>
      </dsp:txBody>
      <dsp:txXfrm>
        <a:off x="415872" y="272920"/>
        <a:ext cx="7196308" cy="545632"/>
      </dsp:txXfrm>
    </dsp:sp>
    <dsp:sp modelId="{0153992A-2C51-49F9-81B1-A5D64362165E}">
      <dsp:nvSpPr>
        <dsp:cNvPr id="0" name=""/>
        <dsp:cNvSpPr/>
      </dsp:nvSpPr>
      <dsp:spPr>
        <a:xfrm>
          <a:off x="74851" y="204715"/>
          <a:ext cx="682041" cy="68204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864692" y="1091265"/>
          <a:ext cx="6747488" cy="54563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864692" y="1091265"/>
        <a:ext cx="6747488" cy="545632"/>
      </dsp:txXfrm>
    </dsp:sp>
    <dsp:sp modelId="{957296D0-72CD-41E9-B25B-556096C0FA03}">
      <dsp:nvSpPr>
        <dsp:cNvPr id="0" name=""/>
        <dsp:cNvSpPr/>
      </dsp:nvSpPr>
      <dsp:spPr>
        <a:xfrm>
          <a:off x="523671" y="1023061"/>
          <a:ext cx="682041" cy="68204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69926" y="1909611"/>
          <a:ext cx="6542254" cy="5456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69926" y="1909611"/>
        <a:ext cx="6542254" cy="545632"/>
      </dsp:txXfrm>
    </dsp:sp>
    <dsp:sp modelId="{4C88473A-A536-4362-84AA-D8C7FBF1A620}">
      <dsp:nvSpPr>
        <dsp:cNvPr id="0" name=""/>
        <dsp:cNvSpPr/>
      </dsp:nvSpPr>
      <dsp:spPr>
        <a:xfrm>
          <a:off x="728906" y="1841407"/>
          <a:ext cx="682041" cy="68204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BAA947-DB52-407A-AD0A-12937507A3BF}">
      <dsp:nvSpPr>
        <dsp:cNvPr id="0" name=""/>
        <dsp:cNvSpPr/>
      </dsp:nvSpPr>
      <dsp:spPr>
        <a:xfrm>
          <a:off x="1069926" y="2727438"/>
          <a:ext cx="6542254" cy="5456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1069926" y="2727438"/>
        <a:ext cx="6542254" cy="545632"/>
      </dsp:txXfrm>
    </dsp:sp>
    <dsp:sp modelId="{654F5614-FA01-4118-B141-63031AE5D5D5}">
      <dsp:nvSpPr>
        <dsp:cNvPr id="0" name=""/>
        <dsp:cNvSpPr/>
      </dsp:nvSpPr>
      <dsp:spPr>
        <a:xfrm>
          <a:off x="728906" y="2659234"/>
          <a:ext cx="682041" cy="68204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3A57D4-E617-4E0C-A750-3B1D24F26571}">
      <dsp:nvSpPr>
        <dsp:cNvPr id="0" name=""/>
        <dsp:cNvSpPr/>
      </dsp:nvSpPr>
      <dsp:spPr>
        <a:xfrm>
          <a:off x="864692" y="3545784"/>
          <a:ext cx="6747488" cy="54563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864692" y="3545784"/>
        <a:ext cx="6747488" cy="545632"/>
      </dsp:txXfrm>
    </dsp:sp>
    <dsp:sp modelId="{6FA1646E-AE61-4E2A-A2CE-D60A87753BF7}">
      <dsp:nvSpPr>
        <dsp:cNvPr id="0" name=""/>
        <dsp:cNvSpPr/>
      </dsp:nvSpPr>
      <dsp:spPr>
        <a:xfrm>
          <a:off x="523671" y="3477580"/>
          <a:ext cx="682041" cy="682041"/>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1DC61-41A6-4705-9CC6-70A7BA7884F7}">
      <dsp:nvSpPr>
        <dsp:cNvPr id="0" name=""/>
        <dsp:cNvSpPr/>
      </dsp:nvSpPr>
      <dsp:spPr>
        <a:xfrm>
          <a:off x="415872" y="4364130"/>
          <a:ext cx="7196308" cy="545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415872" y="4364130"/>
        <a:ext cx="7196308" cy="545632"/>
      </dsp:txXfrm>
    </dsp:sp>
    <dsp:sp modelId="{114632FD-EB39-4961-9DB3-F5D54172F046}">
      <dsp:nvSpPr>
        <dsp:cNvPr id="0" name=""/>
        <dsp:cNvSpPr/>
      </dsp:nvSpPr>
      <dsp:spPr>
        <a:xfrm>
          <a:off x="74851" y="4295925"/>
          <a:ext cx="682041" cy="68204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08/05/2019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8/05/2019</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8/05/2019</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8/05/2019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8/05/2019</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09" y="2202446"/>
            <a:ext cx="6792778" cy="1107996"/>
          </a:xfrm>
        </p:spPr>
        <p:txBody>
          <a:bodyPr>
            <a:normAutofit/>
          </a:bodyPr>
          <a:lstStyle/>
          <a:p>
            <a:pPr algn="l"/>
            <a:r>
              <a:rPr lang="es-CO" b="1" dirty="0">
                <a:solidFill>
                  <a:schemeClr val="accent1">
                    <a:lumMod val="75000"/>
                  </a:schemeClr>
                </a:solidFill>
              </a:rPr>
              <a:t>Guía </a:t>
            </a:r>
            <a:r>
              <a:rPr lang="es-CO" b="1" dirty="0" err="1">
                <a:solidFill>
                  <a:schemeClr val="accent1">
                    <a:lumMod val="75000"/>
                  </a:schemeClr>
                </a:solidFill>
              </a:rPr>
              <a:t>Iteration</a:t>
            </a:r>
            <a:r>
              <a:rPr lang="es-CO" b="1" dirty="0">
                <a:solidFill>
                  <a:schemeClr val="accent1">
                    <a:lumMod val="75000"/>
                  </a:schemeClr>
                </a:solidFill>
              </a:rPr>
              <a:t> </a:t>
            </a:r>
            <a:r>
              <a:rPr lang="es-ES" b="1" dirty="0" err="1">
                <a:solidFill>
                  <a:schemeClr val="accent1">
                    <a:lumMod val="75000"/>
                  </a:schemeClr>
                </a:solidFill>
              </a:rPr>
              <a:t>Review</a:t>
            </a:r>
            <a:endParaRPr lang="es-CO" b="1" dirty="0">
              <a:solidFill>
                <a:schemeClr val="accent1">
                  <a:lumMod val="75000"/>
                </a:schemeClr>
              </a:solidFill>
            </a:endParaRPr>
          </a:p>
        </p:txBody>
      </p:sp>
      <p:sp>
        <p:nvSpPr>
          <p:cNvPr id="11" name="Subtítulo 2"/>
          <p:cNvSpPr>
            <a:spLocks noGrp="1"/>
          </p:cNvSpPr>
          <p:nvPr>
            <p:ph type="subTitle" idx="1"/>
          </p:nvPr>
        </p:nvSpPr>
        <p:spPr>
          <a:xfrm>
            <a:off x="624607" y="3201417"/>
            <a:ext cx="6059491" cy="403453"/>
          </a:xfrm>
        </p:spPr>
        <p:txBody>
          <a:bodyPr>
            <a:normAutofit fontScale="95000" lnSpcReduction="10000"/>
          </a:bodyPr>
          <a:lstStyle/>
          <a:p>
            <a:pPr algn="l"/>
            <a:r>
              <a:rPr lang="es-ES" dirty="0">
                <a:solidFill>
                  <a:schemeClr val="accent1">
                    <a:lumMod val="75000"/>
                  </a:schemeClr>
                </a:solidFill>
              </a:rPr>
              <a:t>08 de Mayo de 2019</a:t>
            </a:r>
            <a:endParaRPr lang="en-US" dirty="0">
              <a:solidFill>
                <a:schemeClr val="accent1">
                  <a:lumMod val="75000"/>
                </a:schemeClr>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72559" y="743066"/>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14206" y="182069"/>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sz="2700" b="1" dirty="0">
              <a:solidFill>
                <a:srgbClr val="AD198D"/>
              </a:solidFill>
              <a:latin typeface="Arial" panose="020B0604020202020204" pitchFamily="34" charset="0"/>
              <a:cs typeface="Arial" panose="020B0604020202020204" pitchFamily="34" charset="0"/>
            </a:endParaRPr>
          </a:p>
        </p:txBody>
      </p:sp>
      <p:sp>
        <p:nvSpPr>
          <p:cNvPr id="2" name="Rectángulo 1"/>
          <p:cNvSpPr/>
          <p:nvPr/>
        </p:nvSpPr>
        <p:spPr>
          <a:xfrm>
            <a:off x="3043479" y="2282366"/>
            <a:ext cx="2813980" cy="830997"/>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Incidentes encontrados por el usuario de producto por iteración, en UAT</a:t>
            </a:r>
            <a:endParaRPr lang="es-CO" sz="1600" dirty="0">
              <a:solidFill>
                <a:srgbClr val="575756"/>
              </a:solidFill>
              <a:latin typeface="Arial" panose="020B0604020202020204" pitchFamily="34" charset="0"/>
              <a:cs typeface="Arial" panose="020B0604020202020204" pitchFamily="34" charset="0"/>
            </a:endParaRPr>
          </a:p>
        </p:txBody>
      </p:sp>
      <p:sp>
        <p:nvSpPr>
          <p:cNvPr id="10" name="Pentágono 1">
            <a:extLst>
              <a:ext uri="{FF2B5EF4-FFF2-40B4-BE49-F238E27FC236}">
                <a16:creationId xmlns:a16="http://schemas.microsoft.com/office/drawing/2014/main" id="{4D176A92-75C7-43DD-A7E6-1992031E6215}"/>
              </a:ext>
            </a:extLst>
          </p:cNvPr>
          <p:cNvSpPr/>
          <p:nvPr/>
        </p:nvSpPr>
        <p:spPr>
          <a:xfrm>
            <a:off x="662394" y="2249165"/>
            <a:ext cx="2130425" cy="897401"/>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Producto de Calidad.</a:t>
            </a:r>
          </a:p>
        </p:txBody>
      </p:sp>
      <p:sp>
        <p:nvSpPr>
          <p:cNvPr id="11" name="Rectángulo 10">
            <a:extLst>
              <a:ext uri="{FF2B5EF4-FFF2-40B4-BE49-F238E27FC236}">
                <a16:creationId xmlns:a16="http://schemas.microsoft.com/office/drawing/2014/main" id="{5788C276-C0E7-4CB5-A19E-596EB006C3F8}"/>
              </a:ext>
            </a:extLst>
          </p:cNvPr>
          <p:cNvSpPr/>
          <p:nvPr/>
        </p:nvSpPr>
        <p:spPr>
          <a:xfrm>
            <a:off x="6007768" y="2180807"/>
            <a:ext cx="3441031" cy="83099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600" b="1" dirty="0">
                <a:solidFill>
                  <a:srgbClr val="BA2F7D"/>
                </a:solidFill>
                <a:latin typeface="Arial" panose="020B0604020202020204" pitchFamily="34" charset="0"/>
                <a:cs typeface="Arial" panose="020B0604020202020204" pitchFamily="34" charset="0"/>
              </a:rPr>
              <a:t>Calidad =# incidentes / #historias de usuario</a:t>
            </a:r>
          </a:p>
        </p:txBody>
      </p:sp>
      <p:sp>
        <p:nvSpPr>
          <p:cNvPr id="12" name="Rectángulo 11">
            <a:extLst>
              <a:ext uri="{FF2B5EF4-FFF2-40B4-BE49-F238E27FC236}">
                <a16:creationId xmlns:a16="http://schemas.microsoft.com/office/drawing/2014/main" id="{AB1B6339-4299-4280-B4F4-0DCF3A751867}"/>
              </a:ext>
            </a:extLst>
          </p:cNvPr>
          <p:cNvSpPr/>
          <p:nvPr/>
        </p:nvSpPr>
        <p:spPr>
          <a:xfrm>
            <a:off x="9704567" y="1579908"/>
            <a:ext cx="1798235" cy="417990"/>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Óptimo</a:t>
            </a:r>
          </a:p>
        </p:txBody>
      </p:sp>
      <p:sp>
        <p:nvSpPr>
          <p:cNvPr id="16" name="Rectángulo 15">
            <a:extLst>
              <a:ext uri="{FF2B5EF4-FFF2-40B4-BE49-F238E27FC236}">
                <a16:creationId xmlns:a16="http://schemas.microsoft.com/office/drawing/2014/main" id="{6ED5B3B2-0C17-4DF9-828B-7F1E92DC5A9E}"/>
              </a:ext>
            </a:extLst>
          </p:cNvPr>
          <p:cNvSpPr/>
          <p:nvPr/>
        </p:nvSpPr>
        <p:spPr>
          <a:xfrm>
            <a:off x="10144640" y="2334696"/>
            <a:ext cx="1173606" cy="523220"/>
          </a:xfrm>
          <a:prstGeom prst="rect">
            <a:avLst/>
          </a:prstGeom>
        </p:spPr>
        <p:txBody>
          <a:bodyPr wrap="square">
            <a:spAutoFit/>
          </a:bodyPr>
          <a:lstStyle/>
          <a:p>
            <a:r>
              <a:rPr lang="es-ES" sz="2800" b="1" dirty="0">
                <a:solidFill>
                  <a:srgbClr val="632678"/>
                </a:solidFill>
                <a:latin typeface="Arial" panose="020B0604020202020204" pitchFamily="34" charset="0"/>
                <a:cs typeface="Arial" panose="020B0604020202020204" pitchFamily="34" charset="0"/>
              </a:rPr>
              <a:t>&lt;10%</a:t>
            </a:r>
            <a:endParaRPr lang="es-CO" sz="2800" b="1" dirty="0">
              <a:solidFill>
                <a:srgbClr val="632678"/>
              </a:solidFill>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C9D5D12A-159D-465B-A561-E18D3ACF200C}"/>
              </a:ext>
            </a:extLst>
          </p:cNvPr>
          <p:cNvSpPr/>
          <p:nvPr/>
        </p:nvSpPr>
        <p:spPr>
          <a:xfrm>
            <a:off x="2993809" y="3373064"/>
            <a:ext cx="2813980" cy="830997"/>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Valida si los equipos están produciendo lo comprometido</a:t>
            </a:r>
            <a:endParaRPr lang="es-CO" sz="1600" dirty="0">
              <a:solidFill>
                <a:srgbClr val="575756"/>
              </a:solidFill>
              <a:latin typeface="Arial" panose="020B0604020202020204" pitchFamily="34" charset="0"/>
              <a:cs typeface="Arial" panose="020B0604020202020204" pitchFamily="34" charset="0"/>
            </a:endParaRPr>
          </a:p>
        </p:txBody>
      </p:sp>
      <p:sp>
        <p:nvSpPr>
          <p:cNvPr id="18" name="Pentágono 1">
            <a:extLst>
              <a:ext uri="{FF2B5EF4-FFF2-40B4-BE49-F238E27FC236}">
                <a16:creationId xmlns:a16="http://schemas.microsoft.com/office/drawing/2014/main" id="{3DCC1430-ECAE-40B8-9CE0-C526F0A0C6F1}"/>
              </a:ext>
            </a:extLst>
          </p:cNvPr>
          <p:cNvSpPr/>
          <p:nvPr/>
        </p:nvSpPr>
        <p:spPr>
          <a:xfrm>
            <a:off x="662394" y="3339863"/>
            <a:ext cx="2130425" cy="897401"/>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Desempeño</a:t>
            </a:r>
          </a:p>
        </p:txBody>
      </p:sp>
      <p:sp>
        <p:nvSpPr>
          <p:cNvPr id="19" name="Rectángulo 18">
            <a:extLst>
              <a:ext uri="{FF2B5EF4-FFF2-40B4-BE49-F238E27FC236}">
                <a16:creationId xmlns:a16="http://schemas.microsoft.com/office/drawing/2014/main" id="{171EDB9A-6375-4477-A282-CEA21D1C4CD0}"/>
              </a:ext>
            </a:extLst>
          </p:cNvPr>
          <p:cNvSpPr/>
          <p:nvPr/>
        </p:nvSpPr>
        <p:spPr>
          <a:xfrm>
            <a:off x="6007768" y="3271505"/>
            <a:ext cx="3441031" cy="83099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600" b="1" dirty="0">
                <a:solidFill>
                  <a:srgbClr val="BA2F7D"/>
                </a:solidFill>
                <a:latin typeface="Arial" panose="020B0604020202020204" pitchFamily="34" charset="0"/>
                <a:cs typeface="Arial" panose="020B0604020202020204" pitchFamily="34" charset="0"/>
              </a:rPr>
              <a:t>Desempeño= # de historias completadas/ # Historias comprometidas</a:t>
            </a:r>
          </a:p>
        </p:txBody>
      </p:sp>
      <p:sp>
        <p:nvSpPr>
          <p:cNvPr id="20" name="Rectángulo 19">
            <a:extLst>
              <a:ext uri="{FF2B5EF4-FFF2-40B4-BE49-F238E27FC236}">
                <a16:creationId xmlns:a16="http://schemas.microsoft.com/office/drawing/2014/main" id="{ABAC64F2-491A-48B0-B63B-CE5F3579E28F}"/>
              </a:ext>
            </a:extLst>
          </p:cNvPr>
          <p:cNvSpPr/>
          <p:nvPr/>
        </p:nvSpPr>
        <p:spPr>
          <a:xfrm>
            <a:off x="10144640" y="3425394"/>
            <a:ext cx="1173606" cy="523220"/>
          </a:xfrm>
          <a:prstGeom prst="rect">
            <a:avLst/>
          </a:prstGeom>
        </p:spPr>
        <p:txBody>
          <a:bodyPr wrap="square">
            <a:spAutoFit/>
          </a:bodyPr>
          <a:lstStyle/>
          <a:p>
            <a:pPr algn="ctr"/>
            <a:r>
              <a:rPr lang="es-ES" sz="2800" b="1" dirty="0">
                <a:solidFill>
                  <a:srgbClr val="632678"/>
                </a:solidFill>
                <a:latin typeface="Arial" panose="020B0604020202020204" pitchFamily="34" charset="0"/>
                <a:cs typeface="Arial" panose="020B0604020202020204" pitchFamily="34" charset="0"/>
              </a:rPr>
              <a:t>90%</a:t>
            </a:r>
            <a:endParaRPr lang="es-CO" sz="2800" b="1" dirty="0">
              <a:solidFill>
                <a:srgbClr val="632678"/>
              </a:solidFill>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D3ECBCF8-B6E7-4A19-BC20-8CB9F9725083}"/>
              </a:ext>
            </a:extLst>
          </p:cNvPr>
          <p:cNvSpPr/>
          <p:nvPr/>
        </p:nvSpPr>
        <p:spPr>
          <a:xfrm>
            <a:off x="2993809" y="4524678"/>
            <a:ext cx="2915476" cy="1200329"/>
          </a:xfrm>
          <a:prstGeom prst="rect">
            <a:avLst/>
          </a:prstGeom>
        </p:spPr>
        <p:txBody>
          <a:bodyPr wrap="square">
            <a:spAutoFit/>
          </a:bodyPr>
          <a:lstStyle/>
          <a:p>
            <a:r>
              <a:rPr lang="es-ES" sz="1200" dirty="0">
                <a:solidFill>
                  <a:srgbClr val="575756"/>
                </a:solidFill>
                <a:latin typeface="Arial" panose="020B0604020202020204" pitchFamily="34" charset="0"/>
                <a:cs typeface="Arial" panose="020B0604020202020204" pitchFamily="34" charset="0"/>
              </a:rPr>
              <a:t>Los equipos más ágiles utilizan la velocidad para determinar si cumplen o no con sus pronósticos de velocidad y, por lo tanto, su compromiso general de producir funciones, productos y proyectos.</a:t>
            </a:r>
            <a:endParaRPr lang="es-CO" sz="1200" dirty="0">
              <a:solidFill>
                <a:srgbClr val="575756"/>
              </a:solidFill>
              <a:latin typeface="Arial" panose="020B0604020202020204" pitchFamily="34" charset="0"/>
              <a:cs typeface="Arial" panose="020B0604020202020204" pitchFamily="34" charset="0"/>
            </a:endParaRPr>
          </a:p>
        </p:txBody>
      </p:sp>
      <p:sp>
        <p:nvSpPr>
          <p:cNvPr id="22" name="Pentágono 1">
            <a:extLst>
              <a:ext uri="{FF2B5EF4-FFF2-40B4-BE49-F238E27FC236}">
                <a16:creationId xmlns:a16="http://schemas.microsoft.com/office/drawing/2014/main" id="{174E8045-5B06-4077-A763-62BDFAAC33AE}"/>
              </a:ext>
            </a:extLst>
          </p:cNvPr>
          <p:cNvSpPr/>
          <p:nvPr/>
        </p:nvSpPr>
        <p:spPr>
          <a:xfrm>
            <a:off x="662394" y="4516092"/>
            <a:ext cx="2130425" cy="897401"/>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Velocidad (</a:t>
            </a:r>
            <a:r>
              <a:rPr lang="es-ES" altLang="en-US" dirty="0" err="1">
                <a:solidFill>
                  <a:schemeClr val="bg1"/>
                </a:solidFill>
                <a:latin typeface="Arial" panose="020B0604020202020204" pitchFamily="34" charset="0"/>
                <a:cs typeface="Arial" panose="020B0604020202020204" pitchFamily="34" charset="0"/>
              </a:rPr>
              <a:t>BurdownChart</a:t>
            </a:r>
            <a:r>
              <a:rPr lang="es-ES" altLang="en-US" dirty="0">
                <a:solidFill>
                  <a:schemeClr val="bg1"/>
                </a:solidFill>
                <a:latin typeface="Arial" panose="020B0604020202020204" pitchFamily="34" charset="0"/>
                <a:cs typeface="Arial" panose="020B0604020202020204" pitchFamily="34" charset="0"/>
              </a:rPr>
              <a:t>).</a:t>
            </a:r>
          </a:p>
        </p:txBody>
      </p:sp>
      <p:sp>
        <p:nvSpPr>
          <p:cNvPr id="23" name="Rectángulo 22">
            <a:extLst>
              <a:ext uri="{FF2B5EF4-FFF2-40B4-BE49-F238E27FC236}">
                <a16:creationId xmlns:a16="http://schemas.microsoft.com/office/drawing/2014/main" id="{426434DA-3CC2-4030-A788-ED883B023BD9}"/>
              </a:ext>
            </a:extLst>
          </p:cNvPr>
          <p:cNvSpPr/>
          <p:nvPr/>
        </p:nvSpPr>
        <p:spPr>
          <a:xfrm>
            <a:off x="6007768" y="4447734"/>
            <a:ext cx="3441031" cy="83099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600" b="1" dirty="0" err="1">
                <a:solidFill>
                  <a:srgbClr val="BA2F7D"/>
                </a:solidFill>
                <a:latin typeface="Arial" panose="020B0604020202020204" pitchFamily="34" charset="0"/>
                <a:cs typeface="Arial" panose="020B0604020202020204" pitchFamily="34" charset="0"/>
              </a:rPr>
              <a:t>BurndownChart</a:t>
            </a:r>
            <a:r>
              <a:rPr lang="es-ES" sz="1600" b="1" dirty="0">
                <a:solidFill>
                  <a:srgbClr val="BA2F7D"/>
                </a:solidFill>
                <a:latin typeface="Arial" panose="020B0604020202020204" pitchFamily="34" charset="0"/>
                <a:cs typeface="Arial" panose="020B0604020202020204" pitchFamily="34" charset="0"/>
              </a:rPr>
              <a:t>=Cantidad de puntos de </a:t>
            </a:r>
            <a:r>
              <a:rPr lang="es-ES" sz="1600" b="1" dirty="0" err="1">
                <a:solidFill>
                  <a:srgbClr val="BA2F7D"/>
                </a:solidFill>
                <a:latin typeface="Arial" panose="020B0604020202020204" pitchFamily="34" charset="0"/>
                <a:cs typeface="Arial" panose="020B0604020202020204" pitchFamily="34" charset="0"/>
              </a:rPr>
              <a:t>hisotira</a:t>
            </a:r>
            <a:r>
              <a:rPr lang="es-ES" sz="1600" b="1" dirty="0">
                <a:solidFill>
                  <a:srgbClr val="BA2F7D"/>
                </a:solidFill>
                <a:latin typeface="Arial" panose="020B0604020202020204" pitchFamily="34" charset="0"/>
                <a:cs typeface="Arial" panose="020B0604020202020204" pitchFamily="34" charset="0"/>
              </a:rPr>
              <a:t> ejecutados/ Cantidad de puntos planeados</a:t>
            </a:r>
          </a:p>
        </p:txBody>
      </p:sp>
      <p:sp>
        <p:nvSpPr>
          <p:cNvPr id="24" name="Rectángulo 23">
            <a:extLst>
              <a:ext uri="{FF2B5EF4-FFF2-40B4-BE49-F238E27FC236}">
                <a16:creationId xmlns:a16="http://schemas.microsoft.com/office/drawing/2014/main" id="{7780655A-68F4-4D05-A263-93CF40E69768}"/>
              </a:ext>
            </a:extLst>
          </p:cNvPr>
          <p:cNvSpPr/>
          <p:nvPr/>
        </p:nvSpPr>
        <p:spPr>
          <a:xfrm>
            <a:off x="10144640" y="4601623"/>
            <a:ext cx="1173606" cy="523220"/>
          </a:xfrm>
          <a:prstGeom prst="rect">
            <a:avLst/>
          </a:prstGeom>
        </p:spPr>
        <p:txBody>
          <a:bodyPr wrap="square">
            <a:spAutoFit/>
          </a:bodyPr>
          <a:lstStyle/>
          <a:p>
            <a:pPr algn="ctr"/>
            <a:r>
              <a:rPr lang="es-ES" sz="2800" b="1" dirty="0">
                <a:solidFill>
                  <a:srgbClr val="632678"/>
                </a:solidFill>
                <a:latin typeface="Arial" panose="020B0604020202020204" pitchFamily="34" charset="0"/>
                <a:cs typeface="Arial" panose="020B0604020202020204" pitchFamily="34" charset="0"/>
              </a:rPr>
              <a:t>90%</a:t>
            </a:r>
            <a:endParaRPr lang="es-CO" sz="2800" b="1" dirty="0">
              <a:solidFill>
                <a:srgbClr val="632678"/>
              </a:solidFill>
              <a:latin typeface="Arial" panose="020B0604020202020204" pitchFamily="34" charset="0"/>
              <a:cs typeface="Arial" panose="020B0604020202020204" pitchFamily="34" charset="0"/>
            </a:endParaRPr>
          </a:p>
        </p:txBody>
      </p:sp>
      <p:sp>
        <p:nvSpPr>
          <p:cNvPr id="25" name="Rectángulo 24">
            <a:extLst>
              <a:ext uri="{FF2B5EF4-FFF2-40B4-BE49-F238E27FC236}">
                <a16:creationId xmlns:a16="http://schemas.microsoft.com/office/drawing/2014/main" id="{B618A440-D344-462B-8DE6-C396A3E0ACBF}"/>
              </a:ext>
            </a:extLst>
          </p:cNvPr>
          <p:cNvSpPr/>
          <p:nvPr/>
        </p:nvSpPr>
        <p:spPr>
          <a:xfrm>
            <a:off x="3043479" y="5737749"/>
            <a:ext cx="2915476" cy="1077218"/>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Mide el desempeño  del equipo con respecto a los objetivos de la Iteración,  en UAT</a:t>
            </a:r>
            <a:endParaRPr lang="es-CO" sz="1600" dirty="0">
              <a:solidFill>
                <a:srgbClr val="575756"/>
              </a:solidFill>
              <a:latin typeface="Arial" panose="020B0604020202020204" pitchFamily="34" charset="0"/>
              <a:cs typeface="Arial" panose="020B0604020202020204" pitchFamily="34" charset="0"/>
            </a:endParaRPr>
          </a:p>
        </p:txBody>
      </p:sp>
      <p:sp>
        <p:nvSpPr>
          <p:cNvPr id="26" name="Pentágono 1">
            <a:extLst>
              <a:ext uri="{FF2B5EF4-FFF2-40B4-BE49-F238E27FC236}">
                <a16:creationId xmlns:a16="http://schemas.microsoft.com/office/drawing/2014/main" id="{2480238A-6455-4EE1-AC45-304238AF402E}"/>
              </a:ext>
            </a:extLst>
          </p:cNvPr>
          <p:cNvSpPr/>
          <p:nvPr/>
        </p:nvSpPr>
        <p:spPr>
          <a:xfrm>
            <a:off x="662395" y="5737749"/>
            <a:ext cx="2130425" cy="897401"/>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Productividad</a:t>
            </a:r>
          </a:p>
        </p:txBody>
      </p:sp>
      <p:sp>
        <p:nvSpPr>
          <p:cNvPr id="28" name="Rectángulo 27">
            <a:extLst>
              <a:ext uri="{FF2B5EF4-FFF2-40B4-BE49-F238E27FC236}">
                <a16:creationId xmlns:a16="http://schemas.microsoft.com/office/drawing/2014/main" id="{98661214-EF97-4140-B78F-CB4DF6FF7C8C}"/>
              </a:ext>
            </a:extLst>
          </p:cNvPr>
          <p:cNvSpPr/>
          <p:nvPr/>
        </p:nvSpPr>
        <p:spPr>
          <a:xfrm>
            <a:off x="6007769" y="5669391"/>
            <a:ext cx="3441031" cy="83099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600" b="1" dirty="0">
                <a:solidFill>
                  <a:srgbClr val="BA2F7D"/>
                </a:solidFill>
                <a:latin typeface="Arial" panose="020B0604020202020204" pitchFamily="34" charset="0"/>
                <a:cs typeface="Arial" panose="020B0604020202020204" pitchFamily="34" charset="0"/>
              </a:rPr>
              <a:t>productividad= #HU aceptadas por el PO / #HU entregadas</a:t>
            </a:r>
          </a:p>
        </p:txBody>
      </p:sp>
      <p:sp>
        <p:nvSpPr>
          <p:cNvPr id="29" name="Rectángulo 28">
            <a:extLst>
              <a:ext uri="{FF2B5EF4-FFF2-40B4-BE49-F238E27FC236}">
                <a16:creationId xmlns:a16="http://schemas.microsoft.com/office/drawing/2014/main" id="{9C7F923B-FDAF-4B84-A023-709A09E3BBE6}"/>
              </a:ext>
            </a:extLst>
          </p:cNvPr>
          <p:cNvSpPr/>
          <p:nvPr/>
        </p:nvSpPr>
        <p:spPr>
          <a:xfrm>
            <a:off x="10144641" y="5823280"/>
            <a:ext cx="1173606" cy="523220"/>
          </a:xfrm>
          <a:prstGeom prst="rect">
            <a:avLst/>
          </a:prstGeom>
        </p:spPr>
        <p:txBody>
          <a:bodyPr wrap="square">
            <a:spAutoFit/>
          </a:bodyPr>
          <a:lstStyle/>
          <a:p>
            <a:pPr algn="ctr"/>
            <a:r>
              <a:rPr lang="es-ES" sz="2800" b="1" dirty="0">
                <a:solidFill>
                  <a:srgbClr val="632678"/>
                </a:solidFill>
                <a:latin typeface="Arial" panose="020B0604020202020204" pitchFamily="34" charset="0"/>
                <a:cs typeface="Arial" panose="020B0604020202020204" pitchFamily="34" charset="0"/>
              </a:rPr>
              <a:t>90%</a:t>
            </a:r>
            <a:endParaRPr lang="es-CO" sz="2800" b="1" dirty="0">
              <a:solidFill>
                <a:srgbClr val="632678"/>
              </a:solidFill>
              <a:latin typeface="Arial" panose="020B0604020202020204" pitchFamily="34" charset="0"/>
              <a:cs typeface="Arial" panose="020B0604020202020204" pitchFamily="34" charset="0"/>
            </a:endParaRPr>
          </a:p>
        </p:txBody>
      </p:sp>
      <p:cxnSp>
        <p:nvCxnSpPr>
          <p:cNvPr id="27" name="Conector recto 26">
            <a:extLst>
              <a:ext uri="{FF2B5EF4-FFF2-40B4-BE49-F238E27FC236}">
                <a16:creationId xmlns:a16="http://schemas.microsoft.com/office/drawing/2014/main" id="{39490A75-6EA8-4BDC-A7BE-1D0288C6462E}"/>
              </a:ext>
            </a:extLst>
          </p:cNvPr>
          <p:cNvCxnSpPr/>
          <p:nvPr/>
        </p:nvCxnSpPr>
        <p:spPr>
          <a:xfrm>
            <a:off x="472559" y="743066"/>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Título 3">
            <a:extLst>
              <a:ext uri="{FF2B5EF4-FFF2-40B4-BE49-F238E27FC236}">
                <a16:creationId xmlns:a16="http://schemas.microsoft.com/office/drawing/2014/main" id="{C1718EB9-57CA-473A-93C4-CC2FF88A477E}"/>
              </a:ext>
            </a:extLst>
          </p:cNvPr>
          <p:cNvSpPr txBox="1"/>
          <p:nvPr/>
        </p:nvSpPr>
        <p:spPr>
          <a:xfrm>
            <a:off x="414206" y="182069"/>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grpSp>
        <p:nvGrpSpPr>
          <p:cNvPr id="35" name="Grupo 34">
            <a:extLst>
              <a:ext uri="{FF2B5EF4-FFF2-40B4-BE49-F238E27FC236}">
                <a16:creationId xmlns:a16="http://schemas.microsoft.com/office/drawing/2014/main" id="{53EEBEE5-2924-4A48-BEB4-E2E95C5737D9}"/>
              </a:ext>
            </a:extLst>
          </p:cNvPr>
          <p:cNvGrpSpPr/>
          <p:nvPr/>
        </p:nvGrpSpPr>
        <p:grpSpPr>
          <a:xfrm>
            <a:off x="138489" y="743065"/>
            <a:ext cx="8065655" cy="1107996"/>
            <a:chOff x="526495" y="1403281"/>
            <a:chExt cx="3729967" cy="925852"/>
          </a:xfrm>
        </p:grpSpPr>
        <p:sp>
          <p:nvSpPr>
            <p:cNvPr id="36" name="4 Rectángulo">
              <a:extLst>
                <a:ext uri="{FF2B5EF4-FFF2-40B4-BE49-F238E27FC236}">
                  <a16:creationId xmlns:a16="http://schemas.microsoft.com/office/drawing/2014/main" id="{483FA69E-9ACB-4222-B439-104B0EDBC229}"/>
                </a:ext>
              </a:extLst>
            </p:cNvPr>
            <p:cNvSpPr/>
            <p:nvPr/>
          </p:nvSpPr>
          <p:spPr>
            <a:xfrm>
              <a:off x="526495" y="1403281"/>
              <a:ext cx="630262"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a:t>
              </a:r>
            </a:p>
          </p:txBody>
        </p:sp>
        <p:sp>
          <p:nvSpPr>
            <p:cNvPr id="37" name="5 CuadroTexto">
              <a:extLst>
                <a:ext uri="{FF2B5EF4-FFF2-40B4-BE49-F238E27FC236}">
                  <a16:creationId xmlns:a16="http://schemas.microsoft.com/office/drawing/2014/main" id="{CBBB847C-75C5-4B9C-8A5E-4C833260E9C6}"/>
                </a:ext>
              </a:extLst>
            </p:cNvPr>
            <p:cNvSpPr txBox="1"/>
            <p:nvPr/>
          </p:nvSpPr>
          <p:spPr>
            <a:xfrm>
              <a:off x="1169601" y="1741835"/>
              <a:ext cx="3086861" cy="380322"/>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Métricas de la iteración</a:t>
              </a:r>
              <a:endParaRPr lang="es-CO" sz="2400" b="1" dirty="0">
                <a:solidFill>
                  <a:srgbClr val="AD198D"/>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0612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72559" y="743066"/>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14206" y="182069"/>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sz="2700" b="1" dirty="0">
              <a:solidFill>
                <a:srgbClr val="AD198D"/>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AB1B6339-4299-4280-B4F4-0DCF3A751867}"/>
              </a:ext>
            </a:extLst>
          </p:cNvPr>
          <p:cNvSpPr/>
          <p:nvPr/>
        </p:nvSpPr>
        <p:spPr>
          <a:xfrm>
            <a:off x="9664810" y="1969877"/>
            <a:ext cx="1798235" cy="417990"/>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Óptimo</a:t>
            </a:r>
          </a:p>
        </p:txBody>
      </p:sp>
      <p:sp>
        <p:nvSpPr>
          <p:cNvPr id="30" name="Rectángulo 29">
            <a:extLst>
              <a:ext uri="{FF2B5EF4-FFF2-40B4-BE49-F238E27FC236}">
                <a16:creationId xmlns:a16="http://schemas.microsoft.com/office/drawing/2014/main" id="{53520874-1C24-41AC-8F5C-82DA54A1022A}"/>
              </a:ext>
            </a:extLst>
          </p:cNvPr>
          <p:cNvSpPr/>
          <p:nvPr/>
        </p:nvSpPr>
        <p:spPr>
          <a:xfrm>
            <a:off x="2977217" y="2784440"/>
            <a:ext cx="2915476" cy="830997"/>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Ayudan a los equipos a enfocarse en el valor del negocio</a:t>
            </a:r>
            <a:endParaRPr lang="es-CO" sz="1600" dirty="0">
              <a:solidFill>
                <a:srgbClr val="575756"/>
              </a:solidFill>
              <a:latin typeface="Arial" panose="020B0604020202020204" pitchFamily="34" charset="0"/>
              <a:cs typeface="Arial" panose="020B0604020202020204" pitchFamily="34" charset="0"/>
            </a:endParaRPr>
          </a:p>
        </p:txBody>
      </p:sp>
      <p:sp>
        <p:nvSpPr>
          <p:cNvPr id="31" name="Pentágono 1">
            <a:extLst>
              <a:ext uri="{FF2B5EF4-FFF2-40B4-BE49-F238E27FC236}">
                <a16:creationId xmlns:a16="http://schemas.microsoft.com/office/drawing/2014/main" id="{5D18669E-1E9A-4F83-9E7D-D3D62C4612A9}"/>
              </a:ext>
            </a:extLst>
          </p:cNvPr>
          <p:cNvSpPr/>
          <p:nvPr/>
        </p:nvSpPr>
        <p:spPr>
          <a:xfrm>
            <a:off x="596133" y="2784440"/>
            <a:ext cx="2130425" cy="89740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Valor de negocio por PI </a:t>
            </a:r>
          </a:p>
        </p:txBody>
      </p:sp>
      <p:sp>
        <p:nvSpPr>
          <p:cNvPr id="32" name="Rectángulo 31">
            <a:extLst>
              <a:ext uri="{FF2B5EF4-FFF2-40B4-BE49-F238E27FC236}">
                <a16:creationId xmlns:a16="http://schemas.microsoft.com/office/drawing/2014/main" id="{63D9A157-0C37-4A01-ADD0-B589F94F113B}"/>
              </a:ext>
            </a:extLst>
          </p:cNvPr>
          <p:cNvSpPr/>
          <p:nvPr/>
        </p:nvSpPr>
        <p:spPr>
          <a:xfrm>
            <a:off x="5941507" y="2716082"/>
            <a:ext cx="3441031" cy="83099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600" b="1" dirty="0">
                <a:solidFill>
                  <a:srgbClr val="BA2F7D"/>
                </a:solidFill>
                <a:latin typeface="Arial" panose="020B0604020202020204" pitchFamily="34" charset="0"/>
                <a:cs typeface="Arial" panose="020B0604020202020204" pitchFamily="34" charset="0"/>
              </a:rPr>
              <a:t>Valor= </a:t>
            </a:r>
            <a:r>
              <a:rPr lang="es-ES" sz="1600" b="1" dirty="0" err="1">
                <a:solidFill>
                  <a:srgbClr val="BA2F7D"/>
                </a:solidFill>
                <a:latin typeface="Arial" panose="020B0604020202020204" pitchFamily="34" charset="0"/>
                <a:cs typeface="Arial" panose="020B0604020202020204" pitchFamily="34" charset="0"/>
              </a:rPr>
              <a:t>Revenue</a:t>
            </a:r>
            <a:r>
              <a:rPr lang="es-ES" sz="1600" b="1" dirty="0">
                <a:solidFill>
                  <a:srgbClr val="BA2F7D"/>
                </a:solidFill>
                <a:latin typeface="Arial" panose="020B0604020202020204" pitchFamily="34" charset="0"/>
                <a:cs typeface="Arial" panose="020B0604020202020204" pitchFamily="34" charset="0"/>
              </a:rPr>
              <a:t> </a:t>
            </a:r>
            <a:r>
              <a:rPr lang="es-ES" sz="1600" b="1" dirty="0" err="1">
                <a:solidFill>
                  <a:srgbClr val="BA2F7D"/>
                </a:solidFill>
                <a:latin typeface="Arial" panose="020B0604020202020204" pitchFamily="34" charset="0"/>
                <a:cs typeface="Arial" panose="020B0604020202020204" pitchFamily="34" charset="0"/>
              </a:rPr>
              <a:t>xPI</a:t>
            </a:r>
            <a:r>
              <a:rPr lang="es-ES" sz="1600" b="1" dirty="0">
                <a:solidFill>
                  <a:srgbClr val="BA2F7D"/>
                </a:solidFill>
                <a:latin typeface="Arial" panose="020B0604020202020204" pitchFamily="34" charset="0"/>
                <a:cs typeface="Arial" panose="020B0604020202020204" pitchFamily="34" charset="0"/>
              </a:rPr>
              <a:t> logrado /</a:t>
            </a:r>
            <a:r>
              <a:rPr lang="es-ES" sz="1600" b="1" dirty="0" err="1">
                <a:solidFill>
                  <a:srgbClr val="BA2F7D"/>
                </a:solidFill>
                <a:latin typeface="Arial" panose="020B0604020202020204" pitchFamily="34" charset="0"/>
                <a:cs typeface="Arial" panose="020B0604020202020204" pitchFamily="34" charset="0"/>
              </a:rPr>
              <a:t>Reveneu</a:t>
            </a:r>
            <a:r>
              <a:rPr lang="es-ES" sz="1600" b="1" dirty="0">
                <a:solidFill>
                  <a:srgbClr val="BA2F7D"/>
                </a:solidFill>
                <a:latin typeface="Arial" panose="020B0604020202020204" pitchFamily="34" charset="0"/>
                <a:cs typeface="Arial" panose="020B0604020202020204" pitchFamily="34" charset="0"/>
              </a:rPr>
              <a:t> por PI comprometido	</a:t>
            </a:r>
          </a:p>
        </p:txBody>
      </p:sp>
      <p:sp>
        <p:nvSpPr>
          <p:cNvPr id="33" name="Rectángulo 32">
            <a:extLst>
              <a:ext uri="{FF2B5EF4-FFF2-40B4-BE49-F238E27FC236}">
                <a16:creationId xmlns:a16="http://schemas.microsoft.com/office/drawing/2014/main" id="{8719FC78-FE8A-4D19-996A-D1CEA8ACA6A6}"/>
              </a:ext>
            </a:extLst>
          </p:cNvPr>
          <p:cNvSpPr/>
          <p:nvPr/>
        </p:nvSpPr>
        <p:spPr>
          <a:xfrm>
            <a:off x="10078379" y="2869971"/>
            <a:ext cx="1173606" cy="523220"/>
          </a:xfrm>
          <a:prstGeom prst="rect">
            <a:avLst/>
          </a:prstGeom>
        </p:spPr>
        <p:txBody>
          <a:bodyPr wrap="square">
            <a:spAutoFit/>
          </a:bodyPr>
          <a:lstStyle/>
          <a:p>
            <a:pPr algn="ctr"/>
            <a:r>
              <a:rPr lang="es-ES" sz="2800" b="1" dirty="0">
                <a:solidFill>
                  <a:srgbClr val="632678"/>
                </a:solidFill>
                <a:latin typeface="Arial" panose="020B0604020202020204" pitchFamily="34" charset="0"/>
                <a:cs typeface="Arial" panose="020B0604020202020204" pitchFamily="34" charset="0"/>
              </a:rPr>
              <a:t>90%</a:t>
            </a:r>
            <a:endParaRPr lang="es-CO" sz="2800" b="1" dirty="0">
              <a:solidFill>
                <a:srgbClr val="632678"/>
              </a:solidFill>
              <a:latin typeface="Arial" panose="020B0604020202020204" pitchFamily="34" charset="0"/>
              <a:cs typeface="Arial" panose="020B0604020202020204" pitchFamily="34" charset="0"/>
            </a:endParaRPr>
          </a:p>
        </p:txBody>
      </p:sp>
      <p:sp>
        <p:nvSpPr>
          <p:cNvPr id="34" name="Rectángulo 33">
            <a:extLst>
              <a:ext uri="{FF2B5EF4-FFF2-40B4-BE49-F238E27FC236}">
                <a16:creationId xmlns:a16="http://schemas.microsoft.com/office/drawing/2014/main" id="{F0CD085C-D4E1-464A-83D5-2D59C813325A}"/>
              </a:ext>
            </a:extLst>
          </p:cNvPr>
          <p:cNvSpPr/>
          <p:nvPr/>
        </p:nvSpPr>
        <p:spPr>
          <a:xfrm>
            <a:off x="2977217" y="4009915"/>
            <a:ext cx="2915476" cy="830997"/>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Ayudan a los equipos a enfocarse en el valor del negocio por iteración</a:t>
            </a:r>
            <a:endParaRPr lang="es-CO" sz="1600" dirty="0">
              <a:solidFill>
                <a:srgbClr val="575756"/>
              </a:solidFill>
              <a:latin typeface="Arial" panose="020B0604020202020204" pitchFamily="34" charset="0"/>
              <a:cs typeface="Arial" panose="020B0604020202020204" pitchFamily="34" charset="0"/>
            </a:endParaRPr>
          </a:p>
        </p:txBody>
      </p:sp>
      <p:sp>
        <p:nvSpPr>
          <p:cNvPr id="35" name="Pentágono 1">
            <a:extLst>
              <a:ext uri="{FF2B5EF4-FFF2-40B4-BE49-F238E27FC236}">
                <a16:creationId xmlns:a16="http://schemas.microsoft.com/office/drawing/2014/main" id="{5EA35941-0FB1-430E-AFA3-92ECE4495B9B}"/>
              </a:ext>
            </a:extLst>
          </p:cNvPr>
          <p:cNvSpPr/>
          <p:nvPr/>
        </p:nvSpPr>
        <p:spPr>
          <a:xfrm>
            <a:off x="596133" y="4009915"/>
            <a:ext cx="2130425" cy="897401"/>
          </a:xfrm>
          <a:prstGeom prst="homePlate">
            <a:avLst/>
          </a:prstGeom>
          <a:solidFill>
            <a:srgbClr val="BA2F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Valor de negocio por Iteración</a:t>
            </a:r>
          </a:p>
        </p:txBody>
      </p:sp>
      <p:sp>
        <p:nvSpPr>
          <p:cNvPr id="36" name="Rectángulo 35">
            <a:extLst>
              <a:ext uri="{FF2B5EF4-FFF2-40B4-BE49-F238E27FC236}">
                <a16:creationId xmlns:a16="http://schemas.microsoft.com/office/drawing/2014/main" id="{20431E50-36B0-489F-ABAE-D22C463022E0}"/>
              </a:ext>
            </a:extLst>
          </p:cNvPr>
          <p:cNvSpPr/>
          <p:nvPr/>
        </p:nvSpPr>
        <p:spPr>
          <a:xfrm>
            <a:off x="5941507" y="3941557"/>
            <a:ext cx="3441031" cy="830998"/>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r>
              <a:rPr lang="es-ES" sz="1600" b="1" dirty="0">
                <a:solidFill>
                  <a:srgbClr val="BA2F7D"/>
                </a:solidFill>
                <a:latin typeface="Arial" panose="020B0604020202020204" pitchFamily="34" charset="0"/>
                <a:cs typeface="Arial" panose="020B0604020202020204" pitchFamily="34" charset="0"/>
              </a:rPr>
              <a:t>Valor= Valor  x IT lograda / Valor  x IT comprometida	</a:t>
            </a:r>
          </a:p>
        </p:txBody>
      </p:sp>
      <p:sp>
        <p:nvSpPr>
          <p:cNvPr id="37" name="Rectángulo 36">
            <a:extLst>
              <a:ext uri="{FF2B5EF4-FFF2-40B4-BE49-F238E27FC236}">
                <a16:creationId xmlns:a16="http://schemas.microsoft.com/office/drawing/2014/main" id="{1A16869E-1F1D-48A8-84AB-DB9A0766F49A}"/>
              </a:ext>
            </a:extLst>
          </p:cNvPr>
          <p:cNvSpPr/>
          <p:nvPr/>
        </p:nvSpPr>
        <p:spPr>
          <a:xfrm>
            <a:off x="10078379" y="4095446"/>
            <a:ext cx="1173606" cy="523220"/>
          </a:xfrm>
          <a:prstGeom prst="rect">
            <a:avLst/>
          </a:prstGeom>
        </p:spPr>
        <p:txBody>
          <a:bodyPr wrap="square">
            <a:spAutoFit/>
          </a:bodyPr>
          <a:lstStyle/>
          <a:p>
            <a:pPr algn="ctr"/>
            <a:r>
              <a:rPr lang="es-ES" sz="2800" b="1" dirty="0">
                <a:solidFill>
                  <a:srgbClr val="632678"/>
                </a:solidFill>
                <a:latin typeface="Arial" panose="020B0604020202020204" pitchFamily="34" charset="0"/>
                <a:cs typeface="Arial" panose="020B0604020202020204" pitchFamily="34" charset="0"/>
              </a:rPr>
              <a:t>90%</a:t>
            </a:r>
            <a:endParaRPr lang="es-CO" sz="2800" b="1" dirty="0">
              <a:solidFill>
                <a:srgbClr val="632678"/>
              </a:solidFill>
              <a:latin typeface="Arial" panose="020B0604020202020204" pitchFamily="34" charset="0"/>
              <a:cs typeface="Arial" panose="020B0604020202020204" pitchFamily="34" charset="0"/>
            </a:endParaRPr>
          </a:p>
        </p:txBody>
      </p:sp>
      <p:sp>
        <p:nvSpPr>
          <p:cNvPr id="38" name="Título 3">
            <a:extLst>
              <a:ext uri="{FF2B5EF4-FFF2-40B4-BE49-F238E27FC236}">
                <a16:creationId xmlns:a16="http://schemas.microsoft.com/office/drawing/2014/main" id="{71DE2978-018B-4C80-955F-E0AD45B6F6DA}"/>
              </a:ext>
            </a:extLst>
          </p:cNvPr>
          <p:cNvSpPr txBox="1"/>
          <p:nvPr/>
        </p:nvSpPr>
        <p:spPr>
          <a:xfrm>
            <a:off x="414206" y="182069"/>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grpSp>
        <p:nvGrpSpPr>
          <p:cNvPr id="39" name="Grupo 38">
            <a:extLst>
              <a:ext uri="{FF2B5EF4-FFF2-40B4-BE49-F238E27FC236}">
                <a16:creationId xmlns:a16="http://schemas.microsoft.com/office/drawing/2014/main" id="{AEA51EFE-4FA2-4393-AEE6-3102D07A619D}"/>
              </a:ext>
            </a:extLst>
          </p:cNvPr>
          <p:cNvGrpSpPr/>
          <p:nvPr/>
        </p:nvGrpSpPr>
        <p:grpSpPr>
          <a:xfrm>
            <a:off x="138489" y="743065"/>
            <a:ext cx="8065655" cy="1107996"/>
            <a:chOff x="526495" y="1403281"/>
            <a:chExt cx="3729967" cy="925852"/>
          </a:xfrm>
        </p:grpSpPr>
        <p:sp>
          <p:nvSpPr>
            <p:cNvPr id="42" name="4 Rectángulo">
              <a:extLst>
                <a:ext uri="{FF2B5EF4-FFF2-40B4-BE49-F238E27FC236}">
                  <a16:creationId xmlns:a16="http://schemas.microsoft.com/office/drawing/2014/main" id="{44CA181F-6398-44CB-B779-CABEFD6CCC25}"/>
                </a:ext>
              </a:extLst>
            </p:cNvPr>
            <p:cNvSpPr/>
            <p:nvPr/>
          </p:nvSpPr>
          <p:spPr>
            <a:xfrm>
              <a:off x="526495" y="1403281"/>
              <a:ext cx="630262"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a:t>
              </a:r>
            </a:p>
          </p:txBody>
        </p:sp>
        <p:sp>
          <p:nvSpPr>
            <p:cNvPr id="43" name="5 CuadroTexto">
              <a:extLst>
                <a:ext uri="{FF2B5EF4-FFF2-40B4-BE49-F238E27FC236}">
                  <a16:creationId xmlns:a16="http://schemas.microsoft.com/office/drawing/2014/main" id="{1780EF5A-3929-49DF-9611-F34820EB3856}"/>
                </a:ext>
              </a:extLst>
            </p:cNvPr>
            <p:cNvSpPr txBox="1"/>
            <p:nvPr/>
          </p:nvSpPr>
          <p:spPr>
            <a:xfrm>
              <a:off x="1169601" y="1741835"/>
              <a:ext cx="3086861" cy="380322"/>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Métricas de la iteración por Valor</a:t>
              </a:r>
              <a:endParaRPr lang="es-CO" sz="2400" b="1" dirty="0">
                <a:solidFill>
                  <a:srgbClr val="AD198D"/>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46449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450" y="1244204"/>
            <a:ext cx="5209903" cy="5209903"/>
          </a:xfrm>
          <a:prstGeom prst="rect">
            <a:avLst/>
          </a:prstGeom>
        </p:spPr>
      </p:pic>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669781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Demostración del incremento</a:t>
              </a:r>
              <a:endParaRPr lang="es-CO" sz="2400" b="1" dirty="0">
                <a:solidFill>
                  <a:srgbClr val="AD198D"/>
                </a:solidFill>
                <a:latin typeface="Arial" panose="020B0604020202020204" pitchFamily="34" charset="0"/>
                <a:cs typeface="Arial" panose="020B0604020202020204" pitchFamily="34" charset="0"/>
              </a:endParaRPr>
            </a:p>
          </p:txBody>
        </p:sp>
      </p:grpSp>
      <p:sp>
        <p:nvSpPr>
          <p:cNvPr id="9" name="CuadroTexto 8">
            <a:extLst>
              <a:ext uri="{FF2B5EF4-FFF2-40B4-BE49-F238E27FC236}">
                <a16:creationId xmlns:a16="http://schemas.microsoft.com/office/drawing/2014/main" id="{D8B1A4D0-61FB-4B22-88F0-F13381D2F5F2}"/>
              </a:ext>
            </a:extLst>
          </p:cNvPr>
          <p:cNvSpPr txBox="1"/>
          <p:nvPr/>
        </p:nvSpPr>
        <p:spPr>
          <a:xfrm>
            <a:off x="598433" y="2483789"/>
            <a:ext cx="4861842" cy="4247317"/>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Una de las actividades a realizar durante la review es mostrar cual fue el incremento de la iteración, para ello un miembro del equipo de desarrollo  toma la responsabilidad de hacer la demostración del producto o servicio generado a los asistentes de la review.</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Se recomienda que la demostración se pruebe antes del inicio de la reunión para asegurar que al realizar la demo ante los stakeholder y demás participantes, no se tengan inconvenientes que pueda generar inconformidades.</a:t>
            </a:r>
          </a:p>
          <a:p>
            <a:endParaRPr lang="es-ES" dirty="0"/>
          </a:p>
          <a:p>
            <a:endParaRPr lang="es-ES" dirty="0"/>
          </a:p>
        </p:txBody>
      </p:sp>
    </p:spTree>
    <p:extLst>
      <p:ext uri="{BB962C8B-B14F-4D97-AF65-F5344CB8AC3E}">
        <p14:creationId xmlns:p14="http://schemas.microsoft.com/office/powerpoint/2010/main" val="286288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790250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Solución Dudas acerca del incrementos</a:t>
              </a:r>
              <a:endParaRPr lang="es-CO" sz="2400" b="1" dirty="0">
                <a:solidFill>
                  <a:srgbClr val="AD198D"/>
                </a:solidFill>
                <a:latin typeface="Arial" panose="020B0604020202020204" pitchFamily="34" charset="0"/>
                <a:cs typeface="Arial" panose="020B0604020202020204" pitchFamily="34" charset="0"/>
              </a:endParaRPr>
            </a:p>
          </p:txBody>
        </p:sp>
      </p:grpSp>
      <p:sp>
        <p:nvSpPr>
          <p:cNvPr id="9" name="CuadroTexto 8">
            <a:extLst>
              <a:ext uri="{FF2B5EF4-FFF2-40B4-BE49-F238E27FC236}">
                <a16:creationId xmlns:a16="http://schemas.microsoft.com/office/drawing/2014/main" id="{D8B1A4D0-61FB-4B22-88F0-F13381D2F5F2}"/>
              </a:ext>
            </a:extLst>
          </p:cNvPr>
          <p:cNvSpPr txBox="1"/>
          <p:nvPr/>
        </p:nvSpPr>
        <p:spPr>
          <a:xfrm>
            <a:off x="598432" y="2483789"/>
            <a:ext cx="10888551" cy="369332"/>
          </a:xfrm>
          <a:prstGeom prst="rect">
            <a:avLst/>
          </a:prstGeom>
          <a:noFill/>
        </p:spPr>
        <p:txBody>
          <a:bodyPr wrap="square" rtlCol="0">
            <a:spAutoFit/>
          </a:bodyPr>
          <a:lstStyle/>
          <a:p>
            <a:endParaRPr lang="es-ES" dirty="0"/>
          </a:p>
        </p:txBody>
      </p:sp>
      <p:sp>
        <p:nvSpPr>
          <p:cNvPr id="2" name="CuadroTexto 1"/>
          <p:cNvSpPr txBox="1"/>
          <p:nvPr/>
        </p:nvSpPr>
        <p:spPr>
          <a:xfrm>
            <a:off x="1680682" y="2202496"/>
            <a:ext cx="4457471" cy="4247317"/>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Una vez se muestre el incremento generado durante la iteración que esta finalizando, surgirán algunas dudas de los stakeholder con respecto al producto, para ellos es importante que tanto el product owner como el equipo de desarrollo cuenten con la disposición de resolver aquellas dudas, esto les permitirá conocer la razón por la cual  el product se implemento de la manera que se hizo y así ellos podrán generar un mejor feedback al incremento entregado.</a:t>
            </a: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Estas preguntas pueden ser técnicas o funcionales.</a:t>
            </a:r>
          </a:p>
        </p:txBody>
      </p:sp>
      <p:pic>
        <p:nvPicPr>
          <p:cNvPr id="2052" name="Picture 4" descr="Mujer de negocios con du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963" y="2202496"/>
            <a:ext cx="4149725" cy="414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8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18657" y="74209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468531" y="181093"/>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C3F4C3D-618A-4CE4-8ABA-DDD652A8D624}"/>
              </a:ext>
            </a:extLst>
          </p:cNvPr>
          <p:cNvSpPr txBox="1"/>
          <p:nvPr/>
        </p:nvSpPr>
        <p:spPr>
          <a:xfrm>
            <a:off x="468531" y="901080"/>
            <a:ext cx="5944301" cy="4493538"/>
          </a:xfrm>
          <a:prstGeom prst="rect">
            <a:avLst/>
          </a:prstGeom>
          <a:noFill/>
        </p:spPr>
        <p:txBody>
          <a:bodyPr wrap="square" rtlCol="0">
            <a:spAutoFit/>
          </a:bodyPr>
          <a:lstStyle/>
          <a:p>
            <a:endParaRPr lang="es-ES" sz="1600" dirty="0">
              <a:solidFill>
                <a:srgbClr val="575756"/>
              </a:solidFill>
              <a:latin typeface="Arial" panose="020B0604020202020204" pitchFamily="34" charset="0"/>
              <a:cs typeface="Arial" panose="020B0604020202020204" pitchFamily="34" charset="0"/>
            </a:endParaRPr>
          </a:p>
          <a:p>
            <a:endParaRPr lang="es-ES" sz="1600" dirty="0">
              <a:solidFill>
                <a:srgbClr val="575756"/>
              </a:solidFill>
              <a:latin typeface="Arial" panose="020B0604020202020204" pitchFamily="34" charset="0"/>
              <a:cs typeface="Arial" panose="020B0604020202020204" pitchFamily="34" charset="0"/>
            </a:endParaRP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El feedback no representa la aceptación del producto, recordemos que durante la iteración el producto owner debió participar activamente y esto permite que la aceptación de los productos se pueda realizar a medida que estos sean entregados.</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Lo que se espera obtener con el feedback es un retroalimentación que aporte a la mejora del incremento si es necesario o que deben tener en cuenta para las demás iteraciones en cuanto a los siguientes incrementos que se esperan obtener.</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No se espera obtener feedback del trabajo del equipo, si no del incremento como tal.</a:t>
            </a:r>
          </a:p>
          <a:p>
            <a:endParaRPr lang="es-ES" sz="1400" dirty="0">
              <a:solidFill>
                <a:srgbClr val="575756"/>
              </a:solidFill>
              <a:latin typeface="Arial" panose="020B0604020202020204" pitchFamily="34" charset="0"/>
              <a:cs typeface="Arial" panose="020B0604020202020204" pitchFamily="34" charset="0"/>
            </a:endParaRPr>
          </a:p>
        </p:txBody>
      </p:sp>
      <p:grpSp>
        <p:nvGrpSpPr>
          <p:cNvPr id="7" name="Grupo 6"/>
          <p:cNvGrpSpPr/>
          <p:nvPr/>
        </p:nvGrpSpPr>
        <p:grpSpPr>
          <a:xfrm>
            <a:off x="404944" y="583277"/>
            <a:ext cx="8425547" cy="1107996"/>
            <a:chOff x="722315" y="1403281"/>
            <a:chExt cx="3065049" cy="925852"/>
          </a:xfrm>
        </p:grpSpPr>
        <p:sp>
          <p:nvSpPr>
            <p:cNvPr id="8" name="4 Rectángulo"/>
            <p:cNvSpPr/>
            <p:nvPr/>
          </p:nvSpPr>
          <p:spPr>
            <a:xfrm>
              <a:off x="722315" y="1403281"/>
              <a:ext cx="238621"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sp>
          <p:nvSpPr>
            <p:cNvPr id="9"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Feedback del Incremento</a:t>
              </a:r>
              <a:endParaRPr lang="es-CO" sz="2400" b="1" dirty="0">
                <a:solidFill>
                  <a:srgbClr val="AD198D"/>
                </a:solidFill>
                <a:latin typeface="Arial" panose="020B0604020202020204" pitchFamily="34" charset="0"/>
                <a:cs typeface="Arial" panose="020B0604020202020204" pitchFamily="34" charset="0"/>
              </a:endParaRPr>
            </a:p>
          </p:txBody>
        </p:sp>
      </p:grpSp>
      <p:pic>
        <p:nvPicPr>
          <p:cNvPr id="6146" name="Picture 2" descr="Concepto flat de satisfacciÃ³n del cli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501" y="988435"/>
            <a:ext cx="4055478" cy="4055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06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sta de san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2542" y="1862130"/>
            <a:ext cx="2874883" cy="287488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669781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Estado del Backlog</a:t>
              </a:r>
              <a:endParaRPr lang="es-CO" sz="2400" b="1" dirty="0">
                <a:solidFill>
                  <a:srgbClr val="AD198D"/>
                </a:solidFill>
                <a:latin typeface="Arial" panose="020B0604020202020204" pitchFamily="34" charset="0"/>
                <a:cs typeface="Arial" panose="020B0604020202020204" pitchFamily="34" charset="0"/>
              </a:endParaRPr>
            </a:p>
          </p:txBody>
        </p:sp>
      </p:grpSp>
      <p:sp>
        <p:nvSpPr>
          <p:cNvPr id="9" name="CuadroTexto 8">
            <a:extLst>
              <a:ext uri="{FF2B5EF4-FFF2-40B4-BE49-F238E27FC236}">
                <a16:creationId xmlns:a16="http://schemas.microsoft.com/office/drawing/2014/main" id="{D8B1A4D0-61FB-4B22-88F0-F13381D2F5F2}"/>
              </a:ext>
            </a:extLst>
          </p:cNvPr>
          <p:cNvSpPr txBox="1"/>
          <p:nvPr/>
        </p:nvSpPr>
        <p:spPr>
          <a:xfrm>
            <a:off x="645952" y="2241508"/>
            <a:ext cx="6308301" cy="2862322"/>
          </a:xfrm>
          <a:prstGeom prst="rect">
            <a:avLst/>
          </a:prstGeom>
          <a:noFill/>
        </p:spPr>
        <p:txBody>
          <a:bodyPr wrap="square" rtlCol="0">
            <a:spAutoFit/>
          </a:bodyPr>
          <a:lstStyle/>
          <a:p>
            <a:r>
              <a:rPr lang="es-ES" dirty="0"/>
              <a:t>Una vez se finaliza la iteración, el backlog ya se debe encontrar actualizado, para ser mostrado ante los stakeholders, con el propósito de dar a conocer cuales son las HU que quedan por resolver, y también  validar si el product backlog cubre las necesidades identificadas o es necesario realizar alguna actualización sobre el mismo.</a:t>
            </a:r>
          </a:p>
          <a:p>
            <a:endParaRPr lang="es-ES" dirty="0"/>
          </a:p>
          <a:p>
            <a:r>
              <a:rPr lang="es-ES" dirty="0"/>
              <a:t>Esta actividad es importante para que el product owner realice una buena gestión del backlog y garantice una entrega  de valor al negocio.</a:t>
            </a:r>
          </a:p>
        </p:txBody>
      </p:sp>
    </p:spTree>
    <p:extLst>
      <p:ext uri="{BB962C8B-B14F-4D97-AF65-F5344CB8AC3E}">
        <p14:creationId xmlns:p14="http://schemas.microsoft.com/office/powerpoint/2010/main" val="354084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80288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02256" y="194557"/>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Anexos</a:t>
            </a:r>
            <a:endParaRPr lang="es-CO" sz="2700" b="1" dirty="0">
              <a:solidFill>
                <a:srgbClr val="AD198D"/>
              </a:solidFill>
              <a:latin typeface="Arial" panose="020B0604020202020204" pitchFamily="34" charset="0"/>
              <a:cs typeface="Arial" panose="020B0604020202020204" pitchFamily="34" charset="0"/>
            </a:endParaRPr>
          </a:p>
        </p:txBody>
      </p:sp>
      <p:sp>
        <p:nvSpPr>
          <p:cNvPr id="5" name="CuadroTexto 4"/>
          <p:cNvSpPr txBox="1"/>
          <p:nvPr/>
        </p:nvSpPr>
        <p:spPr>
          <a:xfrm>
            <a:off x="846509" y="1106364"/>
            <a:ext cx="9602667" cy="923330"/>
          </a:xfrm>
          <a:prstGeom prst="rect">
            <a:avLst/>
          </a:prstGeom>
          <a:noFill/>
        </p:spPr>
        <p:txBody>
          <a:bodyPr wrap="square" rtlCol="0">
            <a:spAutoFit/>
          </a:bodyPr>
          <a:lstStyle/>
          <a:p>
            <a:pPr marL="285750" indent="-285750" algn="l">
              <a:buFont typeface="Arial" panose="020B0604020202020204" pitchFamily="34" charset="0"/>
              <a:buChar char="•"/>
            </a:pPr>
            <a:r>
              <a:rPr lang="es-CO" dirty="0">
                <a:solidFill>
                  <a:srgbClr val="575756"/>
                </a:solidFill>
                <a:latin typeface="Arial" panose="020B0604020202020204" pitchFamily="34" charset="0"/>
                <a:cs typeface="Arial" panose="020B0604020202020204" pitchFamily="34" charset="0"/>
              </a:rPr>
              <a:t>La guía de Iteration Review fue adaptada al contexto de Experian, toma las buenas practicas recomendadas de scrum. </a:t>
            </a:r>
          </a:p>
          <a:p>
            <a:pPr algn="l"/>
            <a:r>
              <a:rPr lang="es-CO" dirty="0">
                <a:solidFill>
                  <a:srgbClr val="575756"/>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39095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2498189" y="625872"/>
            <a:ext cx="6800588" cy="3539430"/>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Review</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Review.</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Review?</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Preparación entradas de un iteration Review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Durante el Review</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Presentación informe de la iteración.</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Demostración del incremento.</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Solución de dudas acerca del incremento.</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Feedback del incremento.</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Estado del backlog.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Anexos</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046188" y="1599413"/>
            <a:ext cx="4280822" cy="4455066"/>
          </a:xfrm>
          <a:prstGeom prst="rect">
            <a:avLst/>
          </a:prstGeom>
          <a:noFill/>
        </p:spPr>
        <p:txBody>
          <a:bodyPr wrap="square" rtlCol="0">
            <a:spAutoFit/>
          </a:bodyPr>
          <a:lstStyle/>
          <a:p>
            <a:pPr lvl="0">
              <a:lnSpc>
                <a:spcPct val="100000"/>
              </a:lnSpc>
              <a:spcBef>
                <a:spcPct val="0"/>
              </a:spcBef>
              <a:spcAft>
                <a:spcPct val="15000"/>
              </a:spcAft>
            </a:pPr>
            <a:r>
              <a:rPr lang="es-ES" altLang="zh-CN" dirty="0"/>
              <a:t>Evento en el cual se realiza la revisión del incremento del producto y se obtiene el feedback del resultado de la iteración a nivel de producto.</a:t>
            </a:r>
            <a:endParaRPr lang="es-CO" altLang="zh-CN" dirty="0"/>
          </a:p>
          <a:p>
            <a:pPr>
              <a:spcBef>
                <a:spcPct val="0"/>
              </a:spcBef>
              <a:spcAft>
                <a:spcPct val="15000"/>
              </a:spcAft>
            </a:pPr>
            <a:r>
              <a:rPr lang="es-ES" altLang="zh-CN" dirty="0"/>
              <a:t>Tiene como objetivo validar lo implementado durante la iteración,  asegurando que se cumplan los criterios de aceptación y expectativas del PO.</a:t>
            </a:r>
          </a:p>
          <a:p>
            <a:pPr>
              <a:spcBef>
                <a:spcPct val="0"/>
              </a:spcBef>
              <a:spcAft>
                <a:spcPct val="15000"/>
              </a:spcAft>
            </a:pPr>
            <a:endParaRPr lang="es-ES" altLang="zh-CN" dirty="0"/>
          </a:p>
          <a:p>
            <a:pPr>
              <a:spcBef>
                <a:spcPct val="0"/>
              </a:spcBef>
              <a:spcAft>
                <a:spcPct val="15000"/>
              </a:spcAft>
            </a:pPr>
            <a:r>
              <a:rPr lang="es-ES" altLang="zh-CN" dirty="0"/>
              <a:t>Participa todo el equipo ágil, y quien sea necesario involucrar para la validación del incremento del producto. Esta sesión debe ser prepara y dirigida por el Product Owner.</a:t>
            </a:r>
          </a:p>
          <a:p>
            <a:pPr>
              <a:spcBef>
                <a:spcPct val="0"/>
              </a:spcBef>
              <a:spcAft>
                <a:spcPct val="15000"/>
              </a:spcAft>
            </a:pPr>
            <a:endParaRPr lang="es-ES" altLang="zh-CN" dirty="0"/>
          </a:p>
          <a:p>
            <a:pPr lvl="0">
              <a:lnSpc>
                <a:spcPct val="100000"/>
              </a:lnSpc>
              <a:spcBef>
                <a:spcPct val="0"/>
              </a:spcBef>
              <a:spcAft>
                <a:spcPct val="15000"/>
              </a:spcAft>
            </a:pPr>
            <a:endParaRPr lang="es-ES" altLang="zh-CN"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9397" y="1951751"/>
            <a:ext cx="5622015" cy="32158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Iteration Review: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3E270B1D-1AD7-44BE-8E70-AC54A715455D}"/>
              </a:ext>
            </a:extLst>
          </p:cNvPr>
          <p:cNvSpPr/>
          <p:nvPr/>
        </p:nvSpPr>
        <p:spPr>
          <a:xfrm>
            <a:off x="8233482" y="3729479"/>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Métricas de la iteración</a:t>
            </a:r>
          </a:p>
        </p:txBody>
      </p:sp>
      <p:sp>
        <p:nvSpPr>
          <p:cNvPr id="17" name="Rectángulo 16">
            <a:extLst>
              <a:ext uri="{FF2B5EF4-FFF2-40B4-BE49-F238E27FC236}">
                <a16:creationId xmlns:a16="http://schemas.microsoft.com/office/drawing/2014/main" id="{01AEB219-5473-4CD9-A219-F48CFECCE568}"/>
              </a:ext>
            </a:extLst>
          </p:cNvPr>
          <p:cNvSpPr/>
          <p:nvPr/>
        </p:nvSpPr>
        <p:spPr>
          <a:xfrm>
            <a:off x="1814949" y="4607578"/>
            <a:ext cx="2036606" cy="805907"/>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dirty="0"/>
              <a:t>Informe de la iteración</a:t>
            </a:r>
          </a:p>
        </p:txBody>
      </p:sp>
      <p:sp>
        <p:nvSpPr>
          <p:cNvPr id="18" name="Rectángulo 17">
            <a:extLst>
              <a:ext uri="{FF2B5EF4-FFF2-40B4-BE49-F238E27FC236}">
                <a16:creationId xmlns:a16="http://schemas.microsoft.com/office/drawing/2014/main" id="{71CD18CB-A56B-4E8A-B6DE-0EAE55926081}"/>
              </a:ext>
            </a:extLst>
          </p:cNvPr>
          <p:cNvSpPr/>
          <p:nvPr/>
        </p:nvSpPr>
        <p:spPr>
          <a:xfrm>
            <a:off x="8233481" y="4626635"/>
            <a:ext cx="2036606" cy="805882"/>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Incremento validado.</a:t>
            </a:r>
          </a:p>
        </p:txBody>
      </p:sp>
      <p:sp>
        <p:nvSpPr>
          <p:cNvPr id="20" name="Rectángulo 19">
            <a:extLst>
              <a:ext uri="{FF2B5EF4-FFF2-40B4-BE49-F238E27FC236}">
                <a16:creationId xmlns:a16="http://schemas.microsoft.com/office/drawing/2014/main" id="{1B70EFB7-AF94-472C-84E4-9E28115213FD}"/>
              </a:ext>
            </a:extLst>
          </p:cNvPr>
          <p:cNvSpPr/>
          <p:nvPr/>
        </p:nvSpPr>
        <p:spPr>
          <a:xfrm>
            <a:off x="1814950" y="2790392"/>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dirty="0"/>
              <a:t>Incremento del producto o servicio</a:t>
            </a:r>
          </a:p>
        </p:txBody>
      </p:sp>
      <p:sp>
        <p:nvSpPr>
          <p:cNvPr id="22" name="Rectángulo 21">
            <a:extLst>
              <a:ext uri="{FF2B5EF4-FFF2-40B4-BE49-F238E27FC236}">
                <a16:creationId xmlns:a16="http://schemas.microsoft.com/office/drawing/2014/main" id="{22AA554A-DEB6-4E2C-9DA0-DDC4FC78AFEF}"/>
              </a:ext>
            </a:extLst>
          </p:cNvPr>
          <p:cNvSpPr/>
          <p:nvPr/>
        </p:nvSpPr>
        <p:spPr>
          <a:xfrm>
            <a:off x="8233481" y="2824787"/>
            <a:ext cx="2036606" cy="804867"/>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Feedback del incremento del producto</a:t>
            </a:r>
          </a:p>
        </p:txBody>
      </p:sp>
      <p:sp>
        <p:nvSpPr>
          <p:cNvPr id="23" name="Rectángulo 22">
            <a:extLst>
              <a:ext uri="{FF2B5EF4-FFF2-40B4-BE49-F238E27FC236}">
                <a16:creationId xmlns:a16="http://schemas.microsoft.com/office/drawing/2014/main" id="{9332930B-2197-4042-B47D-D4652666E87D}"/>
              </a:ext>
            </a:extLst>
          </p:cNvPr>
          <p:cNvSpPr/>
          <p:nvPr/>
        </p:nvSpPr>
        <p:spPr>
          <a:xfrm>
            <a:off x="4584427" y="3333469"/>
            <a:ext cx="2916183" cy="1754326"/>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Iteration</a:t>
            </a:r>
          </a:p>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 Review</a:t>
            </a:r>
          </a:p>
        </p:txBody>
      </p:sp>
      <p:sp>
        <p:nvSpPr>
          <p:cNvPr id="24" name="Rectángulo 23">
            <a:extLst>
              <a:ext uri="{FF2B5EF4-FFF2-40B4-BE49-F238E27FC236}">
                <a16:creationId xmlns:a16="http://schemas.microsoft.com/office/drawing/2014/main" id="{30B1B7D5-B736-4ADC-B1CB-14CBC3E2E3F4}"/>
              </a:ext>
            </a:extLst>
          </p:cNvPr>
          <p:cNvSpPr/>
          <p:nvPr/>
        </p:nvSpPr>
        <p:spPr>
          <a:xfrm rot="16200000">
            <a:off x="-627304" y="3363120"/>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27" name="Rectángulo 26">
            <a:extLst>
              <a:ext uri="{FF2B5EF4-FFF2-40B4-BE49-F238E27FC236}">
                <a16:creationId xmlns:a16="http://schemas.microsoft.com/office/drawing/2014/main" id="{7E8BA886-8877-498A-9426-49CB39E00D30}"/>
              </a:ext>
            </a:extLst>
          </p:cNvPr>
          <p:cNvSpPr/>
          <p:nvPr/>
        </p:nvSpPr>
        <p:spPr>
          <a:xfrm rot="16200000">
            <a:off x="9968059" y="3489338"/>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A183E963-105D-429B-9192-9BFFD936D3AF}"/>
              </a:ext>
            </a:extLst>
          </p:cNvPr>
          <p:cNvSpPr/>
          <p:nvPr/>
        </p:nvSpPr>
        <p:spPr>
          <a:xfrm>
            <a:off x="1814949" y="3729479"/>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dirty="0"/>
              <a:t>Objetivo de la Iteración</a:t>
            </a:r>
          </a:p>
        </p:txBody>
      </p:sp>
      <p:sp>
        <p:nvSpPr>
          <p:cNvPr id="14" name="Cuadro de texto 14">
            <a:extLst>
              <a:ext uri="{FF2B5EF4-FFF2-40B4-BE49-F238E27FC236}">
                <a16:creationId xmlns:a16="http://schemas.microsoft.com/office/drawing/2014/main" id="{4E21D9CD-CBEA-4534-8596-CC4A3416FF57}"/>
              </a:ext>
            </a:extLst>
          </p:cNvPr>
          <p:cNvSpPr txBox="1"/>
          <p:nvPr/>
        </p:nvSpPr>
        <p:spPr>
          <a:xfrm>
            <a:off x="946203" y="5773434"/>
            <a:ext cx="7560945" cy="646331"/>
          </a:xfrm>
          <a:prstGeom prst="rect">
            <a:avLst/>
          </a:prstGeom>
          <a:noFill/>
        </p:spPr>
        <p:txBody>
          <a:bodyPr wrap="square" rtlCol="0">
            <a:spAutoFit/>
          </a:bodyPr>
          <a:lstStyle/>
          <a:p>
            <a:pPr algn="just"/>
            <a:r>
              <a:rPr lang="es-ES" altLang="en-US" b="1" dirty="0"/>
              <a:t>Para la Iteration Review se recomienda una duración de máximo 2 horas por una iteración de dos semanas (10 días).</a:t>
            </a:r>
            <a:endParaRPr lang="es-ES" altLang="en-US" b="1" dirty="0">
              <a:solidFill>
                <a:srgbClr val="575756"/>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81" y="1565475"/>
            <a:ext cx="3491939" cy="5360490"/>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3. ¿Por qué realizar una Iteration Review?</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Aporta a la mejora continua</a:t>
            </a:r>
          </a:p>
        </p:txBody>
      </p:sp>
      <p:sp>
        <p:nvSpPr>
          <p:cNvPr id="16" name="Llamada rectangular 15"/>
          <p:cNvSpPr/>
          <p:nvPr/>
        </p:nvSpPr>
        <p:spPr>
          <a:xfrm>
            <a:off x="968991" y="2757705"/>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Adaptar el product backlog </a:t>
            </a:r>
          </a:p>
        </p:txBody>
      </p:sp>
      <p:sp>
        <p:nvSpPr>
          <p:cNvPr id="17" name="Llamada rectangular 16"/>
          <p:cNvSpPr/>
          <p:nvPr/>
        </p:nvSpPr>
        <p:spPr>
          <a:xfrm>
            <a:off x="7668595" y="1565475"/>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Minimizar riesgos de desviaciones con respecto al negocio</a:t>
            </a:r>
          </a:p>
        </p:txBody>
      </p:sp>
      <p:sp>
        <p:nvSpPr>
          <p:cNvPr id="18" name="Llamada rectangular 17"/>
          <p:cNvSpPr/>
          <p:nvPr/>
        </p:nvSpPr>
        <p:spPr>
          <a:xfrm>
            <a:off x="7668596" y="2757705"/>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Obtener feedback del incremento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una Iteration Review</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Iteration Review?</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1200329"/>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que un review sea productivo es importante que tengan en cuenta los siguientes aspecto:</a:t>
            </a:r>
          </a:p>
        </p:txBody>
      </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207891" y="2551193"/>
            <a:ext cx="2130425" cy="897401"/>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Informe de la Iteración</a:t>
            </a:r>
          </a:p>
        </p:txBody>
      </p:sp>
      <p:sp>
        <p:nvSpPr>
          <p:cNvPr id="8" name="Pentágono 7"/>
          <p:cNvSpPr/>
          <p:nvPr/>
        </p:nvSpPr>
        <p:spPr>
          <a:xfrm>
            <a:off x="5207891" y="3751011"/>
            <a:ext cx="2130425" cy="887592"/>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Objetivo de la Iteración</a:t>
            </a:r>
          </a:p>
        </p:txBody>
      </p:sp>
      <p:sp>
        <p:nvSpPr>
          <p:cNvPr id="9" name="Pentágono 8"/>
          <p:cNvSpPr/>
          <p:nvPr/>
        </p:nvSpPr>
        <p:spPr>
          <a:xfrm>
            <a:off x="5207891" y="4931217"/>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Stakeholders</a:t>
            </a:r>
          </a:p>
        </p:txBody>
      </p:sp>
      <p:sp>
        <p:nvSpPr>
          <p:cNvPr id="10" name="Proceso 9"/>
          <p:cNvSpPr/>
          <p:nvPr/>
        </p:nvSpPr>
        <p:spPr>
          <a:xfrm>
            <a:off x="7462178" y="2525158"/>
            <a:ext cx="3758816" cy="92343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sz="1600" dirty="0">
                <a:solidFill>
                  <a:schemeClr val="bg1"/>
                </a:solidFill>
                <a:latin typeface="Arial" panose="020B0604020202020204" pitchFamily="34" charset="0"/>
                <a:cs typeface="Arial" panose="020B0604020202020204" pitchFamily="34" charset="0"/>
              </a:rPr>
              <a:t>Se debe preparar un informe en el cual se visualice, lo comprometido vs lo ejecutado y los impedimentos que se presentaron.</a:t>
            </a:r>
          </a:p>
        </p:txBody>
      </p:sp>
      <p:sp>
        <p:nvSpPr>
          <p:cNvPr id="12" name="Proceso 11"/>
          <p:cNvSpPr/>
          <p:nvPr/>
        </p:nvSpPr>
        <p:spPr>
          <a:xfrm>
            <a:off x="7462178" y="3751011"/>
            <a:ext cx="3758816" cy="887592"/>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sz="1600" dirty="0">
                <a:solidFill>
                  <a:schemeClr val="bg1"/>
                </a:solidFill>
                <a:latin typeface="Arial" panose="020B0604020202020204" pitchFamily="34" charset="0"/>
                <a:cs typeface="Arial" panose="020B0604020202020204" pitchFamily="34" charset="0"/>
                <a:sym typeface="+mn-ea"/>
              </a:rPr>
              <a:t>Mostrar el objetivo que da la visión clara del compromiso del equipo en la iteración que finaliza.</a:t>
            </a:r>
          </a:p>
        </p:txBody>
      </p:sp>
      <p:sp>
        <p:nvSpPr>
          <p:cNvPr id="14" name="Proceso 13"/>
          <p:cNvSpPr/>
          <p:nvPr/>
        </p:nvSpPr>
        <p:spPr>
          <a:xfrm>
            <a:off x="7462178" y="4866217"/>
            <a:ext cx="3758816" cy="99900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sz="1500" dirty="0">
                <a:solidFill>
                  <a:schemeClr val="bg1"/>
                </a:solidFill>
                <a:latin typeface="Arial" panose="020B0604020202020204" pitchFamily="34" charset="0"/>
                <a:cs typeface="Arial" panose="020B0604020202020204" pitchFamily="34" charset="0"/>
                <a:sym typeface="+mn-ea"/>
              </a:rPr>
              <a:t>Es necesario invitar a las personas que se requieran para validar el incremento esto permite obtener un feedback completo.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Iteration Review</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extLst>
              <p:ext uri="{D42A27DB-BD31-4B8C-83A1-F6EECF244321}">
                <p14:modId xmlns:p14="http://schemas.microsoft.com/office/powerpoint/2010/main" val="844569046"/>
              </p:ext>
            </p:extLst>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6826002"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4. ¿Cómo preparar una Iteration Review?</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5.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grpSp>
        <p:nvGrpSpPr>
          <p:cNvPr id="4" name="Grupo 3"/>
          <p:cNvGrpSpPr/>
          <p:nvPr/>
        </p:nvGrpSpPr>
        <p:grpSpPr>
          <a:xfrm>
            <a:off x="614709" y="1745227"/>
            <a:ext cx="653069" cy="415373"/>
            <a:chOff x="614709" y="1745227"/>
            <a:chExt cx="653069" cy="415373"/>
          </a:xfrm>
        </p:grpSpPr>
        <p:sp>
          <p:nvSpPr>
            <p:cNvPr id="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01</a:t>
              </a:r>
            </a:p>
          </p:txBody>
        </p:sp>
        <p:cxnSp>
          <p:nvCxnSpPr>
            <p:cNvPr id="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Marcador de texto 3">
            <a:extLst>
              <a:ext uri="{FF2B5EF4-FFF2-40B4-BE49-F238E27FC236}">
                <a16:creationId xmlns:a16="http://schemas.microsoft.com/office/drawing/2014/main" id="{3827A6A5-012C-4FDE-A399-6A82E18C4648}"/>
              </a:ext>
            </a:extLst>
          </p:cNvPr>
          <p:cNvSpPr txBox="1">
            <a:spLocks/>
          </p:cNvSpPr>
          <p:nvPr/>
        </p:nvSpPr>
        <p:spPr>
          <a:xfrm>
            <a:off x="1673679" y="1745227"/>
            <a:ext cx="6205810" cy="44362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Presentación Informe de la Iteración</a:t>
            </a:r>
            <a:endParaRPr lang="es-CO" sz="2400" dirty="0"/>
          </a:p>
        </p:txBody>
      </p:sp>
      <p:sp>
        <p:nvSpPr>
          <p:cNvPr id="11" name="Marcador de texto 2">
            <a:extLst>
              <a:ext uri="{FF2B5EF4-FFF2-40B4-BE49-F238E27FC236}">
                <a16:creationId xmlns:a16="http://schemas.microsoft.com/office/drawing/2014/main" id="{6A1C7BED-7BC8-4A10-BFD0-F99BABFA28F2}"/>
              </a:ext>
            </a:extLst>
          </p:cNvPr>
          <p:cNvSpPr txBox="1">
            <a:spLocks/>
          </p:cNvSpPr>
          <p:nvPr/>
        </p:nvSpPr>
        <p:spPr>
          <a:xfrm>
            <a:off x="1669763" y="3625992"/>
            <a:ext cx="6181014" cy="48930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Feedback del incremento</a:t>
            </a:r>
          </a:p>
          <a:p>
            <a:pPr defTabSz="914354">
              <a:defRPr/>
            </a:pPr>
            <a:endParaRPr lang="es-CO" sz="2400" dirty="0"/>
          </a:p>
        </p:txBody>
      </p:sp>
      <p:sp>
        <p:nvSpPr>
          <p:cNvPr id="14" name="Marcador de texto 3">
            <a:extLst>
              <a:ext uri="{FF2B5EF4-FFF2-40B4-BE49-F238E27FC236}">
                <a16:creationId xmlns:a16="http://schemas.microsoft.com/office/drawing/2014/main" id="{5844A075-C98A-4A74-A3C9-AE2D9284B4E0}"/>
              </a:ext>
            </a:extLst>
          </p:cNvPr>
          <p:cNvSpPr txBox="1">
            <a:spLocks/>
          </p:cNvSpPr>
          <p:nvPr/>
        </p:nvSpPr>
        <p:spPr>
          <a:xfrm>
            <a:off x="1644968" y="3037447"/>
            <a:ext cx="7250838" cy="384442"/>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Solución de dudas acerca del incremento  </a:t>
            </a:r>
          </a:p>
        </p:txBody>
      </p:sp>
      <p:sp>
        <p:nvSpPr>
          <p:cNvPr id="18" name="Marcador de texto 2">
            <a:extLst>
              <a:ext uri="{FF2B5EF4-FFF2-40B4-BE49-F238E27FC236}">
                <a16:creationId xmlns:a16="http://schemas.microsoft.com/office/drawing/2014/main" id="{474A21C1-3AC8-4E1C-9E0F-F5E116A01660}"/>
              </a:ext>
            </a:extLst>
          </p:cNvPr>
          <p:cNvSpPr txBox="1">
            <a:spLocks/>
          </p:cNvSpPr>
          <p:nvPr/>
        </p:nvSpPr>
        <p:spPr>
          <a:xfrm>
            <a:off x="1644968" y="4818791"/>
            <a:ext cx="3089506"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CO" sz="11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4" name="Marcador de texto 4">
            <a:extLst>
              <a:ext uri="{FF2B5EF4-FFF2-40B4-BE49-F238E27FC236}">
                <a16:creationId xmlns:a16="http://schemas.microsoft.com/office/drawing/2014/main" id="{A6DB9761-6CCD-4A6F-9440-4DC93995A220}"/>
              </a:ext>
            </a:extLst>
          </p:cNvPr>
          <p:cNvSpPr txBox="1">
            <a:spLocks/>
          </p:cNvSpPr>
          <p:nvPr/>
        </p:nvSpPr>
        <p:spPr>
          <a:xfrm>
            <a:off x="1668449" y="4229918"/>
            <a:ext cx="5019734" cy="45778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sz="2400" dirty="0"/>
              <a:t>Estado del Backlog</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5" name="Marcador de texto 4">
            <a:extLst>
              <a:ext uri="{FF2B5EF4-FFF2-40B4-BE49-F238E27FC236}">
                <a16:creationId xmlns:a16="http://schemas.microsoft.com/office/drawing/2014/main" id="{AB3EB495-2B44-4836-B4E3-1348A65100D6}"/>
              </a:ext>
            </a:extLst>
          </p:cNvPr>
          <p:cNvSpPr txBox="1">
            <a:spLocks/>
          </p:cNvSpPr>
          <p:nvPr/>
        </p:nvSpPr>
        <p:spPr>
          <a:xfrm>
            <a:off x="1644968" y="5412468"/>
            <a:ext cx="3131616" cy="486857"/>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6" name="Marcador de texto 3">
            <a:extLst>
              <a:ext uri="{FF2B5EF4-FFF2-40B4-BE49-F238E27FC236}">
                <a16:creationId xmlns:a16="http://schemas.microsoft.com/office/drawing/2014/main" id="{3827A6A5-012C-4FDE-A399-6A82E18C4648}"/>
              </a:ext>
            </a:extLst>
          </p:cNvPr>
          <p:cNvSpPr txBox="1">
            <a:spLocks/>
          </p:cNvSpPr>
          <p:nvPr/>
        </p:nvSpPr>
        <p:spPr>
          <a:xfrm>
            <a:off x="1573325" y="2437825"/>
            <a:ext cx="4329917" cy="481442"/>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 Demostración  del incremento</a:t>
            </a:r>
            <a:endParaRPr lang="es-CO" sz="1800" dirty="0"/>
          </a:p>
        </p:txBody>
      </p:sp>
      <p:grpSp>
        <p:nvGrpSpPr>
          <p:cNvPr id="28" name="Grupo 27"/>
          <p:cNvGrpSpPr/>
          <p:nvPr/>
        </p:nvGrpSpPr>
        <p:grpSpPr>
          <a:xfrm>
            <a:off x="617656" y="2353599"/>
            <a:ext cx="653069" cy="415373"/>
            <a:chOff x="614709" y="1745227"/>
            <a:chExt cx="653069" cy="415373"/>
          </a:xfrm>
        </p:grpSpPr>
        <p:sp>
          <p:nvSpPr>
            <p:cNvPr id="29"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02</a:t>
              </a:r>
            </a:p>
          </p:txBody>
        </p:sp>
        <p:cxnSp>
          <p:nvCxnSpPr>
            <p:cNvPr id="30"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610132" y="2965572"/>
            <a:ext cx="653069" cy="415373"/>
            <a:chOff x="614709" y="1745227"/>
            <a:chExt cx="653069" cy="415373"/>
          </a:xfrm>
        </p:grpSpPr>
        <p:sp>
          <p:nvSpPr>
            <p:cNvPr id="3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03</a:t>
              </a:r>
            </a:p>
          </p:txBody>
        </p:sp>
        <p:cxnSp>
          <p:nvCxnSpPr>
            <p:cNvPr id="3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605555" y="3610353"/>
            <a:ext cx="653069" cy="415373"/>
            <a:chOff x="614709" y="1745227"/>
            <a:chExt cx="653069" cy="415373"/>
          </a:xfrm>
        </p:grpSpPr>
        <p:sp>
          <p:nvSpPr>
            <p:cNvPr id="3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04</a:t>
              </a:r>
            </a:p>
          </p:txBody>
        </p:sp>
        <p:cxnSp>
          <p:nvCxnSpPr>
            <p:cNvPr id="3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7" name="Grupo 36"/>
          <p:cNvGrpSpPr/>
          <p:nvPr/>
        </p:nvGrpSpPr>
        <p:grpSpPr>
          <a:xfrm>
            <a:off x="612420" y="4218725"/>
            <a:ext cx="653069" cy="415373"/>
            <a:chOff x="614709" y="1745227"/>
            <a:chExt cx="653069" cy="415373"/>
          </a:xfrm>
        </p:grpSpPr>
        <p:sp>
          <p:nvSpPr>
            <p:cNvPr id="38"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05</a:t>
              </a:r>
            </a:p>
          </p:txBody>
        </p:sp>
        <p:cxnSp>
          <p:nvCxnSpPr>
            <p:cNvPr id="39"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sp>
        <p:nvSpPr>
          <p:cNvPr id="50" name="Marcador de texto 4">
            <a:extLst>
              <a:ext uri="{FF2B5EF4-FFF2-40B4-BE49-F238E27FC236}">
                <a16:creationId xmlns:a16="http://schemas.microsoft.com/office/drawing/2014/main" id="{A6DB9761-6CCD-4A6F-9440-4DC93995A220}"/>
              </a:ext>
            </a:extLst>
          </p:cNvPr>
          <p:cNvSpPr txBox="1">
            <a:spLocks/>
          </p:cNvSpPr>
          <p:nvPr/>
        </p:nvSpPr>
        <p:spPr>
          <a:xfrm>
            <a:off x="1671778" y="4893463"/>
            <a:ext cx="3713447" cy="45778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2070" y="1776293"/>
            <a:ext cx="4195353" cy="4279052"/>
          </a:xfrm>
          <a:prstGeom prst="rect">
            <a:avLst/>
          </a:prstGeom>
        </p:spPr>
      </p:pic>
      <p:cxnSp>
        <p:nvCxnSpPr>
          <p:cNvPr id="3" name="Conector recto 2"/>
          <p:cNvCxnSpPr/>
          <p:nvPr/>
        </p:nvCxnSpPr>
        <p:spPr>
          <a:xfrm>
            <a:off x="472559" y="743066"/>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14206" y="182069"/>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Review</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227269" y="743066"/>
            <a:ext cx="7976876" cy="1325974"/>
            <a:chOff x="567551" y="1403281"/>
            <a:chExt cx="3688911" cy="1107996"/>
          </a:xfrm>
        </p:grpSpPr>
        <p:sp>
          <p:nvSpPr>
            <p:cNvPr id="40"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sp>
          <p:nvSpPr>
            <p:cNvPr id="41" name="5 CuadroTexto"/>
            <p:cNvSpPr txBox="1"/>
            <p:nvPr/>
          </p:nvSpPr>
          <p:spPr>
            <a:xfrm>
              <a:off x="1169601" y="1741835"/>
              <a:ext cx="3086861" cy="380322"/>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Presentación del informe de la iteración</a:t>
              </a:r>
              <a:endParaRPr lang="es-CO" sz="2400" b="1" dirty="0">
                <a:solidFill>
                  <a:srgbClr val="AD198D"/>
                </a:solidFill>
                <a:latin typeface="Arial" panose="020B0604020202020204" pitchFamily="34" charset="0"/>
                <a:cs typeface="Arial" panose="020B0604020202020204" pitchFamily="34" charset="0"/>
              </a:endParaRPr>
            </a:p>
          </p:txBody>
        </p:sp>
      </p:grpSp>
      <p:sp>
        <p:nvSpPr>
          <p:cNvPr id="2" name="Rectángulo 1"/>
          <p:cNvSpPr/>
          <p:nvPr/>
        </p:nvSpPr>
        <p:spPr>
          <a:xfrm>
            <a:off x="472559" y="1776294"/>
            <a:ext cx="7139511" cy="5016758"/>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Al iniciar la review, el Product Owner debe presentar una informe general en el cual se muestre lo siguiente:</a:t>
            </a:r>
          </a:p>
          <a:p>
            <a:endParaRPr lang="es-ES" sz="1600" dirty="0">
              <a:solidFill>
                <a:srgbClr val="575756"/>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s-ES" sz="1600" dirty="0">
                <a:solidFill>
                  <a:srgbClr val="575756"/>
                </a:solidFill>
                <a:latin typeface="Arial" panose="020B0604020202020204" pitchFamily="34" charset="0"/>
                <a:cs typeface="Arial" panose="020B0604020202020204" pitchFamily="34" charset="0"/>
              </a:rPr>
              <a:t>Objetivo de la Iteración: Para que todos los asistentes tengan claro cual fue el compromiso del equipo, es importante que se de a conocer el objetivo trazado de la iteración.</a:t>
            </a:r>
          </a:p>
          <a:p>
            <a:pPr marL="285750" indent="-285750">
              <a:buFont typeface="Wingdings" panose="05000000000000000000" pitchFamily="2" charset="2"/>
              <a:buChar char="Ø"/>
            </a:pPr>
            <a:r>
              <a:rPr lang="es-ES" sz="1600" dirty="0">
                <a:solidFill>
                  <a:srgbClr val="575756"/>
                </a:solidFill>
                <a:latin typeface="Arial" panose="020B0604020202020204" pitchFamily="34" charset="0"/>
                <a:cs typeface="Arial" panose="020B0604020202020204" pitchFamily="34" charset="0"/>
              </a:rPr>
              <a:t>Historias de Usuario planeadas Vs Historias de usuario finalizadas: Se debe informar en el review cual fue el compromiso del equipo, en cuanto a Historias de usuario planeadas cuales fueron finalizadas, con el fin de tener información del avance de los compromisos.</a:t>
            </a:r>
          </a:p>
          <a:p>
            <a:pPr marL="285750" indent="-285750">
              <a:buFont typeface="Wingdings" panose="05000000000000000000" pitchFamily="2" charset="2"/>
              <a:buChar char="Ø"/>
            </a:pPr>
            <a:r>
              <a:rPr lang="es-ES" sz="1600" dirty="0">
                <a:solidFill>
                  <a:srgbClr val="575756"/>
                </a:solidFill>
                <a:latin typeface="Arial" panose="020B0604020202020204" pitchFamily="34" charset="0"/>
                <a:cs typeface="Arial" panose="020B0604020202020204" pitchFamily="34" charset="0"/>
              </a:rPr>
              <a:t>Métricas de la Iteración: Se presenta los resultados de los diferentes KPI de desempeño del equipo y del incremento de producto. </a:t>
            </a:r>
          </a:p>
          <a:p>
            <a:pPr marL="285750" indent="-285750">
              <a:buFont typeface="Wingdings" panose="05000000000000000000" pitchFamily="2" charset="2"/>
              <a:buChar char="Ø"/>
            </a:pPr>
            <a:r>
              <a:rPr lang="es-ES" sz="1600" dirty="0">
                <a:solidFill>
                  <a:srgbClr val="575756"/>
                </a:solidFill>
                <a:latin typeface="Arial" panose="020B0604020202020204" pitchFamily="34" charset="0"/>
                <a:cs typeface="Arial" panose="020B0604020202020204" pitchFamily="34" charset="0"/>
              </a:rPr>
              <a:t>Variación del Iteration backlog: Es necesario visualizar modificaciones que pudieron presentarse durante la iteración tales como cambios, ingresos y eliminación de Historias de usuario, en el transcurso de la iteración.</a:t>
            </a:r>
          </a:p>
          <a:p>
            <a:pPr marL="285750" indent="-285750">
              <a:buFont typeface="Wingdings" panose="05000000000000000000" pitchFamily="2" charset="2"/>
              <a:buChar char="Ø"/>
            </a:pPr>
            <a:r>
              <a:rPr lang="es-ES" sz="1600" dirty="0">
                <a:solidFill>
                  <a:srgbClr val="575756"/>
                </a:solidFill>
                <a:latin typeface="Arial" panose="020B0604020202020204" pitchFamily="34" charset="0"/>
                <a:cs typeface="Arial" panose="020B0604020202020204" pitchFamily="34" charset="0"/>
              </a:rPr>
              <a:t>Impedimentos: Mostrar los impedimentos presentados y el estado en el cual se encuentran al final de la iteración.</a:t>
            </a:r>
          </a:p>
          <a:p>
            <a:pPr marL="285750" indent="-285750">
              <a:buFont typeface="Wingdings" panose="05000000000000000000" pitchFamily="2" charset="2"/>
              <a:buChar char="Ø"/>
            </a:pPr>
            <a:r>
              <a:rPr lang="es-ES" sz="1600" dirty="0">
                <a:solidFill>
                  <a:srgbClr val="575756"/>
                </a:solidFill>
                <a:latin typeface="Arial" panose="020B0604020202020204" pitchFamily="34" charset="0"/>
                <a:cs typeface="Arial" panose="020B0604020202020204" pitchFamily="34" charset="0"/>
              </a:rPr>
              <a:t>Velocidad del equipo: Mostrar cual fue la velocidad planeada  vs la real del equipo.</a:t>
            </a:r>
            <a:endParaRPr lang="es-CO" sz="1600" dirty="0">
              <a:solidFill>
                <a:srgbClr val="57575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023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12953</TotalTime>
  <Words>1363</Words>
  <Application>Microsoft Office PowerPoint</Application>
  <PresentationFormat>Panorámica</PresentationFormat>
  <Paragraphs>147</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17</vt:i4>
      </vt:variant>
    </vt:vector>
  </HeadingPairs>
  <TitlesOfParts>
    <vt:vector size="24" baseType="lpstr">
      <vt:lpstr>Arial</vt:lpstr>
      <vt:lpstr>Calibri</vt:lpstr>
      <vt:lpstr>Calibri Light</vt:lpstr>
      <vt:lpstr>Candara</vt:lpstr>
      <vt:lpstr>Wingdings</vt:lpstr>
      <vt:lpstr>Tema de Office</vt:lpstr>
      <vt:lpstr>1_Tema de Office</vt:lpstr>
      <vt:lpstr>Guía Iteration Review</vt:lpstr>
      <vt:lpstr>Índice</vt:lpstr>
      <vt:lpstr>1 Introducción</vt:lpstr>
      <vt:lpstr>2. Iteration Review: Entradas y Salidas</vt:lpstr>
      <vt:lpstr>3. ¿Por qué realizar una Iteration Review?</vt:lpstr>
      <vt:lpstr>4. ¿Cómo preparar un Iteration Review?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Serrato, Sindy</cp:lastModifiedBy>
  <cp:revision>422</cp:revision>
  <dcterms:created xsi:type="dcterms:W3CDTF">2018-07-06T13:00:00Z</dcterms:created>
  <dcterms:modified xsi:type="dcterms:W3CDTF">2019-05-08T16:17:08Z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