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9"/>
  </p:notesMasterIdLst>
  <p:sldIdLst>
    <p:sldId id="256" r:id="rId2"/>
    <p:sldId id="257" r:id="rId3"/>
    <p:sldId id="259" r:id="rId4"/>
    <p:sldId id="260" r:id="rId5"/>
    <p:sldId id="262" r:id="rId6"/>
    <p:sldId id="270"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487F9-44DF-4549-85D7-2EB14F8B6D8E}"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020A2-82C2-4D13-921A-2C594C62E646}" type="slidenum">
              <a:rPr lang="en-US" smtClean="0"/>
              <a:t>‹#›</a:t>
            </a:fld>
            <a:endParaRPr lang="en-US"/>
          </a:p>
        </p:txBody>
      </p:sp>
    </p:spTree>
    <p:extLst>
      <p:ext uri="{BB962C8B-B14F-4D97-AF65-F5344CB8AC3E}">
        <p14:creationId xmlns:p14="http://schemas.microsoft.com/office/powerpoint/2010/main" val="194074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020A2-82C2-4D13-921A-2C594C62E646}" type="slidenum">
              <a:rPr lang="en-US" smtClean="0"/>
              <a:t>3</a:t>
            </a:fld>
            <a:endParaRPr lang="en-US"/>
          </a:p>
        </p:txBody>
      </p:sp>
    </p:spTree>
    <p:extLst>
      <p:ext uri="{BB962C8B-B14F-4D97-AF65-F5344CB8AC3E}">
        <p14:creationId xmlns:p14="http://schemas.microsoft.com/office/powerpoint/2010/main" val="351223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maximum time span</a:t>
            </a:r>
          </a:p>
          <a:p>
            <a:endParaRPr lang="en-US" dirty="0"/>
          </a:p>
        </p:txBody>
      </p:sp>
      <p:sp>
        <p:nvSpPr>
          <p:cNvPr id="4" name="Slide Number Placeholder 3"/>
          <p:cNvSpPr>
            <a:spLocks noGrp="1"/>
          </p:cNvSpPr>
          <p:nvPr>
            <p:ph type="sldNum" sz="quarter" idx="5"/>
          </p:nvPr>
        </p:nvSpPr>
        <p:spPr/>
        <p:txBody>
          <a:bodyPr/>
          <a:lstStyle/>
          <a:p>
            <a:fld id="{085020A2-82C2-4D13-921A-2C594C62E646}" type="slidenum">
              <a:rPr lang="en-US" smtClean="0"/>
              <a:t>6</a:t>
            </a:fld>
            <a:endParaRPr lang="en-US"/>
          </a:p>
        </p:txBody>
      </p:sp>
    </p:spTree>
    <p:extLst>
      <p:ext uri="{BB962C8B-B14F-4D97-AF65-F5344CB8AC3E}">
        <p14:creationId xmlns:p14="http://schemas.microsoft.com/office/powerpoint/2010/main" val="1017338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60" y="2166366"/>
            <a:ext cx="11471565" cy="1739347"/>
          </a:xfrm>
        </p:spPr>
        <p:txBody>
          <a:bodyPr tIns="45720" bIns="45720" anchor="ctr">
            <a:normAutofit/>
          </a:bodyPr>
          <a:lstStyle>
            <a:lvl1pPr algn="ctr">
              <a:lnSpc>
                <a:spcPct val="80000"/>
              </a:lnSpc>
              <a:defRPr sz="6000" spc="151"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2"/>
            <a:ext cx="9144000" cy="1309255"/>
          </a:xfrm>
        </p:spPr>
        <p:txBody>
          <a:bodyPr>
            <a:normAutofit/>
          </a:bodyPr>
          <a:lstStyle>
            <a:lvl1pPr marL="0" indent="0" algn="ctr">
              <a:buNone/>
              <a:defRPr sz="2000"/>
            </a:lvl1pPr>
            <a:lvl2pPr marL="457189" indent="0" algn="ctr">
              <a:buNone/>
              <a:defRPr sz="2000"/>
            </a:lvl2pPr>
            <a:lvl3pPr marL="914377" indent="0" algn="ctr">
              <a:buNone/>
              <a:defRPr sz="20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997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929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5"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422856"/>
            <a:ext cx="2743196" cy="365125"/>
          </a:xfrm>
        </p:spPr>
        <p:txBody>
          <a:bodyPr/>
          <a:lstStyle/>
          <a:p>
            <a:fld id="{67C6F52A-A82B-47A2-A83A-8C4C91F2D59F}" type="datetimeFigureOut">
              <a:rPr lang="en-US" smtClean="0"/>
              <a:t>12/6/2021</a:t>
            </a:fld>
            <a:endParaRPr lang="en-US" dirty="0"/>
          </a:p>
        </p:txBody>
      </p:sp>
      <p:sp>
        <p:nvSpPr>
          <p:cNvPr id="5" name="Footer Placeholder 4"/>
          <p:cNvSpPr>
            <a:spLocks noGrp="1"/>
          </p:cNvSpPr>
          <p:nvPr>
            <p:ph type="ftr" sz="quarter" idx="11"/>
          </p:nvPr>
        </p:nvSpPr>
        <p:spPr>
          <a:xfrm>
            <a:off x="3776136" y="6422856"/>
            <a:ext cx="4279669" cy="365125"/>
          </a:xfrm>
        </p:spPr>
        <p:txBody>
          <a:bodyPr/>
          <a:lstStyle/>
          <a:p>
            <a:endParaRPr lang="en-US" dirty="0"/>
          </a:p>
        </p:txBody>
      </p:sp>
      <p:sp>
        <p:nvSpPr>
          <p:cNvPr id="6" name="Slide Number Placeholder 5"/>
          <p:cNvSpPr>
            <a:spLocks noGrp="1"/>
          </p:cNvSpPr>
          <p:nvPr>
            <p:ph type="sldNum" sz="quarter" idx="12"/>
          </p:nvPr>
        </p:nvSpPr>
        <p:spPr>
          <a:xfrm>
            <a:off x="8073050" y="6422856"/>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8681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9362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2"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1"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6"/>
            <a:ext cx="10515600" cy="1174639"/>
          </a:xfrm>
        </p:spPr>
        <p:txBody>
          <a:bodyPr anchor="t">
            <a:normAutofit/>
          </a:bodyPr>
          <a:lstStyle>
            <a:lvl1pPr marL="0" indent="0" algn="ctr">
              <a:buNone/>
              <a:defRPr sz="2000">
                <a:solidFill>
                  <a:schemeClr val="tx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12/6/2021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061486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9948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1" y="1913470"/>
            <a:ext cx="4754880" cy="743094"/>
          </a:xfrm>
        </p:spPr>
        <p:txBody>
          <a:bodyPr anchor="ctr">
            <a:normAutofit/>
          </a:bodyPr>
          <a:lstStyle>
            <a:lvl1pPr marL="0" indent="0">
              <a:buNone/>
              <a:defRPr sz="21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1"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802530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54412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6140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8"/>
            <a:ext cx="3200400" cy="3432319"/>
          </a:xfrm>
        </p:spPr>
        <p:txBody>
          <a:bodyPr>
            <a:normAutofit/>
          </a:bodyPr>
          <a:lstStyle>
            <a:lvl1pPr marL="0" indent="0">
              <a:lnSpc>
                <a:spcPct val="95000"/>
              </a:lnSpc>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0042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2751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6"/>
            <a:ext cx="3000895" cy="365125"/>
          </a:xfrm>
          <a:prstGeom prst="rect">
            <a:avLst/>
          </a:prstGeom>
        </p:spPr>
        <p:txBody>
          <a:bodyPr vert="horz" lIns="91440" tIns="45720" rIns="45720" bIns="45720" rtlCol="0" anchor="ctr"/>
          <a:lstStyle>
            <a:lvl1pPr algn="l">
              <a:defRPr sz="1051">
                <a:solidFill>
                  <a:schemeClr val="tx1"/>
                </a:solidFill>
              </a:defRPr>
            </a:lvl1pPr>
          </a:lstStyle>
          <a:p>
            <a:fld id="{1160EA64-D806-43AC-9DF2-F8C432F32B4C}" type="datetimeFigureOut">
              <a:rPr lang="en-US" smtClean="0"/>
              <a:t>12/6/2021</a:t>
            </a:fld>
            <a:endParaRPr lang="en-US" dirty="0"/>
          </a:p>
        </p:txBody>
      </p:sp>
      <p:sp>
        <p:nvSpPr>
          <p:cNvPr id="5" name="Footer Placeholder 4"/>
          <p:cNvSpPr>
            <a:spLocks noGrp="1"/>
          </p:cNvSpPr>
          <p:nvPr>
            <p:ph type="ftr" sz="quarter" idx="3"/>
          </p:nvPr>
        </p:nvSpPr>
        <p:spPr>
          <a:xfrm>
            <a:off x="5596471" y="6422856"/>
            <a:ext cx="5044440" cy="365125"/>
          </a:xfrm>
          <a:prstGeom prst="rect">
            <a:avLst/>
          </a:prstGeom>
        </p:spPr>
        <p:txBody>
          <a:bodyPr vert="horz" lIns="91440" tIns="45720" rIns="91440" bIns="45720" rtlCol="0" anchor="ctr"/>
          <a:lstStyle>
            <a:lvl1pPr algn="r">
              <a:defRPr sz="1051">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6"/>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2490784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377"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75" indent="-182875" algn="l" defTabSz="914377"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70" indent="-182875" algn="l" defTabSz="914377"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64" indent="-182875" algn="l" defTabSz="914377"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58" indent="-182875"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53" indent="-182875"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568" indent="-228594"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763" indent="-228594"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8959" indent="-228594"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155" indent="-228594" algn="l" defTabSz="914377"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CA5A75-98D8-406E-B9C6-208F5D3740C4}"/>
              </a:ext>
            </a:extLst>
          </p:cNvPr>
          <p:cNvSpPr>
            <a:spLocks noGrp="1"/>
          </p:cNvSpPr>
          <p:nvPr>
            <p:ph type="subTitle" idx="1"/>
          </p:nvPr>
        </p:nvSpPr>
        <p:spPr>
          <a:xfrm>
            <a:off x="2264228" y="3978834"/>
            <a:ext cx="9144000" cy="1309255"/>
          </a:xfrm>
        </p:spPr>
        <p:txBody>
          <a:bodyPr>
            <a:normAutofit/>
          </a:bodyPr>
          <a:lstStyle/>
          <a:p>
            <a:pPr algn="r"/>
            <a:r>
              <a:rPr lang="en-US" sz="1800" b="1" dirty="0">
                <a:latin typeface="Arial" panose="020B0604020202020204" pitchFamily="34" charset="0"/>
                <a:cs typeface="Arial" panose="020B0604020202020204" pitchFamily="34" charset="0"/>
              </a:rPr>
              <a:t>December 2021</a:t>
            </a:r>
          </a:p>
        </p:txBody>
      </p:sp>
      <p:sp>
        <p:nvSpPr>
          <p:cNvPr id="7" name="TextBox 6">
            <a:extLst>
              <a:ext uri="{FF2B5EF4-FFF2-40B4-BE49-F238E27FC236}">
                <a16:creationId xmlns:a16="http://schemas.microsoft.com/office/drawing/2014/main" id="{33815EA4-5915-4C0F-A062-87BA0CFBB7C6}"/>
              </a:ext>
            </a:extLst>
          </p:cNvPr>
          <p:cNvSpPr txBox="1"/>
          <p:nvPr/>
        </p:nvSpPr>
        <p:spPr>
          <a:xfrm>
            <a:off x="557348" y="2400083"/>
            <a:ext cx="11077303" cy="923330"/>
          </a:xfrm>
          <a:prstGeom prst="rect">
            <a:avLst/>
          </a:prstGeom>
          <a:noFill/>
        </p:spPr>
        <p:txBody>
          <a:bodyPr wrap="square" rtlCol="0">
            <a:spAutoFit/>
          </a:bodyPr>
          <a:lstStyle/>
          <a:p>
            <a:pPr algn="ctr"/>
            <a:r>
              <a:rPr lang="en-US" sz="5400" b="1" dirty="0">
                <a:solidFill>
                  <a:schemeClr val="bg2"/>
                </a:solidFill>
                <a:latin typeface="Arial" panose="020B0604020202020204" pitchFamily="34" charset="0"/>
                <a:cs typeface="Arial" panose="020B0604020202020204" pitchFamily="34" charset="0"/>
              </a:rPr>
              <a:t>People Analytics Case Study</a:t>
            </a:r>
          </a:p>
        </p:txBody>
      </p:sp>
    </p:spTree>
    <p:extLst>
      <p:ext uri="{BB962C8B-B14F-4D97-AF65-F5344CB8AC3E}">
        <p14:creationId xmlns:p14="http://schemas.microsoft.com/office/powerpoint/2010/main" val="419022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Logo&#10;&#10;Description automatically generated">
            <a:extLst>
              <a:ext uri="{FF2B5EF4-FFF2-40B4-BE49-F238E27FC236}">
                <a16:creationId xmlns:a16="http://schemas.microsoft.com/office/drawing/2014/main" id="{03E4D61D-C969-4D38-AC25-F71A45CD5293}"/>
              </a:ext>
            </a:extLst>
          </p:cNvPr>
          <p:cNvPicPr>
            <a:picLocks noGrp="1" noChangeAspect="1"/>
          </p:cNvPicPr>
          <p:nvPr>
            <p:ph idx="1"/>
          </p:nvPr>
        </p:nvPicPr>
        <p:blipFill rotWithShape="1">
          <a:blip r:embed="rId2"/>
          <a:srcRect t="23141" b="27992"/>
          <a:stretch/>
        </p:blipFill>
        <p:spPr>
          <a:xfrm>
            <a:off x="10591800" y="5882665"/>
            <a:ext cx="1419225" cy="384785"/>
          </a:xfrm>
        </p:spPr>
      </p:pic>
      <p:sp>
        <p:nvSpPr>
          <p:cNvPr id="14" name="TextBox 13">
            <a:extLst>
              <a:ext uri="{FF2B5EF4-FFF2-40B4-BE49-F238E27FC236}">
                <a16:creationId xmlns:a16="http://schemas.microsoft.com/office/drawing/2014/main" id="{21A8ADFF-4C3E-4971-BFA8-E99B9E303B2B}"/>
              </a:ext>
            </a:extLst>
          </p:cNvPr>
          <p:cNvSpPr txBox="1"/>
          <p:nvPr/>
        </p:nvSpPr>
        <p:spPr>
          <a:xfrm>
            <a:off x="531223" y="86708"/>
            <a:ext cx="9370423" cy="523220"/>
          </a:xfrm>
          <a:prstGeom prst="rect">
            <a:avLst/>
          </a:prstGeom>
          <a:noFill/>
        </p:spPr>
        <p:txBody>
          <a:bodyPr wrap="square" rtlCol="0" anchor="ctr">
            <a:spAutoFit/>
          </a:bodyPr>
          <a:lstStyle/>
          <a:p>
            <a:r>
              <a:rPr lang="en-US" sz="2800" b="1" dirty="0">
                <a:latin typeface="Arial" panose="020B0604020202020204" pitchFamily="34" charset="0"/>
                <a:cs typeface="Arial" panose="020B0604020202020204" pitchFamily="34" charset="0"/>
              </a:rPr>
              <a:t>Agenda – </a:t>
            </a:r>
            <a:r>
              <a:rPr lang="en-US" sz="2400" b="1" dirty="0">
                <a:latin typeface="Arial" panose="020B0604020202020204" pitchFamily="34" charset="0"/>
                <a:cs typeface="Arial" panose="020B0604020202020204" pitchFamily="34" charset="0"/>
              </a:rPr>
              <a:t>Gas Engineering</a:t>
            </a:r>
            <a:endParaRPr lang="en-US" sz="2800" b="1" dirty="0">
              <a:latin typeface="Arial" panose="020B0604020202020204" pitchFamily="34" charset="0"/>
              <a:cs typeface="Arial" panose="020B0604020202020204" pitchFamily="34" charset="0"/>
            </a:endParaRPr>
          </a:p>
        </p:txBody>
      </p:sp>
      <p:cxnSp>
        <p:nvCxnSpPr>
          <p:cNvPr id="16" name="Straight Connector 15">
            <a:extLst>
              <a:ext uri="{FF2B5EF4-FFF2-40B4-BE49-F238E27FC236}">
                <a16:creationId xmlns:a16="http://schemas.microsoft.com/office/drawing/2014/main" id="{6BF186B6-6B8E-4037-BEB4-B9BD3C598ECE}"/>
              </a:ext>
            </a:extLst>
          </p:cNvPr>
          <p:cNvCxnSpPr/>
          <p:nvPr/>
        </p:nvCxnSpPr>
        <p:spPr>
          <a:xfrm>
            <a:off x="142875" y="696636"/>
            <a:ext cx="1186815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9C604633-4AD3-4611-B759-536C2BA7E82C}"/>
              </a:ext>
            </a:extLst>
          </p:cNvPr>
          <p:cNvSpPr/>
          <p:nvPr/>
        </p:nvSpPr>
        <p:spPr>
          <a:xfrm>
            <a:off x="3408836" y="1281012"/>
            <a:ext cx="5061396" cy="36713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b="1" dirty="0">
                <a:solidFill>
                  <a:schemeClr val="bg2"/>
                </a:solidFill>
                <a:latin typeface="Arial" panose="020B0604020202020204" pitchFamily="34" charset="0"/>
                <a:cs typeface="Arial" panose="020B0604020202020204" pitchFamily="34" charset="0"/>
              </a:rPr>
              <a:t>2020 Gas Engineering Overview</a:t>
            </a:r>
          </a:p>
        </p:txBody>
      </p:sp>
      <p:sp>
        <p:nvSpPr>
          <p:cNvPr id="20" name="Oval 19">
            <a:extLst>
              <a:ext uri="{FF2B5EF4-FFF2-40B4-BE49-F238E27FC236}">
                <a16:creationId xmlns:a16="http://schemas.microsoft.com/office/drawing/2014/main" id="{19454721-751F-4550-AAB6-C2105C003729}"/>
              </a:ext>
            </a:extLst>
          </p:cNvPr>
          <p:cNvSpPr/>
          <p:nvPr/>
        </p:nvSpPr>
        <p:spPr>
          <a:xfrm>
            <a:off x="3193576" y="1256858"/>
            <a:ext cx="525455" cy="418087"/>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1</a:t>
            </a:r>
          </a:p>
        </p:txBody>
      </p:sp>
      <p:sp>
        <p:nvSpPr>
          <p:cNvPr id="24" name="Rectangle: Rounded Corners 23">
            <a:extLst>
              <a:ext uri="{FF2B5EF4-FFF2-40B4-BE49-F238E27FC236}">
                <a16:creationId xmlns:a16="http://schemas.microsoft.com/office/drawing/2014/main" id="{F3B75112-0CE1-4FA7-BD57-33AF63CCB146}"/>
              </a:ext>
            </a:extLst>
          </p:cNvPr>
          <p:cNvSpPr/>
          <p:nvPr/>
        </p:nvSpPr>
        <p:spPr>
          <a:xfrm>
            <a:off x="3408836" y="4264996"/>
            <a:ext cx="5061395" cy="39774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b="1" dirty="0">
                <a:solidFill>
                  <a:schemeClr val="bg2"/>
                </a:solidFill>
                <a:latin typeface="Arial" panose="020B0604020202020204" pitchFamily="34" charset="0"/>
                <a:cs typeface="Arial" panose="020B0604020202020204" pitchFamily="34" charset="0"/>
              </a:rPr>
              <a:t>2020 Gas Engineering Resource Plan</a:t>
            </a:r>
          </a:p>
        </p:txBody>
      </p:sp>
      <p:sp>
        <p:nvSpPr>
          <p:cNvPr id="25" name="Oval 24">
            <a:extLst>
              <a:ext uri="{FF2B5EF4-FFF2-40B4-BE49-F238E27FC236}">
                <a16:creationId xmlns:a16="http://schemas.microsoft.com/office/drawing/2014/main" id="{C9441C81-269D-4D26-967D-374978378D84}"/>
              </a:ext>
            </a:extLst>
          </p:cNvPr>
          <p:cNvSpPr/>
          <p:nvPr/>
        </p:nvSpPr>
        <p:spPr>
          <a:xfrm>
            <a:off x="3193576" y="4251502"/>
            <a:ext cx="525455" cy="452948"/>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3</a:t>
            </a:r>
          </a:p>
        </p:txBody>
      </p:sp>
      <p:sp>
        <p:nvSpPr>
          <p:cNvPr id="32" name="TextBox 31">
            <a:extLst>
              <a:ext uri="{FF2B5EF4-FFF2-40B4-BE49-F238E27FC236}">
                <a16:creationId xmlns:a16="http://schemas.microsoft.com/office/drawing/2014/main" id="{46A2CBB2-4564-4260-9D55-995081F1C3BD}"/>
              </a:ext>
            </a:extLst>
          </p:cNvPr>
          <p:cNvSpPr txBox="1"/>
          <p:nvPr/>
        </p:nvSpPr>
        <p:spPr>
          <a:xfrm>
            <a:off x="3408836" y="1719006"/>
            <a:ext cx="6263066" cy="2031325"/>
          </a:xfrm>
          <a:prstGeom prst="rect">
            <a:avLst/>
          </a:prstGeom>
          <a:noFill/>
        </p:spPr>
        <p:txBody>
          <a:bodyPr wrap="square" rtlCol="0">
            <a:spAutoFit/>
          </a:bodyPr>
          <a:lstStyle/>
          <a:p>
            <a:pPr marL="742950" lvl="1" indent="-285750">
              <a:buFont typeface="Arial" panose="020B0604020202020204" pitchFamily="34" charset="0"/>
              <a:buChar char="•"/>
            </a:pPr>
            <a:r>
              <a:rPr lang="en-US" sz="1050" b="1" dirty="0">
                <a:solidFill>
                  <a:schemeClr val="tx2">
                    <a:lumMod val="25000"/>
                  </a:schemeClr>
                </a:solidFill>
                <a:latin typeface="Arial" panose="020B0604020202020204" pitchFamily="34" charset="0"/>
                <a:cs typeface="Arial" panose="020B0604020202020204" pitchFamily="34" charset="0"/>
              </a:rPr>
              <a:t>Application Types</a:t>
            </a: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050" b="1" dirty="0">
                <a:solidFill>
                  <a:schemeClr val="tx2">
                    <a:lumMod val="25000"/>
                  </a:schemeClr>
                </a:solidFill>
                <a:latin typeface="Arial" panose="020B0604020202020204" pitchFamily="34" charset="0"/>
                <a:cs typeface="Arial" panose="020B0604020202020204" pitchFamily="34" charset="0"/>
              </a:rPr>
              <a:t>Overview</a:t>
            </a: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050" b="1" dirty="0">
                <a:solidFill>
                  <a:schemeClr val="tx2">
                    <a:lumMod val="25000"/>
                  </a:schemeClr>
                </a:solidFill>
                <a:latin typeface="Arial" panose="020B0604020202020204" pitchFamily="34" charset="0"/>
                <a:cs typeface="Arial" panose="020B0604020202020204" pitchFamily="34" charset="0"/>
              </a:rPr>
              <a:t>Candidate Source</a:t>
            </a:r>
          </a:p>
        </p:txBody>
      </p:sp>
      <p:sp>
        <p:nvSpPr>
          <p:cNvPr id="33" name="TextBox 32">
            <a:extLst>
              <a:ext uri="{FF2B5EF4-FFF2-40B4-BE49-F238E27FC236}">
                <a16:creationId xmlns:a16="http://schemas.microsoft.com/office/drawing/2014/main" id="{8EB51471-4433-4DAB-B503-905D905AACD1}"/>
              </a:ext>
            </a:extLst>
          </p:cNvPr>
          <p:cNvSpPr txBox="1"/>
          <p:nvPr/>
        </p:nvSpPr>
        <p:spPr>
          <a:xfrm>
            <a:off x="3408836" y="4812400"/>
            <a:ext cx="5061395" cy="577081"/>
          </a:xfrm>
          <a:prstGeom prst="rect">
            <a:avLst/>
          </a:prstGeom>
          <a:noFill/>
          <a:ln>
            <a:noFill/>
          </a:ln>
        </p:spPr>
        <p:txBody>
          <a:bodyPr wrap="square" rtlCol="0">
            <a:spAutoFit/>
          </a:bodyPr>
          <a:lstStyle/>
          <a:p>
            <a:pPr marL="742950" lvl="1" indent="-285750">
              <a:buFont typeface="Arial" panose="020B0604020202020204" pitchFamily="34" charset="0"/>
              <a:buChar char="•"/>
            </a:pPr>
            <a:r>
              <a:rPr lang="en-US" sz="1050" b="1" dirty="0">
                <a:solidFill>
                  <a:schemeClr val="tx2">
                    <a:lumMod val="25000"/>
                  </a:schemeClr>
                </a:solidFill>
                <a:latin typeface="Arial" panose="020B0604020202020204" pitchFamily="34" charset="0"/>
                <a:cs typeface="Arial" panose="020B0604020202020204" pitchFamily="34" charset="0"/>
              </a:rPr>
              <a:t>2021 Outlook</a:t>
            </a:r>
          </a:p>
          <a:p>
            <a:pPr marL="742950" lvl="1" indent="-285750">
              <a:buFont typeface="Arial" panose="020B0604020202020204" pitchFamily="34" charset="0"/>
              <a:buChar char="•"/>
            </a:pPr>
            <a:endParaRPr lang="en-US" sz="1050" b="1" dirty="0">
              <a:solidFill>
                <a:schemeClr val="tx2">
                  <a:lumMod val="2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050" b="1" dirty="0">
                <a:solidFill>
                  <a:schemeClr val="tx2">
                    <a:lumMod val="25000"/>
                  </a:schemeClr>
                </a:solidFill>
                <a:latin typeface="Arial" panose="020B0604020202020204" pitchFamily="34" charset="0"/>
                <a:cs typeface="Arial" panose="020B0604020202020204" pitchFamily="34" charset="0"/>
              </a:rPr>
              <a:t>Business Risks &amp; Additional Information</a:t>
            </a:r>
          </a:p>
        </p:txBody>
      </p:sp>
      <p:sp>
        <p:nvSpPr>
          <p:cNvPr id="34" name="Rectangle: Rounded Corners 33">
            <a:extLst>
              <a:ext uri="{FF2B5EF4-FFF2-40B4-BE49-F238E27FC236}">
                <a16:creationId xmlns:a16="http://schemas.microsoft.com/office/drawing/2014/main" id="{9822C1B3-8FF3-4DDA-B961-088AB7FF53E2}"/>
              </a:ext>
            </a:extLst>
          </p:cNvPr>
          <p:cNvSpPr/>
          <p:nvPr/>
        </p:nvSpPr>
        <p:spPr>
          <a:xfrm>
            <a:off x="3405168" y="2714281"/>
            <a:ext cx="5061395" cy="39774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400" b="1" dirty="0">
                <a:solidFill>
                  <a:schemeClr val="bg2"/>
                </a:solidFill>
                <a:latin typeface="Arial" panose="020B0604020202020204" pitchFamily="34" charset="0"/>
                <a:cs typeface="Arial" panose="020B0604020202020204" pitchFamily="34" charset="0"/>
              </a:rPr>
              <a:t>2020 Gas Engineering Pass Through Rates</a:t>
            </a:r>
          </a:p>
        </p:txBody>
      </p:sp>
      <p:sp>
        <p:nvSpPr>
          <p:cNvPr id="35" name="Oval 34">
            <a:extLst>
              <a:ext uri="{FF2B5EF4-FFF2-40B4-BE49-F238E27FC236}">
                <a16:creationId xmlns:a16="http://schemas.microsoft.com/office/drawing/2014/main" id="{DF0DB639-F669-4151-BA63-283D2D99995A}"/>
              </a:ext>
            </a:extLst>
          </p:cNvPr>
          <p:cNvSpPr/>
          <p:nvPr/>
        </p:nvSpPr>
        <p:spPr>
          <a:xfrm>
            <a:off x="3189908" y="2700787"/>
            <a:ext cx="525455" cy="452948"/>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414138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Logo&#10;&#10;Description automatically generated">
            <a:extLst>
              <a:ext uri="{FF2B5EF4-FFF2-40B4-BE49-F238E27FC236}">
                <a16:creationId xmlns:a16="http://schemas.microsoft.com/office/drawing/2014/main" id="{03E4D61D-C969-4D38-AC25-F71A45CD5293}"/>
              </a:ext>
            </a:extLst>
          </p:cNvPr>
          <p:cNvPicPr>
            <a:picLocks noGrp="1" noChangeAspect="1"/>
          </p:cNvPicPr>
          <p:nvPr>
            <p:ph idx="1"/>
          </p:nvPr>
        </p:nvPicPr>
        <p:blipFill rotWithShape="1">
          <a:blip r:embed="rId3"/>
          <a:srcRect t="23141" b="30412"/>
          <a:stretch/>
        </p:blipFill>
        <p:spPr>
          <a:xfrm>
            <a:off x="10591800" y="5882665"/>
            <a:ext cx="1419225" cy="365735"/>
          </a:xfrm>
        </p:spPr>
      </p:pic>
      <p:sp>
        <p:nvSpPr>
          <p:cNvPr id="11" name="TextBox 10">
            <a:extLst>
              <a:ext uri="{FF2B5EF4-FFF2-40B4-BE49-F238E27FC236}">
                <a16:creationId xmlns:a16="http://schemas.microsoft.com/office/drawing/2014/main" id="{58B1A9E5-D214-44BF-81A0-13188F6170EC}"/>
              </a:ext>
            </a:extLst>
          </p:cNvPr>
          <p:cNvSpPr txBox="1"/>
          <p:nvPr/>
        </p:nvSpPr>
        <p:spPr>
          <a:xfrm>
            <a:off x="557348" y="114929"/>
            <a:ext cx="9370423"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2020 Gas Engineering Overview</a:t>
            </a:r>
          </a:p>
        </p:txBody>
      </p:sp>
      <p:sp>
        <p:nvSpPr>
          <p:cNvPr id="15" name="TextBox 14">
            <a:extLst>
              <a:ext uri="{FF2B5EF4-FFF2-40B4-BE49-F238E27FC236}">
                <a16:creationId xmlns:a16="http://schemas.microsoft.com/office/drawing/2014/main" id="{5AD9FFBD-A5DE-44D4-A098-689C5C8586D5}"/>
              </a:ext>
            </a:extLst>
          </p:cNvPr>
          <p:cNvSpPr txBox="1"/>
          <p:nvPr/>
        </p:nvSpPr>
        <p:spPr>
          <a:xfrm>
            <a:off x="557348" y="539246"/>
            <a:ext cx="9370423" cy="338554"/>
          </a:xfrm>
          <a:prstGeom prst="rect">
            <a:avLst/>
          </a:prstGeom>
          <a:noFill/>
        </p:spPr>
        <p:txBody>
          <a:bodyPr wrap="square" rtlCol="0">
            <a:spAutoFit/>
          </a:bodyPr>
          <a:lstStyle/>
          <a:p>
            <a:r>
              <a:rPr lang="en-US" sz="1600" b="1" dirty="0">
                <a:solidFill>
                  <a:schemeClr val="tx2">
                    <a:lumMod val="25000"/>
                  </a:schemeClr>
                </a:solidFill>
                <a:latin typeface="Arial" panose="020B0604020202020204" pitchFamily="34" charset="0"/>
                <a:cs typeface="Arial" panose="020B0604020202020204" pitchFamily="34" charset="0"/>
              </a:rPr>
              <a:t>Application Types</a:t>
            </a:r>
          </a:p>
        </p:txBody>
      </p:sp>
      <p:cxnSp>
        <p:nvCxnSpPr>
          <p:cNvPr id="17" name="Straight Connector 16">
            <a:extLst>
              <a:ext uri="{FF2B5EF4-FFF2-40B4-BE49-F238E27FC236}">
                <a16:creationId xmlns:a16="http://schemas.microsoft.com/office/drawing/2014/main" id="{B986AB5E-74BD-4528-9158-BDF057F9D20E}"/>
              </a:ext>
            </a:extLst>
          </p:cNvPr>
          <p:cNvCxnSpPr/>
          <p:nvPr/>
        </p:nvCxnSpPr>
        <p:spPr>
          <a:xfrm>
            <a:off x="161925" y="877800"/>
            <a:ext cx="1186815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36BFCC8-8C8D-4DBA-8339-267831991977}"/>
              </a:ext>
            </a:extLst>
          </p:cNvPr>
          <p:cNvSpPr txBox="1"/>
          <p:nvPr/>
        </p:nvSpPr>
        <p:spPr>
          <a:xfrm>
            <a:off x="318344" y="2318403"/>
            <a:ext cx="7021180" cy="861774"/>
          </a:xfrm>
          <a:prstGeom prst="rect">
            <a:avLst/>
          </a:prstGeom>
          <a:noFill/>
        </p:spPr>
        <p:txBody>
          <a:bodyPr wrap="square" rtlCol="0">
            <a:spAutoFit/>
          </a:bodyPr>
          <a:lstStyle/>
          <a:p>
            <a:pPr marL="171450" indent="-171450">
              <a:buFontTx/>
              <a:buChar char="-"/>
            </a:pPr>
            <a:r>
              <a:rPr lang="en-US" sz="1000" b="1" dirty="0">
                <a:solidFill>
                  <a:schemeClr val="tx2">
                    <a:lumMod val="25000"/>
                  </a:schemeClr>
                </a:solidFill>
                <a:latin typeface="Arial" panose="020B0604020202020204" pitchFamily="34" charset="0"/>
                <a:cs typeface="Arial" panose="020B0604020202020204" pitchFamily="34" charset="0"/>
              </a:rPr>
              <a:t>Direct Employee Applicants</a:t>
            </a:r>
            <a:r>
              <a:rPr lang="en-US" sz="1000" dirty="0">
                <a:solidFill>
                  <a:schemeClr val="tx2">
                    <a:lumMod val="25000"/>
                  </a:schemeClr>
                </a:solidFill>
                <a:latin typeface="Arial" panose="020B0604020202020204" pitchFamily="34" charset="0"/>
                <a:cs typeface="Arial" panose="020B0604020202020204" pitchFamily="34" charset="0"/>
              </a:rPr>
              <a:t> are 66% of the total “Offers Extended” in 2020.</a:t>
            </a:r>
          </a:p>
          <a:p>
            <a:pPr marL="628650" lvl="1"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Those offers were extended at a rate of only 3% in relation to the total number of applicants.</a:t>
            </a:r>
          </a:p>
          <a:p>
            <a:pPr marL="628650" lvl="1" indent="-171450">
              <a:buFontTx/>
              <a:buChar char="-"/>
            </a:pPr>
            <a:r>
              <a:rPr lang="en-US" sz="1000" b="1" dirty="0">
                <a:solidFill>
                  <a:schemeClr val="tx2">
                    <a:lumMod val="25000"/>
                  </a:schemeClr>
                </a:solidFill>
                <a:latin typeface="Arial" panose="020B0604020202020204" pitchFamily="34" charset="0"/>
                <a:cs typeface="Arial" panose="020B0604020202020204" pitchFamily="34" charset="0"/>
              </a:rPr>
              <a:t>Direct Employee Applicant </a:t>
            </a:r>
            <a:r>
              <a:rPr lang="en-US" sz="1000" dirty="0">
                <a:solidFill>
                  <a:schemeClr val="tx2">
                    <a:lumMod val="25000"/>
                  </a:schemeClr>
                </a:solidFill>
                <a:latin typeface="Arial" panose="020B0604020202020204" pitchFamily="34" charset="0"/>
                <a:cs typeface="Arial" panose="020B0604020202020204" pitchFamily="34" charset="0"/>
              </a:rPr>
              <a:t>candidate pool is a significant resource commitment as there is no Application Process.</a:t>
            </a:r>
          </a:p>
          <a:p>
            <a:pPr lvl="1"/>
            <a:endParaRPr lang="en-US" sz="1000" dirty="0">
              <a:solidFill>
                <a:schemeClr val="tx2">
                  <a:lumMod val="2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1BAC7028-0498-465B-8C37-BABD98261B37}"/>
              </a:ext>
            </a:extLst>
          </p:cNvPr>
          <p:cNvSpPr txBox="1"/>
          <p:nvPr/>
        </p:nvSpPr>
        <p:spPr>
          <a:xfrm>
            <a:off x="10392536" y="1508431"/>
            <a:ext cx="1062447" cy="954107"/>
          </a:xfrm>
          <a:prstGeom prst="rect">
            <a:avLst/>
          </a:prstGeom>
          <a:noFill/>
        </p:spPr>
        <p:txBody>
          <a:bodyPr wrap="square" rtlCol="0">
            <a:spAutoFit/>
          </a:bodyPr>
          <a:lstStyle/>
          <a:p>
            <a:r>
              <a:rPr lang="en-US" sz="800" i="1" dirty="0"/>
              <a:t>*offer rates are normalized and calculated with affective sample population for application type candidate pool</a:t>
            </a:r>
          </a:p>
        </p:txBody>
      </p:sp>
      <p:pic>
        <p:nvPicPr>
          <p:cNvPr id="26" name="Picture 25">
            <a:extLst>
              <a:ext uri="{FF2B5EF4-FFF2-40B4-BE49-F238E27FC236}">
                <a16:creationId xmlns:a16="http://schemas.microsoft.com/office/drawing/2014/main" id="{879CE273-5FD8-4D9D-B966-A3A1247C125A}"/>
              </a:ext>
            </a:extLst>
          </p:cNvPr>
          <p:cNvPicPr>
            <a:picLocks noChangeAspect="1"/>
          </p:cNvPicPr>
          <p:nvPr/>
        </p:nvPicPr>
        <p:blipFill>
          <a:blip r:embed="rId4"/>
          <a:stretch>
            <a:fillRect/>
          </a:stretch>
        </p:blipFill>
        <p:spPr>
          <a:xfrm>
            <a:off x="318343" y="976090"/>
            <a:ext cx="6700703" cy="1287692"/>
          </a:xfrm>
          <a:prstGeom prst="rect">
            <a:avLst/>
          </a:prstGeom>
        </p:spPr>
      </p:pic>
      <p:sp>
        <p:nvSpPr>
          <p:cNvPr id="31" name="TextBox 30">
            <a:extLst>
              <a:ext uri="{FF2B5EF4-FFF2-40B4-BE49-F238E27FC236}">
                <a16:creationId xmlns:a16="http://schemas.microsoft.com/office/drawing/2014/main" id="{3ED897A1-82F0-4CFC-B3E0-AD3841305420}"/>
              </a:ext>
            </a:extLst>
          </p:cNvPr>
          <p:cNvSpPr txBox="1"/>
          <p:nvPr/>
        </p:nvSpPr>
        <p:spPr>
          <a:xfrm>
            <a:off x="635071" y="5401722"/>
            <a:ext cx="10057990" cy="707886"/>
          </a:xfrm>
          <a:prstGeom prst="rect">
            <a:avLst/>
          </a:prstGeom>
          <a:noFill/>
        </p:spPr>
        <p:txBody>
          <a:bodyPr wrap="square" rtlCol="0">
            <a:spAutoFit/>
          </a:bodyPr>
          <a:lstStyle/>
          <a:p>
            <a:pPr marL="171450" indent="-171450">
              <a:buFontTx/>
              <a:buChar char="-"/>
            </a:pPr>
            <a:r>
              <a:rPr lang="en-US" sz="1000" b="1" dirty="0">
                <a:solidFill>
                  <a:schemeClr val="tx2">
                    <a:lumMod val="25000"/>
                  </a:schemeClr>
                </a:solidFill>
                <a:latin typeface="Arial" panose="020B0604020202020204" pitchFamily="34" charset="0"/>
                <a:cs typeface="Arial" panose="020B0604020202020204" pitchFamily="34" charset="0"/>
              </a:rPr>
              <a:t>Direct Employee Applicants</a:t>
            </a:r>
            <a:r>
              <a:rPr lang="en-US" sz="1000" dirty="0">
                <a:solidFill>
                  <a:schemeClr val="tx2">
                    <a:lumMod val="25000"/>
                  </a:schemeClr>
                </a:solidFill>
                <a:latin typeface="Arial" panose="020B0604020202020204" pitchFamily="34" charset="0"/>
                <a:cs typeface="Arial" panose="020B0604020202020204" pitchFamily="34" charset="0"/>
              </a:rPr>
              <a:t> account for 67% of total “Offers Accepted” in 2020 </a:t>
            </a:r>
          </a:p>
          <a:p>
            <a:pPr marL="628650" lvl="1"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The rate in which offers are accepted in relation to the number of offers extended, </a:t>
            </a:r>
            <a:r>
              <a:rPr lang="en-US" sz="1000" b="1" dirty="0">
                <a:solidFill>
                  <a:schemeClr val="tx2">
                    <a:lumMod val="25000"/>
                  </a:schemeClr>
                </a:solidFill>
                <a:latin typeface="Arial" panose="020B0604020202020204" pitchFamily="34" charset="0"/>
                <a:cs typeface="Arial" panose="020B0604020202020204" pitchFamily="34" charset="0"/>
              </a:rPr>
              <a:t>Direct Employee Applicants </a:t>
            </a:r>
            <a:r>
              <a:rPr lang="en-US" sz="1000" dirty="0">
                <a:solidFill>
                  <a:schemeClr val="tx2">
                    <a:lumMod val="25000"/>
                  </a:schemeClr>
                </a:solidFill>
                <a:latin typeface="Arial" panose="020B0604020202020204" pitchFamily="34" charset="0"/>
                <a:cs typeface="Arial" panose="020B0604020202020204" pitchFamily="34" charset="0"/>
              </a:rPr>
              <a:t>lead other application types at a rate of 98%.	</a:t>
            </a:r>
          </a:p>
          <a:p>
            <a:pPr marL="628650" lvl="1" indent="-171450">
              <a:buFontTx/>
              <a:buChar char="-"/>
            </a:pPr>
            <a:endParaRPr lang="en-US" sz="1000" dirty="0">
              <a:solidFill>
                <a:schemeClr val="tx2">
                  <a:lumMod val="25000"/>
                </a:schemeClr>
              </a:solidFill>
              <a:latin typeface="Arial" panose="020B0604020202020204" pitchFamily="34" charset="0"/>
              <a:cs typeface="Arial" panose="020B0604020202020204" pitchFamily="34" charset="0"/>
            </a:endParaRPr>
          </a:p>
          <a:p>
            <a:pPr algn="ctr"/>
            <a:r>
              <a:rPr lang="en-US" sz="1000" dirty="0">
                <a:solidFill>
                  <a:schemeClr val="tx2">
                    <a:lumMod val="25000"/>
                  </a:schemeClr>
                </a:solidFill>
                <a:latin typeface="Arial" panose="020B0604020202020204" pitchFamily="34" charset="0"/>
                <a:cs typeface="Arial" panose="020B0604020202020204" pitchFamily="34" charset="0"/>
              </a:rPr>
              <a:t>It will be crucial to look further into why the extended offers for </a:t>
            </a:r>
            <a:r>
              <a:rPr lang="en-US" sz="1000" b="1" dirty="0">
                <a:solidFill>
                  <a:schemeClr val="tx2">
                    <a:lumMod val="25000"/>
                  </a:schemeClr>
                </a:solidFill>
                <a:latin typeface="Arial" panose="020B0604020202020204" pitchFamily="34" charset="0"/>
                <a:cs typeface="Arial" panose="020B0604020202020204" pitchFamily="34" charset="0"/>
              </a:rPr>
              <a:t>Direct Employee Applicant </a:t>
            </a:r>
            <a:r>
              <a:rPr lang="en-US" sz="1000" dirty="0">
                <a:solidFill>
                  <a:schemeClr val="tx2">
                    <a:lumMod val="25000"/>
                  </a:schemeClr>
                </a:solidFill>
                <a:latin typeface="Arial" panose="020B0604020202020204" pitchFamily="34" charset="0"/>
                <a:cs typeface="Arial" panose="020B0604020202020204" pitchFamily="34" charset="0"/>
              </a:rPr>
              <a:t>candidates</a:t>
            </a:r>
            <a:r>
              <a:rPr lang="en-US" sz="1000" b="1" dirty="0">
                <a:solidFill>
                  <a:schemeClr val="tx2">
                    <a:lumMod val="25000"/>
                  </a:schemeClr>
                </a:solidFill>
                <a:latin typeface="Arial" panose="020B0604020202020204" pitchFamily="34" charset="0"/>
                <a:cs typeface="Arial" panose="020B0604020202020204" pitchFamily="34" charset="0"/>
              </a:rPr>
              <a:t> </a:t>
            </a:r>
            <a:r>
              <a:rPr lang="en-US" sz="1000" dirty="0">
                <a:solidFill>
                  <a:schemeClr val="tx2">
                    <a:lumMod val="25000"/>
                  </a:schemeClr>
                </a:solidFill>
                <a:latin typeface="Arial" panose="020B0604020202020204" pitchFamily="34" charset="0"/>
                <a:cs typeface="Arial" panose="020B0604020202020204" pitchFamily="34" charset="0"/>
              </a:rPr>
              <a:t>remain conservative and the acceptance rate high.</a:t>
            </a:r>
          </a:p>
        </p:txBody>
      </p:sp>
      <p:cxnSp>
        <p:nvCxnSpPr>
          <p:cNvPr id="39" name="Straight Arrow Connector 38">
            <a:extLst>
              <a:ext uri="{FF2B5EF4-FFF2-40B4-BE49-F238E27FC236}">
                <a16:creationId xmlns:a16="http://schemas.microsoft.com/office/drawing/2014/main" id="{6A02554F-6B86-4CB0-9D07-8AB84F3D9C1F}"/>
              </a:ext>
            </a:extLst>
          </p:cNvPr>
          <p:cNvCxnSpPr>
            <a:cxnSpLocks/>
          </p:cNvCxnSpPr>
          <p:nvPr/>
        </p:nvCxnSpPr>
        <p:spPr>
          <a:xfrm flipV="1">
            <a:off x="6194066" y="2462539"/>
            <a:ext cx="1560719" cy="1454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23A9A54-1479-42AA-9393-D3AE37CEABB2}"/>
              </a:ext>
            </a:extLst>
          </p:cNvPr>
          <p:cNvPicPr>
            <a:picLocks noChangeAspect="1"/>
          </p:cNvPicPr>
          <p:nvPr/>
        </p:nvPicPr>
        <p:blipFill rotWithShape="1">
          <a:blip r:embed="rId5"/>
          <a:srcRect l="5138" r="2570" b="4336"/>
          <a:stretch/>
        </p:blipFill>
        <p:spPr>
          <a:xfrm>
            <a:off x="1545121" y="2936183"/>
            <a:ext cx="4350069" cy="2374726"/>
          </a:xfrm>
          <a:prstGeom prst="rect">
            <a:avLst/>
          </a:prstGeom>
        </p:spPr>
      </p:pic>
      <p:pic>
        <p:nvPicPr>
          <p:cNvPr id="6" name="Picture 5">
            <a:extLst>
              <a:ext uri="{FF2B5EF4-FFF2-40B4-BE49-F238E27FC236}">
                <a16:creationId xmlns:a16="http://schemas.microsoft.com/office/drawing/2014/main" id="{DEFF70A8-514F-424C-A84E-BF40E4B2E460}"/>
              </a:ext>
            </a:extLst>
          </p:cNvPr>
          <p:cNvPicPr>
            <a:picLocks noChangeAspect="1"/>
          </p:cNvPicPr>
          <p:nvPr/>
        </p:nvPicPr>
        <p:blipFill rotWithShape="1">
          <a:blip r:embed="rId6"/>
          <a:srcRect l="1914" r="1491" b="494"/>
          <a:stretch/>
        </p:blipFill>
        <p:spPr>
          <a:xfrm>
            <a:off x="7305754" y="2943382"/>
            <a:ext cx="4297358" cy="2428648"/>
          </a:xfrm>
          <a:prstGeom prst="rect">
            <a:avLst/>
          </a:prstGeom>
        </p:spPr>
      </p:pic>
      <p:pic>
        <p:nvPicPr>
          <p:cNvPr id="4" name="Picture 3">
            <a:extLst>
              <a:ext uri="{FF2B5EF4-FFF2-40B4-BE49-F238E27FC236}">
                <a16:creationId xmlns:a16="http://schemas.microsoft.com/office/drawing/2014/main" id="{65DC9A08-F1C5-43E9-8C64-46FE7E5DCC8F}"/>
              </a:ext>
            </a:extLst>
          </p:cNvPr>
          <p:cNvPicPr>
            <a:picLocks noChangeAspect="1"/>
          </p:cNvPicPr>
          <p:nvPr/>
        </p:nvPicPr>
        <p:blipFill>
          <a:blip r:embed="rId7"/>
          <a:stretch>
            <a:fillRect/>
          </a:stretch>
        </p:blipFill>
        <p:spPr>
          <a:xfrm>
            <a:off x="7525038" y="989798"/>
            <a:ext cx="2863829" cy="1923892"/>
          </a:xfrm>
          <a:prstGeom prst="rect">
            <a:avLst/>
          </a:prstGeom>
        </p:spPr>
      </p:pic>
    </p:spTree>
    <p:extLst>
      <p:ext uri="{BB962C8B-B14F-4D97-AF65-F5344CB8AC3E}">
        <p14:creationId xmlns:p14="http://schemas.microsoft.com/office/powerpoint/2010/main" val="355115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Logo&#10;&#10;Description automatically generated">
            <a:extLst>
              <a:ext uri="{FF2B5EF4-FFF2-40B4-BE49-F238E27FC236}">
                <a16:creationId xmlns:a16="http://schemas.microsoft.com/office/drawing/2014/main" id="{03E4D61D-C969-4D38-AC25-F71A45CD5293}"/>
              </a:ext>
            </a:extLst>
          </p:cNvPr>
          <p:cNvPicPr>
            <a:picLocks noGrp="1" noChangeAspect="1"/>
          </p:cNvPicPr>
          <p:nvPr>
            <p:ph idx="1"/>
          </p:nvPr>
        </p:nvPicPr>
        <p:blipFill rotWithShape="1">
          <a:blip r:embed="rId2"/>
          <a:srcRect t="23141" b="25134"/>
          <a:stretch/>
        </p:blipFill>
        <p:spPr>
          <a:xfrm>
            <a:off x="10591800" y="5882666"/>
            <a:ext cx="1419225" cy="407298"/>
          </a:xfrm>
        </p:spPr>
      </p:pic>
      <p:sp>
        <p:nvSpPr>
          <p:cNvPr id="11" name="TextBox 10">
            <a:extLst>
              <a:ext uri="{FF2B5EF4-FFF2-40B4-BE49-F238E27FC236}">
                <a16:creationId xmlns:a16="http://schemas.microsoft.com/office/drawing/2014/main" id="{2A5FEFA5-B571-4F47-9134-7DFE8FEE14A9}"/>
              </a:ext>
            </a:extLst>
          </p:cNvPr>
          <p:cNvSpPr txBox="1"/>
          <p:nvPr/>
        </p:nvSpPr>
        <p:spPr>
          <a:xfrm>
            <a:off x="545658" y="101953"/>
            <a:ext cx="1132985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2020 Gas Engineering Pass Through Rates</a:t>
            </a:r>
          </a:p>
        </p:txBody>
      </p:sp>
      <p:pic>
        <p:nvPicPr>
          <p:cNvPr id="3" name="Picture 2">
            <a:extLst>
              <a:ext uri="{FF2B5EF4-FFF2-40B4-BE49-F238E27FC236}">
                <a16:creationId xmlns:a16="http://schemas.microsoft.com/office/drawing/2014/main" id="{5D641921-D0F5-460B-BBC2-4C7251DD3A09}"/>
              </a:ext>
            </a:extLst>
          </p:cNvPr>
          <p:cNvPicPr>
            <a:picLocks noChangeAspect="1"/>
          </p:cNvPicPr>
          <p:nvPr/>
        </p:nvPicPr>
        <p:blipFill>
          <a:blip r:embed="rId3"/>
          <a:stretch>
            <a:fillRect/>
          </a:stretch>
        </p:blipFill>
        <p:spPr>
          <a:xfrm>
            <a:off x="161924" y="952285"/>
            <a:ext cx="5998528" cy="900758"/>
          </a:xfrm>
          <a:prstGeom prst="rect">
            <a:avLst/>
          </a:prstGeom>
        </p:spPr>
      </p:pic>
      <p:cxnSp>
        <p:nvCxnSpPr>
          <p:cNvPr id="15" name="Straight Connector 14">
            <a:extLst>
              <a:ext uri="{FF2B5EF4-FFF2-40B4-BE49-F238E27FC236}">
                <a16:creationId xmlns:a16="http://schemas.microsoft.com/office/drawing/2014/main" id="{B64CF5D5-03D4-451B-ABA2-CBA9362F64E3}"/>
              </a:ext>
            </a:extLst>
          </p:cNvPr>
          <p:cNvCxnSpPr/>
          <p:nvPr/>
        </p:nvCxnSpPr>
        <p:spPr>
          <a:xfrm>
            <a:off x="161924" y="876677"/>
            <a:ext cx="1186815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605A14C-FE75-4913-9510-AE24B59632B7}"/>
              </a:ext>
            </a:extLst>
          </p:cNvPr>
          <p:cNvSpPr txBox="1"/>
          <p:nvPr/>
        </p:nvSpPr>
        <p:spPr>
          <a:xfrm>
            <a:off x="541990" y="282074"/>
            <a:ext cx="9335588" cy="584775"/>
          </a:xfrm>
          <a:prstGeom prst="rect">
            <a:avLst/>
          </a:prstGeom>
          <a:noFill/>
        </p:spPr>
        <p:txBody>
          <a:bodyPr wrap="square" rtlCol="0" anchor="ctr">
            <a:spAutoFit/>
          </a:bodyPr>
          <a:lstStyle/>
          <a:p>
            <a:endParaRPr lang="en-US" sz="1600" b="1" dirty="0">
              <a:solidFill>
                <a:schemeClr val="tx2">
                  <a:lumMod val="25000"/>
                </a:schemeClr>
              </a:solidFill>
              <a:latin typeface="Arial" panose="020B0604020202020204" pitchFamily="34" charset="0"/>
              <a:cs typeface="Arial" panose="020B0604020202020204" pitchFamily="34" charset="0"/>
            </a:endParaRPr>
          </a:p>
          <a:p>
            <a:r>
              <a:rPr lang="en-US" sz="1600" b="1" dirty="0">
                <a:solidFill>
                  <a:schemeClr val="tx2">
                    <a:lumMod val="25000"/>
                  </a:schemeClr>
                </a:solidFill>
                <a:latin typeface="Arial" panose="020B0604020202020204" pitchFamily="34" charset="0"/>
                <a:cs typeface="Arial" panose="020B0604020202020204" pitchFamily="34" charset="0"/>
              </a:rPr>
              <a:t>Overview</a:t>
            </a:r>
          </a:p>
        </p:txBody>
      </p:sp>
      <p:sp>
        <p:nvSpPr>
          <p:cNvPr id="18" name="TextBox 17">
            <a:extLst>
              <a:ext uri="{FF2B5EF4-FFF2-40B4-BE49-F238E27FC236}">
                <a16:creationId xmlns:a16="http://schemas.microsoft.com/office/drawing/2014/main" id="{461C689D-435C-44CD-80F5-3B2DB6D9187E}"/>
              </a:ext>
            </a:extLst>
          </p:cNvPr>
          <p:cNvSpPr txBox="1"/>
          <p:nvPr/>
        </p:nvSpPr>
        <p:spPr>
          <a:xfrm>
            <a:off x="204261" y="1828928"/>
            <a:ext cx="6131883" cy="1785104"/>
          </a:xfrm>
          <a:prstGeom prst="rect">
            <a:avLst/>
          </a:prstGeom>
          <a:noFill/>
        </p:spPr>
        <p:txBody>
          <a:bodyPr wrap="square" rtlCol="0">
            <a:spAutoFit/>
          </a:bodyPr>
          <a:lstStyle/>
          <a:p>
            <a:pPr marL="171450"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Overall, the Gas Engineering candidate pipeline is healthy. </a:t>
            </a:r>
          </a:p>
          <a:p>
            <a:pPr marL="171450" indent="-171450">
              <a:buFontTx/>
              <a:buChar char="-"/>
            </a:pPr>
            <a:endParaRPr lang="en-US" sz="1000" dirty="0">
              <a:solidFill>
                <a:schemeClr val="tx2">
                  <a:lumMod val="25000"/>
                </a:schemeClr>
              </a:solidFill>
              <a:latin typeface="Arial" panose="020B0604020202020204" pitchFamily="34" charset="0"/>
              <a:cs typeface="Arial" panose="020B0604020202020204" pitchFamily="34" charset="0"/>
            </a:endParaRPr>
          </a:p>
          <a:p>
            <a:pPr marL="628650" lvl="1"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Pass through rates throughout the candidate pipeline exit each phase at an upward slope. The Offer’s Extended PTR is exceptionally high at 96% which shows that an affective candidate pool is being extended offers.</a:t>
            </a:r>
          </a:p>
          <a:p>
            <a:pPr lvl="1" algn="ctr"/>
            <a:endParaRPr lang="en-US" sz="1000" dirty="0">
              <a:solidFill>
                <a:schemeClr val="tx2">
                  <a:lumMod val="25000"/>
                </a:schemeClr>
              </a:solidFill>
              <a:latin typeface="Arial" panose="020B0604020202020204" pitchFamily="34" charset="0"/>
              <a:cs typeface="Arial" panose="020B0604020202020204" pitchFamily="34" charset="0"/>
            </a:endParaRPr>
          </a:p>
          <a:p>
            <a:pPr algn="ctr"/>
            <a:r>
              <a:rPr lang="en-US" sz="1000" dirty="0">
                <a:solidFill>
                  <a:schemeClr val="tx2">
                    <a:lumMod val="25000"/>
                  </a:schemeClr>
                </a:solidFill>
                <a:latin typeface="Arial" panose="020B0604020202020204" pitchFamily="34" charset="0"/>
                <a:cs typeface="Arial" panose="020B0604020202020204" pitchFamily="34" charset="0"/>
              </a:rPr>
              <a:t>At 18%, The PTR for the Application Phase is relatively low and further </a:t>
            </a:r>
            <a:r>
              <a:rPr lang="en-US" sz="1000" b="1" dirty="0">
                <a:solidFill>
                  <a:schemeClr val="tx2">
                    <a:lumMod val="25000"/>
                  </a:schemeClr>
                </a:solidFill>
                <a:latin typeface="Arial" panose="020B0604020202020204" pitchFamily="34" charset="0"/>
                <a:cs typeface="Arial" panose="020B0604020202020204" pitchFamily="34" charset="0"/>
              </a:rPr>
              <a:t>scrutinization of the applicant pool and recruiting capacity should be performed.</a:t>
            </a:r>
          </a:p>
          <a:p>
            <a:pPr algn="ctr"/>
            <a:endParaRPr lang="en-US" sz="1000" b="1" dirty="0">
              <a:solidFill>
                <a:schemeClr val="tx2">
                  <a:lumMod val="25000"/>
                </a:schemeClr>
              </a:solidFill>
              <a:latin typeface="Arial" panose="020B0604020202020204" pitchFamily="34" charset="0"/>
              <a:cs typeface="Arial" panose="020B0604020202020204" pitchFamily="34" charset="0"/>
            </a:endParaRPr>
          </a:p>
          <a:p>
            <a:pPr lvl="1" algn="ctr"/>
            <a:r>
              <a:rPr lang="en-US" sz="1000" dirty="0">
                <a:solidFill>
                  <a:schemeClr val="tx2">
                    <a:lumMod val="25000"/>
                  </a:schemeClr>
                </a:solidFill>
                <a:latin typeface="Arial" panose="020B0604020202020204" pitchFamily="34" charset="0"/>
                <a:cs typeface="Arial" panose="020B0604020202020204" pitchFamily="34" charset="0"/>
              </a:rPr>
              <a:t>It is crucial to understand the effectiveness of our recruitment methods, </a:t>
            </a:r>
            <a:r>
              <a:rPr lang="en-US" sz="1000" dirty="0" err="1">
                <a:solidFill>
                  <a:schemeClr val="tx2">
                    <a:lumMod val="25000"/>
                  </a:schemeClr>
                </a:solidFill>
                <a:latin typeface="Arial" panose="020B0604020202020204" pitchFamily="34" charset="0"/>
                <a:cs typeface="Arial" panose="020B0604020202020204" pitchFamily="34" charset="0"/>
              </a:rPr>
              <a:t>i.e</a:t>
            </a:r>
            <a:r>
              <a:rPr lang="en-US" sz="1000" dirty="0">
                <a:solidFill>
                  <a:schemeClr val="tx2">
                    <a:lumMod val="25000"/>
                  </a:schemeClr>
                </a:solidFill>
                <a:latin typeface="Arial" panose="020B0604020202020204" pitchFamily="34" charset="0"/>
                <a:cs typeface="Arial" panose="020B0604020202020204" pitchFamily="34" charset="0"/>
              </a:rPr>
              <a:t> job postings, sourcing, etc.</a:t>
            </a:r>
          </a:p>
        </p:txBody>
      </p:sp>
      <p:pic>
        <p:nvPicPr>
          <p:cNvPr id="19" name="Picture 18">
            <a:extLst>
              <a:ext uri="{FF2B5EF4-FFF2-40B4-BE49-F238E27FC236}">
                <a16:creationId xmlns:a16="http://schemas.microsoft.com/office/drawing/2014/main" id="{385B0D0C-C4B1-4E57-A12C-00694CA33868}"/>
              </a:ext>
            </a:extLst>
          </p:cNvPr>
          <p:cNvPicPr>
            <a:picLocks noChangeAspect="1"/>
          </p:cNvPicPr>
          <p:nvPr/>
        </p:nvPicPr>
        <p:blipFill>
          <a:blip r:embed="rId4"/>
          <a:stretch>
            <a:fillRect/>
          </a:stretch>
        </p:blipFill>
        <p:spPr>
          <a:xfrm>
            <a:off x="541990" y="3614032"/>
            <a:ext cx="4921029" cy="2606820"/>
          </a:xfrm>
          <a:prstGeom prst="rect">
            <a:avLst/>
          </a:prstGeom>
        </p:spPr>
      </p:pic>
      <p:sp>
        <p:nvSpPr>
          <p:cNvPr id="20" name="TextBox 19">
            <a:extLst>
              <a:ext uri="{FF2B5EF4-FFF2-40B4-BE49-F238E27FC236}">
                <a16:creationId xmlns:a16="http://schemas.microsoft.com/office/drawing/2014/main" id="{E840A87D-ED13-4D2A-B152-E1C6EC5B8807}"/>
              </a:ext>
            </a:extLst>
          </p:cNvPr>
          <p:cNvSpPr txBox="1"/>
          <p:nvPr/>
        </p:nvSpPr>
        <p:spPr>
          <a:xfrm>
            <a:off x="5879142" y="4184903"/>
            <a:ext cx="6131883" cy="1631216"/>
          </a:xfrm>
          <a:prstGeom prst="rect">
            <a:avLst/>
          </a:prstGeom>
          <a:noFill/>
        </p:spPr>
        <p:txBody>
          <a:bodyPr wrap="square" rtlCol="0">
            <a:spAutoFit/>
          </a:bodyPr>
          <a:lstStyle/>
          <a:p>
            <a:pPr marL="171450"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All application type candidate pools on average maintain a high Offer Extended PTR.</a:t>
            </a:r>
          </a:p>
          <a:p>
            <a:pPr marL="171450" indent="-171450">
              <a:buFontTx/>
              <a:buChar char="-"/>
            </a:pPr>
            <a:endParaRPr lang="en-US" sz="1000" dirty="0">
              <a:solidFill>
                <a:schemeClr val="tx2">
                  <a:lumMod val="25000"/>
                </a:schemeClr>
              </a:solidFill>
              <a:latin typeface="Arial" panose="020B0604020202020204" pitchFamily="34" charset="0"/>
              <a:cs typeface="Arial" panose="020B0604020202020204" pitchFamily="34" charset="0"/>
            </a:endParaRPr>
          </a:p>
          <a:p>
            <a:pPr marL="171450"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Application type, </a:t>
            </a:r>
            <a:r>
              <a:rPr lang="en-US" sz="1000" b="1" dirty="0" err="1">
                <a:solidFill>
                  <a:schemeClr val="tx2">
                    <a:lumMod val="25000"/>
                  </a:schemeClr>
                </a:solidFill>
                <a:latin typeface="Arial" panose="020B0604020202020204" pitchFamily="34" charset="0"/>
                <a:cs typeface="Arial" panose="020B0604020202020204" pitchFamily="34" charset="0"/>
              </a:rPr>
              <a:t>Sourcer</a:t>
            </a:r>
            <a:r>
              <a:rPr lang="en-US" sz="1000" b="1" dirty="0">
                <a:solidFill>
                  <a:schemeClr val="tx2">
                    <a:lumMod val="25000"/>
                  </a:schemeClr>
                </a:solidFill>
                <a:latin typeface="Arial" panose="020B0604020202020204" pitchFamily="34" charset="0"/>
                <a:cs typeface="Arial" panose="020B0604020202020204" pitchFamily="34" charset="0"/>
              </a:rPr>
              <a:t> </a:t>
            </a:r>
            <a:r>
              <a:rPr lang="en-US" sz="1000" dirty="0">
                <a:solidFill>
                  <a:schemeClr val="tx2">
                    <a:lumMod val="25000"/>
                  </a:schemeClr>
                </a:solidFill>
                <a:latin typeface="Arial" panose="020B0604020202020204" pitchFamily="34" charset="0"/>
                <a:cs typeface="Arial" panose="020B0604020202020204" pitchFamily="34" charset="0"/>
              </a:rPr>
              <a:t>shows visible signs of bottleneck in the Phone Interview Phase. </a:t>
            </a:r>
          </a:p>
          <a:p>
            <a:pPr marL="628650" lvl="1"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As seen in the graph on the left, only 21% of the candidate pool exits the Phone Interview Phase and 60% of the candidate pool transitions from the Application process into Phone Interview process.</a:t>
            </a:r>
          </a:p>
          <a:p>
            <a:pPr marL="628650" lvl="1" indent="-171450">
              <a:buFontTx/>
              <a:buChar char="-"/>
            </a:pPr>
            <a:endParaRPr lang="en-US" sz="1000" dirty="0">
              <a:solidFill>
                <a:schemeClr val="tx2">
                  <a:lumMod val="25000"/>
                </a:schemeClr>
              </a:solidFill>
              <a:latin typeface="Arial" panose="020B0604020202020204" pitchFamily="34" charset="0"/>
              <a:cs typeface="Arial" panose="020B0604020202020204" pitchFamily="34" charset="0"/>
            </a:endParaRPr>
          </a:p>
          <a:p>
            <a:pPr algn="ctr"/>
            <a:r>
              <a:rPr lang="en-US" sz="1000" dirty="0">
                <a:solidFill>
                  <a:schemeClr val="tx2">
                    <a:lumMod val="25000"/>
                  </a:schemeClr>
                </a:solidFill>
                <a:latin typeface="Arial" panose="020B0604020202020204" pitchFamily="34" charset="0"/>
                <a:cs typeface="Arial" panose="020B0604020202020204" pitchFamily="34" charset="0"/>
              </a:rPr>
              <a:t>Further scrutiny is needed to identify if affective screening methods are taking place in the </a:t>
            </a:r>
            <a:r>
              <a:rPr lang="en-US" sz="1000" b="1" dirty="0">
                <a:solidFill>
                  <a:schemeClr val="tx2">
                    <a:lumMod val="25000"/>
                  </a:schemeClr>
                </a:solidFill>
                <a:latin typeface="Arial" panose="020B0604020202020204" pitchFamily="34" charset="0"/>
                <a:cs typeface="Arial" panose="020B0604020202020204" pitchFamily="34" charset="0"/>
              </a:rPr>
              <a:t>Application Phase for the </a:t>
            </a:r>
            <a:r>
              <a:rPr lang="en-US" sz="1000" b="1" dirty="0" err="1">
                <a:solidFill>
                  <a:schemeClr val="tx2">
                    <a:lumMod val="25000"/>
                  </a:schemeClr>
                </a:solidFill>
                <a:latin typeface="Arial" panose="020B0604020202020204" pitchFamily="34" charset="0"/>
                <a:cs typeface="Arial" panose="020B0604020202020204" pitchFamily="34" charset="0"/>
              </a:rPr>
              <a:t>Sourcer</a:t>
            </a:r>
            <a:r>
              <a:rPr lang="en-US" sz="1000" b="1" dirty="0">
                <a:solidFill>
                  <a:schemeClr val="tx2">
                    <a:lumMod val="25000"/>
                  </a:schemeClr>
                </a:solidFill>
                <a:latin typeface="Arial" panose="020B0604020202020204" pitchFamily="34" charset="0"/>
                <a:cs typeface="Arial" panose="020B0604020202020204" pitchFamily="34" charset="0"/>
              </a:rPr>
              <a:t> application type candidates</a:t>
            </a:r>
            <a:endParaRPr lang="en-US" sz="1000" dirty="0">
              <a:solidFill>
                <a:schemeClr val="tx2">
                  <a:lumMod val="25000"/>
                </a:schemeClr>
              </a:solidFill>
              <a:latin typeface="Arial" panose="020B0604020202020204" pitchFamily="34" charset="0"/>
              <a:cs typeface="Arial" panose="020B0604020202020204" pitchFamily="34" charset="0"/>
            </a:endParaRPr>
          </a:p>
          <a:p>
            <a:endParaRPr lang="en-US" sz="1000" dirty="0">
              <a:solidFill>
                <a:schemeClr val="tx2">
                  <a:lumMod val="25000"/>
                </a:schemeClr>
              </a:solidFill>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333536A6-D2B5-433D-98AF-E2CAA7E099DA}"/>
              </a:ext>
            </a:extLst>
          </p:cNvPr>
          <p:cNvPicPr>
            <a:picLocks noChangeAspect="1"/>
          </p:cNvPicPr>
          <p:nvPr/>
        </p:nvPicPr>
        <p:blipFill>
          <a:blip r:embed="rId5"/>
          <a:stretch>
            <a:fillRect/>
          </a:stretch>
        </p:blipFill>
        <p:spPr>
          <a:xfrm>
            <a:off x="6685204" y="1148923"/>
            <a:ext cx="4982044" cy="1862132"/>
          </a:xfrm>
          <a:prstGeom prst="rect">
            <a:avLst/>
          </a:prstGeom>
        </p:spPr>
      </p:pic>
      <p:sp>
        <p:nvSpPr>
          <p:cNvPr id="25" name="Oval 24">
            <a:extLst>
              <a:ext uri="{FF2B5EF4-FFF2-40B4-BE49-F238E27FC236}">
                <a16:creationId xmlns:a16="http://schemas.microsoft.com/office/drawing/2014/main" id="{67AECDA1-EF0E-44EB-BE64-CBAD972EC33A}"/>
              </a:ext>
            </a:extLst>
          </p:cNvPr>
          <p:cNvSpPr/>
          <p:nvPr/>
        </p:nvSpPr>
        <p:spPr>
          <a:xfrm rot="18668810">
            <a:off x="10111203" y="1557364"/>
            <a:ext cx="1985818" cy="724114"/>
          </a:xfrm>
          <a:prstGeom prst="ellipse">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AC57671E-8A3C-434C-9D0E-F46A4390E1D3}"/>
              </a:ext>
            </a:extLst>
          </p:cNvPr>
          <p:cNvCxnSpPr/>
          <p:nvPr/>
        </p:nvCxnSpPr>
        <p:spPr>
          <a:xfrm flipH="1">
            <a:off x="9931669" y="2710539"/>
            <a:ext cx="485622" cy="3911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F6EB87-7739-4D61-B87A-6D2AC620318D}"/>
              </a:ext>
            </a:extLst>
          </p:cNvPr>
          <p:cNvCxnSpPr>
            <a:cxnSpLocks/>
          </p:cNvCxnSpPr>
          <p:nvPr/>
        </p:nvCxnSpPr>
        <p:spPr>
          <a:xfrm flipH="1">
            <a:off x="2812917" y="5008728"/>
            <a:ext cx="3683417" cy="3903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9DE32BB-5D82-421A-856A-807CAF3C6440}"/>
              </a:ext>
            </a:extLst>
          </p:cNvPr>
          <p:cNvSpPr txBox="1"/>
          <p:nvPr/>
        </p:nvSpPr>
        <p:spPr>
          <a:xfrm>
            <a:off x="7278786" y="3165603"/>
            <a:ext cx="4890022" cy="400110"/>
          </a:xfrm>
          <a:prstGeom prst="rect">
            <a:avLst/>
          </a:prstGeom>
          <a:noFill/>
        </p:spPr>
        <p:txBody>
          <a:bodyPr wrap="square" rtlCol="0">
            <a:spAutoFit/>
          </a:bodyPr>
          <a:lstStyle/>
          <a:p>
            <a:pPr algn="ctr"/>
            <a:r>
              <a:rPr lang="en-US" sz="1000" b="1" dirty="0">
                <a:solidFill>
                  <a:schemeClr val="tx2">
                    <a:lumMod val="25000"/>
                  </a:schemeClr>
                </a:solidFill>
                <a:latin typeface="Arial" panose="020B0604020202020204" pitchFamily="34" charset="0"/>
                <a:cs typeface="Arial" panose="020B0604020202020204" pitchFamily="34" charset="0"/>
              </a:rPr>
              <a:t>See next slide for additional comments on recruiting capacity. </a:t>
            </a:r>
          </a:p>
          <a:p>
            <a:endParaRPr lang="en-US" sz="1000" dirty="0">
              <a:solidFill>
                <a:schemeClr val="tx2">
                  <a:lumMod val="25000"/>
                </a:schemeClr>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3A837595-13B0-4E94-A474-8EF285EF8AC3}"/>
              </a:ext>
            </a:extLst>
          </p:cNvPr>
          <p:cNvCxnSpPr>
            <a:cxnSpLocks/>
          </p:cNvCxnSpPr>
          <p:nvPr/>
        </p:nvCxnSpPr>
        <p:spPr>
          <a:xfrm>
            <a:off x="4910495" y="2992113"/>
            <a:ext cx="2897417" cy="2641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88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26B11258-8C37-4DA7-B8DF-ABB06B85B99D}"/>
              </a:ext>
            </a:extLst>
          </p:cNvPr>
          <p:cNvPicPr>
            <a:picLocks noChangeAspect="1"/>
          </p:cNvPicPr>
          <p:nvPr/>
        </p:nvPicPr>
        <p:blipFill>
          <a:blip r:embed="rId2"/>
          <a:stretch>
            <a:fillRect/>
          </a:stretch>
        </p:blipFill>
        <p:spPr>
          <a:xfrm>
            <a:off x="5980414" y="1054167"/>
            <a:ext cx="5812793" cy="1738705"/>
          </a:xfrm>
          <a:prstGeom prst="rect">
            <a:avLst/>
          </a:prstGeom>
        </p:spPr>
      </p:pic>
      <p:cxnSp>
        <p:nvCxnSpPr>
          <p:cNvPr id="17" name="Straight Connector 16">
            <a:extLst>
              <a:ext uri="{FF2B5EF4-FFF2-40B4-BE49-F238E27FC236}">
                <a16:creationId xmlns:a16="http://schemas.microsoft.com/office/drawing/2014/main" id="{C4EAD8EA-AB1C-4895-8E1C-A7E3364201F1}"/>
              </a:ext>
            </a:extLst>
          </p:cNvPr>
          <p:cNvCxnSpPr/>
          <p:nvPr/>
        </p:nvCxnSpPr>
        <p:spPr>
          <a:xfrm>
            <a:off x="140333" y="868447"/>
            <a:ext cx="1186815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E7A45CC-54B6-46A2-92A8-6480E5F4C069}"/>
              </a:ext>
            </a:extLst>
          </p:cNvPr>
          <p:cNvSpPr txBox="1"/>
          <p:nvPr/>
        </p:nvSpPr>
        <p:spPr>
          <a:xfrm>
            <a:off x="557350" y="93068"/>
            <a:ext cx="1132985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2020 Gas Engineering Resource Plan</a:t>
            </a:r>
          </a:p>
        </p:txBody>
      </p:sp>
      <p:sp>
        <p:nvSpPr>
          <p:cNvPr id="20" name="TextBox 19">
            <a:extLst>
              <a:ext uri="{FF2B5EF4-FFF2-40B4-BE49-F238E27FC236}">
                <a16:creationId xmlns:a16="http://schemas.microsoft.com/office/drawing/2014/main" id="{AC1151E8-A46C-437B-9CF8-1B2F6EC1A05A}"/>
              </a:ext>
            </a:extLst>
          </p:cNvPr>
          <p:cNvSpPr txBox="1"/>
          <p:nvPr/>
        </p:nvSpPr>
        <p:spPr>
          <a:xfrm>
            <a:off x="553682" y="283672"/>
            <a:ext cx="9335588" cy="584775"/>
          </a:xfrm>
          <a:prstGeom prst="rect">
            <a:avLst/>
          </a:prstGeom>
          <a:noFill/>
        </p:spPr>
        <p:txBody>
          <a:bodyPr wrap="square" rtlCol="0" anchor="ctr">
            <a:spAutoFit/>
          </a:bodyPr>
          <a:lstStyle/>
          <a:p>
            <a:endParaRPr lang="en-US" sz="1600" b="1" dirty="0">
              <a:solidFill>
                <a:schemeClr val="tx2">
                  <a:lumMod val="25000"/>
                </a:schemeClr>
              </a:solidFill>
              <a:latin typeface="Arial" panose="020B0604020202020204" pitchFamily="34" charset="0"/>
              <a:cs typeface="Arial" panose="020B0604020202020204" pitchFamily="34" charset="0"/>
            </a:endParaRPr>
          </a:p>
          <a:p>
            <a:r>
              <a:rPr lang="en-US" sz="1600" b="1" dirty="0">
                <a:solidFill>
                  <a:schemeClr val="tx2">
                    <a:lumMod val="25000"/>
                  </a:schemeClr>
                </a:solidFill>
                <a:latin typeface="Arial" panose="020B0604020202020204" pitchFamily="34" charset="0"/>
                <a:cs typeface="Arial" panose="020B0604020202020204" pitchFamily="34" charset="0"/>
              </a:rPr>
              <a:t>2021 Outlook</a:t>
            </a:r>
          </a:p>
        </p:txBody>
      </p:sp>
      <p:sp>
        <p:nvSpPr>
          <p:cNvPr id="21" name="TextBox 20">
            <a:extLst>
              <a:ext uri="{FF2B5EF4-FFF2-40B4-BE49-F238E27FC236}">
                <a16:creationId xmlns:a16="http://schemas.microsoft.com/office/drawing/2014/main" id="{5DAD7079-0F78-467E-B162-C334466FC867}"/>
              </a:ext>
            </a:extLst>
          </p:cNvPr>
          <p:cNvSpPr txBox="1"/>
          <p:nvPr/>
        </p:nvSpPr>
        <p:spPr>
          <a:xfrm>
            <a:off x="553682" y="2738992"/>
            <a:ext cx="11761150" cy="400110"/>
          </a:xfrm>
          <a:prstGeom prst="rect">
            <a:avLst/>
          </a:prstGeom>
          <a:noFill/>
        </p:spPr>
        <p:txBody>
          <a:bodyPr wrap="square" rtlCol="0">
            <a:spAutoFit/>
          </a:bodyPr>
          <a:lstStyle/>
          <a:p>
            <a:pPr marL="171450" indent="-171450" algn="ctr">
              <a:buFontTx/>
              <a:buChar char="-"/>
            </a:pPr>
            <a:r>
              <a:rPr lang="en-US" sz="1000" dirty="0">
                <a:solidFill>
                  <a:schemeClr val="tx2">
                    <a:lumMod val="25000"/>
                  </a:schemeClr>
                </a:solidFill>
                <a:latin typeface="Arial" panose="020B0604020202020204" pitchFamily="34" charset="0"/>
                <a:cs typeface="Arial" panose="020B0604020202020204" pitchFamily="34" charset="0"/>
              </a:rPr>
              <a:t>As seen circled in blue, a dramatic increase in applicants in the 4</a:t>
            </a:r>
            <a:r>
              <a:rPr lang="en-US" sz="1000" baseline="30000" dirty="0">
                <a:solidFill>
                  <a:schemeClr val="tx2">
                    <a:lumMod val="25000"/>
                  </a:schemeClr>
                </a:solidFill>
                <a:latin typeface="Arial" panose="020B0604020202020204" pitchFamily="34" charset="0"/>
                <a:cs typeface="Arial" panose="020B0604020202020204" pitchFamily="34" charset="0"/>
              </a:rPr>
              <a:t>th</a:t>
            </a:r>
            <a:r>
              <a:rPr lang="en-US" sz="1000" dirty="0">
                <a:solidFill>
                  <a:schemeClr val="tx2">
                    <a:lumMod val="25000"/>
                  </a:schemeClr>
                </a:solidFill>
                <a:latin typeface="Arial" panose="020B0604020202020204" pitchFamily="34" charset="0"/>
                <a:cs typeface="Arial" panose="020B0604020202020204" pitchFamily="34" charset="0"/>
              </a:rPr>
              <a:t> quarter of 2020 resulted in a relative decline in the Application PTR. We can assume the 4</a:t>
            </a:r>
            <a:r>
              <a:rPr lang="en-US" sz="1000" baseline="30000" dirty="0">
                <a:solidFill>
                  <a:schemeClr val="tx2">
                    <a:lumMod val="25000"/>
                  </a:schemeClr>
                </a:solidFill>
                <a:latin typeface="Arial" panose="020B0604020202020204" pitchFamily="34" charset="0"/>
                <a:cs typeface="Arial" panose="020B0604020202020204" pitchFamily="34" charset="0"/>
              </a:rPr>
              <a:t>th</a:t>
            </a:r>
            <a:r>
              <a:rPr lang="en-US" sz="1000" dirty="0">
                <a:solidFill>
                  <a:schemeClr val="tx2">
                    <a:lumMod val="25000"/>
                  </a:schemeClr>
                </a:solidFill>
                <a:latin typeface="Arial" panose="020B0604020202020204" pitchFamily="34" charset="0"/>
                <a:cs typeface="Arial" panose="020B0604020202020204" pitchFamily="34" charset="0"/>
              </a:rPr>
              <a:t> quarter is primarily responsible for the exceedingly low Application PTR in 2020.</a:t>
            </a:r>
          </a:p>
        </p:txBody>
      </p:sp>
      <p:sp>
        <p:nvSpPr>
          <p:cNvPr id="23" name="Oval 22">
            <a:extLst>
              <a:ext uri="{FF2B5EF4-FFF2-40B4-BE49-F238E27FC236}">
                <a16:creationId xmlns:a16="http://schemas.microsoft.com/office/drawing/2014/main" id="{461525DC-9EAC-41BB-8CAC-9C389CEDA518}"/>
              </a:ext>
            </a:extLst>
          </p:cNvPr>
          <p:cNvSpPr/>
          <p:nvPr/>
        </p:nvSpPr>
        <p:spPr>
          <a:xfrm rot="13229739">
            <a:off x="10103462" y="1566135"/>
            <a:ext cx="1870296" cy="603204"/>
          </a:xfrm>
          <a:prstGeom prst="ellipse">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C9649F7-289A-44C5-92A3-D947075E15C7}"/>
              </a:ext>
            </a:extLst>
          </p:cNvPr>
          <p:cNvPicPr>
            <a:picLocks noChangeAspect="1"/>
          </p:cNvPicPr>
          <p:nvPr/>
        </p:nvPicPr>
        <p:blipFill>
          <a:blip r:embed="rId3"/>
          <a:stretch>
            <a:fillRect/>
          </a:stretch>
        </p:blipFill>
        <p:spPr>
          <a:xfrm>
            <a:off x="553682" y="1059051"/>
            <a:ext cx="5186588" cy="1670734"/>
          </a:xfrm>
          <a:prstGeom prst="rect">
            <a:avLst/>
          </a:prstGeom>
        </p:spPr>
      </p:pic>
      <p:sp>
        <p:nvSpPr>
          <p:cNvPr id="22" name="Oval 21">
            <a:extLst>
              <a:ext uri="{FF2B5EF4-FFF2-40B4-BE49-F238E27FC236}">
                <a16:creationId xmlns:a16="http://schemas.microsoft.com/office/drawing/2014/main" id="{453A0F73-E30A-4DA8-8DB2-39A3B0C75A39}"/>
              </a:ext>
            </a:extLst>
          </p:cNvPr>
          <p:cNvSpPr/>
          <p:nvPr/>
        </p:nvSpPr>
        <p:spPr>
          <a:xfrm rot="18668810">
            <a:off x="4316796" y="1665141"/>
            <a:ext cx="1448692" cy="334419"/>
          </a:xfrm>
          <a:prstGeom prst="ellipse">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Connector: Curved 34">
            <a:extLst>
              <a:ext uri="{FF2B5EF4-FFF2-40B4-BE49-F238E27FC236}">
                <a16:creationId xmlns:a16="http://schemas.microsoft.com/office/drawing/2014/main" id="{1F2E334E-B6A8-41FC-A28C-1925AA4135E1}"/>
              </a:ext>
            </a:extLst>
          </p:cNvPr>
          <p:cNvCxnSpPr>
            <a:cxnSpLocks/>
            <a:endCxn id="23" idx="0"/>
          </p:cNvCxnSpPr>
          <p:nvPr/>
        </p:nvCxnSpPr>
        <p:spPr>
          <a:xfrm>
            <a:off x="5310519" y="1883740"/>
            <a:ext cx="5532234" cy="213352"/>
          </a:xfrm>
          <a:prstGeom prst="curvedConnector4">
            <a:avLst>
              <a:gd name="adj1" fmla="val 6314"/>
              <a:gd name="adj2" fmla="val 207147"/>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 name="Content Placeholder 4" descr="Logo&#10;&#10;Description automatically generated">
            <a:extLst>
              <a:ext uri="{FF2B5EF4-FFF2-40B4-BE49-F238E27FC236}">
                <a16:creationId xmlns:a16="http://schemas.microsoft.com/office/drawing/2014/main" id="{4062FBBA-7D34-466D-8650-FEBAA4F46C35}"/>
              </a:ext>
            </a:extLst>
          </p:cNvPr>
          <p:cNvPicPr>
            <a:picLocks noGrp="1" noChangeAspect="1"/>
          </p:cNvPicPr>
          <p:nvPr>
            <p:ph idx="1"/>
          </p:nvPr>
        </p:nvPicPr>
        <p:blipFill rotWithShape="1">
          <a:blip r:embed="rId4"/>
          <a:srcRect l="1342" t="30239" r="-1342" b="27615"/>
          <a:stretch/>
        </p:blipFill>
        <p:spPr>
          <a:xfrm>
            <a:off x="10610850" y="5938559"/>
            <a:ext cx="1419225" cy="331868"/>
          </a:xfrm>
        </p:spPr>
      </p:pic>
      <p:pic>
        <p:nvPicPr>
          <p:cNvPr id="104" name="Picture 103">
            <a:extLst>
              <a:ext uri="{FF2B5EF4-FFF2-40B4-BE49-F238E27FC236}">
                <a16:creationId xmlns:a16="http://schemas.microsoft.com/office/drawing/2014/main" id="{DA7F9229-0B58-48A3-ADC7-E90256ECA2FF}"/>
              </a:ext>
            </a:extLst>
          </p:cNvPr>
          <p:cNvPicPr>
            <a:picLocks noChangeAspect="1"/>
          </p:cNvPicPr>
          <p:nvPr/>
        </p:nvPicPr>
        <p:blipFill>
          <a:blip r:embed="rId5"/>
          <a:stretch>
            <a:fillRect/>
          </a:stretch>
        </p:blipFill>
        <p:spPr>
          <a:xfrm>
            <a:off x="2130132" y="3614170"/>
            <a:ext cx="8001482" cy="2563697"/>
          </a:xfrm>
          <a:prstGeom prst="rect">
            <a:avLst/>
          </a:prstGeom>
        </p:spPr>
      </p:pic>
      <p:sp>
        <p:nvSpPr>
          <p:cNvPr id="105" name="TextBox 104">
            <a:extLst>
              <a:ext uri="{FF2B5EF4-FFF2-40B4-BE49-F238E27FC236}">
                <a16:creationId xmlns:a16="http://schemas.microsoft.com/office/drawing/2014/main" id="{BAD61A2C-9488-4DEA-A2BD-79ABDF49ED4D}"/>
              </a:ext>
            </a:extLst>
          </p:cNvPr>
          <p:cNvSpPr txBox="1"/>
          <p:nvPr/>
        </p:nvSpPr>
        <p:spPr>
          <a:xfrm>
            <a:off x="553682" y="3003466"/>
            <a:ext cx="11761150" cy="400110"/>
          </a:xfrm>
          <a:prstGeom prst="rect">
            <a:avLst/>
          </a:prstGeom>
          <a:noFill/>
        </p:spPr>
        <p:txBody>
          <a:bodyPr wrap="square" rtlCol="0">
            <a:spAutoFit/>
          </a:bodyPr>
          <a:lstStyle/>
          <a:p>
            <a:pPr algn="ctr"/>
            <a:endParaRPr lang="en-US" sz="1000" b="1" dirty="0">
              <a:solidFill>
                <a:schemeClr val="tx2">
                  <a:lumMod val="25000"/>
                </a:schemeClr>
              </a:solidFill>
              <a:latin typeface="Arial" panose="020B0604020202020204" pitchFamily="34" charset="0"/>
              <a:cs typeface="Arial" panose="020B0604020202020204" pitchFamily="34" charset="0"/>
            </a:endParaRPr>
          </a:p>
          <a:p>
            <a:pPr algn="ctr"/>
            <a:r>
              <a:rPr lang="en-US" sz="1000" b="1" dirty="0">
                <a:solidFill>
                  <a:schemeClr val="tx2">
                    <a:lumMod val="25000"/>
                  </a:schemeClr>
                </a:solidFill>
                <a:latin typeface="Arial" panose="020B0604020202020204" pitchFamily="34" charset="0"/>
                <a:cs typeface="Arial" panose="020B0604020202020204" pitchFamily="34" charset="0"/>
              </a:rPr>
              <a:t>We can expect similar affects to the Application PTR as we take directed steps to impact hiring and set growth targets</a:t>
            </a:r>
            <a:r>
              <a:rPr lang="en-US" sz="1000" dirty="0">
                <a:solidFill>
                  <a:schemeClr val="tx2">
                    <a:lumMod val="25000"/>
                  </a:schemeClr>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1497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Logo&#10;&#10;Description automatically generated">
            <a:extLst>
              <a:ext uri="{FF2B5EF4-FFF2-40B4-BE49-F238E27FC236}">
                <a16:creationId xmlns:a16="http://schemas.microsoft.com/office/drawing/2014/main" id="{03E4D61D-C969-4D38-AC25-F71A45CD5293}"/>
              </a:ext>
            </a:extLst>
          </p:cNvPr>
          <p:cNvPicPr>
            <a:picLocks noGrp="1" noChangeAspect="1"/>
          </p:cNvPicPr>
          <p:nvPr>
            <p:ph idx="1"/>
          </p:nvPr>
        </p:nvPicPr>
        <p:blipFill rotWithShape="1">
          <a:blip r:embed="rId3"/>
          <a:srcRect l="1342" t="30239" r="-1342" b="27615"/>
          <a:stretch/>
        </p:blipFill>
        <p:spPr>
          <a:xfrm>
            <a:off x="10610850" y="5938559"/>
            <a:ext cx="1419225" cy="331868"/>
          </a:xfrm>
        </p:spPr>
      </p:pic>
      <p:graphicFrame>
        <p:nvGraphicFramePr>
          <p:cNvPr id="2" name="Table 1">
            <a:extLst>
              <a:ext uri="{FF2B5EF4-FFF2-40B4-BE49-F238E27FC236}">
                <a16:creationId xmlns:a16="http://schemas.microsoft.com/office/drawing/2014/main" id="{922B63FA-11C7-4399-83BE-631696F9EC48}"/>
              </a:ext>
            </a:extLst>
          </p:cNvPr>
          <p:cNvGraphicFramePr>
            <a:graphicFrameLocks noGrp="1"/>
          </p:cNvGraphicFramePr>
          <p:nvPr>
            <p:extLst>
              <p:ext uri="{D42A27DB-BD31-4B8C-83A1-F6EECF244321}">
                <p14:modId xmlns:p14="http://schemas.microsoft.com/office/powerpoint/2010/main" val="892921470"/>
              </p:ext>
            </p:extLst>
          </p:nvPr>
        </p:nvGraphicFramePr>
        <p:xfrm>
          <a:off x="304799" y="1321417"/>
          <a:ext cx="2678546" cy="970244"/>
        </p:xfrm>
        <a:graphic>
          <a:graphicData uri="http://schemas.openxmlformats.org/drawingml/2006/table">
            <a:tbl>
              <a:tblPr>
                <a:tableStyleId>{2D5ABB26-0587-4C30-8999-92F81FD0307C}</a:tableStyleId>
              </a:tblPr>
              <a:tblGrid>
                <a:gridCol w="1637090">
                  <a:extLst>
                    <a:ext uri="{9D8B030D-6E8A-4147-A177-3AD203B41FA5}">
                      <a16:colId xmlns:a16="http://schemas.microsoft.com/office/drawing/2014/main" val="3201921988"/>
                    </a:ext>
                  </a:extLst>
                </a:gridCol>
                <a:gridCol w="1041456">
                  <a:extLst>
                    <a:ext uri="{9D8B030D-6E8A-4147-A177-3AD203B41FA5}">
                      <a16:colId xmlns:a16="http://schemas.microsoft.com/office/drawing/2014/main" val="4229164658"/>
                    </a:ext>
                  </a:extLst>
                </a:gridCol>
              </a:tblGrid>
              <a:tr h="256522">
                <a:tc>
                  <a:txBody>
                    <a:bodyPr/>
                    <a:lstStyle/>
                    <a:p>
                      <a:pPr marL="0" algn="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Target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377" rtl="0" eaLnBrk="1" fontAlgn="b" latinLnBrk="0" hangingPunct="1"/>
                      <a:r>
                        <a:rPr lang="en-US" sz="900" b="0"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100 engineers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5857112"/>
                  </a:ext>
                </a:extLst>
              </a:tr>
              <a:tr h="216652">
                <a:tc>
                  <a:txBody>
                    <a:bodyPr/>
                    <a:lstStyle/>
                    <a:p>
                      <a:pPr marL="0" algn="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Time</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6DD"/>
                    </a:solidFill>
                  </a:tcPr>
                </a:tc>
                <a:tc>
                  <a:txBody>
                    <a:bodyPr/>
                    <a:lstStyle/>
                    <a:p>
                      <a:pPr marL="0" algn="ctr" defTabSz="914377" rtl="0" eaLnBrk="1" fontAlgn="b" latinLnBrk="0" hangingPunct="1"/>
                      <a:r>
                        <a:rPr lang="en-US" sz="900" b="0"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6 months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6DD"/>
                    </a:solidFill>
                  </a:tcPr>
                </a:tc>
                <a:extLst>
                  <a:ext uri="{0D108BD9-81ED-4DB2-BD59-A6C34878D82A}">
                    <a16:rowId xmlns:a16="http://schemas.microsoft.com/office/drawing/2014/main" val="2927958794"/>
                  </a:ext>
                </a:extLst>
              </a:tr>
              <a:tr h="183615">
                <a:tc>
                  <a:txBody>
                    <a:bodyPr/>
                    <a:lstStyle/>
                    <a:p>
                      <a:pPr marL="0" algn="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Capacity per </a:t>
                      </a:r>
                      <a:r>
                        <a:rPr lang="en-US" sz="900" b="1" u="none" strike="noStrike" kern="1200" dirty="0" err="1">
                          <a:solidFill>
                            <a:schemeClr val="tx2">
                              <a:lumMod val="25000"/>
                            </a:schemeClr>
                          </a:solidFill>
                          <a:effectLst/>
                          <a:latin typeface="Arial" panose="020B0604020202020204" pitchFamily="34" charset="0"/>
                          <a:ea typeface="+mn-ea"/>
                          <a:cs typeface="Arial" panose="020B0604020202020204" pitchFamily="34" charset="0"/>
                        </a:rPr>
                        <a:t>recr</a:t>
                      </a:r>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377" rtl="0" eaLnBrk="1" fontAlgn="b" latinLnBrk="0" hangingPunct="1"/>
                      <a:r>
                        <a:rPr lang="en-US" sz="900" b="0"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3 hires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489597"/>
                  </a:ext>
                </a:extLst>
              </a:tr>
              <a:tr h="256522">
                <a:tc>
                  <a:txBody>
                    <a:bodyPr/>
                    <a:lstStyle/>
                    <a:p>
                      <a:pPr marL="0" algn="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Recruiters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6DD"/>
                    </a:solidFill>
                  </a:tcPr>
                </a:tc>
                <a:tc>
                  <a:txBody>
                    <a:bodyPr/>
                    <a:lstStyle/>
                    <a:p>
                      <a:pPr marL="0" algn="ctr" defTabSz="914377" rtl="0" eaLnBrk="1" fontAlgn="b" latinLnBrk="0" hangingPunct="1"/>
                      <a:r>
                        <a:rPr lang="en-US" sz="900" b="0"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12 employees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6DD"/>
                    </a:solidFill>
                  </a:tcPr>
                </a:tc>
                <a:extLst>
                  <a:ext uri="{0D108BD9-81ED-4DB2-BD59-A6C34878D82A}">
                    <a16:rowId xmlns:a16="http://schemas.microsoft.com/office/drawing/2014/main" val="2994511036"/>
                  </a:ext>
                </a:extLst>
              </a:tr>
            </a:tbl>
          </a:graphicData>
        </a:graphic>
      </p:graphicFrame>
      <p:graphicFrame>
        <p:nvGraphicFramePr>
          <p:cNvPr id="3" name="Table 2">
            <a:extLst>
              <a:ext uri="{FF2B5EF4-FFF2-40B4-BE49-F238E27FC236}">
                <a16:creationId xmlns:a16="http://schemas.microsoft.com/office/drawing/2014/main" id="{97981B54-EDF6-40BE-A1ED-1EDD8EC6CDBF}"/>
              </a:ext>
            </a:extLst>
          </p:cNvPr>
          <p:cNvGraphicFramePr>
            <a:graphicFrameLocks noGrp="1"/>
          </p:cNvGraphicFramePr>
          <p:nvPr>
            <p:extLst>
              <p:ext uri="{D42A27DB-BD31-4B8C-83A1-F6EECF244321}">
                <p14:modId xmlns:p14="http://schemas.microsoft.com/office/powerpoint/2010/main" val="2828931153"/>
              </p:ext>
            </p:extLst>
          </p:nvPr>
        </p:nvGraphicFramePr>
        <p:xfrm>
          <a:off x="304799" y="2416886"/>
          <a:ext cx="2678546" cy="959248"/>
        </p:xfrm>
        <a:graphic>
          <a:graphicData uri="http://schemas.openxmlformats.org/drawingml/2006/table">
            <a:tbl>
              <a:tblPr>
                <a:tableStyleId>{9D7B26C5-4107-4FEC-AEDC-1716B250A1EF}</a:tableStyleId>
              </a:tblPr>
              <a:tblGrid>
                <a:gridCol w="1646326">
                  <a:extLst>
                    <a:ext uri="{9D8B030D-6E8A-4147-A177-3AD203B41FA5}">
                      <a16:colId xmlns:a16="http://schemas.microsoft.com/office/drawing/2014/main" val="2257648937"/>
                    </a:ext>
                  </a:extLst>
                </a:gridCol>
                <a:gridCol w="1032220">
                  <a:extLst>
                    <a:ext uri="{9D8B030D-6E8A-4147-A177-3AD203B41FA5}">
                      <a16:colId xmlns:a16="http://schemas.microsoft.com/office/drawing/2014/main" val="880966937"/>
                    </a:ext>
                  </a:extLst>
                </a:gridCol>
              </a:tblGrid>
              <a:tr h="239812">
                <a:tc>
                  <a:txBody>
                    <a:bodyPr/>
                    <a:lstStyle/>
                    <a:p>
                      <a:pPr marL="0" algn="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cs typeface="Arial" panose="020B0604020202020204" pitchFamily="34" charset="0"/>
                        </a:rPr>
                        <a:t>Capacity per month/ </a:t>
                      </a:r>
                      <a:r>
                        <a:rPr lang="en-US" sz="900" b="1" u="none" strike="noStrike" kern="1200" dirty="0" err="1">
                          <a:solidFill>
                            <a:schemeClr val="tx2">
                              <a:lumMod val="25000"/>
                            </a:schemeClr>
                          </a:solidFill>
                          <a:effectLst/>
                          <a:latin typeface="Arial" panose="020B0604020202020204" pitchFamily="34" charset="0"/>
                          <a:cs typeface="Arial" panose="020B0604020202020204" pitchFamily="34" charset="0"/>
                        </a:rPr>
                        <a:t>recr</a:t>
                      </a:r>
                      <a:r>
                        <a:rPr lang="en-US" sz="900" b="1" u="none" strike="noStrike" kern="1200" dirty="0">
                          <a:solidFill>
                            <a:schemeClr val="tx2">
                              <a:lumMod val="25000"/>
                            </a:schemeClr>
                          </a:solidFill>
                          <a:effectLst/>
                          <a:latin typeface="Arial" panose="020B0604020202020204" pitchFamily="34" charset="0"/>
                          <a:cs typeface="Arial" panose="020B0604020202020204" pitchFamily="34" charset="0"/>
                        </a:rPr>
                        <a:t>.</a:t>
                      </a:r>
                      <a:endPar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0" u="none" strike="noStrike" kern="1200" dirty="0">
                          <a:solidFill>
                            <a:schemeClr val="tx2">
                              <a:lumMod val="25000"/>
                            </a:schemeClr>
                          </a:solidFill>
                          <a:effectLst/>
                          <a:latin typeface="Arial" panose="020B0604020202020204" pitchFamily="34" charset="0"/>
                          <a:cs typeface="Arial" panose="020B0604020202020204" pitchFamily="34" charset="0"/>
                        </a:rPr>
                        <a:t>36 hires</a:t>
                      </a:r>
                      <a:endParaRPr lang="en-US" sz="900" b="0" u="none" strike="noStrike" kern="1200" dirty="0">
                        <a:solidFill>
                          <a:schemeClr val="tx2">
                            <a:lumMod val="25000"/>
                          </a:schemeClr>
                        </a:solidFill>
                        <a:effectLst/>
                        <a:latin typeface="Arial" panose="020B0604020202020204" pitchFamily="34" charset="0"/>
                        <a:ea typeface="+mn-ea"/>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7950074"/>
                  </a:ext>
                </a:extLst>
              </a:tr>
              <a:tr h="239812">
                <a:tc>
                  <a:txBody>
                    <a:bodyPr/>
                    <a:lstStyle/>
                    <a:p>
                      <a:pPr marL="0" algn="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cs typeface="Arial" panose="020B0604020202020204" pitchFamily="34" charset="0"/>
                        </a:rPr>
                        <a:t>Target per month</a:t>
                      </a:r>
                      <a:endPar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6DD"/>
                    </a:solidFill>
                  </a:tcPr>
                </a:tc>
                <a:tc>
                  <a:txBody>
                    <a:bodyPr/>
                    <a:lstStyle/>
                    <a:p>
                      <a:pPr marL="0" algn="ctr" defTabSz="914377" rtl="0" eaLnBrk="1" fontAlgn="b" latinLnBrk="0" hangingPunct="1"/>
                      <a:r>
                        <a:rPr lang="en-US" sz="900" b="0" u="none" strike="noStrike" kern="1200" dirty="0">
                          <a:solidFill>
                            <a:schemeClr val="tx2">
                              <a:lumMod val="25000"/>
                            </a:schemeClr>
                          </a:solidFill>
                          <a:effectLst/>
                          <a:latin typeface="Arial" panose="020B0604020202020204" pitchFamily="34" charset="0"/>
                          <a:cs typeface="Arial" panose="020B0604020202020204" pitchFamily="34" charset="0"/>
                        </a:rPr>
                        <a:t>17 hires</a:t>
                      </a:r>
                      <a:endParaRPr lang="en-US" sz="900" b="0" u="none" strike="noStrike" kern="1200" dirty="0">
                        <a:solidFill>
                          <a:schemeClr val="tx2">
                            <a:lumMod val="25000"/>
                          </a:schemeClr>
                        </a:solidFill>
                        <a:effectLst/>
                        <a:latin typeface="Arial" panose="020B0604020202020204" pitchFamily="34" charset="0"/>
                        <a:ea typeface="+mn-ea"/>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6DD"/>
                    </a:solidFill>
                  </a:tcPr>
                </a:tc>
                <a:extLst>
                  <a:ext uri="{0D108BD9-81ED-4DB2-BD59-A6C34878D82A}">
                    <a16:rowId xmlns:a16="http://schemas.microsoft.com/office/drawing/2014/main" val="3819447388"/>
                  </a:ext>
                </a:extLst>
              </a:tr>
              <a:tr h="239812">
                <a:tc>
                  <a:txBody>
                    <a:bodyPr/>
                    <a:lstStyle/>
                    <a:p>
                      <a:pPr marL="0" algn="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cs typeface="Arial" panose="020B0604020202020204" pitchFamily="34" charset="0"/>
                        </a:rPr>
                        <a:t>Net hires</a:t>
                      </a:r>
                      <a:endPar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0" u="none" strike="noStrike" kern="1200" dirty="0">
                          <a:solidFill>
                            <a:schemeClr val="tx2">
                              <a:lumMod val="25000"/>
                            </a:schemeClr>
                          </a:solidFill>
                          <a:effectLst/>
                          <a:latin typeface="Arial" panose="020B0604020202020204" pitchFamily="34" charset="0"/>
                          <a:cs typeface="Arial" panose="020B0604020202020204" pitchFamily="34" charset="0"/>
                        </a:rPr>
                        <a:t>19 hires</a:t>
                      </a:r>
                      <a:endParaRPr lang="en-US" sz="900" b="0" u="none" strike="noStrike" kern="1200" dirty="0">
                        <a:solidFill>
                          <a:schemeClr val="tx2">
                            <a:lumMod val="25000"/>
                          </a:schemeClr>
                        </a:solidFill>
                        <a:effectLst/>
                        <a:latin typeface="Arial" panose="020B0604020202020204" pitchFamily="34" charset="0"/>
                        <a:ea typeface="+mn-ea"/>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7535417"/>
                  </a:ext>
                </a:extLst>
              </a:tr>
              <a:tr h="239812">
                <a:tc>
                  <a:txBody>
                    <a:bodyPr/>
                    <a:lstStyle/>
                    <a:p>
                      <a:pPr marL="0" algn="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cs typeface="Arial" panose="020B0604020202020204" pitchFamily="34" charset="0"/>
                        </a:rPr>
                        <a:t>Recruiter surplus</a:t>
                      </a:r>
                      <a:endPar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6DD"/>
                    </a:solidFill>
                  </a:tcPr>
                </a:tc>
                <a:tc>
                  <a:txBody>
                    <a:bodyPr/>
                    <a:lstStyle/>
                    <a:p>
                      <a:pPr marL="0" algn="ctr" defTabSz="914377" rtl="0" eaLnBrk="1" fontAlgn="b" latinLnBrk="0" hangingPunct="1"/>
                      <a:r>
                        <a:rPr lang="en-US" sz="900" b="0" u="none" strike="noStrike" kern="1200" dirty="0">
                          <a:solidFill>
                            <a:schemeClr val="tx2">
                              <a:lumMod val="25000"/>
                            </a:schemeClr>
                          </a:solidFill>
                          <a:effectLst/>
                          <a:latin typeface="Arial" panose="020B0604020202020204" pitchFamily="34" charset="0"/>
                          <a:cs typeface="Arial" panose="020B0604020202020204" pitchFamily="34" charset="0"/>
                        </a:rPr>
                        <a:t>6 recruiters</a:t>
                      </a:r>
                      <a:endParaRPr lang="en-US" sz="900" b="0" u="none" strike="noStrike" kern="1200" dirty="0">
                        <a:solidFill>
                          <a:schemeClr val="tx2">
                            <a:lumMod val="25000"/>
                          </a:schemeClr>
                        </a:solidFill>
                        <a:effectLst/>
                        <a:latin typeface="Arial" panose="020B0604020202020204" pitchFamily="34" charset="0"/>
                        <a:ea typeface="+mn-ea"/>
                        <a:cs typeface="Arial" panose="020B060402020202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6DD"/>
                    </a:solidFill>
                  </a:tcPr>
                </a:tc>
                <a:extLst>
                  <a:ext uri="{0D108BD9-81ED-4DB2-BD59-A6C34878D82A}">
                    <a16:rowId xmlns:a16="http://schemas.microsoft.com/office/drawing/2014/main" val="2940111973"/>
                  </a:ext>
                </a:extLst>
              </a:tr>
            </a:tbl>
          </a:graphicData>
        </a:graphic>
      </p:graphicFrame>
      <p:cxnSp>
        <p:nvCxnSpPr>
          <p:cNvPr id="10" name="Straight Connector 9">
            <a:extLst>
              <a:ext uri="{FF2B5EF4-FFF2-40B4-BE49-F238E27FC236}">
                <a16:creationId xmlns:a16="http://schemas.microsoft.com/office/drawing/2014/main" id="{055A60E1-6DD3-401E-9558-B20A062D85F5}"/>
              </a:ext>
            </a:extLst>
          </p:cNvPr>
          <p:cNvCxnSpPr/>
          <p:nvPr/>
        </p:nvCxnSpPr>
        <p:spPr>
          <a:xfrm>
            <a:off x="161925" y="854640"/>
            <a:ext cx="1186815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454723-B922-490F-9B80-0C9B65A9CECE}"/>
              </a:ext>
            </a:extLst>
          </p:cNvPr>
          <p:cNvSpPr txBox="1"/>
          <p:nvPr/>
        </p:nvSpPr>
        <p:spPr>
          <a:xfrm>
            <a:off x="557350" y="93068"/>
            <a:ext cx="1132985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2020 Gas Engineering Resource Plan</a:t>
            </a:r>
          </a:p>
        </p:txBody>
      </p:sp>
      <p:sp>
        <p:nvSpPr>
          <p:cNvPr id="12" name="TextBox 11">
            <a:extLst>
              <a:ext uri="{FF2B5EF4-FFF2-40B4-BE49-F238E27FC236}">
                <a16:creationId xmlns:a16="http://schemas.microsoft.com/office/drawing/2014/main" id="{0504AE98-7E79-4644-85CD-F9D8664F9852}"/>
              </a:ext>
            </a:extLst>
          </p:cNvPr>
          <p:cNvSpPr txBox="1"/>
          <p:nvPr/>
        </p:nvSpPr>
        <p:spPr>
          <a:xfrm>
            <a:off x="553682" y="283672"/>
            <a:ext cx="9335588" cy="584775"/>
          </a:xfrm>
          <a:prstGeom prst="rect">
            <a:avLst/>
          </a:prstGeom>
          <a:noFill/>
        </p:spPr>
        <p:txBody>
          <a:bodyPr wrap="square" rtlCol="0" anchor="ctr">
            <a:spAutoFit/>
          </a:bodyPr>
          <a:lstStyle/>
          <a:p>
            <a:endParaRPr lang="en-US" sz="1600" b="1" dirty="0">
              <a:solidFill>
                <a:schemeClr val="tx2">
                  <a:lumMod val="25000"/>
                </a:schemeClr>
              </a:solidFill>
              <a:latin typeface="Arial" panose="020B0604020202020204" pitchFamily="34" charset="0"/>
              <a:cs typeface="Arial" panose="020B0604020202020204" pitchFamily="34" charset="0"/>
            </a:endParaRPr>
          </a:p>
          <a:p>
            <a:r>
              <a:rPr lang="en-US" sz="1600" b="1" dirty="0">
                <a:solidFill>
                  <a:schemeClr val="tx2">
                    <a:lumMod val="25000"/>
                  </a:schemeClr>
                </a:solidFill>
                <a:latin typeface="Arial" panose="020B0604020202020204" pitchFamily="34" charset="0"/>
                <a:cs typeface="Arial" panose="020B0604020202020204" pitchFamily="34" charset="0"/>
              </a:rPr>
              <a:t>2021 Outlook</a:t>
            </a:r>
          </a:p>
        </p:txBody>
      </p:sp>
      <p:sp>
        <p:nvSpPr>
          <p:cNvPr id="6" name="TextBox 5">
            <a:extLst>
              <a:ext uri="{FF2B5EF4-FFF2-40B4-BE49-F238E27FC236}">
                <a16:creationId xmlns:a16="http://schemas.microsoft.com/office/drawing/2014/main" id="{6DE4BE4C-8215-40C7-8B66-E54EACE4FCC2}"/>
              </a:ext>
            </a:extLst>
          </p:cNvPr>
          <p:cNvSpPr txBox="1"/>
          <p:nvPr/>
        </p:nvSpPr>
        <p:spPr>
          <a:xfrm>
            <a:off x="222154" y="927198"/>
            <a:ext cx="3777673" cy="369332"/>
          </a:xfrm>
          <a:prstGeom prst="rect">
            <a:avLst/>
          </a:prstGeom>
          <a:noFill/>
        </p:spPr>
        <p:txBody>
          <a:bodyPr wrap="square" rtlCol="0">
            <a:spAutoFit/>
          </a:bodyPr>
          <a:lstStyle/>
          <a:p>
            <a:r>
              <a:rPr lang="en-US" b="1" dirty="0"/>
              <a:t>Assumptions...</a:t>
            </a:r>
          </a:p>
        </p:txBody>
      </p:sp>
      <p:sp>
        <p:nvSpPr>
          <p:cNvPr id="17" name="TextBox 16">
            <a:extLst>
              <a:ext uri="{FF2B5EF4-FFF2-40B4-BE49-F238E27FC236}">
                <a16:creationId xmlns:a16="http://schemas.microsoft.com/office/drawing/2014/main" id="{D263DE1F-B11E-4362-A897-CD65CBD1ABDC}"/>
              </a:ext>
            </a:extLst>
          </p:cNvPr>
          <p:cNvSpPr txBox="1"/>
          <p:nvPr/>
        </p:nvSpPr>
        <p:spPr>
          <a:xfrm>
            <a:off x="482466" y="3744967"/>
            <a:ext cx="11761150" cy="2092881"/>
          </a:xfrm>
          <a:prstGeom prst="rect">
            <a:avLst/>
          </a:prstGeom>
          <a:ln w="19050">
            <a:noFill/>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171450"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At our current pass-through rates, we expect the target 100 Gas Engineer accepted offers to be completed </a:t>
            </a:r>
            <a:r>
              <a:rPr lang="en-US" sz="1000" b="1" dirty="0">
                <a:solidFill>
                  <a:schemeClr val="tx2">
                    <a:lumMod val="25000"/>
                  </a:schemeClr>
                </a:solidFill>
                <a:latin typeface="Arial" panose="020B0604020202020204" pitchFamily="34" charset="0"/>
                <a:cs typeface="Arial" panose="020B0604020202020204" pitchFamily="34" charset="0"/>
              </a:rPr>
              <a:t>by the end of June 2021 or in 6 months</a:t>
            </a:r>
            <a:r>
              <a:rPr lang="en-US" sz="1000" dirty="0">
                <a:solidFill>
                  <a:schemeClr val="tx2">
                    <a:lumMod val="25000"/>
                  </a:schemeClr>
                </a:solidFill>
                <a:latin typeface="Arial" panose="020B0604020202020204" pitchFamily="34" charset="0"/>
                <a:cs typeface="Arial" panose="020B0604020202020204" pitchFamily="34" charset="0"/>
              </a:rPr>
              <a:t>. Our analysis took a simple algebraic approach and assumes with a target of 100 hires and a timeline of 6 months we expect </a:t>
            </a:r>
            <a:r>
              <a:rPr lang="en-US" sz="1000" b="1" dirty="0">
                <a:solidFill>
                  <a:schemeClr val="tx2">
                    <a:lumMod val="25000"/>
                  </a:schemeClr>
                </a:solidFill>
                <a:latin typeface="Arial" panose="020B0604020202020204" pitchFamily="34" charset="0"/>
                <a:cs typeface="Arial" panose="020B0604020202020204" pitchFamily="34" charset="0"/>
              </a:rPr>
              <a:t>17 (100/6) accepted offers per month. </a:t>
            </a:r>
          </a:p>
          <a:p>
            <a:pPr lvl="1"/>
            <a:endParaRPr lang="en-US" sz="1000" b="1" dirty="0">
              <a:solidFill>
                <a:schemeClr val="tx2">
                  <a:lumMod val="25000"/>
                </a:schemeClr>
              </a:solidFill>
              <a:latin typeface="Arial" panose="020B0604020202020204" pitchFamily="34" charset="0"/>
              <a:cs typeface="Arial" panose="020B0604020202020204" pitchFamily="34" charset="0"/>
            </a:endParaRPr>
          </a:p>
          <a:p>
            <a:pPr marL="171450"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We currently have 12 recruiters and each recruiter has a capacity of 3 hires per month. With a total capacity of 36(12*3) hires per month we are over resourced and will only need </a:t>
            </a:r>
            <a:r>
              <a:rPr lang="en-US" sz="1000" b="1" dirty="0">
                <a:solidFill>
                  <a:schemeClr val="tx2">
                    <a:lumMod val="25000"/>
                  </a:schemeClr>
                </a:solidFill>
                <a:latin typeface="Arial" panose="020B0604020202020204" pitchFamily="34" charset="0"/>
                <a:cs typeface="Arial" panose="020B0604020202020204" pitchFamily="34" charset="0"/>
              </a:rPr>
              <a:t>6(12-((36-17)/3)</a:t>
            </a:r>
            <a:r>
              <a:rPr lang="en-US" sz="1000" dirty="0">
                <a:solidFill>
                  <a:schemeClr val="tx2">
                    <a:lumMod val="25000"/>
                  </a:schemeClr>
                </a:solidFill>
                <a:latin typeface="Arial" panose="020B0604020202020204" pitchFamily="34" charset="0"/>
                <a:cs typeface="Arial" panose="020B0604020202020204" pitchFamily="34" charset="0"/>
              </a:rPr>
              <a:t> recruiters to complete our hiring target.</a:t>
            </a:r>
          </a:p>
          <a:p>
            <a:pPr marL="628650" lvl="1"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We assume it is best to reduce the resources working on the hiring target as the Talent Acquisition team will need additional resources to meet companywide hiring expectations.</a:t>
            </a:r>
          </a:p>
          <a:p>
            <a:pPr marL="628650" lvl="1"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With no more than 17 extended offers per month from January – June 2021 and a combined capacity of 18(6*3) hires per month from our 6 recruiters we expect to be fully resourced.</a:t>
            </a:r>
          </a:p>
          <a:p>
            <a:pPr lvl="1"/>
            <a:r>
              <a:rPr lang="en-US" sz="1000" dirty="0">
                <a:solidFill>
                  <a:schemeClr val="tx2">
                    <a:lumMod val="25000"/>
                  </a:schemeClr>
                </a:solidFill>
                <a:latin typeface="Arial" panose="020B0604020202020204" pitchFamily="34" charset="0"/>
                <a:cs typeface="Arial" panose="020B0604020202020204" pitchFamily="34" charset="0"/>
              </a:rPr>
              <a:t>	</a:t>
            </a:r>
          </a:p>
          <a:p>
            <a:pPr lvl="1"/>
            <a:endParaRPr lang="en-US" sz="1000" dirty="0">
              <a:solidFill>
                <a:schemeClr val="tx2">
                  <a:lumMod val="25000"/>
                </a:schemeClr>
              </a:solidFill>
              <a:latin typeface="Arial" panose="020B0604020202020204" pitchFamily="34" charset="0"/>
              <a:cs typeface="Arial" panose="020B0604020202020204" pitchFamily="34" charset="0"/>
            </a:endParaRPr>
          </a:p>
          <a:p>
            <a:pPr marL="171450"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We assume 450 candidates will enter the candidate pipeline per month and our 6 recruiters will be able to handle the influx. </a:t>
            </a:r>
          </a:p>
          <a:p>
            <a:pPr marL="628650" lvl="1" indent="-171450">
              <a:buFontTx/>
              <a:buChar char="-"/>
            </a:pPr>
            <a:r>
              <a:rPr lang="en-US" sz="1000" dirty="0">
                <a:solidFill>
                  <a:schemeClr val="tx2">
                    <a:lumMod val="25000"/>
                  </a:schemeClr>
                </a:solidFill>
                <a:latin typeface="Arial" panose="020B0604020202020204" pitchFamily="34" charset="0"/>
                <a:cs typeface="Arial" panose="020B0604020202020204" pitchFamily="34" charset="0"/>
              </a:rPr>
              <a:t>As seen in the two graphs on the previous slide, as hiring increases in the months of </a:t>
            </a:r>
            <a:r>
              <a:rPr lang="en-US" sz="1000" b="1" dirty="0">
                <a:solidFill>
                  <a:schemeClr val="tx2">
                    <a:lumMod val="25000"/>
                  </a:schemeClr>
                </a:solidFill>
                <a:latin typeface="Arial" panose="020B0604020202020204" pitchFamily="34" charset="0"/>
                <a:cs typeface="Arial" panose="020B0604020202020204" pitchFamily="34" charset="0"/>
              </a:rPr>
              <a:t>October and November the Application PTR does not regress below 18% until the month of December and at this point the applicant pool is well above 450 candidates</a:t>
            </a:r>
            <a:r>
              <a:rPr lang="en-US" sz="1000" dirty="0">
                <a:solidFill>
                  <a:schemeClr val="tx2">
                    <a:lumMod val="25000"/>
                  </a:schemeClr>
                </a:solidFill>
                <a:latin typeface="Arial" panose="020B0604020202020204" pitchFamily="34" charset="0"/>
                <a:cs typeface="Arial" panose="020B0604020202020204" pitchFamily="34" charset="0"/>
              </a:rPr>
              <a:t>. Even with the reduction in total resources we expect to meet our hiring target.</a:t>
            </a:r>
          </a:p>
          <a:p>
            <a:pPr marL="628650" lvl="1" indent="-171450">
              <a:buFontTx/>
              <a:buChar char="-"/>
            </a:pPr>
            <a:endParaRPr lang="en-US" sz="1000" dirty="0">
              <a:solidFill>
                <a:schemeClr val="tx2">
                  <a:lumMod val="25000"/>
                </a:schemeClr>
              </a:solidFill>
              <a:latin typeface="Arial" panose="020B0604020202020204" pitchFamily="34" charset="0"/>
              <a:cs typeface="Arial" panose="020B0604020202020204" pitchFamily="34" charset="0"/>
            </a:endParaRPr>
          </a:p>
        </p:txBody>
      </p:sp>
      <p:graphicFrame>
        <p:nvGraphicFramePr>
          <p:cNvPr id="18" name="Table 17">
            <a:extLst>
              <a:ext uri="{FF2B5EF4-FFF2-40B4-BE49-F238E27FC236}">
                <a16:creationId xmlns:a16="http://schemas.microsoft.com/office/drawing/2014/main" id="{51E1931C-29CA-4EF7-BFE3-1576464871D0}"/>
              </a:ext>
            </a:extLst>
          </p:cNvPr>
          <p:cNvGraphicFramePr>
            <a:graphicFrameLocks noGrp="1"/>
          </p:cNvGraphicFramePr>
          <p:nvPr>
            <p:extLst>
              <p:ext uri="{D42A27DB-BD31-4B8C-83A1-F6EECF244321}">
                <p14:modId xmlns:p14="http://schemas.microsoft.com/office/powerpoint/2010/main" val="3113327604"/>
              </p:ext>
            </p:extLst>
          </p:nvPr>
        </p:nvGraphicFramePr>
        <p:xfrm>
          <a:off x="3406828" y="1253713"/>
          <a:ext cx="8245433" cy="1423623"/>
        </p:xfrm>
        <a:graphic>
          <a:graphicData uri="http://schemas.openxmlformats.org/drawingml/2006/table">
            <a:tbl>
              <a:tblPr>
                <a:tableStyleId>{2D5ABB26-0587-4C30-8999-92F81FD0307C}</a:tableStyleId>
              </a:tblPr>
              <a:tblGrid>
                <a:gridCol w="556402">
                  <a:extLst>
                    <a:ext uri="{9D8B030D-6E8A-4147-A177-3AD203B41FA5}">
                      <a16:colId xmlns:a16="http://schemas.microsoft.com/office/drawing/2014/main" val="3506967456"/>
                    </a:ext>
                  </a:extLst>
                </a:gridCol>
                <a:gridCol w="1046790">
                  <a:extLst>
                    <a:ext uri="{9D8B030D-6E8A-4147-A177-3AD203B41FA5}">
                      <a16:colId xmlns:a16="http://schemas.microsoft.com/office/drawing/2014/main" val="4208641804"/>
                    </a:ext>
                  </a:extLst>
                </a:gridCol>
                <a:gridCol w="1446017">
                  <a:extLst>
                    <a:ext uri="{9D8B030D-6E8A-4147-A177-3AD203B41FA5}">
                      <a16:colId xmlns:a16="http://schemas.microsoft.com/office/drawing/2014/main" val="4285808315"/>
                    </a:ext>
                  </a:extLst>
                </a:gridCol>
                <a:gridCol w="1521460">
                  <a:extLst>
                    <a:ext uri="{9D8B030D-6E8A-4147-A177-3AD203B41FA5}">
                      <a16:colId xmlns:a16="http://schemas.microsoft.com/office/drawing/2014/main" val="1865640539"/>
                    </a:ext>
                  </a:extLst>
                </a:gridCol>
                <a:gridCol w="1357998">
                  <a:extLst>
                    <a:ext uri="{9D8B030D-6E8A-4147-A177-3AD203B41FA5}">
                      <a16:colId xmlns:a16="http://schemas.microsoft.com/office/drawing/2014/main" val="2296160762"/>
                    </a:ext>
                  </a:extLst>
                </a:gridCol>
                <a:gridCol w="716721">
                  <a:extLst>
                    <a:ext uri="{9D8B030D-6E8A-4147-A177-3AD203B41FA5}">
                      <a16:colId xmlns:a16="http://schemas.microsoft.com/office/drawing/2014/main" val="2019992194"/>
                    </a:ext>
                  </a:extLst>
                </a:gridCol>
                <a:gridCol w="666424">
                  <a:extLst>
                    <a:ext uri="{9D8B030D-6E8A-4147-A177-3AD203B41FA5}">
                      <a16:colId xmlns:a16="http://schemas.microsoft.com/office/drawing/2014/main" val="2504181421"/>
                    </a:ext>
                  </a:extLst>
                </a:gridCol>
                <a:gridCol w="933621">
                  <a:extLst>
                    <a:ext uri="{9D8B030D-6E8A-4147-A177-3AD203B41FA5}">
                      <a16:colId xmlns:a16="http://schemas.microsoft.com/office/drawing/2014/main" val="2861160247"/>
                    </a:ext>
                  </a:extLst>
                </a:gridCol>
              </a:tblGrid>
              <a:tr h="206448">
                <a:tc>
                  <a:txBody>
                    <a:bodyPr/>
                    <a:lstStyle/>
                    <a:p>
                      <a:pPr marL="0" algn="ctr" defTabSz="914377" rtl="0" eaLnBrk="1" fontAlgn="b" latinLnBrk="0" hangingPunct="1"/>
                      <a:r>
                        <a:rPr lang="en-US" sz="900" b="1" u="none" strike="noStrike" kern="1200" dirty="0">
                          <a:solidFill>
                            <a:schemeClr val="bg2"/>
                          </a:solidFill>
                          <a:effectLst/>
                          <a:latin typeface="Arial" panose="020B0604020202020204" pitchFamily="34" charset="0"/>
                          <a:ea typeface="+mn-ea"/>
                          <a:cs typeface="Arial" panose="020B0604020202020204" pitchFamily="34" charset="0"/>
                        </a:rPr>
                        <a:t>Month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algn="ctr" defTabSz="914377" rtl="0" eaLnBrk="1" fontAlgn="b" latinLnBrk="0" hangingPunct="1"/>
                      <a:r>
                        <a:rPr lang="en-US" sz="900" b="1" u="none" strike="noStrike" kern="1200" dirty="0">
                          <a:solidFill>
                            <a:schemeClr val="bg2"/>
                          </a:solidFill>
                          <a:effectLst/>
                          <a:latin typeface="Arial" panose="020B0604020202020204" pitchFamily="34" charset="0"/>
                          <a:ea typeface="+mn-ea"/>
                          <a:cs typeface="Arial" panose="020B0604020202020204" pitchFamily="34" charset="0"/>
                        </a:rPr>
                        <a:t>Application Phase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algn="ctr" defTabSz="914377" rtl="0" eaLnBrk="1" fontAlgn="b" latinLnBrk="0" hangingPunct="1"/>
                      <a:r>
                        <a:rPr lang="en-US" sz="900" b="1" u="none" strike="noStrike" kern="1200" dirty="0">
                          <a:solidFill>
                            <a:schemeClr val="bg2"/>
                          </a:solidFill>
                          <a:effectLst/>
                          <a:latin typeface="Arial" panose="020B0604020202020204" pitchFamily="34" charset="0"/>
                          <a:ea typeface="+mn-ea"/>
                          <a:cs typeface="Arial" panose="020B0604020202020204" pitchFamily="34" charset="0"/>
                        </a:rPr>
                        <a:t>Phone Interview Phase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algn="ctr" defTabSz="914377" rtl="0" eaLnBrk="1" fontAlgn="b" latinLnBrk="0" hangingPunct="1"/>
                      <a:r>
                        <a:rPr lang="en-US" sz="900" b="1" u="none" strike="noStrike" kern="1200" dirty="0">
                          <a:solidFill>
                            <a:schemeClr val="bg2"/>
                          </a:solidFill>
                          <a:effectLst/>
                          <a:latin typeface="Arial" panose="020B0604020202020204" pitchFamily="34" charset="0"/>
                          <a:ea typeface="+mn-ea"/>
                          <a:cs typeface="Arial" panose="020B0604020202020204" pitchFamily="34" charset="0"/>
                        </a:rPr>
                        <a:t>Onsight Interview Phase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algn="ctr" defTabSz="914377" rtl="0" eaLnBrk="1" fontAlgn="b" latinLnBrk="0" hangingPunct="1"/>
                      <a:r>
                        <a:rPr lang="en-US" sz="900" b="1" u="none" strike="noStrike" kern="1200" dirty="0">
                          <a:solidFill>
                            <a:schemeClr val="bg2"/>
                          </a:solidFill>
                          <a:effectLst/>
                          <a:latin typeface="Arial" panose="020B0604020202020204" pitchFamily="34" charset="0"/>
                          <a:ea typeface="+mn-ea"/>
                          <a:cs typeface="Arial" panose="020B0604020202020204" pitchFamily="34" charset="0"/>
                        </a:rPr>
                        <a:t>Offer Extended Phase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algn="ctr" defTabSz="914377" rtl="0" eaLnBrk="1" fontAlgn="b" latinLnBrk="0" hangingPunct="1"/>
                      <a:r>
                        <a:rPr lang="en-US" sz="900" b="1" u="none" strike="noStrike" kern="1200">
                          <a:solidFill>
                            <a:schemeClr val="bg2"/>
                          </a:solidFill>
                          <a:effectLst/>
                          <a:latin typeface="Arial" panose="020B0604020202020204" pitchFamily="34" charset="0"/>
                          <a:ea typeface="+mn-ea"/>
                          <a:cs typeface="Arial" panose="020B0604020202020204" pitchFamily="34" charset="0"/>
                        </a:rPr>
                        <a:t>Candidates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algn="ctr" defTabSz="914377" rtl="0" eaLnBrk="1" fontAlgn="b" latinLnBrk="0" hangingPunct="1"/>
                      <a:r>
                        <a:rPr lang="en-US" sz="900" b="1" u="none" strike="noStrike" kern="1200">
                          <a:solidFill>
                            <a:schemeClr val="bg2"/>
                          </a:solidFill>
                          <a:effectLst/>
                          <a:latin typeface="Arial" panose="020B0604020202020204" pitchFamily="34" charset="0"/>
                          <a:ea typeface="+mn-ea"/>
                          <a:cs typeface="Arial" panose="020B0604020202020204" pitchFamily="34" charset="0"/>
                        </a:rPr>
                        <a:t>Recruiters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algn="ctr" defTabSz="914377" rtl="0" eaLnBrk="1" fontAlgn="b" latinLnBrk="0" hangingPunct="1"/>
                      <a:r>
                        <a:rPr lang="en-US" sz="900" b="1" u="none" strike="noStrike" kern="1200" dirty="0">
                          <a:solidFill>
                            <a:schemeClr val="bg2"/>
                          </a:solidFill>
                          <a:effectLst/>
                          <a:latin typeface="Arial" panose="020B0604020202020204" pitchFamily="34" charset="0"/>
                          <a:ea typeface="+mn-ea"/>
                          <a:cs typeface="Arial" panose="020B0604020202020204" pitchFamily="34" charset="0"/>
                        </a:rPr>
                        <a:t>% of Target Complete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504619225"/>
                  </a:ext>
                </a:extLst>
              </a:tr>
              <a:tr h="193007">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January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693785"/>
                  </a:ext>
                </a:extLst>
              </a:tr>
              <a:tr h="193963">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February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845279087"/>
                  </a:ext>
                </a:extLst>
              </a:tr>
              <a:tr h="188202">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March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0428184"/>
                  </a:ext>
                </a:extLst>
              </a:tr>
              <a:tr h="188202">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April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694388018"/>
                  </a:ext>
                </a:extLst>
              </a:tr>
              <a:tr h="188202">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May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562739"/>
                  </a:ext>
                </a:extLst>
              </a:tr>
              <a:tr h="188202">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June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a:solidFill>
                            <a:schemeClr val="tx2">
                              <a:lumMod val="25000"/>
                            </a:schemeClr>
                          </a:solidFill>
                          <a:effectLst/>
                          <a:latin typeface="Arial" panose="020B0604020202020204" pitchFamily="34" charset="0"/>
                          <a:ea typeface="+mn-ea"/>
                          <a:cs typeface="Arial" panose="020B0604020202020204" pitchFamily="34"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algn="ctr" defTabSz="914377" rtl="0" eaLnBrk="1" fontAlgn="b" latinLnBrk="0" hangingPunct="1"/>
                      <a:r>
                        <a:rPr lang="en-US" sz="900" b="1" u="none" strike="noStrike" kern="1200" dirty="0">
                          <a:solidFill>
                            <a:schemeClr val="tx2">
                              <a:lumMod val="25000"/>
                            </a:schemeClr>
                          </a:solidFill>
                          <a:effectLst/>
                          <a:latin typeface="Arial" panose="020B0604020202020204" pitchFamily="34" charset="0"/>
                          <a:ea typeface="+mn-ea"/>
                          <a:cs typeface="Arial" panose="020B060402020202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678891588"/>
                  </a:ext>
                </a:extLst>
              </a:tr>
            </a:tbl>
          </a:graphicData>
        </a:graphic>
      </p:graphicFrame>
      <p:sp>
        <p:nvSpPr>
          <p:cNvPr id="7" name="TextBox 6">
            <a:extLst>
              <a:ext uri="{FF2B5EF4-FFF2-40B4-BE49-F238E27FC236}">
                <a16:creationId xmlns:a16="http://schemas.microsoft.com/office/drawing/2014/main" id="{69B1BCFD-2EF4-4C34-9513-A899D2D7CAFB}"/>
              </a:ext>
            </a:extLst>
          </p:cNvPr>
          <p:cNvSpPr txBox="1"/>
          <p:nvPr/>
        </p:nvSpPr>
        <p:spPr>
          <a:xfrm>
            <a:off x="3160580" y="3121539"/>
            <a:ext cx="1860157" cy="261610"/>
          </a:xfrm>
          <a:prstGeom prst="rect">
            <a:avLst/>
          </a:prstGeom>
          <a:noFill/>
        </p:spPr>
        <p:txBody>
          <a:bodyPr wrap="square" rtlCol="0">
            <a:spAutoFit/>
          </a:bodyPr>
          <a:lstStyle/>
          <a:p>
            <a:r>
              <a:rPr lang="en-US" sz="1100" b="1" dirty="0">
                <a:solidFill>
                  <a:schemeClr val="tx2">
                    <a:lumMod val="50000"/>
                  </a:schemeClr>
                </a:solidFill>
                <a:latin typeface="Arial" panose="020B0604020202020204" pitchFamily="34" charset="0"/>
                <a:cs typeface="Arial" panose="020B0604020202020204" pitchFamily="34" charset="0"/>
              </a:rPr>
              <a:t>*450 Candidates</a:t>
            </a:r>
          </a:p>
        </p:txBody>
      </p:sp>
      <p:sp>
        <p:nvSpPr>
          <p:cNvPr id="19" name="Arrow: Right 18">
            <a:extLst>
              <a:ext uri="{FF2B5EF4-FFF2-40B4-BE49-F238E27FC236}">
                <a16:creationId xmlns:a16="http://schemas.microsoft.com/office/drawing/2014/main" id="{1D916C1F-6104-4EFD-BA65-CE562BA000EA}"/>
              </a:ext>
            </a:extLst>
          </p:cNvPr>
          <p:cNvSpPr/>
          <p:nvPr/>
        </p:nvSpPr>
        <p:spPr>
          <a:xfrm>
            <a:off x="5066583" y="2817215"/>
            <a:ext cx="525524" cy="151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48E1EFC-788B-42A1-B024-2074E7DD3102}"/>
              </a:ext>
            </a:extLst>
          </p:cNvPr>
          <p:cNvSpPr txBox="1"/>
          <p:nvPr/>
        </p:nvSpPr>
        <p:spPr>
          <a:xfrm>
            <a:off x="3402721" y="2765202"/>
            <a:ext cx="121367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Application</a:t>
            </a:r>
          </a:p>
        </p:txBody>
      </p:sp>
      <p:sp>
        <p:nvSpPr>
          <p:cNvPr id="23" name="TextBox 22">
            <a:extLst>
              <a:ext uri="{FF2B5EF4-FFF2-40B4-BE49-F238E27FC236}">
                <a16:creationId xmlns:a16="http://schemas.microsoft.com/office/drawing/2014/main" id="{FCDE82FF-7F94-43A9-B4DB-E4F9AFC6C812}"/>
              </a:ext>
            </a:extLst>
          </p:cNvPr>
          <p:cNvSpPr txBox="1"/>
          <p:nvPr/>
        </p:nvSpPr>
        <p:spPr>
          <a:xfrm>
            <a:off x="6004359" y="2765480"/>
            <a:ext cx="121367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Phone Int.</a:t>
            </a:r>
          </a:p>
        </p:txBody>
      </p:sp>
      <p:sp>
        <p:nvSpPr>
          <p:cNvPr id="24" name="TextBox 23">
            <a:extLst>
              <a:ext uri="{FF2B5EF4-FFF2-40B4-BE49-F238E27FC236}">
                <a16:creationId xmlns:a16="http://schemas.microsoft.com/office/drawing/2014/main" id="{0B0780F8-F98C-40C8-97E2-AFDB7484427E}"/>
              </a:ext>
            </a:extLst>
          </p:cNvPr>
          <p:cNvSpPr txBox="1"/>
          <p:nvPr/>
        </p:nvSpPr>
        <p:spPr>
          <a:xfrm>
            <a:off x="8287525" y="2753973"/>
            <a:ext cx="121367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Onsight int.</a:t>
            </a:r>
          </a:p>
        </p:txBody>
      </p:sp>
      <p:sp>
        <p:nvSpPr>
          <p:cNvPr id="25" name="TextBox 24">
            <a:extLst>
              <a:ext uri="{FF2B5EF4-FFF2-40B4-BE49-F238E27FC236}">
                <a16:creationId xmlns:a16="http://schemas.microsoft.com/office/drawing/2014/main" id="{087E4A87-1C26-4EB3-B419-C3437FF9E139}"/>
              </a:ext>
            </a:extLst>
          </p:cNvPr>
          <p:cNvSpPr txBox="1"/>
          <p:nvPr/>
        </p:nvSpPr>
        <p:spPr>
          <a:xfrm>
            <a:off x="10673527" y="2765539"/>
            <a:ext cx="1213674"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Offer Ext.</a:t>
            </a:r>
          </a:p>
        </p:txBody>
      </p:sp>
      <p:sp>
        <p:nvSpPr>
          <p:cNvPr id="26" name="Multiplication Sign 25">
            <a:extLst>
              <a:ext uri="{FF2B5EF4-FFF2-40B4-BE49-F238E27FC236}">
                <a16:creationId xmlns:a16="http://schemas.microsoft.com/office/drawing/2014/main" id="{CF77A4F0-9A42-4450-B35D-16D5C5C4C5C1}"/>
              </a:ext>
            </a:extLst>
          </p:cNvPr>
          <p:cNvSpPr/>
          <p:nvPr/>
        </p:nvSpPr>
        <p:spPr>
          <a:xfrm>
            <a:off x="4441836" y="3194683"/>
            <a:ext cx="179517" cy="12851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TextBox 26">
            <a:extLst>
              <a:ext uri="{FF2B5EF4-FFF2-40B4-BE49-F238E27FC236}">
                <a16:creationId xmlns:a16="http://schemas.microsoft.com/office/drawing/2014/main" id="{1182108F-5257-42FC-BAD5-E10D7CFCDBFE}"/>
              </a:ext>
            </a:extLst>
          </p:cNvPr>
          <p:cNvSpPr txBox="1"/>
          <p:nvPr/>
        </p:nvSpPr>
        <p:spPr>
          <a:xfrm>
            <a:off x="4678262" y="3126638"/>
            <a:ext cx="519710" cy="261610"/>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18%</a:t>
            </a:r>
          </a:p>
        </p:txBody>
      </p:sp>
      <p:sp>
        <p:nvSpPr>
          <p:cNvPr id="28" name="TextBox 27">
            <a:extLst>
              <a:ext uri="{FF2B5EF4-FFF2-40B4-BE49-F238E27FC236}">
                <a16:creationId xmlns:a16="http://schemas.microsoft.com/office/drawing/2014/main" id="{B4A19DF9-E7C8-4B7A-B546-63317193FF64}"/>
              </a:ext>
            </a:extLst>
          </p:cNvPr>
          <p:cNvSpPr txBox="1"/>
          <p:nvPr/>
        </p:nvSpPr>
        <p:spPr>
          <a:xfrm>
            <a:off x="6982173" y="3128134"/>
            <a:ext cx="519710" cy="261610"/>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31%</a:t>
            </a:r>
          </a:p>
        </p:txBody>
      </p:sp>
      <p:sp>
        <p:nvSpPr>
          <p:cNvPr id="31" name="TextBox 30">
            <a:extLst>
              <a:ext uri="{FF2B5EF4-FFF2-40B4-BE49-F238E27FC236}">
                <a16:creationId xmlns:a16="http://schemas.microsoft.com/office/drawing/2014/main" id="{29880547-8F63-43EB-A55A-0424D7DA27C8}"/>
              </a:ext>
            </a:extLst>
          </p:cNvPr>
          <p:cNvSpPr txBox="1"/>
          <p:nvPr/>
        </p:nvSpPr>
        <p:spPr>
          <a:xfrm>
            <a:off x="5604442" y="3115057"/>
            <a:ext cx="1403724" cy="261610"/>
          </a:xfrm>
          <a:prstGeom prst="rect">
            <a:avLst/>
          </a:prstGeom>
          <a:noFill/>
        </p:spPr>
        <p:txBody>
          <a:bodyPr wrap="square" rtlCol="0">
            <a:spAutoFit/>
          </a:bodyPr>
          <a:lstStyle/>
          <a:p>
            <a:r>
              <a:rPr lang="en-US" sz="1100" b="1" dirty="0">
                <a:solidFill>
                  <a:schemeClr val="tx2">
                    <a:lumMod val="50000"/>
                  </a:schemeClr>
                </a:solidFill>
                <a:latin typeface="Arial" panose="020B0604020202020204" pitchFamily="34" charset="0"/>
                <a:cs typeface="Arial" panose="020B0604020202020204" pitchFamily="34" charset="0"/>
              </a:rPr>
              <a:t>25 Candidates</a:t>
            </a:r>
          </a:p>
        </p:txBody>
      </p:sp>
      <p:sp>
        <p:nvSpPr>
          <p:cNvPr id="32" name="Multiplication Sign 31">
            <a:extLst>
              <a:ext uri="{FF2B5EF4-FFF2-40B4-BE49-F238E27FC236}">
                <a16:creationId xmlns:a16="http://schemas.microsoft.com/office/drawing/2014/main" id="{3B19BFD2-3B51-4644-8533-8540121D9E73}"/>
              </a:ext>
            </a:extLst>
          </p:cNvPr>
          <p:cNvSpPr/>
          <p:nvPr/>
        </p:nvSpPr>
        <p:spPr>
          <a:xfrm>
            <a:off x="6783548" y="3173735"/>
            <a:ext cx="165447" cy="16734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Arrow: Right 32">
            <a:extLst>
              <a:ext uri="{FF2B5EF4-FFF2-40B4-BE49-F238E27FC236}">
                <a16:creationId xmlns:a16="http://schemas.microsoft.com/office/drawing/2014/main" id="{034A68CC-F896-41D4-821A-2CA08D4BC31B}"/>
              </a:ext>
            </a:extLst>
          </p:cNvPr>
          <p:cNvSpPr/>
          <p:nvPr/>
        </p:nvSpPr>
        <p:spPr>
          <a:xfrm>
            <a:off x="7313819" y="2801154"/>
            <a:ext cx="525524" cy="151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CB1152A6-7EA7-49DF-BCE5-E9CCD3870F51}"/>
              </a:ext>
            </a:extLst>
          </p:cNvPr>
          <p:cNvSpPr/>
          <p:nvPr/>
        </p:nvSpPr>
        <p:spPr>
          <a:xfrm>
            <a:off x="9720541" y="2779141"/>
            <a:ext cx="525524" cy="151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5821204-047F-4A38-A72A-6B0347DF03A1}"/>
              </a:ext>
            </a:extLst>
          </p:cNvPr>
          <p:cNvSpPr txBox="1"/>
          <p:nvPr/>
        </p:nvSpPr>
        <p:spPr>
          <a:xfrm>
            <a:off x="9420337" y="3152869"/>
            <a:ext cx="519710" cy="261610"/>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69%</a:t>
            </a:r>
          </a:p>
        </p:txBody>
      </p:sp>
      <p:sp>
        <p:nvSpPr>
          <p:cNvPr id="36" name="TextBox 35">
            <a:extLst>
              <a:ext uri="{FF2B5EF4-FFF2-40B4-BE49-F238E27FC236}">
                <a16:creationId xmlns:a16="http://schemas.microsoft.com/office/drawing/2014/main" id="{B1582AB9-F532-43E4-92F0-C9E05BF2C3B2}"/>
              </a:ext>
            </a:extLst>
          </p:cNvPr>
          <p:cNvSpPr txBox="1"/>
          <p:nvPr/>
        </p:nvSpPr>
        <p:spPr>
          <a:xfrm>
            <a:off x="8050042" y="3152869"/>
            <a:ext cx="1403724" cy="261610"/>
          </a:xfrm>
          <a:prstGeom prst="rect">
            <a:avLst/>
          </a:prstGeom>
          <a:noFill/>
        </p:spPr>
        <p:txBody>
          <a:bodyPr wrap="square" rtlCol="0">
            <a:spAutoFit/>
          </a:bodyPr>
          <a:lstStyle/>
          <a:p>
            <a:r>
              <a:rPr lang="en-US" sz="1100" b="1" dirty="0">
                <a:solidFill>
                  <a:schemeClr val="tx2">
                    <a:lumMod val="50000"/>
                  </a:schemeClr>
                </a:solidFill>
                <a:latin typeface="Arial" panose="020B0604020202020204" pitchFamily="34" charset="0"/>
                <a:cs typeface="Arial" panose="020B0604020202020204" pitchFamily="34" charset="0"/>
              </a:rPr>
              <a:t>17 Candidates</a:t>
            </a:r>
          </a:p>
        </p:txBody>
      </p:sp>
      <p:sp>
        <p:nvSpPr>
          <p:cNvPr id="37" name="Multiplication Sign 36">
            <a:extLst>
              <a:ext uri="{FF2B5EF4-FFF2-40B4-BE49-F238E27FC236}">
                <a16:creationId xmlns:a16="http://schemas.microsoft.com/office/drawing/2014/main" id="{8B552BA6-9FA3-4B8E-93B3-68C45EC629E8}"/>
              </a:ext>
            </a:extLst>
          </p:cNvPr>
          <p:cNvSpPr/>
          <p:nvPr/>
        </p:nvSpPr>
        <p:spPr>
          <a:xfrm>
            <a:off x="9194177" y="3190903"/>
            <a:ext cx="174544" cy="18008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TextBox 37">
            <a:extLst>
              <a:ext uri="{FF2B5EF4-FFF2-40B4-BE49-F238E27FC236}">
                <a16:creationId xmlns:a16="http://schemas.microsoft.com/office/drawing/2014/main" id="{6DF49FAA-A688-423F-87B0-08FF0C77F97F}"/>
              </a:ext>
            </a:extLst>
          </p:cNvPr>
          <p:cNvSpPr txBox="1"/>
          <p:nvPr/>
        </p:nvSpPr>
        <p:spPr>
          <a:xfrm>
            <a:off x="11534624" y="3142194"/>
            <a:ext cx="519710" cy="261610"/>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96%</a:t>
            </a:r>
          </a:p>
        </p:txBody>
      </p:sp>
      <p:sp>
        <p:nvSpPr>
          <p:cNvPr id="39" name="TextBox 38">
            <a:extLst>
              <a:ext uri="{FF2B5EF4-FFF2-40B4-BE49-F238E27FC236}">
                <a16:creationId xmlns:a16="http://schemas.microsoft.com/office/drawing/2014/main" id="{BF69F004-D79D-4AFD-86BD-E75E3B674DFD}"/>
              </a:ext>
            </a:extLst>
          </p:cNvPr>
          <p:cNvSpPr txBox="1"/>
          <p:nvPr/>
        </p:nvSpPr>
        <p:spPr>
          <a:xfrm>
            <a:off x="10152572" y="3128134"/>
            <a:ext cx="1403724" cy="261610"/>
          </a:xfrm>
          <a:prstGeom prst="rect">
            <a:avLst/>
          </a:prstGeom>
          <a:noFill/>
        </p:spPr>
        <p:txBody>
          <a:bodyPr wrap="square" rtlCol="0">
            <a:spAutoFit/>
          </a:bodyPr>
          <a:lstStyle/>
          <a:p>
            <a:r>
              <a:rPr lang="en-US" sz="1100" b="1" dirty="0">
                <a:solidFill>
                  <a:schemeClr val="tx2">
                    <a:lumMod val="50000"/>
                  </a:schemeClr>
                </a:solidFill>
                <a:latin typeface="Arial" panose="020B0604020202020204" pitchFamily="34" charset="0"/>
                <a:cs typeface="Arial" panose="020B0604020202020204" pitchFamily="34" charset="0"/>
              </a:rPr>
              <a:t>17 Candidates</a:t>
            </a:r>
          </a:p>
        </p:txBody>
      </p:sp>
      <p:sp>
        <p:nvSpPr>
          <p:cNvPr id="40" name="Multiplication Sign 39">
            <a:extLst>
              <a:ext uri="{FF2B5EF4-FFF2-40B4-BE49-F238E27FC236}">
                <a16:creationId xmlns:a16="http://schemas.microsoft.com/office/drawing/2014/main" id="{E4FDBE63-88DF-4AAE-8670-DE5B274BFAC3}"/>
              </a:ext>
            </a:extLst>
          </p:cNvPr>
          <p:cNvSpPr/>
          <p:nvPr/>
        </p:nvSpPr>
        <p:spPr>
          <a:xfrm>
            <a:off x="11297494" y="3173735"/>
            <a:ext cx="216423" cy="19353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8" name="Connector: Elbow 47">
            <a:extLst>
              <a:ext uri="{FF2B5EF4-FFF2-40B4-BE49-F238E27FC236}">
                <a16:creationId xmlns:a16="http://schemas.microsoft.com/office/drawing/2014/main" id="{847F520A-E470-403E-ADCF-B365CF5245E7}"/>
              </a:ext>
            </a:extLst>
          </p:cNvPr>
          <p:cNvCxnSpPr>
            <a:cxnSpLocks/>
          </p:cNvCxnSpPr>
          <p:nvPr/>
        </p:nvCxnSpPr>
        <p:spPr>
          <a:xfrm rot="10800000" flipV="1">
            <a:off x="482466" y="3404013"/>
            <a:ext cx="3165902" cy="1721760"/>
          </a:xfrm>
          <a:prstGeom prst="bentConnector3">
            <a:avLst>
              <a:gd name="adj1" fmla="val 11035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79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Logo&#10;&#10;Description automatically generated">
            <a:extLst>
              <a:ext uri="{FF2B5EF4-FFF2-40B4-BE49-F238E27FC236}">
                <a16:creationId xmlns:a16="http://schemas.microsoft.com/office/drawing/2014/main" id="{03E4D61D-C969-4D38-AC25-F71A45CD5293}"/>
              </a:ext>
            </a:extLst>
          </p:cNvPr>
          <p:cNvPicPr>
            <a:picLocks noGrp="1" noChangeAspect="1"/>
          </p:cNvPicPr>
          <p:nvPr>
            <p:ph idx="1"/>
          </p:nvPr>
        </p:nvPicPr>
        <p:blipFill rotWithShape="1">
          <a:blip r:embed="rId2"/>
          <a:srcRect t="23141" b="15570"/>
          <a:stretch/>
        </p:blipFill>
        <p:spPr>
          <a:xfrm>
            <a:off x="10591800" y="5882666"/>
            <a:ext cx="1419225" cy="482600"/>
          </a:xfrm>
        </p:spPr>
      </p:pic>
      <p:cxnSp>
        <p:nvCxnSpPr>
          <p:cNvPr id="15" name="Straight Connector 14">
            <a:extLst>
              <a:ext uri="{FF2B5EF4-FFF2-40B4-BE49-F238E27FC236}">
                <a16:creationId xmlns:a16="http://schemas.microsoft.com/office/drawing/2014/main" id="{13C3F896-1F71-4A7A-9ACC-479E020D309A}"/>
              </a:ext>
            </a:extLst>
          </p:cNvPr>
          <p:cNvCxnSpPr/>
          <p:nvPr/>
        </p:nvCxnSpPr>
        <p:spPr>
          <a:xfrm>
            <a:off x="161925" y="992728"/>
            <a:ext cx="1186815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B021EF7-B4AE-4423-824F-B6541E513754}"/>
              </a:ext>
            </a:extLst>
          </p:cNvPr>
          <p:cNvSpPr txBox="1"/>
          <p:nvPr/>
        </p:nvSpPr>
        <p:spPr>
          <a:xfrm>
            <a:off x="557350" y="93068"/>
            <a:ext cx="1132985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2020 Gas Engineering Resource Plan</a:t>
            </a:r>
          </a:p>
        </p:txBody>
      </p:sp>
      <p:sp>
        <p:nvSpPr>
          <p:cNvPr id="18" name="TextBox 17">
            <a:extLst>
              <a:ext uri="{FF2B5EF4-FFF2-40B4-BE49-F238E27FC236}">
                <a16:creationId xmlns:a16="http://schemas.microsoft.com/office/drawing/2014/main" id="{9532BD80-8FD7-493D-A461-1A4C8DE40D0B}"/>
              </a:ext>
            </a:extLst>
          </p:cNvPr>
          <p:cNvSpPr txBox="1"/>
          <p:nvPr/>
        </p:nvSpPr>
        <p:spPr>
          <a:xfrm>
            <a:off x="553682" y="283672"/>
            <a:ext cx="9335588" cy="584775"/>
          </a:xfrm>
          <a:prstGeom prst="rect">
            <a:avLst/>
          </a:prstGeom>
          <a:noFill/>
        </p:spPr>
        <p:txBody>
          <a:bodyPr wrap="square" rtlCol="0" anchor="ctr">
            <a:spAutoFit/>
          </a:bodyPr>
          <a:lstStyle/>
          <a:p>
            <a:endParaRPr lang="en-US" sz="1600" b="1" dirty="0">
              <a:solidFill>
                <a:schemeClr val="tx2">
                  <a:lumMod val="25000"/>
                </a:schemeClr>
              </a:solidFill>
              <a:latin typeface="Arial" panose="020B0604020202020204" pitchFamily="34" charset="0"/>
              <a:cs typeface="Arial" panose="020B0604020202020204" pitchFamily="34" charset="0"/>
            </a:endParaRPr>
          </a:p>
          <a:p>
            <a:r>
              <a:rPr lang="en-US" sz="1600" b="1" dirty="0">
                <a:solidFill>
                  <a:schemeClr val="tx2">
                    <a:lumMod val="25000"/>
                  </a:schemeClr>
                </a:solidFill>
                <a:latin typeface="Arial" panose="020B0604020202020204" pitchFamily="34" charset="0"/>
                <a:cs typeface="Arial" panose="020B0604020202020204" pitchFamily="34" charset="0"/>
              </a:rPr>
              <a:t> Business Risks &amp; Additional Information</a:t>
            </a:r>
          </a:p>
        </p:txBody>
      </p:sp>
      <p:sp>
        <p:nvSpPr>
          <p:cNvPr id="13" name="TextBox 12">
            <a:extLst>
              <a:ext uri="{FF2B5EF4-FFF2-40B4-BE49-F238E27FC236}">
                <a16:creationId xmlns:a16="http://schemas.microsoft.com/office/drawing/2014/main" id="{1E0ED81D-D7B5-429F-9E0A-5AF6B93D954B}"/>
              </a:ext>
            </a:extLst>
          </p:cNvPr>
          <p:cNvSpPr txBox="1"/>
          <p:nvPr/>
        </p:nvSpPr>
        <p:spPr>
          <a:xfrm>
            <a:off x="441667" y="1192519"/>
            <a:ext cx="11436825" cy="461664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Potential Business Risks:</a:t>
            </a:r>
          </a:p>
          <a:p>
            <a:pPr marL="285750" indent="-285750">
              <a:buFont typeface="Arial" panose="020B0604020202020204" pitchFamily="34" charset="0"/>
              <a:buChar char="•"/>
            </a:pPr>
            <a:r>
              <a:rPr lang="en-US" sz="1100" b="1" dirty="0">
                <a:latin typeface="Arial" panose="020B0604020202020204" pitchFamily="34" charset="0"/>
                <a:cs typeface="Arial" panose="020B0604020202020204" pitchFamily="34" charset="0"/>
              </a:rPr>
              <a:t>Applicant shortage – </a:t>
            </a:r>
            <a:r>
              <a:rPr lang="en-US" sz="1100" dirty="0">
                <a:latin typeface="Arial" panose="020B0604020202020204" pitchFamily="34" charset="0"/>
                <a:cs typeface="Arial" panose="020B0604020202020204" pitchFamily="34" charset="0"/>
              </a:rPr>
              <a:t>Scrutinizing the 2020 applicant pool and relative volume fluctuations by month, the first three quarters of the year show a low number of Gas Engineering applicants. In order to meet our hiring target, it is crucial that the first half of the year continue to introduce a minimum of 450 candidates into our candidate pipeline.(COVID-19 may be the cause)</a:t>
            </a:r>
          </a:p>
          <a:p>
            <a:pPr marL="285750" indent="-2857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100" b="1" dirty="0">
                <a:latin typeface="Arial" panose="020B0604020202020204" pitchFamily="34" charset="0"/>
                <a:cs typeface="Arial" panose="020B0604020202020204" pitchFamily="34" charset="0"/>
              </a:rPr>
              <a:t>COVID-19 variant/ Omicron – </a:t>
            </a:r>
            <a:r>
              <a:rPr lang="en-US" sz="1100" dirty="0">
                <a:latin typeface="Arial" panose="020B0604020202020204" pitchFamily="34" charset="0"/>
                <a:cs typeface="Arial" panose="020B0604020202020204" pitchFamily="34" charset="0"/>
              </a:rPr>
              <a:t>The COVID-19 pandemic has shown to be significantly impactful   to the labor market. Labor force participation, talent mobility, and growth targets will all be impacted by surges in COVID-19 infection rates and potential variants.(Omicron)</a:t>
            </a:r>
          </a:p>
          <a:p>
            <a:pPr marL="742950" lvl="1" indent="-285750">
              <a:buFont typeface="Arial" panose="020B0604020202020204" pitchFamily="34" charset="0"/>
              <a:buChar char="•"/>
            </a:pPr>
            <a:endParaRPr lang="en-US" sz="11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100" b="1" dirty="0">
                <a:latin typeface="Arial" panose="020B0604020202020204" pitchFamily="34" charset="0"/>
                <a:cs typeface="Arial" panose="020B0604020202020204" pitchFamily="34" charset="0"/>
              </a:rPr>
              <a:t>Reduction in labor force participation – </a:t>
            </a:r>
            <a:r>
              <a:rPr lang="en-US" sz="1100" dirty="0">
                <a:latin typeface="Arial" panose="020B0604020202020204" pitchFamily="34" charset="0"/>
                <a:cs typeface="Arial" panose="020B0604020202020204" pitchFamily="34" charset="0"/>
              </a:rPr>
              <a:t>According to the bureau of labor statistics, labor participation rates have drastically dropped in 2020 and are slow to rebound. </a:t>
            </a:r>
          </a:p>
          <a:p>
            <a:pPr marL="285750" indent="-285750">
              <a:buFont typeface="Arial" panose="020B0604020202020204" pitchFamily="34" charset="0"/>
              <a:buChar char="•"/>
            </a:pPr>
            <a:endParaRPr lang="en-US" sz="11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b="1" dirty="0">
                <a:latin typeface="Arial" panose="020B0604020202020204" pitchFamily="34" charset="0"/>
                <a:cs typeface="Arial" panose="020B0604020202020204" pitchFamily="34" charset="0"/>
              </a:rPr>
              <a:t>Heightened resource demand from other parts of the business – </a:t>
            </a:r>
            <a:r>
              <a:rPr lang="en-US" sz="1100" dirty="0">
                <a:latin typeface="Arial" panose="020B0604020202020204" pitchFamily="34" charset="0"/>
                <a:cs typeface="Arial" panose="020B0604020202020204" pitchFamily="34" charset="0"/>
              </a:rPr>
              <a:t>As we aggressively set our hiring target our model shows we must maintain 6 recruiters in the first 2 quarters of 2021 therefore to manage resources and overall hiring capacity it is important to understand company-wide resource and hiring demand.</a:t>
            </a:r>
          </a:p>
          <a:p>
            <a:endParaRPr lang="en-US"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Additional Information Required:</a:t>
            </a:r>
          </a:p>
          <a:p>
            <a:endParaRPr 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050" b="1" dirty="0">
                <a:latin typeface="Arial" panose="020B0604020202020204" pitchFamily="34" charset="0"/>
                <a:cs typeface="Arial" panose="020B0604020202020204" pitchFamily="34" charset="0"/>
              </a:rPr>
              <a:t>Historical candidate reports – </a:t>
            </a:r>
            <a:r>
              <a:rPr lang="en-US" sz="1050" dirty="0">
                <a:latin typeface="Arial" panose="020B0604020202020204" pitchFamily="34" charset="0"/>
                <a:cs typeface="Arial" panose="020B0604020202020204" pitchFamily="34" charset="0"/>
              </a:rPr>
              <a:t>utilizing historical candidate reports, or raw candidate files from previous years(2018;2019) we can better estimate and predict resource constraints at each phase of the candidate pipeline.(Application PTR)</a:t>
            </a:r>
          </a:p>
          <a:p>
            <a:pPr marL="285750" indent="-285750">
              <a:buFont typeface="Arial" panose="020B0604020202020204" pitchFamily="34" charset="0"/>
              <a:buChar char="•"/>
            </a:pPr>
            <a:endParaRPr lang="en-US" sz="105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050" b="1" dirty="0">
                <a:latin typeface="Arial" panose="020B0604020202020204" pitchFamily="34" charset="0"/>
                <a:cs typeface="Arial" panose="020B0604020202020204" pitchFamily="34" charset="0"/>
              </a:rPr>
              <a:t>Company-wide resource demand – </a:t>
            </a:r>
            <a:r>
              <a:rPr lang="en-US" sz="1050" dirty="0">
                <a:latin typeface="Arial" panose="020B0604020202020204" pitchFamily="34" charset="0"/>
                <a:cs typeface="Arial" panose="020B0604020202020204" pitchFamily="34" charset="0"/>
              </a:rPr>
              <a:t>we need at least 6 recruiters for our model to be affective. We would not meet our hiring target if there is a reduction in the number of recruiters. It is important to understand routine demand outside of our hiring target to affectively plan for resource capacity.</a:t>
            </a:r>
          </a:p>
          <a:p>
            <a:pPr marL="285750" indent="-285750">
              <a:buFont typeface="Arial" panose="020B0604020202020204" pitchFamily="34" charset="0"/>
              <a:buChar char="•"/>
            </a:pPr>
            <a:endParaRPr lang="en-US" sz="105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050" b="1" dirty="0">
                <a:latin typeface="Arial" panose="020B0604020202020204" pitchFamily="34" charset="0"/>
                <a:cs typeface="Arial" panose="020B0604020202020204" pitchFamily="34" charset="0"/>
              </a:rPr>
              <a:t>Talent Mobility Forecasts – </a:t>
            </a:r>
            <a:r>
              <a:rPr lang="en-US" sz="1050" dirty="0">
                <a:latin typeface="Arial" panose="020B0604020202020204" pitchFamily="34" charset="0"/>
                <a:cs typeface="Arial" panose="020B0604020202020204" pitchFamily="34" charset="0"/>
              </a:rPr>
              <a:t>A hiring target of 100 Gas Engineers is our hiring target but not the expectation for net headcount at the end Q2, 2021. It is important to adjust for talent mobility(attrition, transfers, promotions, </a:t>
            </a:r>
            <a:r>
              <a:rPr lang="en-US" sz="1050" dirty="0" err="1">
                <a:latin typeface="Arial" panose="020B0604020202020204" pitchFamily="34" charset="0"/>
                <a:cs typeface="Arial" panose="020B0604020202020204" pitchFamily="34" charset="0"/>
              </a:rPr>
              <a:t>etc</a:t>
            </a:r>
            <a:r>
              <a:rPr lang="en-US" sz="1050" dirty="0">
                <a:latin typeface="Arial" panose="020B0604020202020204" pitchFamily="34" charset="0"/>
                <a:cs typeface="Arial" panose="020B0604020202020204" pitchFamily="34" charset="0"/>
              </a:rPr>
              <a:t>) as we set hiring targets.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4478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4">
      <a:dk1>
        <a:srgbClr val="2C2C2C"/>
      </a:dk1>
      <a:lt1>
        <a:srgbClr val="002060"/>
      </a:lt1>
      <a:dk2>
        <a:srgbClr val="FFFFFF"/>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1149</TotalTime>
  <Words>1226</Words>
  <Application>Microsoft Office PowerPoint</Application>
  <PresentationFormat>Widescreen</PresentationFormat>
  <Paragraphs>176</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Corbel</vt:lpstr>
      <vt:lpstr>Wingdings</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Fawehinmi, Michael</dc:creator>
  <cp:lastModifiedBy>Fawehinmi, Michael</cp:lastModifiedBy>
  <cp:revision>66</cp:revision>
  <dcterms:created xsi:type="dcterms:W3CDTF">2021-12-05T23:57:14Z</dcterms:created>
  <dcterms:modified xsi:type="dcterms:W3CDTF">2021-12-06T21:26:57Z</dcterms:modified>
</cp:coreProperties>
</file>