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76" r:id="rId3"/>
    <p:sldId id="258" r:id="rId4"/>
    <p:sldId id="273" r:id="rId5"/>
    <p:sldId id="272" r:id="rId6"/>
    <p:sldId id="277" r:id="rId7"/>
    <p:sldId id="278" r:id="rId8"/>
    <p:sldId id="261" r:id="rId9"/>
    <p:sldId id="262" r:id="rId10"/>
    <p:sldId id="263" r:id="rId11"/>
    <p:sldId id="264" r:id="rId12"/>
    <p:sldId id="265" r:id="rId13"/>
    <p:sldId id="266" r:id="rId14"/>
    <p:sldId id="267"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4271"/>
    <a:srgbClr val="1A347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3" autoAdjust="0"/>
    <p:restoredTop sz="94552" autoAdjust="0"/>
  </p:normalViewPr>
  <p:slideViewPr>
    <p:cSldViewPr snapToGrid="0" snapToObjects="1">
      <p:cViewPr>
        <p:scale>
          <a:sx n="85" d="100"/>
          <a:sy n="85" d="100"/>
        </p:scale>
        <p:origin x="-1120" y="-3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A4B7DF-CF66-D74F-A7CA-47DADE06C355}" type="datetimeFigureOut">
              <a:rPr lang="en-US" smtClean="0"/>
              <a:t>8/12/18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6E64F6-9E00-DD4B-B62C-CFC5C588100A}" type="slidenum">
              <a:rPr lang="en-US" smtClean="0"/>
              <a:t>‹#›</a:t>
            </a:fld>
            <a:endParaRPr lang="en-US"/>
          </a:p>
        </p:txBody>
      </p:sp>
    </p:spTree>
    <p:extLst>
      <p:ext uri="{BB962C8B-B14F-4D97-AF65-F5344CB8AC3E}">
        <p14:creationId xmlns:p14="http://schemas.microsoft.com/office/powerpoint/2010/main" val="233239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4E40AA-0CDC-704E-A677-44F059F1AFC5}" type="datetimeFigureOut">
              <a:rPr lang="en-US" smtClean="0"/>
              <a:t>8/12/18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7EB1AB-9706-044C-8D05-1599B2813A75}" type="slidenum">
              <a:rPr lang="en-US" smtClean="0"/>
              <a:t>‹#›</a:t>
            </a:fld>
            <a:endParaRPr lang="en-US"/>
          </a:p>
        </p:txBody>
      </p:sp>
    </p:spTree>
    <p:extLst>
      <p:ext uri="{BB962C8B-B14F-4D97-AF65-F5344CB8AC3E}">
        <p14:creationId xmlns:p14="http://schemas.microsoft.com/office/powerpoint/2010/main" val="58669868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7EB1AB-9706-044C-8D05-1599B2813A75}" type="slidenum">
              <a:rPr lang="en-US" smtClean="0"/>
              <a:t>2</a:t>
            </a:fld>
            <a:endParaRPr lang="en-US"/>
          </a:p>
        </p:txBody>
      </p:sp>
    </p:spTree>
    <p:extLst>
      <p:ext uri="{BB962C8B-B14F-4D97-AF65-F5344CB8AC3E}">
        <p14:creationId xmlns:p14="http://schemas.microsoft.com/office/powerpoint/2010/main" val="4003341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CDD915E-4D87-E24E-B6AF-F09BCAF1D0FC}" type="datetime1">
              <a:rPr lang="en-US" smtClean="0"/>
              <a:t>8/12/18</a:t>
            </a:fld>
            <a:endParaRPr lang="en-US" dirty="0"/>
          </a:p>
        </p:txBody>
      </p:sp>
      <p:sp>
        <p:nvSpPr>
          <p:cNvPr id="8" name="Slide Number Placeholder 7"/>
          <p:cNvSpPr>
            <a:spLocks noGrp="1"/>
          </p:cNvSpPr>
          <p:nvPr>
            <p:ph type="sldNum" sz="quarter" idx="11"/>
          </p:nvPr>
        </p:nvSpPr>
        <p:spPr/>
        <p:txBody>
          <a:bodyPr/>
          <a:lstStyle/>
          <a:p>
            <a:fld id="{BA9B540C-44DA-4F69-89C9-7C84606640D3}" type="slidenum">
              <a:rPr lang="en-US" smtClean="0"/>
              <a:pPr/>
              <a:t>‹#›</a:t>
            </a:fld>
            <a:endParaRPr lang="en-US" dirty="0"/>
          </a:p>
        </p:txBody>
      </p:sp>
      <p:sp>
        <p:nvSpPr>
          <p:cNvPr id="9" name="Footer Placeholder 8"/>
          <p:cNvSpPr>
            <a:spLocks noGrp="1"/>
          </p:cNvSpPr>
          <p:nvPr>
            <p:ph type="ftr" sz="quarter" idx="12"/>
          </p:nvPr>
        </p:nvSpPr>
        <p:spPr/>
        <p:txBody>
          <a:bodyPr/>
          <a:lstStyle/>
          <a:p>
            <a:r>
              <a:rPr lang="en-US" smtClean="0"/>
              <a:t>Olivia Earenfight</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5471A1-08EB-2542-8D4A-ADA7B59E82EB}" type="datetime1">
              <a:rPr lang="en-US" smtClean="0"/>
              <a:t>8/12/18</a:t>
            </a:fld>
            <a:endParaRPr lang="en-US"/>
          </a:p>
        </p:txBody>
      </p:sp>
      <p:sp>
        <p:nvSpPr>
          <p:cNvPr id="5" name="Footer Placeholder 4"/>
          <p:cNvSpPr>
            <a:spLocks noGrp="1"/>
          </p:cNvSpPr>
          <p:nvPr>
            <p:ph type="ftr" sz="quarter" idx="11"/>
          </p:nvPr>
        </p:nvSpPr>
        <p:spPr/>
        <p:txBody>
          <a:bodyPr/>
          <a:lstStyle/>
          <a:p>
            <a:r>
              <a:rPr lang="en-US" smtClean="0"/>
              <a:t>Olivia Earenfight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336CBE-D784-1541-B249-36DA187CD98A}" type="datetime1">
              <a:rPr lang="en-US" smtClean="0"/>
              <a:t>8/12/18</a:t>
            </a:fld>
            <a:endParaRPr lang="en-US"/>
          </a:p>
        </p:txBody>
      </p:sp>
      <p:sp>
        <p:nvSpPr>
          <p:cNvPr id="5" name="Footer Placeholder 4"/>
          <p:cNvSpPr>
            <a:spLocks noGrp="1"/>
          </p:cNvSpPr>
          <p:nvPr>
            <p:ph type="ftr" sz="quarter" idx="11"/>
          </p:nvPr>
        </p:nvSpPr>
        <p:spPr/>
        <p:txBody>
          <a:bodyPr/>
          <a:lstStyle/>
          <a:p>
            <a:r>
              <a:rPr lang="en-US" smtClean="0"/>
              <a:t>Olivia Earenfight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05B52A-0188-BB46-B203-BECA6ADF707C}" type="datetime1">
              <a:rPr lang="en-US" smtClean="0"/>
              <a:t>8/12/18</a:t>
            </a:fld>
            <a:endParaRPr lang="en-US"/>
          </a:p>
        </p:txBody>
      </p:sp>
      <p:sp>
        <p:nvSpPr>
          <p:cNvPr id="5" name="Footer Placeholder 4"/>
          <p:cNvSpPr>
            <a:spLocks noGrp="1"/>
          </p:cNvSpPr>
          <p:nvPr>
            <p:ph type="ftr" sz="quarter" idx="11"/>
          </p:nvPr>
        </p:nvSpPr>
        <p:spPr/>
        <p:txBody>
          <a:bodyPr/>
          <a:lstStyle/>
          <a:p>
            <a:r>
              <a:rPr lang="en-US" smtClean="0"/>
              <a:t>Olivia Earenfight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23DD11-E2AA-E645-888B-D9AF031A3927}" type="datetime1">
              <a:rPr lang="en-US" smtClean="0"/>
              <a:t>8/12/18</a:t>
            </a:fld>
            <a:endParaRPr lang="en-US"/>
          </a:p>
        </p:txBody>
      </p:sp>
      <p:sp>
        <p:nvSpPr>
          <p:cNvPr id="5" name="Footer Placeholder 4"/>
          <p:cNvSpPr>
            <a:spLocks noGrp="1"/>
          </p:cNvSpPr>
          <p:nvPr>
            <p:ph type="ftr" sz="quarter" idx="11"/>
          </p:nvPr>
        </p:nvSpPr>
        <p:spPr/>
        <p:txBody>
          <a:bodyPr/>
          <a:lstStyle/>
          <a:p>
            <a:r>
              <a:rPr lang="en-US" smtClean="0"/>
              <a:t>Olivia Earenfight</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191658-8E53-CD4A-BE59-938B2ACD423E}" type="datetime1">
              <a:rPr lang="en-US" smtClean="0"/>
              <a:t>8/12/18</a:t>
            </a:fld>
            <a:endParaRPr lang="en-US"/>
          </a:p>
        </p:txBody>
      </p:sp>
      <p:sp>
        <p:nvSpPr>
          <p:cNvPr id="6" name="Footer Placeholder 5"/>
          <p:cNvSpPr>
            <a:spLocks noGrp="1"/>
          </p:cNvSpPr>
          <p:nvPr>
            <p:ph type="ftr" sz="quarter" idx="11"/>
          </p:nvPr>
        </p:nvSpPr>
        <p:spPr/>
        <p:txBody>
          <a:bodyPr/>
          <a:lstStyle/>
          <a:p>
            <a:r>
              <a:rPr lang="en-US" smtClean="0"/>
              <a:t>Olivia Earenfight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EEC38B7-895C-9340-A0CE-EC837711692D}" type="datetime1">
              <a:rPr lang="en-US" smtClean="0"/>
              <a:t>8/12/18</a:t>
            </a:fld>
            <a:endParaRPr lang="en-US"/>
          </a:p>
        </p:txBody>
      </p:sp>
      <p:sp>
        <p:nvSpPr>
          <p:cNvPr id="8" name="Footer Placeholder 7"/>
          <p:cNvSpPr>
            <a:spLocks noGrp="1"/>
          </p:cNvSpPr>
          <p:nvPr>
            <p:ph type="ftr" sz="quarter" idx="11"/>
          </p:nvPr>
        </p:nvSpPr>
        <p:spPr/>
        <p:txBody>
          <a:bodyPr/>
          <a:lstStyle/>
          <a:p>
            <a:r>
              <a:rPr lang="en-US" smtClean="0"/>
              <a:t>Olivia Earenfight</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6D8F40-EC83-7448-B483-39970C52B0A0}" type="datetime1">
              <a:rPr lang="en-US" smtClean="0"/>
              <a:t>8/12/18</a:t>
            </a:fld>
            <a:endParaRPr lang="en-US"/>
          </a:p>
        </p:txBody>
      </p:sp>
      <p:sp>
        <p:nvSpPr>
          <p:cNvPr id="4" name="Footer Placeholder 3"/>
          <p:cNvSpPr>
            <a:spLocks noGrp="1"/>
          </p:cNvSpPr>
          <p:nvPr>
            <p:ph type="ftr" sz="quarter" idx="11"/>
          </p:nvPr>
        </p:nvSpPr>
        <p:spPr/>
        <p:txBody>
          <a:bodyPr/>
          <a:lstStyle/>
          <a:p>
            <a:r>
              <a:rPr lang="en-US" smtClean="0"/>
              <a:t>Olivia Earenfight</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EC57B-90B4-6345-8867-2ED1517FAD19}" type="datetime1">
              <a:rPr lang="en-US" smtClean="0"/>
              <a:t>8/12/18</a:t>
            </a:fld>
            <a:endParaRPr lang="en-US"/>
          </a:p>
        </p:txBody>
      </p:sp>
      <p:sp>
        <p:nvSpPr>
          <p:cNvPr id="3" name="Footer Placeholder 2"/>
          <p:cNvSpPr>
            <a:spLocks noGrp="1"/>
          </p:cNvSpPr>
          <p:nvPr>
            <p:ph type="ftr" sz="quarter" idx="11"/>
          </p:nvPr>
        </p:nvSpPr>
        <p:spPr/>
        <p:txBody>
          <a:bodyPr/>
          <a:lstStyle/>
          <a:p>
            <a:r>
              <a:rPr lang="en-US" smtClean="0"/>
              <a:t>Olivia Earenfight</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A69408-EFBC-5742-8B2C-24AC25FF4EB6}" type="datetime1">
              <a:rPr lang="en-US" smtClean="0"/>
              <a:t>8/12/18</a:t>
            </a:fld>
            <a:endParaRPr lang="en-US"/>
          </a:p>
        </p:txBody>
      </p:sp>
      <p:sp>
        <p:nvSpPr>
          <p:cNvPr id="6" name="Footer Placeholder 5"/>
          <p:cNvSpPr>
            <a:spLocks noGrp="1"/>
          </p:cNvSpPr>
          <p:nvPr>
            <p:ph type="ftr" sz="quarter" idx="11"/>
          </p:nvPr>
        </p:nvSpPr>
        <p:spPr/>
        <p:txBody>
          <a:bodyPr/>
          <a:lstStyle/>
          <a:p>
            <a:r>
              <a:rPr lang="en-US" smtClean="0"/>
              <a:t>Olivia Earenfight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81807E-1237-024D-AA13-3AE33C2DEF32}" type="datetime1">
              <a:rPr lang="en-US" smtClean="0"/>
              <a:t>8/12/18</a:t>
            </a:fld>
            <a:endParaRPr lang="en-US"/>
          </a:p>
        </p:txBody>
      </p:sp>
      <p:sp>
        <p:nvSpPr>
          <p:cNvPr id="6" name="Footer Placeholder 5"/>
          <p:cNvSpPr>
            <a:spLocks noGrp="1"/>
          </p:cNvSpPr>
          <p:nvPr>
            <p:ph type="ftr" sz="quarter" idx="11"/>
          </p:nvPr>
        </p:nvSpPr>
        <p:spPr/>
        <p:txBody>
          <a:bodyPr/>
          <a:lstStyle/>
          <a:p>
            <a:r>
              <a:rPr lang="en-US" smtClean="0"/>
              <a:t>Olivia Earenfight</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ED1157F6-4A7F-1F46-96EB-3C7ABEEDC36D}" type="datetime1">
              <a:rPr lang="en-US" smtClean="0"/>
              <a:t>8/12/18</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smtClean="0"/>
              <a:t>Olivia Earenfight</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A9B540C-44DA-4F69-89C9-7C84606640D3}"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jpg"/><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 Id="rId9"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599"/>
            <a:ext cx="6811108" cy="6858000"/>
          </a:xfrm>
        </p:spPr>
        <p:style>
          <a:lnRef idx="1">
            <a:schemeClr val="accent1"/>
          </a:lnRef>
          <a:fillRef idx="3">
            <a:schemeClr val="accent1"/>
          </a:fillRef>
          <a:effectRef idx="2">
            <a:schemeClr val="accent1"/>
          </a:effectRef>
          <a:fontRef idx="minor">
            <a:schemeClr val="lt1"/>
          </a:fontRef>
        </p:style>
        <p:txBody>
          <a:bodyPr anchor="ctr"/>
          <a:lstStyle/>
          <a:p>
            <a:pPr algn="l"/>
            <a:r>
              <a:rPr lang="en-US" sz="3600" dirty="0">
                <a:solidFill>
                  <a:srgbClr val="FFFFFF"/>
                </a:solidFill>
                <a:latin typeface="Arial" panose="020B0604020202020204" pitchFamily="34" charset="0"/>
                <a:cs typeface="Arial" panose="020B0604020202020204" pitchFamily="34" charset="0"/>
              </a:rPr>
              <a:t>Marketing Analysis for</a:t>
            </a:r>
            <a:br>
              <a:rPr lang="en-US" sz="3600" dirty="0">
                <a:solidFill>
                  <a:srgbClr val="FFFFFF"/>
                </a:solidFill>
                <a:latin typeface="Arial" panose="020B0604020202020204" pitchFamily="34" charset="0"/>
                <a:cs typeface="Arial" panose="020B0604020202020204" pitchFamily="34" charset="0"/>
              </a:rPr>
            </a:br>
            <a:r>
              <a:rPr lang="en-US" sz="3600" dirty="0" err="1">
                <a:solidFill>
                  <a:srgbClr val="FFFFFF"/>
                </a:solidFill>
                <a:latin typeface="Arial" panose="020B0604020202020204" pitchFamily="34" charset="0"/>
                <a:cs typeface="Arial" panose="020B0604020202020204" pitchFamily="34" charset="0"/>
              </a:rPr>
              <a:t>CoolTShirts</a:t>
            </a:r>
            <a:r>
              <a:rPr lang="en-US" sz="3600" dirty="0">
                <a:solidFill>
                  <a:srgbClr val="FFFFFF"/>
                </a:solidFill>
                <a:latin typeface="Arial Unicode MS"/>
                <a:cs typeface="Arial Unicode MS"/>
              </a:rPr>
              <a:t/>
            </a:r>
            <a:br>
              <a:rPr lang="en-US" sz="3600" dirty="0">
                <a:solidFill>
                  <a:srgbClr val="FFFFFF"/>
                </a:solidFill>
                <a:latin typeface="Arial Unicode MS"/>
                <a:cs typeface="Arial Unicode MS"/>
              </a:rPr>
            </a:br>
            <a:r>
              <a:rPr lang="en-US" sz="3600" dirty="0">
                <a:solidFill>
                  <a:srgbClr val="FFFFFF"/>
                </a:solidFill>
                <a:latin typeface="Arial" panose="020B0604020202020204" pitchFamily="34" charset="0"/>
                <a:cs typeface="Arial" panose="020B0604020202020204" pitchFamily="34" charset="0"/>
              </a:rPr>
              <a:t/>
            </a:r>
            <a:br>
              <a:rPr lang="en-US" sz="3600" dirty="0">
                <a:solidFill>
                  <a:srgbClr val="FFFFFF"/>
                </a:solidFill>
                <a:latin typeface="Arial" panose="020B0604020202020204" pitchFamily="34" charset="0"/>
                <a:cs typeface="Arial" panose="020B0604020202020204" pitchFamily="34" charset="0"/>
              </a:rPr>
            </a:br>
            <a:r>
              <a:rPr lang="en-US" sz="1600" dirty="0">
                <a:solidFill>
                  <a:srgbClr val="FFFFFF"/>
                </a:solidFill>
                <a:latin typeface="Arial" panose="020B0604020202020204" pitchFamily="34" charset="0"/>
                <a:cs typeface="Arial" panose="020B0604020202020204" pitchFamily="34" charset="0"/>
              </a:rPr>
              <a:t>Course: Codecademy SQL from Scratch</a:t>
            </a:r>
            <a:br>
              <a:rPr lang="en-US" sz="1600" dirty="0">
                <a:solidFill>
                  <a:srgbClr val="FFFFFF"/>
                </a:solidFill>
                <a:latin typeface="Arial" panose="020B0604020202020204" pitchFamily="34" charset="0"/>
                <a:cs typeface="Arial" panose="020B0604020202020204" pitchFamily="34" charset="0"/>
              </a:rPr>
            </a:br>
            <a:r>
              <a:rPr lang="en-US" sz="1600" dirty="0">
                <a:solidFill>
                  <a:srgbClr val="FFFFFF"/>
                </a:solidFill>
                <a:latin typeface="Arial" panose="020B0604020202020204" pitchFamily="34" charset="0"/>
                <a:cs typeface="Arial" panose="020B0604020202020204" pitchFamily="34" charset="0"/>
              </a:rPr>
              <a:t>Presented by: Olivia Earenfight</a:t>
            </a:r>
            <a:br>
              <a:rPr lang="en-US" sz="1600" dirty="0">
                <a:solidFill>
                  <a:srgbClr val="FFFFFF"/>
                </a:solidFill>
                <a:latin typeface="Arial" panose="020B0604020202020204" pitchFamily="34" charset="0"/>
                <a:cs typeface="Arial" panose="020B0604020202020204" pitchFamily="34" charset="0"/>
              </a:rPr>
            </a:br>
            <a:r>
              <a:rPr lang="en-US" sz="1600" dirty="0">
                <a:solidFill>
                  <a:srgbClr val="FFFFFF"/>
                </a:solidFill>
                <a:latin typeface="Arial" panose="020B0604020202020204" pitchFamily="34" charset="0"/>
                <a:cs typeface="Arial" panose="020B0604020202020204" pitchFamily="34" charset="0"/>
              </a:rPr>
              <a:t>Date: </a:t>
            </a:r>
            <a:r>
              <a:rPr lang="en-US" sz="1600">
                <a:solidFill>
                  <a:srgbClr val="FFFFFF"/>
                </a:solidFill>
                <a:latin typeface="Arial" panose="020B0604020202020204" pitchFamily="34" charset="0"/>
                <a:cs typeface="Arial" panose="020B0604020202020204" pitchFamily="34" charset="0"/>
              </a:rPr>
              <a:t>August </a:t>
            </a:r>
            <a:r>
              <a:rPr lang="en-US" sz="1600" smtClean="0">
                <a:solidFill>
                  <a:srgbClr val="FFFFFF"/>
                </a:solidFill>
                <a:latin typeface="Arial" panose="020B0604020202020204" pitchFamily="34" charset="0"/>
                <a:cs typeface="Arial" panose="020B0604020202020204" pitchFamily="34" charset="0"/>
              </a:rPr>
              <a:t>12, </a:t>
            </a:r>
            <a:r>
              <a:rPr lang="en-US" sz="1600" dirty="0">
                <a:solidFill>
                  <a:srgbClr val="FFFFFF"/>
                </a:solidFill>
                <a:latin typeface="Arial" panose="020B0604020202020204" pitchFamily="34" charset="0"/>
                <a:cs typeface="Arial" panose="020B0604020202020204" pitchFamily="34" charset="0"/>
              </a:rPr>
              <a:t>2018</a:t>
            </a:r>
            <a:br>
              <a:rPr lang="en-US" sz="1600" dirty="0">
                <a:solidFill>
                  <a:srgbClr val="FFFFFF"/>
                </a:solidFill>
                <a:latin typeface="Arial" panose="020B0604020202020204" pitchFamily="34" charset="0"/>
                <a:cs typeface="Arial" panose="020B0604020202020204" pitchFamily="34" charset="0"/>
              </a:rPr>
            </a:br>
            <a:endParaRPr lang="en-US" sz="1600" dirty="0">
              <a:solidFill>
                <a:srgbClr val="FFFFFF"/>
              </a:solidFill>
              <a:latin typeface="Arial" panose="020B0604020202020204" pitchFamily="34" charset="0"/>
              <a:cs typeface="Arial" panose="020B0604020202020204" pitchFamily="34" charset="0"/>
            </a:endParaRPr>
          </a:p>
        </p:txBody>
      </p:sp>
      <p:pic>
        <p:nvPicPr>
          <p:cNvPr id="7" name="Picture 6" descr="codecademy_logo_detai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562155" y="2793507"/>
            <a:ext cx="4959748" cy="1031627"/>
          </a:xfrm>
          <a:prstGeom prst="rect">
            <a:avLst/>
          </a:prstGeom>
        </p:spPr>
      </p:pic>
      <p:cxnSp>
        <p:nvCxnSpPr>
          <p:cNvPr id="9" name="Straight Connector 8"/>
          <p:cNvCxnSpPr>
            <a:cxnSpLocks/>
          </p:cNvCxnSpPr>
          <p:nvPr/>
        </p:nvCxnSpPr>
        <p:spPr>
          <a:xfrm flipV="1">
            <a:off x="142708" y="3414731"/>
            <a:ext cx="6504277" cy="1"/>
          </a:xfrm>
          <a:prstGeom prst="line">
            <a:avLst/>
          </a:prstGeom>
          <a:ln w="19050" cmpd="sng">
            <a:solidFill>
              <a:schemeClr val="bg1"/>
            </a:solidFill>
          </a:ln>
        </p:spPr>
        <p:style>
          <a:lnRef idx="2">
            <a:schemeClr val="accent1"/>
          </a:lnRef>
          <a:fillRef idx="0">
            <a:schemeClr val="accent1"/>
          </a:fillRef>
          <a:effectRef idx="1">
            <a:schemeClr val="accent1"/>
          </a:effectRef>
          <a:fontRef idx="minor">
            <a:schemeClr val="tx1"/>
          </a:fontRef>
        </p:style>
      </p:cxnSp>
      <p:sp>
        <p:nvSpPr>
          <p:cNvPr id="3" name="Date Placeholder 2"/>
          <p:cNvSpPr>
            <a:spLocks noGrp="1"/>
          </p:cNvSpPr>
          <p:nvPr>
            <p:ph type="dt" sz="half" idx="10"/>
          </p:nvPr>
        </p:nvSpPr>
        <p:spPr/>
        <p:txBody>
          <a:bodyPr/>
          <a:lstStyle/>
          <a:p>
            <a:fld id="{53112CC6-1B18-A949-9BC9-2E486139643B}" type="datetime1">
              <a:rPr lang="en-US" smtClean="0"/>
              <a:t>8/12/18</a:t>
            </a:fld>
            <a:endParaRPr lang="en-US" dirty="0"/>
          </a:p>
        </p:txBody>
      </p:sp>
      <p:sp>
        <p:nvSpPr>
          <p:cNvPr id="4" name="Footer Placeholder 3"/>
          <p:cNvSpPr>
            <a:spLocks noGrp="1"/>
          </p:cNvSpPr>
          <p:nvPr>
            <p:ph type="ftr" sz="quarter" idx="12"/>
          </p:nvPr>
        </p:nvSpPr>
        <p:spPr/>
        <p:txBody>
          <a:bodyPr/>
          <a:lstStyle/>
          <a:p>
            <a:r>
              <a:rPr lang="en-US" smtClean="0"/>
              <a:t>Olivia Earenfight</a:t>
            </a:r>
            <a:endParaRPr lang="en-US" dirty="0"/>
          </a:p>
        </p:txBody>
      </p:sp>
    </p:spTree>
    <p:extLst>
      <p:ext uri="{BB962C8B-B14F-4D97-AF65-F5344CB8AC3E}">
        <p14:creationId xmlns:p14="http://schemas.microsoft.com/office/powerpoint/2010/main" val="337309670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212" y="243745"/>
            <a:ext cx="8229600" cy="1005876"/>
          </a:xfrm>
        </p:spPr>
        <p:txBody>
          <a:bodyPr/>
          <a:lstStyle/>
          <a:p>
            <a:pPr algn="l"/>
            <a:r>
              <a:rPr lang="en-US" sz="4000" dirty="0">
                <a:solidFill>
                  <a:srgbClr val="182C4B"/>
                </a:solidFill>
                <a:latin typeface="Helvetica"/>
                <a:cs typeface="Helvetica"/>
              </a:rPr>
              <a:t>Purchases</a:t>
            </a:r>
          </a:p>
        </p:txBody>
      </p:sp>
      <p:cxnSp>
        <p:nvCxnSpPr>
          <p:cNvPr id="4" name="Straight Connector 3">
            <a:extLst>
              <a:ext uri="{FF2B5EF4-FFF2-40B4-BE49-F238E27FC236}">
                <a16:creationId xmlns="" xmlns:a16="http://schemas.microsoft.com/office/drawing/2014/main" id="{2B335CE1-9C70-934F-98D5-8D63492F62E5}"/>
              </a:ext>
            </a:extLst>
          </p:cNvPr>
          <p:cNvCxnSpPr/>
          <p:nvPr/>
        </p:nvCxnSpPr>
        <p:spPr>
          <a:xfrm>
            <a:off x="0" y="1412630"/>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Screen Shot 2018-08-10 at 8.52.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14" y="1846260"/>
            <a:ext cx="3818498" cy="1485859"/>
          </a:xfrm>
          <a:prstGeom prst="rect">
            <a:avLst/>
          </a:prstGeom>
        </p:spPr>
      </p:pic>
      <p:pic>
        <p:nvPicPr>
          <p:cNvPr id="6" name="Picture 5" descr="Screen Shot 2018-08-10 at 8.57.52 PM.png"/>
          <p:cNvPicPr>
            <a:picLocks noChangeAspect="1"/>
          </p:cNvPicPr>
          <p:nvPr/>
        </p:nvPicPr>
        <p:blipFill rotWithShape="1">
          <a:blip r:embed="rId3">
            <a:extLst>
              <a:ext uri="{28A0092B-C50C-407E-A947-70E740481C1C}">
                <a14:useLocalDpi xmlns:a14="http://schemas.microsoft.com/office/drawing/2010/main" val="0"/>
              </a:ext>
            </a:extLst>
          </a:blip>
          <a:srcRect l="22179" r="22377"/>
          <a:stretch/>
        </p:blipFill>
        <p:spPr>
          <a:xfrm>
            <a:off x="449514" y="3606464"/>
            <a:ext cx="3818498" cy="702418"/>
          </a:xfrm>
          <a:prstGeom prst="rect">
            <a:avLst/>
          </a:prstGeom>
        </p:spPr>
      </p:pic>
      <p:sp>
        <p:nvSpPr>
          <p:cNvPr id="7" name="TextBox 6"/>
          <p:cNvSpPr txBox="1"/>
          <p:nvPr/>
        </p:nvSpPr>
        <p:spPr>
          <a:xfrm>
            <a:off x="449514" y="4678967"/>
            <a:ext cx="381849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rgbClr val="000000"/>
                </a:solidFill>
                <a:latin typeface="Helvetica"/>
                <a:cs typeface="Helvetica"/>
              </a:rPr>
              <a:t>This query demonstrates the total number of purchases made on the </a:t>
            </a:r>
            <a:r>
              <a:rPr lang="en-US" dirty="0" err="1" smtClean="0">
                <a:solidFill>
                  <a:srgbClr val="000000"/>
                </a:solidFill>
                <a:latin typeface="Helvetica"/>
                <a:cs typeface="Helvetica"/>
              </a:rPr>
              <a:t>CoolTShirts</a:t>
            </a:r>
            <a:r>
              <a:rPr lang="en-US" dirty="0" smtClean="0">
                <a:solidFill>
                  <a:srgbClr val="000000"/>
                </a:solidFill>
                <a:latin typeface="Helvetica"/>
                <a:cs typeface="Helvetica"/>
              </a:rPr>
              <a:t> website. </a:t>
            </a:r>
            <a:endParaRPr lang="en-US" dirty="0">
              <a:solidFill>
                <a:srgbClr val="000000"/>
              </a:solidFill>
              <a:latin typeface="Helvetica"/>
              <a:cs typeface="Helvetica"/>
            </a:endParaRPr>
          </a:p>
        </p:txBody>
      </p:sp>
      <p:pic>
        <p:nvPicPr>
          <p:cNvPr id="9" name="Picture 8" descr="Computer Clipart.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2037" y="2279314"/>
            <a:ext cx="2667000" cy="2654300"/>
          </a:xfrm>
          <a:prstGeom prst="rect">
            <a:avLst/>
          </a:prstGeom>
        </p:spPr>
      </p:pic>
      <p:sp>
        <p:nvSpPr>
          <p:cNvPr id="11" name="Date Placeholder 10"/>
          <p:cNvSpPr>
            <a:spLocks noGrp="1"/>
          </p:cNvSpPr>
          <p:nvPr>
            <p:ph type="dt" sz="half" idx="10"/>
          </p:nvPr>
        </p:nvSpPr>
        <p:spPr/>
        <p:txBody>
          <a:bodyPr/>
          <a:lstStyle/>
          <a:p>
            <a:fld id="{79EDAC5F-127E-6543-9C93-7B019539B490}" type="datetime1">
              <a:rPr lang="en-US" smtClean="0"/>
              <a:t>8/12/18</a:t>
            </a:fld>
            <a:endParaRPr lang="en-US"/>
          </a:p>
        </p:txBody>
      </p:sp>
      <p:sp>
        <p:nvSpPr>
          <p:cNvPr id="12" name="Footer Placeholder 11"/>
          <p:cNvSpPr>
            <a:spLocks noGrp="1"/>
          </p:cNvSpPr>
          <p:nvPr>
            <p:ph type="ftr" sz="quarter" idx="11"/>
          </p:nvPr>
        </p:nvSpPr>
        <p:spPr/>
        <p:txBody>
          <a:bodyPr/>
          <a:lstStyle/>
          <a:p>
            <a:r>
              <a:rPr lang="en-US" smtClean="0"/>
              <a:t>Olivia Earenfight</a:t>
            </a:r>
            <a:endParaRPr lang="en-US"/>
          </a:p>
        </p:txBody>
      </p:sp>
      <p:sp>
        <p:nvSpPr>
          <p:cNvPr id="10" name="TextBox 9"/>
          <p:cNvSpPr txBox="1"/>
          <p:nvPr/>
        </p:nvSpPr>
        <p:spPr>
          <a:xfrm>
            <a:off x="5472037" y="6399119"/>
            <a:ext cx="2272803" cy="261610"/>
          </a:xfrm>
          <a:prstGeom prst="rect">
            <a:avLst/>
          </a:prstGeom>
          <a:noFill/>
        </p:spPr>
        <p:txBody>
          <a:bodyPr wrap="none" rtlCol="0">
            <a:spAutoFit/>
          </a:bodyPr>
          <a:lstStyle/>
          <a:p>
            <a:r>
              <a:rPr lang="en-US" sz="1100" dirty="0" smtClean="0"/>
              <a:t>*Image from Google stock photos</a:t>
            </a:r>
            <a:endParaRPr lang="en-US" sz="1100" dirty="0"/>
          </a:p>
        </p:txBody>
      </p:sp>
    </p:spTree>
    <p:extLst>
      <p:ext uri="{BB962C8B-B14F-4D97-AF65-F5344CB8AC3E}">
        <p14:creationId xmlns:p14="http://schemas.microsoft.com/office/powerpoint/2010/main" val="4704533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53" y="188006"/>
            <a:ext cx="8229600" cy="1014046"/>
          </a:xfrm>
        </p:spPr>
        <p:txBody>
          <a:bodyPr/>
          <a:lstStyle/>
          <a:p>
            <a:pPr algn="l"/>
            <a:r>
              <a:rPr lang="en-US" sz="4000" dirty="0">
                <a:solidFill>
                  <a:srgbClr val="182C4B"/>
                </a:solidFill>
                <a:latin typeface="Helvetica"/>
                <a:cs typeface="Helvetica"/>
              </a:rPr>
              <a:t>Purchases by Campaign</a:t>
            </a:r>
          </a:p>
        </p:txBody>
      </p:sp>
      <p:cxnSp>
        <p:nvCxnSpPr>
          <p:cNvPr id="4" name="Straight Connector 3">
            <a:extLst>
              <a:ext uri="{FF2B5EF4-FFF2-40B4-BE49-F238E27FC236}">
                <a16:creationId xmlns="" xmlns:a16="http://schemas.microsoft.com/office/drawing/2014/main" id="{A03461B7-3735-D243-8E59-C98D8B79264E}"/>
              </a:ext>
            </a:extLst>
          </p:cNvPr>
          <p:cNvCxnSpPr/>
          <p:nvPr/>
        </p:nvCxnSpPr>
        <p:spPr>
          <a:xfrm>
            <a:off x="0" y="1400907"/>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Screen Shot 2018-08-05 at 4.52.3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0814" y="1583636"/>
            <a:ext cx="4063603" cy="2084389"/>
          </a:xfrm>
          <a:prstGeom prst="rect">
            <a:avLst/>
          </a:prstGeom>
        </p:spPr>
      </p:pic>
      <p:pic>
        <p:nvPicPr>
          <p:cNvPr id="6" name="Picture 5" descr="Screen Shot 2018-08-10 at 8.58.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890" y="1583636"/>
            <a:ext cx="4162314" cy="4648953"/>
          </a:xfrm>
          <a:prstGeom prst="rect">
            <a:avLst/>
          </a:prstGeom>
        </p:spPr>
      </p:pic>
      <p:sp>
        <p:nvSpPr>
          <p:cNvPr id="7" name="TextBox 6"/>
          <p:cNvSpPr txBox="1"/>
          <p:nvPr/>
        </p:nvSpPr>
        <p:spPr>
          <a:xfrm>
            <a:off x="4751616" y="3881147"/>
            <a:ext cx="3992801"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rgbClr val="000000"/>
                </a:solidFill>
                <a:latin typeface="Helvetica"/>
                <a:cs typeface="Helvetica"/>
              </a:rPr>
              <a:t>The “</a:t>
            </a:r>
            <a:r>
              <a:rPr lang="en-US" dirty="0" err="1" smtClean="0">
                <a:solidFill>
                  <a:srgbClr val="000000"/>
                </a:solidFill>
                <a:latin typeface="Helvetica"/>
                <a:cs typeface="Helvetica"/>
              </a:rPr>
              <a:t>Purchases_By_Campaign</a:t>
            </a:r>
            <a:r>
              <a:rPr lang="en-US" dirty="0" smtClean="0">
                <a:solidFill>
                  <a:srgbClr val="000000"/>
                </a:solidFill>
                <a:latin typeface="Helvetica"/>
                <a:cs typeface="Helvetica"/>
              </a:rPr>
              <a:t>” column helps us understand one of the most essential results of this analysis, the number of purchases made attributed to each unique campaign. This will help us determine where </a:t>
            </a:r>
            <a:r>
              <a:rPr lang="en-US" dirty="0" err="1" smtClean="0">
                <a:solidFill>
                  <a:srgbClr val="000000"/>
                </a:solidFill>
                <a:latin typeface="Helvetica"/>
                <a:cs typeface="Helvetica"/>
              </a:rPr>
              <a:t>CoolTShirts</a:t>
            </a:r>
            <a:r>
              <a:rPr lang="en-US" dirty="0" smtClean="0">
                <a:solidFill>
                  <a:srgbClr val="000000"/>
                </a:solidFill>
                <a:latin typeface="Helvetica"/>
                <a:cs typeface="Helvetica"/>
              </a:rPr>
              <a:t> should invest their budget.</a:t>
            </a:r>
            <a:endParaRPr lang="en-US" dirty="0">
              <a:solidFill>
                <a:srgbClr val="000000"/>
              </a:solidFill>
              <a:latin typeface="Helvetica"/>
              <a:cs typeface="Helvetica"/>
            </a:endParaRPr>
          </a:p>
        </p:txBody>
      </p:sp>
      <p:sp>
        <p:nvSpPr>
          <p:cNvPr id="10" name="Date Placeholder 9"/>
          <p:cNvSpPr>
            <a:spLocks noGrp="1"/>
          </p:cNvSpPr>
          <p:nvPr>
            <p:ph type="dt" sz="half" idx="10"/>
          </p:nvPr>
        </p:nvSpPr>
        <p:spPr/>
        <p:txBody>
          <a:bodyPr/>
          <a:lstStyle/>
          <a:p>
            <a:fld id="{909E7E9E-1463-9741-8598-E77C518B6B68}" type="datetime1">
              <a:rPr lang="en-US" smtClean="0"/>
              <a:t>8/12/18</a:t>
            </a:fld>
            <a:endParaRPr lang="en-US"/>
          </a:p>
        </p:txBody>
      </p:sp>
      <p:sp>
        <p:nvSpPr>
          <p:cNvPr id="11" name="Footer Placeholder 10"/>
          <p:cNvSpPr>
            <a:spLocks noGrp="1"/>
          </p:cNvSpPr>
          <p:nvPr>
            <p:ph type="ftr" sz="quarter" idx="11"/>
          </p:nvPr>
        </p:nvSpPr>
        <p:spPr/>
        <p:txBody>
          <a:bodyPr/>
          <a:lstStyle/>
          <a:p>
            <a:r>
              <a:rPr lang="en-US" smtClean="0"/>
              <a:t>Olivia Earenfight</a:t>
            </a:r>
            <a:endParaRPr lang="en-US"/>
          </a:p>
        </p:txBody>
      </p:sp>
    </p:spTree>
    <p:extLst>
      <p:ext uri="{BB962C8B-B14F-4D97-AF65-F5344CB8AC3E}">
        <p14:creationId xmlns:p14="http://schemas.microsoft.com/office/powerpoint/2010/main" val="259537196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31" y="222738"/>
            <a:ext cx="8229600" cy="1072662"/>
          </a:xfrm>
        </p:spPr>
        <p:txBody>
          <a:bodyPr/>
          <a:lstStyle/>
          <a:p>
            <a:pPr algn="l"/>
            <a:r>
              <a:rPr lang="en-US" sz="4000" dirty="0">
                <a:solidFill>
                  <a:srgbClr val="182C4B"/>
                </a:solidFill>
                <a:latin typeface="Helvetica"/>
                <a:cs typeface="Helvetica"/>
              </a:rPr>
              <a:t>The Typical User Journey</a:t>
            </a:r>
          </a:p>
        </p:txBody>
      </p:sp>
      <p:cxnSp>
        <p:nvCxnSpPr>
          <p:cNvPr id="4" name="Straight Connector 3">
            <a:extLst>
              <a:ext uri="{FF2B5EF4-FFF2-40B4-BE49-F238E27FC236}">
                <a16:creationId xmlns="" xmlns:a16="http://schemas.microsoft.com/office/drawing/2014/main" id="{B38C8747-B347-024F-B9A8-126E294169AD}"/>
              </a:ext>
            </a:extLst>
          </p:cNvPr>
          <p:cNvCxnSpPr/>
          <p:nvPr/>
        </p:nvCxnSpPr>
        <p:spPr>
          <a:xfrm>
            <a:off x="0" y="1412630"/>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08938" y="1812152"/>
            <a:ext cx="3382173" cy="427809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smtClean="0">
                <a:solidFill>
                  <a:srgbClr val="000000"/>
                </a:solidFill>
                <a:latin typeface="Helvetica"/>
                <a:cs typeface="Helvetica"/>
              </a:rPr>
              <a:t>In summary, most users first visit the website via the “interview-with-cool-</a:t>
            </a:r>
            <a:r>
              <a:rPr lang="en-US" sz="1600" dirty="0" err="1" smtClean="0">
                <a:solidFill>
                  <a:srgbClr val="000000"/>
                </a:solidFill>
                <a:latin typeface="Helvetica"/>
                <a:cs typeface="Helvetica"/>
              </a:rPr>
              <a:t>tshirts</a:t>
            </a:r>
            <a:r>
              <a:rPr lang="en-US" sz="1600" dirty="0" smtClean="0">
                <a:solidFill>
                  <a:srgbClr val="000000"/>
                </a:solidFill>
                <a:latin typeface="Helvetica"/>
                <a:cs typeface="Helvetica"/>
              </a:rPr>
              <a:t>-founder” campaign at 31%, closely followed by the getting-to-know-cool-</a:t>
            </a:r>
            <a:r>
              <a:rPr lang="en-US" sz="1600" dirty="0" err="1" smtClean="0">
                <a:solidFill>
                  <a:srgbClr val="000000"/>
                </a:solidFill>
                <a:latin typeface="Helvetica"/>
                <a:cs typeface="Helvetica"/>
              </a:rPr>
              <a:t>tshirts</a:t>
            </a:r>
            <a:r>
              <a:rPr lang="en-US" sz="1600" dirty="0" smtClean="0">
                <a:solidFill>
                  <a:srgbClr val="000000"/>
                </a:solidFill>
                <a:latin typeface="Helvetica"/>
                <a:cs typeface="Helvetica"/>
              </a:rPr>
              <a:t> campaign” at 31%. The “weekly-newsletter”, “retargeting-ad” ,</a:t>
            </a:r>
            <a:r>
              <a:rPr lang="en-US" sz="1600" dirty="0">
                <a:solidFill>
                  <a:srgbClr val="000000"/>
                </a:solidFill>
                <a:latin typeface="Helvetica"/>
                <a:cs typeface="Helvetica"/>
              </a:rPr>
              <a:t> </a:t>
            </a:r>
            <a:r>
              <a:rPr lang="en-US" sz="1600" dirty="0" smtClean="0">
                <a:solidFill>
                  <a:srgbClr val="000000"/>
                </a:solidFill>
                <a:latin typeface="Helvetica"/>
                <a:cs typeface="Helvetica"/>
              </a:rPr>
              <a:t>and “retargeting-campaign” campaigns bring in 78% of purchases.  As seen in the table “Purchases By Campaign”, only 4% of users make purchases via the “interview-with-cool-</a:t>
            </a:r>
            <a:r>
              <a:rPr lang="en-US" sz="1600" dirty="0" err="1" smtClean="0">
                <a:solidFill>
                  <a:srgbClr val="000000"/>
                </a:solidFill>
                <a:latin typeface="Helvetica"/>
                <a:cs typeface="Helvetica"/>
              </a:rPr>
              <a:t>tshirts</a:t>
            </a:r>
            <a:r>
              <a:rPr lang="en-US" sz="1600" dirty="0" smtClean="0">
                <a:solidFill>
                  <a:srgbClr val="000000"/>
                </a:solidFill>
                <a:latin typeface="Helvetica"/>
                <a:cs typeface="Helvetica"/>
              </a:rPr>
              <a:t>-founder” and “getting-to-know-cool-</a:t>
            </a:r>
            <a:r>
              <a:rPr lang="en-US" sz="1600" dirty="0" err="1" smtClean="0">
                <a:solidFill>
                  <a:srgbClr val="000000"/>
                </a:solidFill>
                <a:latin typeface="Helvetica"/>
                <a:cs typeface="Helvetica"/>
              </a:rPr>
              <a:t>thirts</a:t>
            </a:r>
            <a:r>
              <a:rPr lang="en-US" sz="1600" dirty="0" smtClean="0">
                <a:solidFill>
                  <a:srgbClr val="000000"/>
                </a:solidFill>
                <a:latin typeface="Helvetica"/>
                <a:cs typeface="Helvetica"/>
              </a:rPr>
              <a:t>”. Therefore, these two campaigns alone are not sufficient enough to increase purchases. </a:t>
            </a:r>
            <a:endParaRPr lang="en-US" sz="1600" dirty="0">
              <a:solidFill>
                <a:srgbClr val="000000"/>
              </a:solidFill>
              <a:latin typeface="Helvetica"/>
              <a:cs typeface="Helvetica"/>
            </a:endParaRPr>
          </a:p>
        </p:txBody>
      </p:sp>
      <p:pic>
        <p:nvPicPr>
          <p:cNvPr id="12" name="Picture 11" descr="Screen Shot 2018-08-11 at 5.53.36 PM.png"/>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45668" y="1777396"/>
            <a:ext cx="4609337" cy="1110918"/>
          </a:xfrm>
          <a:prstGeom prst="rect">
            <a:avLst/>
          </a:prstGeom>
        </p:spPr>
      </p:pic>
      <p:pic>
        <p:nvPicPr>
          <p:cNvPr id="13" name="Picture 12" descr="Screen Shot 2018-08-11 at 5.53.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668" y="3017314"/>
            <a:ext cx="4609337" cy="1675242"/>
          </a:xfrm>
          <a:prstGeom prst="rect">
            <a:avLst/>
          </a:prstGeom>
        </p:spPr>
      </p:pic>
      <p:pic>
        <p:nvPicPr>
          <p:cNvPr id="15" name="Picture 14" descr="Screen Shot 2018-08-11 at 5.53.59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668" y="4845471"/>
            <a:ext cx="4609337" cy="1646888"/>
          </a:xfrm>
          <a:prstGeom prst="rect">
            <a:avLst/>
          </a:prstGeom>
        </p:spPr>
      </p:pic>
      <p:sp>
        <p:nvSpPr>
          <p:cNvPr id="7" name="Date Placeholder 6"/>
          <p:cNvSpPr>
            <a:spLocks noGrp="1"/>
          </p:cNvSpPr>
          <p:nvPr>
            <p:ph type="dt" sz="half" idx="10"/>
          </p:nvPr>
        </p:nvSpPr>
        <p:spPr/>
        <p:txBody>
          <a:bodyPr/>
          <a:lstStyle/>
          <a:p>
            <a:fld id="{0952B3A3-B08D-1945-AA78-1E6A188F412F}" type="datetime1">
              <a:rPr lang="en-US" smtClean="0"/>
              <a:t>8/12/18</a:t>
            </a:fld>
            <a:endParaRPr lang="en-US"/>
          </a:p>
        </p:txBody>
      </p:sp>
      <p:sp>
        <p:nvSpPr>
          <p:cNvPr id="8" name="Footer Placeholder 7"/>
          <p:cNvSpPr>
            <a:spLocks noGrp="1"/>
          </p:cNvSpPr>
          <p:nvPr>
            <p:ph type="ftr" sz="quarter" idx="11"/>
          </p:nvPr>
        </p:nvSpPr>
        <p:spPr/>
        <p:txBody>
          <a:bodyPr/>
          <a:lstStyle/>
          <a:p>
            <a:r>
              <a:rPr lang="en-US" smtClean="0"/>
              <a:t>Olivia Earenfight</a:t>
            </a:r>
            <a:endParaRPr lang="en-US"/>
          </a:p>
        </p:txBody>
      </p:sp>
    </p:spTree>
    <p:extLst>
      <p:ext uri="{BB962C8B-B14F-4D97-AF65-F5344CB8AC3E}">
        <p14:creationId xmlns:p14="http://schemas.microsoft.com/office/powerpoint/2010/main" val="2038159387"/>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53" y="211016"/>
            <a:ext cx="8229600" cy="1060938"/>
          </a:xfrm>
        </p:spPr>
        <p:txBody>
          <a:bodyPr/>
          <a:lstStyle/>
          <a:p>
            <a:pPr algn="l"/>
            <a:r>
              <a:rPr lang="en-US" sz="4000" dirty="0">
                <a:solidFill>
                  <a:srgbClr val="182C4B"/>
                </a:solidFill>
                <a:latin typeface="Helvetica"/>
                <a:cs typeface="Helvetica"/>
              </a:rPr>
              <a:t>Campaign Budget</a:t>
            </a:r>
          </a:p>
        </p:txBody>
      </p:sp>
      <p:cxnSp>
        <p:nvCxnSpPr>
          <p:cNvPr id="4" name="Straight Connector 3">
            <a:extLst>
              <a:ext uri="{FF2B5EF4-FFF2-40B4-BE49-F238E27FC236}">
                <a16:creationId xmlns="" xmlns:a16="http://schemas.microsoft.com/office/drawing/2014/main" id="{F9F24546-494E-C444-A5ED-51206C8BCB6E}"/>
              </a:ext>
            </a:extLst>
          </p:cNvPr>
          <p:cNvCxnSpPr/>
          <p:nvPr/>
        </p:nvCxnSpPr>
        <p:spPr>
          <a:xfrm>
            <a:off x="0" y="1412630"/>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hevron 4"/>
          <p:cNvSpPr/>
          <p:nvPr/>
        </p:nvSpPr>
        <p:spPr>
          <a:xfrm>
            <a:off x="2394272" y="2949051"/>
            <a:ext cx="5964281" cy="1182539"/>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smtClean="0">
                <a:solidFill>
                  <a:schemeClr val="bg1"/>
                </a:solidFill>
                <a:latin typeface="Helvetica"/>
                <a:cs typeface="Helvetica"/>
              </a:rPr>
              <a:t>Step One:  Bring in more potential customers</a:t>
            </a:r>
          </a:p>
          <a:p>
            <a:pPr marL="285750" indent="-285750">
              <a:buFont typeface="Arial"/>
              <a:buChar char="•"/>
            </a:pPr>
            <a:r>
              <a:rPr lang="en-US" sz="1400" b="1" dirty="0" smtClean="0">
                <a:solidFill>
                  <a:schemeClr val="bg1"/>
                </a:solidFill>
                <a:latin typeface="Helvetica"/>
                <a:cs typeface="Helvetica"/>
              </a:rPr>
              <a:t>Invest in “interview-with-cool-</a:t>
            </a:r>
            <a:r>
              <a:rPr lang="en-US" sz="1400" b="1" dirty="0" err="1" smtClean="0">
                <a:solidFill>
                  <a:schemeClr val="bg1"/>
                </a:solidFill>
                <a:latin typeface="Helvetica"/>
                <a:cs typeface="Helvetica"/>
              </a:rPr>
              <a:t>tshirts</a:t>
            </a:r>
            <a:r>
              <a:rPr lang="en-US" sz="1400" b="1" dirty="0" smtClean="0">
                <a:solidFill>
                  <a:schemeClr val="bg1"/>
                </a:solidFill>
                <a:latin typeface="Helvetica"/>
                <a:cs typeface="Helvetica"/>
              </a:rPr>
              <a:t>-founder” </a:t>
            </a:r>
          </a:p>
          <a:p>
            <a:pPr marL="285750" indent="-285750">
              <a:buFont typeface="Arial"/>
              <a:buChar char="•"/>
            </a:pPr>
            <a:r>
              <a:rPr lang="en-US" sz="1400" b="1" dirty="0" smtClean="0">
                <a:solidFill>
                  <a:schemeClr val="bg1"/>
                </a:solidFill>
                <a:latin typeface="Helvetica"/>
                <a:cs typeface="Helvetica"/>
              </a:rPr>
              <a:t>Invest in “getting-to-know-cool-</a:t>
            </a:r>
            <a:r>
              <a:rPr lang="en-US" sz="1400" b="1" dirty="0" err="1" smtClean="0">
                <a:solidFill>
                  <a:schemeClr val="bg1"/>
                </a:solidFill>
                <a:latin typeface="Helvetica"/>
                <a:cs typeface="Helvetica"/>
              </a:rPr>
              <a:t>tshirts</a:t>
            </a:r>
            <a:r>
              <a:rPr lang="en-US" sz="1400" b="1" dirty="0" smtClean="0">
                <a:solidFill>
                  <a:schemeClr val="bg1"/>
                </a:solidFill>
                <a:latin typeface="Helvetica"/>
                <a:cs typeface="Helvetica"/>
              </a:rPr>
              <a:t>”</a:t>
            </a:r>
          </a:p>
          <a:p>
            <a:pPr marL="285750" indent="-285750">
              <a:buFont typeface="Arial"/>
              <a:buChar char="•"/>
            </a:pPr>
            <a:endParaRPr lang="en-US" sz="1400" b="1" dirty="0">
              <a:solidFill>
                <a:schemeClr val="bg1"/>
              </a:solidFill>
              <a:latin typeface="Helvetica"/>
              <a:cs typeface="Helvetica"/>
            </a:endParaRPr>
          </a:p>
        </p:txBody>
      </p:sp>
      <p:sp>
        <p:nvSpPr>
          <p:cNvPr id="6" name="Chevron 5"/>
          <p:cNvSpPr/>
          <p:nvPr/>
        </p:nvSpPr>
        <p:spPr>
          <a:xfrm>
            <a:off x="2415134" y="4651228"/>
            <a:ext cx="5964281" cy="1182539"/>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smtClean="0">
                <a:solidFill>
                  <a:schemeClr val="bg1"/>
                </a:solidFill>
                <a:latin typeface="Helvetica"/>
                <a:cs typeface="Helvetica"/>
              </a:rPr>
              <a:t>Step Two: Bring users back to the website to finalize purchases</a:t>
            </a:r>
          </a:p>
          <a:p>
            <a:pPr marL="285750" indent="-285750">
              <a:buFont typeface="Arial"/>
              <a:buChar char="•"/>
            </a:pPr>
            <a:r>
              <a:rPr lang="en-US" sz="1400" b="1" dirty="0" smtClean="0">
                <a:solidFill>
                  <a:schemeClr val="bg1"/>
                </a:solidFill>
                <a:latin typeface="Helvetica"/>
                <a:cs typeface="Helvetica"/>
              </a:rPr>
              <a:t>Invest in “weekly-newsletter”</a:t>
            </a:r>
          </a:p>
          <a:p>
            <a:pPr marL="285750" indent="-285750">
              <a:buFont typeface="Arial"/>
              <a:buChar char="•"/>
            </a:pPr>
            <a:r>
              <a:rPr lang="en-US" sz="1400" b="1" dirty="0" smtClean="0">
                <a:solidFill>
                  <a:schemeClr val="bg1"/>
                </a:solidFill>
                <a:latin typeface="Helvetica"/>
                <a:cs typeface="Helvetica"/>
              </a:rPr>
              <a:t>Invest in “</a:t>
            </a:r>
            <a:r>
              <a:rPr lang="en-US" sz="1400" b="1" dirty="0" err="1" smtClean="0">
                <a:solidFill>
                  <a:schemeClr val="bg1"/>
                </a:solidFill>
                <a:latin typeface="Helvetica"/>
                <a:cs typeface="Helvetica"/>
              </a:rPr>
              <a:t>retargetting</a:t>
            </a:r>
            <a:r>
              <a:rPr lang="en-US" sz="1400" b="1" dirty="0" smtClean="0">
                <a:solidFill>
                  <a:schemeClr val="bg1"/>
                </a:solidFill>
                <a:latin typeface="Helvetica"/>
                <a:cs typeface="Helvetica"/>
              </a:rPr>
              <a:t>-ad”</a:t>
            </a:r>
          </a:p>
          <a:p>
            <a:pPr marL="285750" indent="-285750">
              <a:buFont typeface="Arial"/>
              <a:buChar char="•"/>
            </a:pPr>
            <a:r>
              <a:rPr lang="en-US" sz="1400" b="1" dirty="0" smtClean="0">
                <a:solidFill>
                  <a:schemeClr val="bg1"/>
                </a:solidFill>
                <a:latin typeface="Helvetica"/>
                <a:cs typeface="Helvetica"/>
              </a:rPr>
              <a:t>Invest in “retargeting-campaign”</a:t>
            </a:r>
          </a:p>
        </p:txBody>
      </p:sp>
      <p:sp>
        <p:nvSpPr>
          <p:cNvPr id="7" name="Chevron 6"/>
          <p:cNvSpPr/>
          <p:nvPr/>
        </p:nvSpPr>
        <p:spPr>
          <a:xfrm>
            <a:off x="817504" y="4651228"/>
            <a:ext cx="1343042" cy="1182539"/>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8" name="Chevron 7"/>
          <p:cNvSpPr/>
          <p:nvPr/>
        </p:nvSpPr>
        <p:spPr>
          <a:xfrm>
            <a:off x="817504" y="2949051"/>
            <a:ext cx="1343042" cy="1182539"/>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0" name="Chevron 9"/>
          <p:cNvSpPr/>
          <p:nvPr/>
        </p:nvSpPr>
        <p:spPr>
          <a:xfrm>
            <a:off x="817504" y="1605026"/>
            <a:ext cx="7678697" cy="964443"/>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smtClean="0">
                <a:solidFill>
                  <a:schemeClr val="bg1"/>
                </a:solidFill>
                <a:latin typeface="Helvetica"/>
                <a:cs typeface="Helvetica"/>
              </a:rPr>
              <a:t>Two prong approach  to increasing purchases on the </a:t>
            </a:r>
            <a:r>
              <a:rPr lang="en-US" sz="1400" b="1" dirty="0" err="1" smtClean="0">
                <a:solidFill>
                  <a:schemeClr val="bg1"/>
                </a:solidFill>
                <a:latin typeface="Helvetica"/>
                <a:cs typeface="Helvetica"/>
              </a:rPr>
              <a:t>CoolTShirts</a:t>
            </a:r>
            <a:r>
              <a:rPr lang="en-US" sz="1400" b="1" dirty="0" smtClean="0">
                <a:solidFill>
                  <a:schemeClr val="bg1"/>
                </a:solidFill>
                <a:latin typeface="Helvetica"/>
                <a:cs typeface="Helvetica"/>
              </a:rPr>
              <a:t> Website. </a:t>
            </a:r>
            <a:endParaRPr lang="en-US" sz="1400" b="1" dirty="0">
              <a:solidFill>
                <a:schemeClr val="bg1"/>
              </a:solidFill>
              <a:latin typeface="Helvetica"/>
              <a:cs typeface="Helvetica"/>
            </a:endParaRPr>
          </a:p>
        </p:txBody>
      </p:sp>
      <p:sp>
        <p:nvSpPr>
          <p:cNvPr id="12" name="Date Placeholder 11"/>
          <p:cNvSpPr>
            <a:spLocks noGrp="1"/>
          </p:cNvSpPr>
          <p:nvPr>
            <p:ph type="dt" sz="half" idx="10"/>
          </p:nvPr>
        </p:nvSpPr>
        <p:spPr/>
        <p:txBody>
          <a:bodyPr/>
          <a:lstStyle/>
          <a:p>
            <a:fld id="{7A4A2658-BFA5-1446-9800-01E1D906710F}" type="datetime1">
              <a:rPr lang="en-US" smtClean="0"/>
              <a:t>8/12/18</a:t>
            </a:fld>
            <a:endParaRPr lang="en-US"/>
          </a:p>
        </p:txBody>
      </p:sp>
      <p:sp>
        <p:nvSpPr>
          <p:cNvPr id="13" name="Footer Placeholder 12"/>
          <p:cNvSpPr>
            <a:spLocks noGrp="1"/>
          </p:cNvSpPr>
          <p:nvPr>
            <p:ph type="ftr" sz="quarter" idx="11"/>
          </p:nvPr>
        </p:nvSpPr>
        <p:spPr/>
        <p:txBody>
          <a:bodyPr/>
          <a:lstStyle/>
          <a:p>
            <a:r>
              <a:rPr lang="en-US" smtClean="0"/>
              <a:t>Olivia Earenfight</a:t>
            </a:r>
            <a:endParaRPr lang="en-US"/>
          </a:p>
        </p:txBody>
      </p:sp>
    </p:spTree>
    <p:extLst>
      <p:ext uri="{BB962C8B-B14F-4D97-AF65-F5344CB8AC3E}">
        <p14:creationId xmlns:p14="http://schemas.microsoft.com/office/powerpoint/2010/main" val="203464415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399"/>
            <a:ext cx="8229600" cy="1072662"/>
          </a:xfrm>
        </p:spPr>
        <p:txBody>
          <a:bodyPr/>
          <a:lstStyle/>
          <a:p>
            <a:pPr algn="l"/>
            <a:r>
              <a:rPr lang="en-US" sz="4000" dirty="0">
                <a:solidFill>
                  <a:srgbClr val="182C4B"/>
                </a:solidFill>
                <a:latin typeface="Helvetica"/>
                <a:cs typeface="Helvetica"/>
              </a:rPr>
              <a:t>Understanding the Approach</a:t>
            </a:r>
          </a:p>
        </p:txBody>
      </p:sp>
      <p:sp>
        <p:nvSpPr>
          <p:cNvPr id="3" name="Content Placeholder 2"/>
          <p:cNvSpPr>
            <a:spLocks noGrp="1"/>
          </p:cNvSpPr>
          <p:nvPr>
            <p:ph idx="1"/>
          </p:nvPr>
        </p:nvSpPr>
        <p:spPr/>
        <p:txBody>
          <a:bodyPr>
            <a:normAutofit fontScale="92500" lnSpcReduction="10000"/>
          </a:bodyPr>
          <a:lstStyle/>
          <a:p>
            <a:r>
              <a:rPr lang="en-US" dirty="0" smtClean="0">
                <a:solidFill>
                  <a:schemeClr val="tx1"/>
                </a:solidFill>
                <a:latin typeface="Helvetica"/>
                <a:cs typeface="Helvetica"/>
              </a:rPr>
              <a:t>I recommend investing in the “interview-with-cool-</a:t>
            </a:r>
            <a:r>
              <a:rPr lang="en-US" dirty="0" err="1" smtClean="0">
                <a:solidFill>
                  <a:schemeClr val="tx1"/>
                </a:solidFill>
                <a:latin typeface="Helvetica"/>
                <a:cs typeface="Helvetica"/>
              </a:rPr>
              <a:t>tshirts</a:t>
            </a:r>
            <a:r>
              <a:rPr lang="en-US" dirty="0" smtClean="0">
                <a:solidFill>
                  <a:schemeClr val="tx1"/>
                </a:solidFill>
                <a:latin typeface="Helvetica"/>
                <a:cs typeface="Helvetica"/>
              </a:rPr>
              <a:t>-founder” campaign and the “getting-to-know-cool-</a:t>
            </a:r>
            <a:r>
              <a:rPr lang="en-US" dirty="0" err="1" smtClean="0">
                <a:solidFill>
                  <a:schemeClr val="tx1"/>
                </a:solidFill>
                <a:latin typeface="Helvetica"/>
                <a:cs typeface="Helvetica"/>
              </a:rPr>
              <a:t>tshirts</a:t>
            </a:r>
            <a:r>
              <a:rPr lang="en-US" dirty="0" smtClean="0">
                <a:solidFill>
                  <a:schemeClr val="tx1"/>
                </a:solidFill>
                <a:latin typeface="Helvetica"/>
                <a:cs typeface="Helvetica"/>
              </a:rPr>
              <a:t>” campaign as they brought in the largest percentage of users among the campaigns to the website with a first-touch attribution rate of 62% . </a:t>
            </a:r>
          </a:p>
          <a:p>
            <a:r>
              <a:rPr lang="en-US" dirty="0" smtClean="0">
                <a:solidFill>
                  <a:schemeClr val="tx1"/>
                </a:solidFill>
                <a:latin typeface="Helvetica"/>
                <a:cs typeface="Helvetica"/>
              </a:rPr>
              <a:t>Additionally, investment in the “weekly-newsletter”, the “retargeting-ad”, and the “retargeting campaign” are recommended in order to increase purchase rates. This recommendation is based on the fact that combined, they brought in 78% of purchases.</a:t>
            </a:r>
          </a:p>
          <a:p>
            <a:r>
              <a:rPr lang="en-US" dirty="0" smtClean="0">
                <a:solidFill>
                  <a:schemeClr val="tx1"/>
                </a:solidFill>
                <a:latin typeface="Helvetica"/>
                <a:cs typeface="Helvetica"/>
              </a:rPr>
              <a:t>Investing in this combination of campaigns will ensure that higher numbers of users are accessing the website, and higher numbers of those who go to </a:t>
            </a:r>
            <a:r>
              <a:rPr lang="en-US" dirty="0" err="1" smtClean="0">
                <a:solidFill>
                  <a:schemeClr val="tx1"/>
                </a:solidFill>
                <a:latin typeface="Helvetica"/>
                <a:cs typeface="Helvetica"/>
              </a:rPr>
              <a:t>CoolTshirts</a:t>
            </a:r>
            <a:r>
              <a:rPr lang="en-US" dirty="0" smtClean="0">
                <a:solidFill>
                  <a:schemeClr val="tx1"/>
                </a:solidFill>
                <a:latin typeface="Helvetica"/>
                <a:cs typeface="Helvetica"/>
              </a:rPr>
              <a:t>’ website are making purchases. </a:t>
            </a:r>
          </a:p>
        </p:txBody>
      </p:sp>
      <p:cxnSp>
        <p:nvCxnSpPr>
          <p:cNvPr id="4" name="Straight Connector 3">
            <a:extLst>
              <a:ext uri="{FF2B5EF4-FFF2-40B4-BE49-F238E27FC236}">
                <a16:creationId xmlns="" xmlns:a16="http://schemas.microsoft.com/office/drawing/2014/main" id="{FF5AF2C9-0E68-584D-B895-A7166B30C4C1}"/>
              </a:ext>
            </a:extLst>
          </p:cNvPr>
          <p:cNvCxnSpPr/>
          <p:nvPr/>
        </p:nvCxnSpPr>
        <p:spPr>
          <a:xfrm>
            <a:off x="0" y="1412630"/>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fld id="{CB8697D7-92D7-1445-9D95-1C956DB26B8E}" type="datetime1">
              <a:rPr lang="en-US" smtClean="0"/>
              <a:t>8/12/18</a:t>
            </a:fld>
            <a:endParaRPr lang="en-US"/>
          </a:p>
        </p:txBody>
      </p:sp>
      <p:sp>
        <p:nvSpPr>
          <p:cNvPr id="9" name="Footer Placeholder 8"/>
          <p:cNvSpPr>
            <a:spLocks noGrp="1"/>
          </p:cNvSpPr>
          <p:nvPr>
            <p:ph type="ftr" sz="quarter" idx="11"/>
          </p:nvPr>
        </p:nvSpPr>
        <p:spPr/>
        <p:txBody>
          <a:bodyPr/>
          <a:lstStyle/>
          <a:p>
            <a:r>
              <a:rPr lang="en-US" smtClean="0"/>
              <a:t>Olivia Earenfight</a:t>
            </a:r>
            <a:endParaRPr lang="en-US"/>
          </a:p>
        </p:txBody>
      </p:sp>
    </p:spTree>
    <p:extLst>
      <p:ext uri="{BB962C8B-B14F-4D97-AF65-F5344CB8AC3E}">
        <p14:creationId xmlns:p14="http://schemas.microsoft.com/office/powerpoint/2010/main" val="223125690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74EC90-4E43-F843-9534-535C725F5D67}"/>
              </a:ext>
            </a:extLst>
          </p:cNvPr>
          <p:cNvSpPr>
            <a:spLocks noGrp="1"/>
          </p:cNvSpPr>
          <p:nvPr>
            <p:ph type="title"/>
          </p:nvPr>
        </p:nvSpPr>
        <p:spPr>
          <a:xfrm>
            <a:off x="304800" y="281354"/>
            <a:ext cx="8229600" cy="967154"/>
          </a:xfrm>
        </p:spPr>
        <p:txBody>
          <a:bodyPr/>
          <a:lstStyle/>
          <a:p>
            <a:pPr algn="l"/>
            <a:r>
              <a:rPr lang="en-US" sz="4000" dirty="0">
                <a:solidFill>
                  <a:schemeClr val="tx2">
                    <a:lumMod val="50000"/>
                  </a:schemeClr>
                </a:solidFill>
                <a:latin typeface="Helvetica"/>
                <a:cs typeface="Helvetica"/>
              </a:rPr>
              <a:t>Dictionary</a:t>
            </a:r>
          </a:p>
        </p:txBody>
      </p:sp>
      <p:sp>
        <p:nvSpPr>
          <p:cNvPr id="3" name="Content Placeholder 2">
            <a:extLst>
              <a:ext uri="{FF2B5EF4-FFF2-40B4-BE49-F238E27FC236}">
                <a16:creationId xmlns="" xmlns:a16="http://schemas.microsoft.com/office/drawing/2014/main" id="{263A9F09-2C77-F549-8540-AE61BF4E7167}"/>
              </a:ext>
            </a:extLst>
          </p:cNvPr>
          <p:cNvSpPr>
            <a:spLocks noGrp="1"/>
          </p:cNvSpPr>
          <p:nvPr>
            <p:ph idx="1"/>
          </p:nvPr>
        </p:nvSpPr>
        <p:spPr/>
        <p:txBody>
          <a:bodyPr/>
          <a:lstStyle/>
          <a:p>
            <a:r>
              <a:rPr lang="en-US" dirty="0">
                <a:solidFill>
                  <a:srgbClr val="000000"/>
                </a:solidFill>
                <a:latin typeface="Helvetica"/>
                <a:cs typeface="Helvetica"/>
              </a:rPr>
              <a:t>Text: A string of characters within a set of parentheses. </a:t>
            </a:r>
          </a:p>
          <a:p>
            <a:r>
              <a:rPr lang="en-US" dirty="0">
                <a:solidFill>
                  <a:srgbClr val="000000"/>
                </a:solidFill>
                <a:latin typeface="Helvetica"/>
                <a:cs typeface="Helvetica"/>
              </a:rPr>
              <a:t>Integer: A whole </a:t>
            </a:r>
            <a:r>
              <a:rPr lang="en-US" dirty="0" smtClean="0">
                <a:solidFill>
                  <a:srgbClr val="000000"/>
                </a:solidFill>
                <a:latin typeface="Helvetica"/>
                <a:cs typeface="Helvetica"/>
              </a:rPr>
              <a:t>number.</a:t>
            </a:r>
            <a:endParaRPr lang="en-US" dirty="0">
              <a:solidFill>
                <a:srgbClr val="000000"/>
              </a:solidFill>
              <a:latin typeface="Helvetica"/>
              <a:cs typeface="Helvetica"/>
            </a:endParaRPr>
          </a:p>
          <a:p>
            <a:r>
              <a:rPr lang="en-US" dirty="0">
                <a:solidFill>
                  <a:srgbClr val="000000"/>
                </a:solidFill>
                <a:latin typeface="Helvetica"/>
                <a:cs typeface="Helvetica"/>
              </a:rPr>
              <a:t>Float: A number with decimal points. </a:t>
            </a:r>
          </a:p>
          <a:p>
            <a:r>
              <a:rPr lang="en-US" dirty="0" smtClean="0">
                <a:solidFill>
                  <a:srgbClr val="000000"/>
                </a:solidFill>
                <a:latin typeface="Helvetica"/>
                <a:cs typeface="Helvetica"/>
              </a:rPr>
              <a:t>Schema: a collection of data that describes the relationships in a database. </a:t>
            </a:r>
          </a:p>
          <a:p>
            <a:r>
              <a:rPr lang="en-US" dirty="0" smtClean="0">
                <a:solidFill>
                  <a:srgbClr val="000000"/>
                </a:solidFill>
                <a:latin typeface="Helvetica"/>
                <a:cs typeface="Helvetica"/>
              </a:rPr>
              <a:t>First touch attribution: the first time a </a:t>
            </a:r>
            <a:r>
              <a:rPr lang="en-US" dirty="0" err="1" smtClean="0">
                <a:solidFill>
                  <a:srgbClr val="000000"/>
                </a:solidFill>
                <a:latin typeface="Helvetica"/>
                <a:cs typeface="Helvetica"/>
              </a:rPr>
              <a:t>user_id</a:t>
            </a:r>
            <a:r>
              <a:rPr lang="en-US" dirty="0" smtClean="0">
                <a:solidFill>
                  <a:srgbClr val="000000"/>
                </a:solidFill>
                <a:latin typeface="Helvetica"/>
                <a:cs typeface="Helvetica"/>
              </a:rPr>
              <a:t> accesses a website. </a:t>
            </a:r>
          </a:p>
          <a:p>
            <a:r>
              <a:rPr lang="en-US" dirty="0" smtClean="0">
                <a:solidFill>
                  <a:srgbClr val="000000"/>
                </a:solidFill>
                <a:latin typeface="Helvetica"/>
                <a:cs typeface="Helvetica"/>
              </a:rPr>
              <a:t>Last touch attribution: the last time a </a:t>
            </a:r>
            <a:r>
              <a:rPr lang="en-US" dirty="0" err="1" smtClean="0">
                <a:solidFill>
                  <a:srgbClr val="000000"/>
                </a:solidFill>
                <a:latin typeface="Helvetica"/>
                <a:cs typeface="Helvetica"/>
              </a:rPr>
              <a:t>user_id</a:t>
            </a:r>
            <a:r>
              <a:rPr lang="en-US" dirty="0" smtClean="0">
                <a:solidFill>
                  <a:srgbClr val="000000"/>
                </a:solidFill>
                <a:latin typeface="Helvetica"/>
                <a:cs typeface="Helvetica"/>
              </a:rPr>
              <a:t> </a:t>
            </a:r>
            <a:r>
              <a:rPr lang="en-US" dirty="0" smtClean="0">
                <a:solidFill>
                  <a:srgbClr val="000000"/>
                </a:solidFill>
                <a:latin typeface="Helvetica"/>
                <a:cs typeface="Helvetica"/>
              </a:rPr>
              <a:t>accesses a website. </a:t>
            </a:r>
            <a:endParaRPr lang="en-US" dirty="0">
              <a:solidFill>
                <a:srgbClr val="000000"/>
              </a:solidFill>
              <a:latin typeface="Helvetica"/>
              <a:cs typeface="Helvetica"/>
            </a:endParaRPr>
          </a:p>
        </p:txBody>
      </p:sp>
      <p:cxnSp>
        <p:nvCxnSpPr>
          <p:cNvPr id="4" name="Straight Connector 3">
            <a:extLst>
              <a:ext uri="{FF2B5EF4-FFF2-40B4-BE49-F238E27FC236}">
                <a16:creationId xmlns="" xmlns:a16="http://schemas.microsoft.com/office/drawing/2014/main" id="{757DC7EB-0632-774B-915C-DB0020EBD50C}"/>
              </a:ext>
            </a:extLst>
          </p:cNvPr>
          <p:cNvCxnSpPr/>
          <p:nvPr/>
        </p:nvCxnSpPr>
        <p:spPr>
          <a:xfrm>
            <a:off x="0" y="1412630"/>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fld id="{6B49F187-94BD-2441-B85D-D49B12B4B7D4}" type="datetime1">
              <a:rPr lang="en-US" smtClean="0"/>
              <a:t>8/12/18</a:t>
            </a:fld>
            <a:endParaRPr lang="en-US"/>
          </a:p>
        </p:txBody>
      </p:sp>
      <p:sp>
        <p:nvSpPr>
          <p:cNvPr id="9" name="Footer Placeholder 8"/>
          <p:cNvSpPr>
            <a:spLocks noGrp="1"/>
          </p:cNvSpPr>
          <p:nvPr>
            <p:ph type="ftr" sz="quarter" idx="11"/>
          </p:nvPr>
        </p:nvSpPr>
        <p:spPr/>
        <p:txBody>
          <a:bodyPr/>
          <a:lstStyle/>
          <a:p>
            <a:r>
              <a:rPr lang="en-US" smtClean="0"/>
              <a:t>Olivia Earenfight</a:t>
            </a:r>
            <a:endParaRPr lang="en-US"/>
          </a:p>
        </p:txBody>
      </p:sp>
    </p:spTree>
    <p:extLst>
      <p:ext uri="{BB962C8B-B14F-4D97-AF65-F5344CB8AC3E}">
        <p14:creationId xmlns:p14="http://schemas.microsoft.com/office/powerpoint/2010/main" val="114453120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hevron 15"/>
          <p:cNvSpPr/>
          <p:nvPr/>
        </p:nvSpPr>
        <p:spPr>
          <a:xfrm>
            <a:off x="817504" y="1591319"/>
            <a:ext cx="1343042" cy="1182539"/>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sp>
        <p:nvSpPr>
          <p:cNvPr id="17" name="Chevron 16"/>
          <p:cNvSpPr/>
          <p:nvPr/>
        </p:nvSpPr>
        <p:spPr>
          <a:xfrm>
            <a:off x="2415135" y="3174446"/>
            <a:ext cx="5964280" cy="1117735"/>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200" b="1" dirty="0" smtClean="0">
                <a:solidFill>
                  <a:srgbClr val="FFFFFF"/>
                </a:solidFill>
                <a:latin typeface="Helvetica"/>
                <a:cs typeface="Helvetica"/>
              </a:rPr>
              <a:t>Data Analysis:</a:t>
            </a:r>
          </a:p>
          <a:p>
            <a:pPr marL="285750" indent="-285750">
              <a:buFont typeface="Arial"/>
              <a:buChar char="•"/>
            </a:pPr>
            <a:r>
              <a:rPr lang="en-US" sz="1200" b="1" dirty="0" smtClean="0">
                <a:solidFill>
                  <a:srgbClr val="FFFFFF"/>
                </a:solidFill>
                <a:latin typeface="Helvetica"/>
                <a:cs typeface="Helvetica"/>
              </a:rPr>
              <a:t>First Touches</a:t>
            </a:r>
          </a:p>
          <a:p>
            <a:pPr marL="285750" indent="-285750">
              <a:buFont typeface="Arial"/>
              <a:buChar char="•"/>
            </a:pPr>
            <a:r>
              <a:rPr lang="en-US" sz="1200" b="1" dirty="0" smtClean="0">
                <a:solidFill>
                  <a:srgbClr val="FFFFFF"/>
                </a:solidFill>
                <a:latin typeface="Helvetica"/>
                <a:cs typeface="Helvetica"/>
              </a:rPr>
              <a:t>Last Touches</a:t>
            </a:r>
          </a:p>
          <a:p>
            <a:pPr marL="285750" indent="-285750">
              <a:buFont typeface="Arial"/>
              <a:buChar char="•"/>
            </a:pPr>
            <a:r>
              <a:rPr lang="en-US" sz="1200" b="1" dirty="0" smtClean="0">
                <a:solidFill>
                  <a:srgbClr val="FFFFFF"/>
                </a:solidFill>
                <a:latin typeface="Helvetica"/>
                <a:cs typeface="Helvetica"/>
              </a:rPr>
              <a:t>Purchases</a:t>
            </a:r>
          </a:p>
          <a:p>
            <a:pPr marL="285750" indent="-285750">
              <a:buFont typeface="Arial"/>
              <a:buChar char="•"/>
            </a:pPr>
            <a:r>
              <a:rPr lang="en-US" sz="1200" b="1" dirty="0" smtClean="0">
                <a:solidFill>
                  <a:srgbClr val="FFFFFF"/>
                </a:solidFill>
                <a:latin typeface="Helvetica"/>
                <a:cs typeface="Helvetica"/>
              </a:rPr>
              <a:t>Purchases By Campaign</a:t>
            </a:r>
            <a:endParaRPr lang="en-US" sz="1200" b="1" dirty="0">
              <a:solidFill>
                <a:srgbClr val="FFFFFF"/>
              </a:solidFill>
              <a:latin typeface="Helvetica"/>
              <a:cs typeface="Helvetica"/>
            </a:endParaRPr>
          </a:p>
        </p:txBody>
      </p:sp>
      <p:sp>
        <p:nvSpPr>
          <p:cNvPr id="18" name="Chevron 17"/>
          <p:cNvSpPr/>
          <p:nvPr/>
        </p:nvSpPr>
        <p:spPr>
          <a:xfrm>
            <a:off x="817504" y="3174446"/>
            <a:ext cx="1343042" cy="1117735"/>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 name="Chevron 18"/>
          <p:cNvSpPr/>
          <p:nvPr/>
        </p:nvSpPr>
        <p:spPr>
          <a:xfrm>
            <a:off x="817504" y="4669978"/>
            <a:ext cx="1343042" cy="1140525"/>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0" name="Chevron 19"/>
          <p:cNvSpPr/>
          <p:nvPr/>
        </p:nvSpPr>
        <p:spPr>
          <a:xfrm>
            <a:off x="2415134" y="1591319"/>
            <a:ext cx="5964281" cy="1182539"/>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400" b="1" dirty="0" smtClean="0">
                <a:solidFill>
                  <a:schemeClr val="bg1"/>
                </a:solidFill>
                <a:latin typeface="Helvetica"/>
                <a:cs typeface="Helvetica"/>
              </a:rPr>
              <a:t>Background:</a:t>
            </a:r>
          </a:p>
          <a:p>
            <a:pPr marL="285750" indent="-285750">
              <a:buFont typeface="Arial"/>
              <a:buChar char="•"/>
            </a:pPr>
            <a:r>
              <a:rPr lang="en-US" sz="1400" b="1" dirty="0" smtClean="0">
                <a:solidFill>
                  <a:schemeClr val="bg1"/>
                </a:solidFill>
                <a:latin typeface="Helvetica"/>
                <a:cs typeface="Helvetica"/>
              </a:rPr>
              <a:t>Introduction</a:t>
            </a:r>
          </a:p>
          <a:p>
            <a:pPr marL="285750" indent="-285750">
              <a:buFont typeface="Arial"/>
              <a:buChar char="•"/>
            </a:pPr>
            <a:r>
              <a:rPr lang="en-US" sz="1400" b="1" dirty="0" smtClean="0">
                <a:solidFill>
                  <a:schemeClr val="bg1"/>
                </a:solidFill>
                <a:latin typeface="Helvetica"/>
                <a:cs typeface="Helvetica"/>
              </a:rPr>
              <a:t>The Schema</a:t>
            </a:r>
          </a:p>
          <a:p>
            <a:pPr marL="285750" indent="-285750">
              <a:buFont typeface="Arial"/>
              <a:buChar char="•"/>
            </a:pPr>
            <a:r>
              <a:rPr lang="en-US" sz="1400" b="1" dirty="0" smtClean="0">
                <a:solidFill>
                  <a:schemeClr val="bg1"/>
                </a:solidFill>
                <a:latin typeface="Helvetica"/>
                <a:cs typeface="Helvetica"/>
              </a:rPr>
              <a:t>Company Background</a:t>
            </a:r>
            <a:endParaRPr lang="en-US" sz="1400" b="1" dirty="0">
              <a:solidFill>
                <a:schemeClr val="bg1"/>
              </a:solidFill>
              <a:latin typeface="Helvetica"/>
              <a:cs typeface="Helvetica"/>
            </a:endParaRPr>
          </a:p>
        </p:txBody>
      </p:sp>
      <p:sp>
        <p:nvSpPr>
          <p:cNvPr id="21" name="Chevron 20"/>
          <p:cNvSpPr/>
          <p:nvPr/>
        </p:nvSpPr>
        <p:spPr>
          <a:xfrm>
            <a:off x="2415134" y="4669978"/>
            <a:ext cx="5964280" cy="1140525"/>
          </a:xfrm>
          <a:prstGeom prst="chevron">
            <a:avLst/>
          </a:prstGeom>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smtClean="0">
                <a:solidFill>
                  <a:srgbClr val="FFFFFF"/>
                </a:solidFill>
                <a:latin typeface="Helvetica"/>
                <a:cs typeface="Helvetica"/>
              </a:rPr>
              <a:t>Results:</a:t>
            </a:r>
          </a:p>
          <a:p>
            <a:pPr marL="285750" indent="-285750">
              <a:buFont typeface="Arial"/>
              <a:buChar char="•"/>
            </a:pPr>
            <a:r>
              <a:rPr lang="en-US" sz="1200" b="1" dirty="0" smtClean="0">
                <a:solidFill>
                  <a:srgbClr val="FFFFFF"/>
                </a:solidFill>
                <a:latin typeface="Helvetica"/>
                <a:cs typeface="Helvetica"/>
              </a:rPr>
              <a:t>The Typical User Journey</a:t>
            </a:r>
          </a:p>
          <a:p>
            <a:pPr marL="285750" indent="-285750">
              <a:buFont typeface="Arial"/>
              <a:buChar char="•"/>
            </a:pPr>
            <a:r>
              <a:rPr lang="en-US" sz="1200" b="1" dirty="0" smtClean="0">
                <a:solidFill>
                  <a:srgbClr val="FFFFFF"/>
                </a:solidFill>
                <a:latin typeface="Helvetica"/>
                <a:cs typeface="Helvetica"/>
              </a:rPr>
              <a:t>Campaign Budgets</a:t>
            </a:r>
          </a:p>
          <a:p>
            <a:pPr marL="285750" indent="-285750">
              <a:buFont typeface="Arial"/>
              <a:buChar char="•"/>
            </a:pPr>
            <a:r>
              <a:rPr lang="en-US" sz="1200" b="1" dirty="0" smtClean="0">
                <a:solidFill>
                  <a:srgbClr val="FFFFFF"/>
                </a:solidFill>
                <a:latin typeface="Helvetica"/>
                <a:cs typeface="Helvetica"/>
              </a:rPr>
              <a:t>Understanding the Approach</a:t>
            </a:r>
          </a:p>
          <a:p>
            <a:pPr marL="285750" indent="-285750">
              <a:buFont typeface="Arial"/>
              <a:buChar char="•"/>
            </a:pPr>
            <a:r>
              <a:rPr lang="en-US" sz="1200" b="1" dirty="0" smtClean="0">
                <a:solidFill>
                  <a:srgbClr val="FFFFFF"/>
                </a:solidFill>
                <a:latin typeface="Helvetica"/>
                <a:cs typeface="Helvetica"/>
              </a:rPr>
              <a:t>Dictionary</a:t>
            </a:r>
          </a:p>
          <a:p>
            <a:pPr marL="285750" indent="-285750" algn="ctr">
              <a:buFont typeface="Arial"/>
              <a:buChar char="•"/>
            </a:pPr>
            <a:endParaRPr lang="en-US" sz="1200" dirty="0" smtClean="0">
              <a:solidFill>
                <a:schemeClr val="tx1"/>
              </a:solidFill>
              <a:latin typeface="Helvetica"/>
              <a:cs typeface="Helvetica"/>
            </a:endParaRPr>
          </a:p>
          <a:p>
            <a:pPr algn="ctr"/>
            <a:endParaRPr lang="en-US" sz="1200" dirty="0">
              <a:solidFill>
                <a:schemeClr val="tx1"/>
              </a:solidFill>
              <a:latin typeface="Helvetica"/>
              <a:cs typeface="Helvetica"/>
            </a:endParaRPr>
          </a:p>
        </p:txBody>
      </p:sp>
      <p:sp>
        <p:nvSpPr>
          <p:cNvPr id="23" name="TextBox 22"/>
          <p:cNvSpPr txBox="1"/>
          <p:nvPr/>
        </p:nvSpPr>
        <p:spPr>
          <a:xfrm>
            <a:off x="196195" y="529490"/>
            <a:ext cx="7240749" cy="707886"/>
          </a:xfrm>
          <a:prstGeom prst="rect">
            <a:avLst/>
          </a:prstGeom>
          <a:noFill/>
        </p:spPr>
        <p:txBody>
          <a:bodyPr wrap="square" rtlCol="0">
            <a:spAutoFit/>
          </a:bodyPr>
          <a:lstStyle/>
          <a:p>
            <a:r>
              <a:rPr lang="en-US" sz="4000" dirty="0" smtClean="0">
                <a:solidFill>
                  <a:schemeClr val="tx2">
                    <a:lumMod val="50000"/>
                  </a:schemeClr>
                </a:solidFill>
                <a:latin typeface="Helvetica"/>
                <a:cs typeface="Helvetica"/>
              </a:rPr>
              <a:t>Table of Contents</a:t>
            </a:r>
            <a:endParaRPr lang="en-US" sz="4000" dirty="0">
              <a:solidFill>
                <a:schemeClr val="tx2">
                  <a:lumMod val="50000"/>
                </a:schemeClr>
              </a:solidFill>
              <a:latin typeface="Helvetica"/>
              <a:cs typeface="Helvetica"/>
            </a:endParaRPr>
          </a:p>
        </p:txBody>
      </p:sp>
      <p:cxnSp>
        <p:nvCxnSpPr>
          <p:cNvPr id="24" name="Straight Connector 23">
            <a:extLst>
              <a:ext uri="{FF2B5EF4-FFF2-40B4-BE49-F238E27FC236}">
                <a16:creationId xmlns="" xmlns:a16="http://schemas.microsoft.com/office/drawing/2014/main" id="{A4B48088-6F85-7B40-A7EE-D2402CBC6E15}"/>
              </a:ext>
            </a:extLst>
          </p:cNvPr>
          <p:cNvCxnSpPr/>
          <p:nvPr/>
        </p:nvCxnSpPr>
        <p:spPr>
          <a:xfrm>
            <a:off x="0" y="1424355"/>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DEEAA1A2-CA3D-0C4B-A57A-62364FB01E49}" type="datetime1">
              <a:rPr lang="en-US" smtClean="0"/>
              <a:t>8/12/18</a:t>
            </a:fld>
            <a:endParaRPr lang="en-US"/>
          </a:p>
        </p:txBody>
      </p:sp>
      <p:sp>
        <p:nvSpPr>
          <p:cNvPr id="6" name="Footer Placeholder 5"/>
          <p:cNvSpPr>
            <a:spLocks noGrp="1"/>
          </p:cNvSpPr>
          <p:nvPr>
            <p:ph type="ftr" sz="quarter" idx="11"/>
          </p:nvPr>
        </p:nvSpPr>
        <p:spPr/>
        <p:txBody>
          <a:bodyPr/>
          <a:lstStyle/>
          <a:p>
            <a:r>
              <a:rPr lang="en-US" smtClean="0"/>
              <a:t>Olivia Earenfight</a:t>
            </a:r>
            <a:endParaRPr lang="en-US"/>
          </a:p>
        </p:txBody>
      </p:sp>
    </p:spTree>
    <p:extLst>
      <p:ext uri="{BB962C8B-B14F-4D97-AF65-F5344CB8AC3E}">
        <p14:creationId xmlns:p14="http://schemas.microsoft.com/office/powerpoint/2010/main" val="263803645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867" y="363853"/>
            <a:ext cx="8229600" cy="908538"/>
          </a:xfrm>
        </p:spPr>
        <p:txBody>
          <a:bodyPr/>
          <a:lstStyle/>
          <a:p>
            <a:pPr algn="l"/>
            <a:r>
              <a:rPr lang="en-US" sz="4000" dirty="0">
                <a:solidFill>
                  <a:srgbClr val="182C4B"/>
                </a:solidFill>
                <a:latin typeface="Helvetica"/>
                <a:cs typeface="Helvetica"/>
              </a:rPr>
              <a:t>Introduction</a:t>
            </a:r>
          </a:p>
        </p:txBody>
      </p:sp>
      <p:sp>
        <p:nvSpPr>
          <p:cNvPr id="3" name="Content Placeholder 2"/>
          <p:cNvSpPr>
            <a:spLocks noGrp="1"/>
          </p:cNvSpPr>
          <p:nvPr>
            <p:ph idx="1"/>
          </p:nvPr>
        </p:nvSpPr>
        <p:spPr>
          <a:xfrm>
            <a:off x="3415998" y="1858109"/>
            <a:ext cx="4989447" cy="2565466"/>
          </a:xfrm>
        </p:spPr>
        <p:txBody>
          <a:bodyPr>
            <a:normAutofit lnSpcReduction="10000"/>
          </a:bodyPr>
          <a:lstStyle/>
          <a:p>
            <a:pPr marL="0" indent="0">
              <a:buNone/>
            </a:pPr>
            <a:r>
              <a:rPr lang="en-US" sz="2000" b="1" dirty="0" smtClean="0">
                <a:solidFill>
                  <a:schemeClr val="tx1"/>
                </a:solidFill>
                <a:latin typeface="Arial" panose="020B0604020202020204" pitchFamily="34" charset="0"/>
                <a:cs typeface="Arial" panose="020B0604020202020204" pitchFamily="34" charset="0"/>
              </a:rPr>
              <a:t>Research Question</a:t>
            </a:r>
            <a:r>
              <a:rPr lang="en-US" sz="2000" dirty="0" smtClean="0">
                <a:solidFill>
                  <a:schemeClr val="tx1"/>
                </a:solidFill>
                <a:latin typeface="Arial" panose="020B0604020202020204" pitchFamily="34" charset="0"/>
                <a:cs typeface="Arial" panose="020B0604020202020204" pitchFamily="34" charset="0"/>
              </a:rPr>
              <a:t> </a:t>
            </a:r>
          </a:p>
          <a:p>
            <a:pPr marL="0" indent="0">
              <a:buNone/>
            </a:pPr>
            <a:r>
              <a:rPr lang="en-US" sz="2000" dirty="0" err="1" smtClean="0">
                <a:solidFill>
                  <a:schemeClr val="tx1"/>
                </a:solidFill>
                <a:latin typeface="Arial" panose="020B0604020202020204" pitchFamily="34" charset="0"/>
                <a:cs typeface="Arial" panose="020B0604020202020204" pitchFamily="34" charset="0"/>
              </a:rPr>
              <a:t>CoolTShirts</a:t>
            </a:r>
            <a:r>
              <a:rPr lang="en-US" sz="2000" dirty="0" smtClean="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(CTS) has recently embarked on several marketing campaigns to increase traffic on their website and to increase sales. They want to know what the typical user journey </a:t>
            </a:r>
            <a:r>
              <a:rPr lang="en-US" sz="2000" dirty="0" smtClean="0">
                <a:solidFill>
                  <a:schemeClr val="tx1"/>
                </a:solidFill>
                <a:latin typeface="Arial" panose="020B0604020202020204" pitchFamily="34" charset="0"/>
                <a:cs typeface="Arial" panose="020B0604020202020204" pitchFamily="34" charset="0"/>
              </a:rPr>
              <a:t>is in order </a:t>
            </a:r>
            <a:r>
              <a:rPr lang="en-US" sz="2000" dirty="0">
                <a:solidFill>
                  <a:schemeClr val="tx1"/>
                </a:solidFill>
                <a:latin typeface="Arial" panose="020B0604020202020204" pitchFamily="34" charset="0"/>
                <a:cs typeface="Arial" panose="020B0604020202020204" pitchFamily="34" charset="0"/>
              </a:rPr>
              <a:t>to discern which of their campaigns </a:t>
            </a:r>
            <a:r>
              <a:rPr lang="en-US" sz="2000" dirty="0" smtClean="0">
                <a:solidFill>
                  <a:schemeClr val="tx1"/>
                </a:solidFill>
                <a:latin typeface="Arial" panose="020B0604020202020204" pitchFamily="34" charset="0"/>
                <a:cs typeface="Arial" panose="020B0604020202020204" pitchFamily="34" charset="0"/>
              </a:rPr>
              <a:t>will help them </a:t>
            </a:r>
            <a:r>
              <a:rPr lang="en-US" sz="2000" dirty="0">
                <a:solidFill>
                  <a:schemeClr val="tx1"/>
                </a:solidFill>
                <a:latin typeface="Arial" panose="020B0604020202020204" pitchFamily="34" charset="0"/>
                <a:cs typeface="Arial" panose="020B0604020202020204" pitchFamily="34" charset="0"/>
              </a:rPr>
              <a:t>towards their </a:t>
            </a:r>
            <a:r>
              <a:rPr lang="en-US" sz="2000" dirty="0" smtClean="0">
                <a:solidFill>
                  <a:schemeClr val="tx1"/>
                </a:solidFill>
                <a:latin typeface="Arial" panose="020B0604020202020204" pitchFamily="34" charset="0"/>
                <a:cs typeface="Arial" panose="020B0604020202020204" pitchFamily="34" charset="0"/>
              </a:rPr>
              <a:t>goal</a:t>
            </a:r>
            <a:r>
              <a:rPr lang="en-US" sz="2000" dirty="0">
                <a:solidFill>
                  <a:schemeClr val="tx1"/>
                </a:solidFill>
                <a:latin typeface="Arial" panose="020B0604020202020204" pitchFamily="34" charset="0"/>
                <a:cs typeface="Arial" panose="020B0604020202020204" pitchFamily="34" charset="0"/>
              </a:rPr>
              <a:t>.</a:t>
            </a:r>
          </a:p>
        </p:txBody>
      </p:sp>
      <p:cxnSp>
        <p:nvCxnSpPr>
          <p:cNvPr id="5" name="Straight Connector 4">
            <a:extLst>
              <a:ext uri="{FF2B5EF4-FFF2-40B4-BE49-F238E27FC236}">
                <a16:creationId xmlns="" xmlns:a16="http://schemas.microsoft.com/office/drawing/2014/main" id="{D42C2DF6-9B97-DB44-86C2-574D3DD5CCDA}"/>
              </a:ext>
            </a:extLst>
          </p:cNvPr>
          <p:cNvCxnSpPr>
            <a:cxnSpLocks/>
          </p:cNvCxnSpPr>
          <p:nvPr/>
        </p:nvCxnSpPr>
        <p:spPr>
          <a:xfrm>
            <a:off x="0" y="1389185"/>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479667" y="3244334"/>
            <a:ext cx="184666" cy="369332"/>
          </a:xfrm>
          <a:prstGeom prst="rect">
            <a:avLst/>
          </a:prstGeom>
        </p:spPr>
        <p:txBody>
          <a:bodyPr wrap="none">
            <a:spAutoFit/>
          </a:bodyPr>
          <a:lstStyle/>
          <a:p>
            <a:r>
              <a:rPr lang="en-US" dirty="0"/>
              <a:t> </a:t>
            </a:r>
          </a:p>
        </p:txBody>
      </p:sp>
      <p:sp>
        <p:nvSpPr>
          <p:cNvPr id="11" name="Rectangle 10"/>
          <p:cNvSpPr/>
          <p:nvPr/>
        </p:nvSpPr>
        <p:spPr>
          <a:xfrm>
            <a:off x="4479667" y="3244334"/>
            <a:ext cx="184666" cy="369332"/>
          </a:xfrm>
          <a:prstGeom prst="rect">
            <a:avLst/>
          </a:prstGeom>
        </p:spPr>
        <p:txBody>
          <a:bodyPr wrap="none">
            <a:spAutoFit/>
          </a:bodyPr>
          <a:lstStyle/>
          <a:p>
            <a:r>
              <a:rPr lang="en-US" dirty="0"/>
              <a:t> </a:t>
            </a:r>
          </a:p>
        </p:txBody>
      </p:sp>
      <p:pic>
        <p:nvPicPr>
          <p:cNvPr id="12" name="Picture 11" descr="Question Mark.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3998" y="1799713"/>
            <a:ext cx="1619057" cy="3937794"/>
          </a:xfrm>
          <a:prstGeom prst="rect">
            <a:avLst/>
          </a:prstGeom>
        </p:spPr>
      </p:pic>
      <p:sp>
        <p:nvSpPr>
          <p:cNvPr id="13" name="TextBox 12"/>
          <p:cNvSpPr txBox="1"/>
          <p:nvPr/>
        </p:nvSpPr>
        <p:spPr>
          <a:xfrm flipH="1">
            <a:off x="3500421" y="4423575"/>
            <a:ext cx="4905024" cy="1631216"/>
          </a:xfrm>
          <a:prstGeom prst="rect">
            <a:avLst/>
          </a:prstGeom>
          <a:noFill/>
        </p:spPr>
        <p:txBody>
          <a:bodyPr wrap="square" rtlCol="0">
            <a:spAutoFit/>
          </a:bodyPr>
          <a:lstStyle/>
          <a:p>
            <a:r>
              <a:rPr lang="en-US" sz="2000" b="1" dirty="0" smtClean="0">
                <a:latin typeface="Helvetica"/>
                <a:cs typeface="Helvetica"/>
              </a:rPr>
              <a:t>The Solution</a:t>
            </a:r>
          </a:p>
          <a:p>
            <a:r>
              <a:rPr lang="en-US" sz="2000" dirty="0" smtClean="0">
                <a:latin typeface="Helvetica"/>
                <a:cs typeface="Helvetica"/>
              </a:rPr>
              <a:t>I will use first and last touch attribution to determine which of the campaigns </a:t>
            </a:r>
            <a:r>
              <a:rPr lang="en-US" sz="2000" dirty="0" err="1" smtClean="0">
                <a:latin typeface="Helvetica"/>
                <a:cs typeface="Helvetica"/>
              </a:rPr>
              <a:t>CoolTShirts</a:t>
            </a:r>
            <a:r>
              <a:rPr lang="en-US" sz="2000" dirty="0">
                <a:latin typeface="Helvetica"/>
                <a:cs typeface="Helvetica"/>
              </a:rPr>
              <a:t> </a:t>
            </a:r>
            <a:r>
              <a:rPr lang="en-US" sz="2000" dirty="0" smtClean="0">
                <a:latin typeface="Helvetica"/>
                <a:cs typeface="Helvetica"/>
              </a:rPr>
              <a:t>tested produces the highest number of purchases. </a:t>
            </a:r>
            <a:endParaRPr lang="en-US" sz="2000" dirty="0">
              <a:latin typeface="Helvetica"/>
              <a:cs typeface="Helvetica"/>
            </a:endParaRPr>
          </a:p>
        </p:txBody>
      </p:sp>
      <p:sp>
        <p:nvSpPr>
          <p:cNvPr id="9" name="Date Placeholder 8"/>
          <p:cNvSpPr>
            <a:spLocks noGrp="1"/>
          </p:cNvSpPr>
          <p:nvPr>
            <p:ph type="dt" sz="half" idx="10"/>
          </p:nvPr>
        </p:nvSpPr>
        <p:spPr/>
        <p:txBody>
          <a:bodyPr/>
          <a:lstStyle/>
          <a:p>
            <a:fld id="{4E52DBEA-6CC3-FB43-9BF3-C5EEB54EA6CF}" type="datetime1">
              <a:rPr lang="en-US" smtClean="0"/>
              <a:t>8/12/18</a:t>
            </a:fld>
            <a:endParaRPr lang="en-US"/>
          </a:p>
        </p:txBody>
      </p:sp>
      <p:sp>
        <p:nvSpPr>
          <p:cNvPr id="10" name="Footer Placeholder 9"/>
          <p:cNvSpPr>
            <a:spLocks noGrp="1"/>
          </p:cNvSpPr>
          <p:nvPr>
            <p:ph type="ftr" sz="quarter" idx="11"/>
          </p:nvPr>
        </p:nvSpPr>
        <p:spPr/>
        <p:txBody>
          <a:bodyPr/>
          <a:lstStyle/>
          <a:p>
            <a:r>
              <a:rPr lang="en-US" smtClean="0"/>
              <a:t>Olivia Earenfight</a:t>
            </a:r>
            <a:endParaRPr lang="en-US"/>
          </a:p>
        </p:txBody>
      </p:sp>
      <p:sp>
        <p:nvSpPr>
          <p:cNvPr id="4" name="TextBox 3"/>
          <p:cNvSpPr txBox="1"/>
          <p:nvPr/>
        </p:nvSpPr>
        <p:spPr>
          <a:xfrm>
            <a:off x="5450843" y="6482948"/>
            <a:ext cx="2272803" cy="261610"/>
          </a:xfrm>
          <a:prstGeom prst="rect">
            <a:avLst/>
          </a:prstGeom>
          <a:noFill/>
        </p:spPr>
        <p:txBody>
          <a:bodyPr wrap="none" rtlCol="0">
            <a:spAutoFit/>
          </a:bodyPr>
          <a:lstStyle/>
          <a:p>
            <a:r>
              <a:rPr lang="en-US" sz="1100" dirty="0" smtClean="0"/>
              <a:t>*Image from Google stock photos</a:t>
            </a:r>
            <a:endParaRPr lang="en-US" sz="1100" dirty="0"/>
          </a:p>
        </p:txBody>
      </p:sp>
    </p:spTree>
    <p:extLst>
      <p:ext uri="{BB962C8B-B14F-4D97-AF65-F5344CB8AC3E}">
        <p14:creationId xmlns:p14="http://schemas.microsoft.com/office/powerpoint/2010/main" val="167318377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E06F91-7D75-2A43-BC0A-8B5D0D5F9248}"/>
              </a:ext>
            </a:extLst>
          </p:cNvPr>
          <p:cNvSpPr>
            <a:spLocks noGrp="1"/>
          </p:cNvSpPr>
          <p:nvPr>
            <p:ph type="title"/>
          </p:nvPr>
        </p:nvSpPr>
        <p:spPr>
          <a:xfrm>
            <a:off x="338858" y="398584"/>
            <a:ext cx="8229600" cy="1014046"/>
          </a:xfrm>
        </p:spPr>
        <p:txBody>
          <a:bodyPr/>
          <a:lstStyle/>
          <a:p>
            <a:pPr algn="l"/>
            <a:r>
              <a:rPr lang="en-US" sz="4000" dirty="0">
                <a:solidFill>
                  <a:schemeClr val="tx2">
                    <a:lumMod val="50000"/>
                  </a:schemeClr>
                </a:solidFill>
                <a:latin typeface="Helvetica"/>
                <a:ea typeface="Arial Unicode MS" panose="020B0604020202020204" pitchFamily="34" charset="-128"/>
                <a:cs typeface="Helvetica"/>
              </a:rPr>
              <a:t>The Schema</a:t>
            </a:r>
          </a:p>
        </p:txBody>
      </p:sp>
      <p:pic>
        <p:nvPicPr>
          <p:cNvPr id="6" name="Picture 5">
            <a:extLst>
              <a:ext uri="{FF2B5EF4-FFF2-40B4-BE49-F238E27FC236}">
                <a16:creationId xmlns="" xmlns:a16="http://schemas.microsoft.com/office/drawing/2014/main" id="{88B67A0F-5D42-BF48-ABAB-CC62AA3D1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778" y="4520417"/>
            <a:ext cx="2480221" cy="1477109"/>
          </a:xfrm>
          <a:prstGeom prst="rect">
            <a:avLst/>
          </a:prstGeom>
        </p:spPr>
      </p:pic>
      <p:pic>
        <p:nvPicPr>
          <p:cNvPr id="7" name="Picture 6">
            <a:extLst>
              <a:ext uri="{FF2B5EF4-FFF2-40B4-BE49-F238E27FC236}">
                <a16:creationId xmlns="" xmlns:a16="http://schemas.microsoft.com/office/drawing/2014/main" id="{DE51FEB3-6B58-2D49-B918-EE3926B67FD3}"/>
              </a:ext>
            </a:extLst>
          </p:cNvPr>
          <p:cNvPicPr>
            <a:picLocks noChangeAspect="1"/>
          </p:cNvPicPr>
          <p:nvPr/>
        </p:nvPicPr>
        <p:blipFill rotWithShape="1">
          <a:blip r:embed="rId3">
            <a:extLst>
              <a:ext uri="{28A0092B-C50C-407E-A947-70E740481C1C}">
                <a14:useLocalDpi xmlns:a14="http://schemas.microsoft.com/office/drawing/2010/main" val="0"/>
              </a:ext>
            </a:extLst>
          </a:blip>
          <a:srcRect l="18430" t="-4763" r="22322" b="-1902"/>
          <a:stretch/>
        </p:blipFill>
        <p:spPr>
          <a:xfrm>
            <a:off x="3270782" y="4449561"/>
            <a:ext cx="2522279" cy="1519795"/>
          </a:xfrm>
          <a:prstGeom prst="rect">
            <a:avLst/>
          </a:prstGeom>
        </p:spPr>
      </p:pic>
      <p:pic>
        <p:nvPicPr>
          <p:cNvPr id="8" name="Picture 7">
            <a:extLst>
              <a:ext uri="{FF2B5EF4-FFF2-40B4-BE49-F238E27FC236}">
                <a16:creationId xmlns="" xmlns:a16="http://schemas.microsoft.com/office/drawing/2014/main" id="{C3B1C83C-443F-744E-8B5A-078EC86EA3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1074" y="4520418"/>
            <a:ext cx="2237305" cy="1477108"/>
          </a:xfrm>
          <a:prstGeom prst="rect">
            <a:avLst/>
          </a:prstGeom>
        </p:spPr>
      </p:pic>
      <p:pic>
        <p:nvPicPr>
          <p:cNvPr id="10" name="Picture 9">
            <a:extLst>
              <a:ext uri="{FF2B5EF4-FFF2-40B4-BE49-F238E27FC236}">
                <a16:creationId xmlns="" xmlns:a16="http://schemas.microsoft.com/office/drawing/2014/main" id="{674C5E6C-3FF5-8347-8B93-4573BF338AA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777" y="3649236"/>
            <a:ext cx="2480221" cy="596958"/>
          </a:xfrm>
          <a:prstGeom prst="rect">
            <a:avLst/>
          </a:prstGeom>
        </p:spPr>
      </p:pic>
      <p:pic>
        <p:nvPicPr>
          <p:cNvPr id="12" name="Picture 11">
            <a:extLst>
              <a:ext uri="{FF2B5EF4-FFF2-40B4-BE49-F238E27FC236}">
                <a16:creationId xmlns="" xmlns:a16="http://schemas.microsoft.com/office/drawing/2014/main" id="{F3BF0803-C2CE-EE46-805A-FFF024CD9B2E}"/>
              </a:ext>
            </a:extLst>
          </p:cNvPr>
          <p:cNvPicPr>
            <a:picLocks noChangeAspect="1"/>
          </p:cNvPicPr>
          <p:nvPr/>
        </p:nvPicPr>
        <p:blipFill rotWithShape="1">
          <a:blip r:embed="rId6">
            <a:extLst>
              <a:ext uri="{28A0092B-C50C-407E-A947-70E740481C1C}">
                <a14:useLocalDpi xmlns:a14="http://schemas.microsoft.com/office/drawing/2010/main" val="0"/>
              </a:ext>
            </a:extLst>
          </a:blip>
          <a:srcRect t="1" r="13030" b="-7475"/>
          <a:stretch/>
        </p:blipFill>
        <p:spPr>
          <a:xfrm>
            <a:off x="3270782" y="3649236"/>
            <a:ext cx="2522279" cy="596958"/>
          </a:xfrm>
          <a:prstGeom prst="rect">
            <a:avLst/>
          </a:prstGeom>
        </p:spPr>
      </p:pic>
      <p:pic>
        <p:nvPicPr>
          <p:cNvPr id="14" name="Picture 13">
            <a:extLst>
              <a:ext uri="{FF2B5EF4-FFF2-40B4-BE49-F238E27FC236}">
                <a16:creationId xmlns="" xmlns:a16="http://schemas.microsoft.com/office/drawing/2014/main" id="{84CD9BB1-1B11-4A4B-B2BE-0A398613DCD1}"/>
              </a:ext>
            </a:extLst>
          </p:cNvPr>
          <p:cNvPicPr>
            <a:picLocks noChangeAspect="1"/>
          </p:cNvPicPr>
          <p:nvPr/>
        </p:nvPicPr>
        <p:blipFill rotWithShape="1">
          <a:blip r:embed="rId7">
            <a:extLst>
              <a:ext uri="{28A0092B-C50C-407E-A947-70E740481C1C}">
                <a14:useLocalDpi xmlns:a14="http://schemas.microsoft.com/office/drawing/2010/main" val="0"/>
              </a:ext>
            </a:extLst>
          </a:blip>
          <a:srcRect r="11298"/>
          <a:stretch/>
        </p:blipFill>
        <p:spPr>
          <a:xfrm>
            <a:off x="6141074" y="3647096"/>
            <a:ext cx="2237305" cy="601240"/>
          </a:xfrm>
          <a:prstGeom prst="rect">
            <a:avLst/>
          </a:prstGeom>
        </p:spPr>
      </p:pic>
      <p:sp>
        <p:nvSpPr>
          <p:cNvPr id="15" name="TextBox 14">
            <a:extLst>
              <a:ext uri="{FF2B5EF4-FFF2-40B4-BE49-F238E27FC236}">
                <a16:creationId xmlns="" xmlns:a16="http://schemas.microsoft.com/office/drawing/2014/main" id="{1B4FDFD4-0FBB-2E4C-A230-02164655D24B}"/>
              </a:ext>
            </a:extLst>
          </p:cNvPr>
          <p:cNvSpPr txBox="1"/>
          <p:nvPr/>
        </p:nvSpPr>
        <p:spPr>
          <a:xfrm>
            <a:off x="3312840" y="1805354"/>
            <a:ext cx="2480221" cy="1569660"/>
          </a:xfrm>
          <a:prstGeom prst="rect">
            <a:avLst/>
          </a:prstGeom>
          <a:noFill/>
          <a:ln w="19050">
            <a:solidFill>
              <a:schemeClr val="tx1"/>
            </a:solidFill>
          </a:ln>
        </p:spPr>
        <p:txBody>
          <a:bodyPr wrap="square" rtlCol="0" anchor="ctr">
            <a:spAutoFit/>
          </a:bodyPr>
          <a:lstStyle/>
          <a:p>
            <a:pPr algn="ctr"/>
            <a:r>
              <a:rPr lang="en-US" sz="1600" b="1" dirty="0" err="1">
                <a:latin typeface="Arial" panose="020B0604020202020204" pitchFamily="34" charset="0"/>
                <a:ea typeface="Arial Unicode MS" panose="020B0604020202020204" pitchFamily="34" charset="-128"/>
                <a:cs typeface="Arial" panose="020B0604020202020204" pitchFamily="34" charset="0"/>
              </a:rPr>
              <a:t>page_name</a:t>
            </a:r>
            <a:r>
              <a:rPr lang="en-US" sz="1600" b="1" dirty="0">
                <a:latin typeface="Arial" panose="020B0604020202020204" pitchFamily="34" charset="0"/>
                <a:ea typeface="Arial Unicode MS" panose="020B0604020202020204" pitchFamily="34" charset="-128"/>
                <a:cs typeface="Arial" panose="020B0604020202020204" pitchFamily="34" charset="0"/>
              </a:rPr>
              <a:t> (text)</a:t>
            </a:r>
          </a:p>
          <a:p>
            <a:pPr algn="ctr"/>
            <a:r>
              <a:rPr lang="en-US" sz="1600" dirty="0">
                <a:latin typeface="Arial" panose="020B0604020202020204" pitchFamily="34" charset="0"/>
                <a:ea typeface="Arial Unicode MS" panose="020B0604020202020204" pitchFamily="34" charset="-128"/>
                <a:cs typeface="Arial" panose="020B0604020202020204" pitchFamily="34" charset="0"/>
              </a:rPr>
              <a:t>This tells us exactly which page on </a:t>
            </a:r>
            <a:r>
              <a:rPr lang="en-US" sz="1600" dirty="0" err="1">
                <a:latin typeface="Arial" panose="020B0604020202020204" pitchFamily="34" charset="0"/>
                <a:ea typeface="Arial Unicode MS" panose="020B0604020202020204" pitchFamily="34" charset="-128"/>
                <a:cs typeface="Arial" panose="020B0604020202020204" pitchFamily="34" charset="0"/>
              </a:rPr>
              <a:t>CoolTShirts</a:t>
            </a:r>
            <a:r>
              <a:rPr lang="en-US" sz="1600" dirty="0">
                <a:latin typeface="Arial" panose="020B0604020202020204" pitchFamily="34" charset="0"/>
                <a:ea typeface="Arial Unicode MS" panose="020B0604020202020204" pitchFamily="34" charset="-128"/>
                <a:cs typeface="Arial" panose="020B0604020202020204" pitchFamily="34" charset="0"/>
              </a:rPr>
              <a:t>’ website  the user visited. </a:t>
            </a:r>
          </a:p>
          <a:p>
            <a:pPr algn="ctr"/>
            <a:r>
              <a:rPr lang="en-US" sz="1600" dirty="0"/>
              <a:t> </a:t>
            </a:r>
          </a:p>
        </p:txBody>
      </p:sp>
      <p:sp>
        <p:nvSpPr>
          <p:cNvPr id="16" name="TextBox 15">
            <a:extLst>
              <a:ext uri="{FF2B5EF4-FFF2-40B4-BE49-F238E27FC236}">
                <a16:creationId xmlns="" xmlns:a16="http://schemas.microsoft.com/office/drawing/2014/main" id="{609DEE32-7218-2042-A05C-7234A26F272E}"/>
              </a:ext>
            </a:extLst>
          </p:cNvPr>
          <p:cNvSpPr txBox="1"/>
          <p:nvPr/>
        </p:nvSpPr>
        <p:spPr>
          <a:xfrm>
            <a:off x="559778" y="1805354"/>
            <a:ext cx="2394437" cy="1569660"/>
          </a:xfrm>
          <a:prstGeom prst="rect">
            <a:avLst/>
          </a:prstGeom>
          <a:noFill/>
          <a:ln w="19050">
            <a:solidFill>
              <a:schemeClr val="tx1"/>
            </a:solidFill>
          </a:ln>
        </p:spPr>
        <p:txBody>
          <a:bodyPr wrap="square" rtlCol="0" anchor="ctr">
            <a:spAutoFit/>
          </a:bodyPr>
          <a:lstStyle/>
          <a:p>
            <a:pPr algn="ctr"/>
            <a:r>
              <a:rPr lang="en-US" sz="1600" b="1" dirty="0" err="1">
                <a:latin typeface="Arial" panose="020B0604020202020204" pitchFamily="34" charset="0"/>
                <a:ea typeface="Arial Unicode MS" panose="020B0604020202020204" pitchFamily="34" charset="-128"/>
                <a:cs typeface="Arial" panose="020B0604020202020204" pitchFamily="34" charset="0"/>
              </a:rPr>
              <a:t>user_id</a:t>
            </a:r>
            <a:r>
              <a:rPr lang="en-US" sz="1600" b="1" dirty="0">
                <a:latin typeface="Arial" panose="020B0604020202020204" pitchFamily="34" charset="0"/>
                <a:ea typeface="Arial Unicode MS" panose="020B0604020202020204" pitchFamily="34" charset="-128"/>
                <a:cs typeface="Arial" panose="020B0604020202020204" pitchFamily="34" charset="0"/>
              </a:rPr>
              <a:t> (integer)</a:t>
            </a:r>
          </a:p>
          <a:p>
            <a:pPr algn="ctr"/>
            <a:r>
              <a:rPr lang="en-US" sz="1600" dirty="0">
                <a:latin typeface="Arial" panose="020B0604020202020204" pitchFamily="34" charset="0"/>
                <a:ea typeface="Arial Unicode MS" panose="020B0604020202020204" pitchFamily="34" charset="-128"/>
                <a:cs typeface="Arial" panose="020B0604020202020204" pitchFamily="34" charset="0"/>
              </a:rPr>
              <a:t>Each visitor to the website is given a unique id number stored in the </a:t>
            </a:r>
            <a:r>
              <a:rPr lang="en-US" sz="1600" dirty="0" err="1">
                <a:latin typeface="Arial" panose="020B0604020202020204" pitchFamily="34" charset="0"/>
                <a:ea typeface="Arial Unicode MS" panose="020B0604020202020204" pitchFamily="34" charset="-128"/>
                <a:cs typeface="Arial" panose="020B0604020202020204" pitchFamily="34" charset="0"/>
              </a:rPr>
              <a:t>user_id</a:t>
            </a:r>
            <a:r>
              <a:rPr lang="en-US" sz="1600" dirty="0">
                <a:latin typeface="Arial" panose="020B0604020202020204" pitchFamily="34" charset="0"/>
                <a:ea typeface="Arial Unicode MS" panose="020B0604020202020204" pitchFamily="34" charset="-128"/>
                <a:cs typeface="Arial" panose="020B0604020202020204" pitchFamily="34" charset="0"/>
              </a:rPr>
              <a:t> column.</a:t>
            </a:r>
          </a:p>
          <a:p>
            <a:pPr algn="ctr"/>
            <a:endParaRPr lang="en-US" sz="1600" dirty="0">
              <a:latin typeface="Arial" panose="020B0604020202020204" pitchFamily="34" charset="0"/>
              <a:ea typeface="Arial Unicode MS" panose="020B0604020202020204" pitchFamily="34" charset="-128"/>
              <a:cs typeface="Arial" panose="020B0604020202020204" pitchFamily="34" charset="0"/>
            </a:endParaRPr>
          </a:p>
        </p:txBody>
      </p:sp>
      <p:sp>
        <p:nvSpPr>
          <p:cNvPr id="17" name="TextBox 16">
            <a:extLst>
              <a:ext uri="{FF2B5EF4-FFF2-40B4-BE49-F238E27FC236}">
                <a16:creationId xmlns="" xmlns:a16="http://schemas.microsoft.com/office/drawing/2014/main" id="{B5171445-0C67-B945-9794-880121EC7646}"/>
              </a:ext>
            </a:extLst>
          </p:cNvPr>
          <p:cNvSpPr txBox="1"/>
          <p:nvPr/>
        </p:nvSpPr>
        <p:spPr>
          <a:xfrm>
            <a:off x="6141074" y="1805354"/>
            <a:ext cx="2135418" cy="1569660"/>
          </a:xfrm>
          <a:prstGeom prst="rect">
            <a:avLst/>
          </a:prstGeom>
          <a:noFill/>
          <a:ln w="19050">
            <a:solidFill>
              <a:schemeClr val="tx1"/>
            </a:solidFill>
          </a:ln>
        </p:spPr>
        <p:txBody>
          <a:bodyPr wrap="square" rtlCol="0" anchor="ctr">
            <a:spAutoFit/>
          </a:bodyPr>
          <a:lstStyle/>
          <a:p>
            <a:pPr algn="ctr"/>
            <a:r>
              <a:rPr lang="en-US" sz="1600" b="1" dirty="0">
                <a:latin typeface="Arial" panose="020B0604020202020204" pitchFamily="34" charset="0"/>
                <a:ea typeface="Arial Unicode MS" panose="020B0604020202020204" pitchFamily="34" charset="-128"/>
                <a:cs typeface="Arial" panose="020B0604020202020204" pitchFamily="34" charset="0"/>
              </a:rPr>
              <a:t>timestamp (text) </a:t>
            </a:r>
          </a:p>
          <a:p>
            <a:pPr algn="ctr"/>
            <a:r>
              <a:rPr lang="en-US" sz="1600" dirty="0">
                <a:latin typeface="Arial" panose="020B0604020202020204" pitchFamily="34" charset="0"/>
                <a:ea typeface="Arial Unicode MS" panose="020B0604020202020204" pitchFamily="34" charset="-128"/>
                <a:cs typeface="Arial" panose="020B0604020202020204" pitchFamily="34" charset="0"/>
              </a:rPr>
              <a:t>This tells us what date and time the user visited the website. </a:t>
            </a:r>
          </a:p>
          <a:p>
            <a:pPr algn="ctr"/>
            <a:endParaRPr lang="en-US" sz="1600" dirty="0"/>
          </a:p>
        </p:txBody>
      </p:sp>
      <p:cxnSp>
        <p:nvCxnSpPr>
          <p:cNvPr id="4" name="Straight Connector 3">
            <a:extLst>
              <a:ext uri="{FF2B5EF4-FFF2-40B4-BE49-F238E27FC236}">
                <a16:creationId xmlns="" xmlns:a16="http://schemas.microsoft.com/office/drawing/2014/main" id="{B3F3CF67-99A8-3940-BCA3-3679AEC34D65}"/>
              </a:ext>
            </a:extLst>
          </p:cNvPr>
          <p:cNvCxnSpPr/>
          <p:nvPr/>
        </p:nvCxnSpPr>
        <p:spPr>
          <a:xfrm>
            <a:off x="0" y="1412630"/>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0"/>
          </p:nvPr>
        </p:nvSpPr>
        <p:spPr/>
        <p:txBody>
          <a:bodyPr/>
          <a:lstStyle/>
          <a:p>
            <a:fld id="{C16BB7B9-C7BF-A049-83F3-209ED912DBDB}" type="datetime1">
              <a:rPr lang="en-US" smtClean="0"/>
              <a:t>8/12/18</a:t>
            </a:fld>
            <a:endParaRPr lang="en-US"/>
          </a:p>
        </p:txBody>
      </p:sp>
      <p:sp>
        <p:nvSpPr>
          <p:cNvPr id="13" name="Footer Placeholder 12"/>
          <p:cNvSpPr>
            <a:spLocks noGrp="1"/>
          </p:cNvSpPr>
          <p:nvPr>
            <p:ph type="ftr" sz="quarter" idx="11"/>
          </p:nvPr>
        </p:nvSpPr>
        <p:spPr/>
        <p:txBody>
          <a:bodyPr/>
          <a:lstStyle/>
          <a:p>
            <a:r>
              <a:rPr lang="en-US" smtClean="0"/>
              <a:t>Olivia Earenfight</a:t>
            </a:r>
            <a:endParaRPr lang="en-US"/>
          </a:p>
        </p:txBody>
      </p:sp>
    </p:spTree>
    <p:extLst>
      <p:ext uri="{BB962C8B-B14F-4D97-AF65-F5344CB8AC3E}">
        <p14:creationId xmlns:p14="http://schemas.microsoft.com/office/powerpoint/2010/main" val="18608128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0F2CBD-F96D-1943-87AE-6CE731201FCD}"/>
              </a:ext>
            </a:extLst>
          </p:cNvPr>
          <p:cNvSpPr>
            <a:spLocks noGrp="1"/>
          </p:cNvSpPr>
          <p:nvPr>
            <p:ph type="title"/>
          </p:nvPr>
        </p:nvSpPr>
        <p:spPr>
          <a:xfrm>
            <a:off x="175487" y="307037"/>
            <a:ext cx="8229600" cy="990600"/>
          </a:xfrm>
        </p:spPr>
        <p:txBody>
          <a:bodyPr/>
          <a:lstStyle/>
          <a:p>
            <a:pPr algn="l"/>
            <a:r>
              <a:rPr lang="en-US" sz="4000" dirty="0">
                <a:solidFill>
                  <a:srgbClr val="182C4B"/>
                </a:solidFill>
                <a:latin typeface="Helvetica"/>
                <a:cs typeface="Helvetica"/>
              </a:rPr>
              <a:t>The Schema continued</a:t>
            </a:r>
          </a:p>
        </p:txBody>
      </p:sp>
      <p:pic>
        <p:nvPicPr>
          <p:cNvPr id="6" name="Picture 5">
            <a:extLst>
              <a:ext uri="{FF2B5EF4-FFF2-40B4-BE49-F238E27FC236}">
                <a16:creationId xmlns="" xmlns:a16="http://schemas.microsoft.com/office/drawing/2014/main" id="{323FA976-F0A4-1248-829E-BA0CB0547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627" y="4346716"/>
            <a:ext cx="3194879" cy="1715477"/>
          </a:xfrm>
          <a:prstGeom prst="rect">
            <a:avLst/>
          </a:prstGeom>
        </p:spPr>
      </p:pic>
      <p:pic>
        <p:nvPicPr>
          <p:cNvPr id="8" name="Picture 7">
            <a:extLst>
              <a:ext uri="{FF2B5EF4-FFF2-40B4-BE49-F238E27FC236}">
                <a16:creationId xmlns="" xmlns:a16="http://schemas.microsoft.com/office/drawing/2014/main" id="{D6804F71-B0F5-AE46-8C1B-83979E00E1E1}"/>
              </a:ext>
            </a:extLst>
          </p:cNvPr>
          <p:cNvPicPr>
            <a:picLocks noChangeAspect="1"/>
          </p:cNvPicPr>
          <p:nvPr/>
        </p:nvPicPr>
        <p:blipFill rotWithShape="1">
          <a:blip r:embed="rId3">
            <a:extLst>
              <a:ext uri="{28A0092B-C50C-407E-A947-70E740481C1C}">
                <a14:useLocalDpi xmlns:a14="http://schemas.microsoft.com/office/drawing/2010/main" val="0"/>
              </a:ext>
            </a:extLst>
          </a:blip>
          <a:srcRect l="9405" r="8060" b="244"/>
          <a:stretch/>
        </p:blipFill>
        <p:spPr>
          <a:xfrm>
            <a:off x="4820569" y="4333630"/>
            <a:ext cx="3376248" cy="1715477"/>
          </a:xfrm>
          <a:prstGeom prst="rect">
            <a:avLst/>
          </a:prstGeom>
        </p:spPr>
      </p:pic>
      <p:sp>
        <p:nvSpPr>
          <p:cNvPr id="9" name="TextBox 8">
            <a:extLst>
              <a:ext uri="{FF2B5EF4-FFF2-40B4-BE49-F238E27FC236}">
                <a16:creationId xmlns="" xmlns:a16="http://schemas.microsoft.com/office/drawing/2014/main" id="{7CA0B9C1-A84F-FD42-84DB-81572307D548}"/>
              </a:ext>
            </a:extLst>
          </p:cNvPr>
          <p:cNvSpPr txBox="1"/>
          <p:nvPr/>
        </p:nvSpPr>
        <p:spPr>
          <a:xfrm>
            <a:off x="4803472" y="1693983"/>
            <a:ext cx="3410439" cy="1384995"/>
          </a:xfrm>
          <a:prstGeom prst="rect">
            <a:avLst/>
          </a:prstGeom>
          <a:noFill/>
          <a:ln w="19050">
            <a:solidFill>
              <a:schemeClr val="tx1"/>
            </a:solidFill>
          </a:ln>
        </p:spPr>
        <p:txBody>
          <a:bodyPr wrap="square" rtlCol="0" anchor="ctr">
            <a:spAutoFit/>
          </a:bodyPr>
          <a:lstStyle/>
          <a:p>
            <a:pPr algn="ctr"/>
            <a:r>
              <a:rPr lang="en-US" sz="1400" b="1" dirty="0" err="1">
                <a:latin typeface="Arial" panose="020B0604020202020204" pitchFamily="34" charset="0"/>
                <a:cs typeface="Arial" panose="020B0604020202020204" pitchFamily="34" charset="0"/>
              </a:rPr>
              <a:t>utm_source</a:t>
            </a:r>
            <a:r>
              <a:rPr lang="en-US" sz="1400" b="1" dirty="0">
                <a:latin typeface="Arial" panose="020B0604020202020204" pitchFamily="34" charset="0"/>
                <a:cs typeface="Arial" panose="020B0604020202020204" pitchFamily="34" charset="0"/>
              </a:rPr>
              <a:t> (text)</a:t>
            </a:r>
          </a:p>
          <a:p>
            <a:pPr algn="ctr"/>
            <a:r>
              <a:rPr lang="en-US" sz="1400" dirty="0" smtClean="0">
                <a:latin typeface="Arial" panose="020B0604020202020204" pitchFamily="34" charset="0"/>
                <a:cs typeface="Arial" panose="020B0604020202020204" pitchFamily="34" charset="0"/>
              </a:rPr>
              <a:t>This tells </a:t>
            </a:r>
            <a:r>
              <a:rPr lang="en-US" sz="1400" dirty="0">
                <a:latin typeface="Arial" panose="020B0604020202020204" pitchFamily="34" charset="0"/>
                <a:cs typeface="Arial" panose="020B0604020202020204" pitchFamily="34" charset="0"/>
              </a:rPr>
              <a:t>us where the user was before </a:t>
            </a:r>
            <a:r>
              <a:rPr lang="en-US" sz="1400" dirty="0" smtClean="0">
                <a:latin typeface="Arial" panose="020B0604020202020204" pitchFamily="34" charset="0"/>
                <a:cs typeface="Arial" panose="020B0604020202020204" pitchFamily="34" charset="0"/>
              </a:rPr>
              <a:t>they </a:t>
            </a:r>
            <a:r>
              <a:rPr lang="en-US" sz="1400" dirty="0">
                <a:latin typeface="Arial" panose="020B0604020202020204" pitchFamily="34" charset="0"/>
                <a:cs typeface="Arial" panose="020B0604020202020204" pitchFamily="34" charset="0"/>
              </a:rPr>
              <a:t>clicked on the </a:t>
            </a:r>
            <a:r>
              <a:rPr lang="en-US" sz="1400" dirty="0" err="1">
                <a:latin typeface="Arial" panose="020B0604020202020204" pitchFamily="34" charset="0"/>
                <a:cs typeface="Arial" panose="020B0604020202020204" pitchFamily="34" charset="0"/>
              </a:rPr>
              <a:t>CoolTShirts</a:t>
            </a:r>
            <a:r>
              <a:rPr lang="en-US" sz="1400" dirty="0">
                <a:latin typeface="Arial" panose="020B0604020202020204" pitchFamily="34" charset="0"/>
                <a:cs typeface="Arial" panose="020B0604020202020204" pitchFamily="34" charset="0"/>
              </a:rPr>
              <a:t> website. For example, whether the user clicked on the website from Google, or from their email</a:t>
            </a:r>
            <a:r>
              <a:rPr lang="en-US" sz="1400" dirty="0" smtClean="0">
                <a:latin typeface="Arial" panose="020B0604020202020204" pitchFamily="34" charset="0"/>
                <a:cs typeface="Arial" panose="020B0604020202020204" pitchFamily="34" charset="0"/>
              </a:rPr>
              <a:t>. </a:t>
            </a:r>
            <a:endParaRPr lang="en-US"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 xmlns:a16="http://schemas.microsoft.com/office/drawing/2014/main" id="{419BE6E1-9F38-B344-9F9D-7A8B4EFF170A}"/>
              </a:ext>
            </a:extLst>
          </p:cNvPr>
          <p:cNvSpPr txBox="1"/>
          <p:nvPr/>
        </p:nvSpPr>
        <p:spPr>
          <a:xfrm>
            <a:off x="982926" y="1693984"/>
            <a:ext cx="3175977" cy="1384995"/>
          </a:xfrm>
          <a:prstGeom prst="rect">
            <a:avLst/>
          </a:prstGeom>
          <a:noFill/>
          <a:ln w="19050">
            <a:solidFill>
              <a:schemeClr val="tx1"/>
            </a:solidFill>
          </a:ln>
        </p:spPr>
        <p:txBody>
          <a:bodyPr wrap="square" rtlCol="0">
            <a:spAutoFit/>
          </a:bodyPr>
          <a:lstStyle/>
          <a:p>
            <a:pPr algn="ctr"/>
            <a:r>
              <a:rPr lang="en-US" sz="1400" b="1" dirty="0" err="1">
                <a:latin typeface="Arial" panose="020B0604020202020204" pitchFamily="34" charset="0"/>
                <a:cs typeface="Arial" panose="020B0604020202020204" pitchFamily="34" charset="0"/>
              </a:rPr>
              <a:t>utm_campaign</a:t>
            </a:r>
            <a:r>
              <a:rPr lang="en-US" sz="1400" b="1" dirty="0">
                <a:latin typeface="Arial" panose="020B0604020202020204" pitchFamily="34" charset="0"/>
                <a:cs typeface="Arial" panose="020B0604020202020204" pitchFamily="34" charset="0"/>
              </a:rPr>
              <a:t> (text)</a:t>
            </a:r>
          </a:p>
          <a:p>
            <a:pPr algn="ctr"/>
            <a:r>
              <a:rPr lang="en-US" sz="1400" dirty="0" smtClean="0">
                <a:latin typeface="Arial" panose="020B0604020202020204" pitchFamily="34" charset="0"/>
                <a:cs typeface="Arial" panose="020B0604020202020204" pitchFamily="34" charset="0"/>
              </a:rPr>
              <a:t>This tells </a:t>
            </a:r>
            <a:r>
              <a:rPr lang="en-US" sz="1400" dirty="0">
                <a:latin typeface="Arial" panose="020B0604020202020204" pitchFamily="34" charset="0"/>
                <a:cs typeface="Arial" panose="020B0604020202020204" pitchFamily="34" charset="0"/>
              </a:rPr>
              <a:t>us which marketing campaign is associated with their journey. For example, did they see something about </a:t>
            </a:r>
            <a:r>
              <a:rPr lang="en-US" sz="1400" dirty="0" err="1">
                <a:latin typeface="Arial" panose="020B0604020202020204" pitchFamily="34" charset="0"/>
                <a:cs typeface="Arial" panose="020B0604020202020204" pitchFamily="34" charset="0"/>
              </a:rPr>
              <a:t>CoolTShirts</a:t>
            </a:r>
            <a:r>
              <a:rPr lang="en-US" sz="1400" dirty="0">
                <a:latin typeface="Arial" panose="020B0604020202020204" pitchFamily="34" charset="0"/>
                <a:cs typeface="Arial" panose="020B0604020202020204" pitchFamily="34" charset="0"/>
              </a:rPr>
              <a:t> in </a:t>
            </a:r>
            <a:r>
              <a:rPr lang="en-US" sz="1400" dirty="0" err="1">
                <a:latin typeface="Arial" panose="020B0604020202020204" pitchFamily="34" charset="0"/>
                <a:cs typeface="Arial" panose="020B0604020202020204" pitchFamily="34" charset="0"/>
              </a:rPr>
              <a:t>theCoolTShirts</a:t>
            </a:r>
            <a:r>
              <a:rPr lang="en-US" sz="1400" dirty="0">
                <a:latin typeface="Arial" panose="020B0604020202020204" pitchFamily="34" charset="0"/>
                <a:cs typeface="Arial" panose="020B0604020202020204" pitchFamily="34" charset="0"/>
              </a:rPr>
              <a:t>’ weekly-newsletter?</a:t>
            </a:r>
          </a:p>
        </p:txBody>
      </p:sp>
      <p:pic>
        <p:nvPicPr>
          <p:cNvPr id="12" name="Picture 11">
            <a:extLst>
              <a:ext uri="{FF2B5EF4-FFF2-40B4-BE49-F238E27FC236}">
                <a16:creationId xmlns="" xmlns:a16="http://schemas.microsoft.com/office/drawing/2014/main" id="{7771AE36-7938-BF48-8CD8-A669D75EB9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0943" y="3387095"/>
            <a:ext cx="3175499" cy="544635"/>
          </a:xfrm>
          <a:prstGeom prst="rect">
            <a:avLst/>
          </a:prstGeom>
        </p:spPr>
      </p:pic>
      <p:pic>
        <p:nvPicPr>
          <p:cNvPr id="14" name="Picture 13">
            <a:extLst>
              <a:ext uri="{FF2B5EF4-FFF2-40B4-BE49-F238E27FC236}">
                <a16:creationId xmlns="" xmlns:a16="http://schemas.microsoft.com/office/drawing/2014/main" id="{C49BE53C-95F4-E542-8D30-E76A996848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325" y="3387095"/>
            <a:ext cx="3145181" cy="557721"/>
          </a:xfrm>
          <a:prstGeom prst="rect">
            <a:avLst/>
          </a:prstGeom>
        </p:spPr>
      </p:pic>
      <p:cxnSp>
        <p:nvCxnSpPr>
          <p:cNvPr id="11" name="Straight Connector 10">
            <a:extLst>
              <a:ext uri="{FF2B5EF4-FFF2-40B4-BE49-F238E27FC236}">
                <a16:creationId xmlns="" xmlns:a16="http://schemas.microsoft.com/office/drawing/2014/main" id="{A5E3E1F1-90DA-884C-93AE-CB176AE03713}"/>
              </a:ext>
            </a:extLst>
          </p:cNvPr>
          <p:cNvCxnSpPr/>
          <p:nvPr/>
        </p:nvCxnSpPr>
        <p:spPr>
          <a:xfrm>
            <a:off x="0" y="1400907"/>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1FB42488-0944-5D4B-A800-A6B5676AAF7D}" type="datetime1">
              <a:rPr lang="en-US" smtClean="0"/>
              <a:t>8/12/18</a:t>
            </a:fld>
            <a:endParaRPr lang="en-US"/>
          </a:p>
        </p:txBody>
      </p:sp>
      <p:sp>
        <p:nvSpPr>
          <p:cNvPr id="13" name="Footer Placeholder 12"/>
          <p:cNvSpPr>
            <a:spLocks noGrp="1"/>
          </p:cNvSpPr>
          <p:nvPr>
            <p:ph type="ftr" sz="quarter" idx="11"/>
          </p:nvPr>
        </p:nvSpPr>
        <p:spPr/>
        <p:txBody>
          <a:bodyPr/>
          <a:lstStyle/>
          <a:p>
            <a:r>
              <a:rPr lang="en-US" smtClean="0"/>
              <a:t>Olivia Earenfight</a:t>
            </a:r>
            <a:endParaRPr lang="en-US"/>
          </a:p>
        </p:txBody>
      </p:sp>
    </p:spTree>
    <p:extLst>
      <p:ext uri="{BB962C8B-B14F-4D97-AF65-F5344CB8AC3E}">
        <p14:creationId xmlns:p14="http://schemas.microsoft.com/office/powerpoint/2010/main" val="398696041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8-10 at 7.23.2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735" y="2102104"/>
            <a:ext cx="2060986" cy="646723"/>
          </a:xfrm>
          <a:prstGeom prst="rect">
            <a:avLst/>
          </a:prstGeom>
        </p:spPr>
      </p:pic>
      <p:pic>
        <p:nvPicPr>
          <p:cNvPr id="5" name="Picture 4" descr="Screen Shot 2018-08-05 at 1.57.05 PM.png"/>
          <p:cNvPicPr>
            <a:picLocks noChangeAspect="1"/>
          </p:cNvPicPr>
          <p:nvPr/>
        </p:nvPicPr>
        <p:blipFill rotWithShape="1">
          <a:blip r:embed="rId3">
            <a:extLst>
              <a:ext uri="{28A0092B-C50C-407E-A947-70E740481C1C}">
                <a14:useLocalDpi xmlns:a14="http://schemas.microsoft.com/office/drawing/2010/main" val="0"/>
              </a:ext>
            </a:extLst>
          </a:blip>
          <a:srcRect l="23373" r="20847"/>
          <a:stretch/>
        </p:blipFill>
        <p:spPr>
          <a:xfrm>
            <a:off x="603735" y="2752054"/>
            <a:ext cx="2060986" cy="398610"/>
          </a:xfrm>
          <a:prstGeom prst="rect">
            <a:avLst/>
          </a:prstGeom>
        </p:spPr>
      </p:pic>
      <p:pic>
        <p:nvPicPr>
          <p:cNvPr id="8" name="Picture 7" descr="Screen Shot 2018-08-10 at 7.23.15 AM.png"/>
          <p:cNvPicPr>
            <a:picLocks noChangeAspect="1"/>
          </p:cNvPicPr>
          <p:nvPr/>
        </p:nvPicPr>
        <p:blipFill rotWithShape="1">
          <a:blip r:embed="rId4">
            <a:extLst>
              <a:ext uri="{28A0092B-C50C-407E-A947-70E740481C1C}">
                <a14:useLocalDpi xmlns:a14="http://schemas.microsoft.com/office/drawing/2010/main" val="0"/>
              </a:ext>
            </a:extLst>
          </a:blip>
          <a:srcRect l="12402" t="1" r="9097" b="4586"/>
          <a:stretch/>
        </p:blipFill>
        <p:spPr>
          <a:xfrm>
            <a:off x="603735" y="3150664"/>
            <a:ext cx="2060985" cy="562044"/>
          </a:xfrm>
          <a:prstGeom prst="rect">
            <a:avLst/>
          </a:prstGeom>
        </p:spPr>
      </p:pic>
      <p:pic>
        <p:nvPicPr>
          <p:cNvPr id="9" name="Picture 8" descr="Screen Shot 2018-08-10 at 7.23.05 AM.png"/>
          <p:cNvPicPr>
            <a:picLocks noChangeAspect="1"/>
          </p:cNvPicPr>
          <p:nvPr/>
        </p:nvPicPr>
        <p:blipFill rotWithShape="1">
          <a:blip r:embed="rId5">
            <a:extLst>
              <a:ext uri="{28A0092B-C50C-407E-A947-70E740481C1C}">
                <a14:useLocalDpi xmlns:a14="http://schemas.microsoft.com/office/drawing/2010/main" val="0"/>
              </a:ext>
            </a:extLst>
          </a:blip>
          <a:srcRect l="15533" r="16031"/>
          <a:stretch/>
        </p:blipFill>
        <p:spPr>
          <a:xfrm>
            <a:off x="603734" y="3712708"/>
            <a:ext cx="2060986" cy="1930497"/>
          </a:xfrm>
          <a:prstGeom prst="rect">
            <a:avLst/>
          </a:prstGeom>
        </p:spPr>
      </p:pic>
      <p:pic>
        <p:nvPicPr>
          <p:cNvPr id="10" name="Picture 9" descr="Screen Shot 2018-08-10 at 7.25.55 A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5604" y="2051690"/>
            <a:ext cx="2060987" cy="462532"/>
          </a:xfrm>
          <a:prstGeom prst="rect">
            <a:avLst/>
          </a:prstGeom>
        </p:spPr>
      </p:pic>
      <p:pic>
        <p:nvPicPr>
          <p:cNvPr id="11" name="Picture 10" descr="Screen Shot 2018-08-05 at 1.56.58 PM.png"/>
          <p:cNvPicPr>
            <a:picLocks noChangeAspect="1"/>
          </p:cNvPicPr>
          <p:nvPr/>
        </p:nvPicPr>
        <p:blipFill rotWithShape="1">
          <a:blip r:embed="rId7">
            <a:extLst>
              <a:ext uri="{28A0092B-C50C-407E-A947-70E740481C1C}">
                <a14:useLocalDpi xmlns:a14="http://schemas.microsoft.com/office/drawing/2010/main" val="0"/>
              </a:ext>
            </a:extLst>
          </a:blip>
          <a:srcRect l="21773" r="22932"/>
          <a:stretch/>
        </p:blipFill>
        <p:spPr>
          <a:xfrm>
            <a:off x="6485604" y="2514222"/>
            <a:ext cx="2060987" cy="391511"/>
          </a:xfrm>
          <a:prstGeom prst="rect">
            <a:avLst/>
          </a:prstGeom>
        </p:spPr>
      </p:pic>
      <p:pic>
        <p:nvPicPr>
          <p:cNvPr id="12" name="Picture 11" descr="Screen Shot 2018-08-10 at 7.26.03 AM.png"/>
          <p:cNvPicPr>
            <a:picLocks noChangeAspect="1"/>
          </p:cNvPicPr>
          <p:nvPr/>
        </p:nvPicPr>
        <p:blipFill rotWithShape="1">
          <a:blip r:embed="rId8">
            <a:extLst>
              <a:ext uri="{28A0092B-C50C-407E-A947-70E740481C1C}">
                <a14:useLocalDpi xmlns:a14="http://schemas.microsoft.com/office/drawing/2010/main" val="0"/>
              </a:ext>
            </a:extLst>
          </a:blip>
          <a:srcRect l="6980" t="16127" r="10995"/>
          <a:stretch/>
        </p:blipFill>
        <p:spPr>
          <a:xfrm>
            <a:off x="6507043" y="2905733"/>
            <a:ext cx="2039548" cy="444005"/>
          </a:xfrm>
          <a:prstGeom prst="rect">
            <a:avLst/>
          </a:prstGeom>
        </p:spPr>
      </p:pic>
      <p:pic>
        <p:nvPicPr>
          <p:cNvPr id="13" name="Picture 12" descr="Screen Shot 2018-08-10 at 7.26.10 AM.png"/>
          <p:cNvPicPr>
            <a:picLocks noChangeAspect="1"/>
          </p:cNvPicPr>
          <p:nvPr/>
        </p:nvPicPr>
        <p:blipFill rotWithShape="1">
          <a:blip r:embed="rId9">
            <a:extLst>
              <a:ext uri="{28A0092B-C50C-407E-A947-70E740481C1C}">
                <a14:useLocalDpi xmlns:a14="http://schemas.microsoft.com/office/drawing/2010/main" val="0"/>
              </a:ext>
            </a:extLst>
          </a:blip>
          <a:srcRect l="12275" r="16781"/>
          <a:stretch/>
        </p:blipFill>
        <p:spPr>
          <a:xfrm>
            <a:off x="6507043" y="3361303"/>
            <a:ext cx="2060986" cy="1416115"/>
          </a:xfrm>
          <a:prstGeom prst="rect">
            <a:avLst/>
          </a:prstGeom>
        </p:spPr>
      </p:pic>
      <p:sp>
        <p:nvSpPr>
          <p:cNvPr id="15" name="TextBox 14"/>
          <p:cNvSpPr txBox="1"/>
          <p:nvPr/>
        </p:nvSpPr>
        <p:spPr>
          <a:xfrm>
            <a:off x="2986774" y="2144890"/>
            <a:ext cx="3165737" cy="40318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err="1" smtClean="0">
                <a:latin typeface="Helvetica"/>
                <a:cs typeface="Helvetica"/>
              </a:rPr>
              <a:t>utm_campaign</a:t>
            </a:r>
            <a:r>
              <a:rPr lang="en-US" sz="1600" dirty="0" smtClean="0">
                <a:latin typeface="Helvetica"/>
                <a:cs typeface="Helvetica"/>
              </a:rPr>
              <a:t> vs. </a:t>
            </a:r>
            <a:r>
              <a:rPr lang="en-US" sz="1600" dirty="0" err="1" smtClean="0">
                <a:latin typeface="Helvetica"/>
                <a:cs typeface="Helvetica"/>
              </a:rPr>
              <a:t>utm_source</a:t>
            </a:r>
            <a:endParaRPr lang="en-US" sz="1600" dirty="0" smtClean="0">
              <a:latin typeface="Helvetica"/>
              <a:cs typeface="Helvetica"/>
            </a:endParaRPr>
          </a:p>
          <a:p>
            <a:pPr algn="ctr"/>
            <a:endParaRPr lang="en-US" sz="1600" dirty="0" smtClean="0">
              <a:latin typeface="Helvetica"/>
              <a:cs typeface="Helvetica"/>
            </a:endParaRPr>
          </a:p>
          <a:p>
            <a:pPr algn="ctr"/>
            <a:r>
              <a:rPr lang="en-US" sz="1600" dirty="0" smtClean="0">
                <a:latin typeface="Helvetica"/>
                <a:cs typeface="Helvetica"/>
              </a:rPr>
              <a:t>The </a:t>
            </a:r>
            <a:r>
              <a:rPr lang="en-US" sz="1600" dirty="0" err="1" smtClean="0">
                <a:latin typeface="Helvetica"/>
                <a:cs typeface="Helvetica"/>
              </a:rPr>
              <a:t>utm_campaign</a:t>
            </a:r>
            <a:r>
              <a:rPr lang="en-US" sz="1600" dirty="0" smtClean="0">
                <a:latin typeface="Helvetica"/>
                <a:cs typeface="Helvetica"/>
              </a:rPr>
              <a:t> column (left) refers to which campaign is attributed to each time a user visits the </a:t>
            </a:r>
            <a:r>
              <a:rPr lang="en-US" sz="1600" dirty="0" err="1" smtClean="0">
                <a:latin typeface="Helvetica"/>
                <a:cs typeface="Helvetica"/>
              </a:rPr>
              <a:t>CoolTShirts</a:t>
            </a:r>
            <a:r>
              <a:rPr lang="en-US" sz="1600" dirty="0" smtClean="0">
                <a:latin typeface="Helvetica"/>
                <a:cs typeface="Helvetica"/>
              </a:rPr>
              <a:t> website. The </a:t>
            </a:r>
            <a:r>
              <a:rPr lang="en-US" sz="1600" dirty="0" err="1" smtClean="0">
                <a:latin typeface="Helvetica"/>
                <a:cs typeface="Helvetica"/>
              </a:rPr>
              <a:t>utm_source</a:t>
            </a:r>
            <a:r>
              <a:rPr lang="en-US" sz="1600" dirty="0" smtClean="0">
                <a:latin typeface="Helvetica"/>
                <a:cs typeface="Helvetica"/>
              </a:rPr>
              <a:t> (right) refers to which website the campaign was placed on and which ultimately led to a user reaching the </a:t>
            </a:r>
            <a:r>
              <a:rPr lang="en-US" sz="1600" dirty="0" err="1" smtClean="0">
                <a:latin typeface="Helvetica"/>
                <a:cs typeface="Helvetica"/>
              </a:rPr>
              <a:t>CoolTShirts</a:t>
            </a:r>
            <a:r>
              <a:rPr lang="en-US" sz="1600" dirty="0" smtClean="0">
                <a:latin typeface="Helvetica"/>
                <a:cs typeface="Helvetica"/>
              </a:rPr>
              <a:t> website. For example, a user could have been on the New York Times website (source) and seen a video ad for “interview-with-cool-</a:t>
            </a:r>
            <a:r>
              <a:rPr lang="en-US" sz="1600" dirty="0" err="1" smtClean="0">
                <a:latin typeface="Helvetica"/>
                <a:cs typeface="Helvetica"/>
              </a:rPr>
              <a:t>tshirts</a:t>
            </a:r>
            <a:r>
              <a:rPr lang="en-US" sz="1600" dirty="0" smtClean="0">
                <a:latin typeface="Helvetica"/>
                <a:cs typeface="Helvetica"/>
              </a:rPr>
              <a:t>-founder” (campaign). </a:t>
            </a:r>
            <a:endParaRPr lang="en-US" sz="1600" dirty="0">
              <a:latin typeface="Helvetica"/>
              <a:cs typeface="Helvetica"/>
            </a:endParaRPr>
          </a:p>
        </p:txBody>
      </p:sp>
      <p:cxnSp>
        <p:nvCxnSpPr>
          <p:cNvPr id="16" name="Straight Connector 15">
            <a:extLst>
              <a:ext uri="{FF2B5EF4-FFF2-40B4-BE49-F238E27FC236}">
                <a16:creationId xmlns="" xmlns:a16="http://schemas.microsoft.com/office/drawing/2014/main" id="{B3F3CF67-99A8-3940-BCA3-3679AEC34D65}"/>
              </a:ext>
            </a:extLst>
          </p:cNvPr>
          <p:cNvCxnSpPr/>
          <p:nvPr/>
        </p:nvCxnSpPr>
        <p:spPr>
          <a:xfrm>
            <a:off x="0" y="1412630"/>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0504" y="555492"/>
            <a:ext cx="8806617" cy="584776"/>
          </a:xfrm>
          <a:prstGeom prst="rect">
            <a:avLst/>
          </a:prstGeom>
          <a:noFill/>
        </p:spPr>
        <p:txBody>
          <a:bodyPr wrap="none" rtlCol="0">
            <a:spAutoFit/>
          </a:bodyPr>
          <a:lstStyle/>
          <a:p>
            <a:r>
              <a:rPr lang="en-US" sz="3200" dirty="0" smtClean="0">
                <a:solidFill>
                  <a:srgbClr val="182C4B"/>
                </a:solidFill>
                <a:latin typeface="Helvetica"/>
                <a:cs typeface="Helvetica"/>
              </a:rPr>
              <a:t>Company Background: Campaigns </a:t>
            </a:r>
            <a:r>
              <a:rPr lang="en-US" sz="3200" dirty="0" smtClean="0">
                <a:solidFill>
                  <a:srgbClr val="182C4B"/>
                </a:solidFill>
                <a:latin typeface="Helvetica"/>
                <a:cs typeface="Helvetica"/>
              </a:rPr>
              <a:t>vs. Sources</a:t>
            </a:r>
            <a:endParaRPr lang="en-US" sz="3200" dirty="0">
              <a:solidFill>
                <a:srgbClr val="182C4B"/>
              </a:solidFill>
              <a:latin typeface="Helvetica"/>
              <a:cs typeface="Helvetica"/>
            </a:endParaRPr>
          </a:p>
        </p:txBody>
      </p:sp>
      <p:sp>
        <p:nvSpPr>
          <p:cNvPr id="7" name="Date Placeholder 6"/>
          <p:cNvSpPr>
            <a:spLocks noGrp="1"/>
          </p:cNvSpPr>
          <p:nvPr>
            <p:ph type="dt" sz="half" idx="10"/>
          </p:nvPr>
        </p:nvSpPr>
        <p:spPr/>
        <p:txBody>
          <a:bodyPr/>
          <a:lstStyle/>
          <a:p>
            <a:fld id="{EF90833A-5002-B242-A4BC-0061841C8E5A}" type="datetime1">
              <a:rPr lang="en-US" smtClean="0"/>
              <a:t>8/12/18</a:t>
            </a:fld>
            <a:endParaRPr lang="en-US"/>
          </a:p>
        </p:txBody>
      </p:sp>
      <p:sp>
        <p:nvSpPr>
          <p:cNvPr id="14" name="Footer Placeholder 13"/>
          <p:cNvSpPr>
            <a:spLocks noGrp="1"/>
          </p:cNvSpPr>
          <p:nvPr>
            <p:ph type="ftr" sz="quarter" idx="11"/>
          </p:nvPr>
        </p:nvSpPr>
        <p:spPr/>
        <p:txBody>
          <a:bodyPr/>
          <a:lstStyle/>
          <a:p>
            <a:r>
              <a:rPr lang="en-US" smtClean="0"/>
              <a:t>Olivia Earenfight</a:t>
            </a:r>
            <a:endParaRPr lang="en-US"/>
          </a:p>
        </p:txBody>
      </p:sp>
    </p:spTree>
    <p:extLst>
      <p:ext uri="{BB962C8B-B14F-4D97-AF65-F5344CB8AC3E}">
        <p14:creationId xmlns:p14="http://schemas.microsoft.com/office/powerpoint/2010/main" val="321524566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504" y="555492"/>
            <a:ext cx="8820294" cy="523220"/>
          </a:xfrm>
          <a:prstGeom prst="rect">
            <a:avLst/>
          </a:prstGeom>
          <a:noFill/>
        </p:spPr>
        <p:txBody>
          <a:bodyPr wrap="none" rtlCol="0">
            <a:spAutoFit/>
          </a:bodyPr>
          <a:lstStyle/>
          <a:p>
            <a:r>
              <a:rPr lang="en-US" sz="2800" dirty="0" smtClean="0">
                <a:solidFill>
                  <a:srgbClr val="182C4B"/>
                </a:solidFill>
                <a:latin typeface="Helvetica"/>
                <a:cs typeface="Helvetica"/>
              </a:rPr>
              <a:t>Company Background: Pages </a:t>
            </a:r>
            <a:r>
              <a:rPr lang="en-US" sz="2800" dirty="0" smtClean="0">
                <a:solidFill>
                  <a:srgbClr val="182C4B"/>
                </a:solidFill>
                <a:latin typeface="Helvetica"/>
                <a:cs typeface="Helvetica"/>
              </a:rPr>
              <a:t>on </a:t>
            </a:r>
            <a:r>
              <a:rPr lang="en-US" sz="2800" dirty="0" err="1" smtClean="0">
                <a:solidFill>
                  <a:srgbClr val="182C4B"/>
                </a:solidFill>
                <a:latin typeface="Helvetica"/>
                <a:cs typeface="Helvetica"/>
              </a:rPr>
              <a:t>CoolTShirts</a:t>
            </a:r>
            <a:r>
              <a:rPr lang="en-US" sz="2800" dirty="0" smtClean="0">
                <a:solidFill>
                  <a:srgbClr val="182C4B"/>
                </a:solidFill>
                <a:latin typeface="Helvetica"/>
                <a:cs typeface="Helvetica"/>
              </a:rPr>
              <a:t> Website</a:t>
            </a:r>
            <a:endParaRPr lang="en-US" sz="2800" dirty="0">
              <a:solidFill>
                <a:srgbClr val="182C4B"/>
              </a:solidFill>
              <a:latin typeface="Helvetica"/>
              <a:cs typeface="Helvetica"/>
            </a:endParaRPr>
          </a:p>
        </p:txBody>
      </p:sp>
      <p:cxnSp>
        <p:nvCxnSpPr>
          <p:cNvPr id="5" name="Straight Connector 4">
            <a:extLst>
              <a:ext uri="{FF2B5EF4-FFF2-40B4-BE49-F238E27FC236}">
                <a16:creationId xmlns="" xmlns:a16="http://schemas.microsoft.com/office/drawing/2014/main" id="{347A8EA0-FE5E-514C-B72F-5184C1CC59F4}"/>
              </a:ext>
            </a:extLst>
          </p:cNvPr>
          <p:cNvCxnSpPr/>
          <p:nvPr/>
        </p:nvCxnSpPr>
        <p:spPr>
          <a:xfrm>
            <a:off x="0" y="1389184"/>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descr="Screen Shot 2018-08-12 at 7.44.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3981" y="1790809"/>
            <a:ext cx="3949700" cy="1055680"/>
          </a:xfrm>
          <a:prstGeom prst="rect">
            <a:avLst/>
          </a:prstGeom>
        </p:spPr>
      </p:pic>
      <p:pic>
        <p:nvPicPr>
          <p:cNvPr id="8" name="Picture 7" descr="Screen Shot 2018-08-12 at 7.44.4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3981" y="3824987"/>
            <a:ext cx="3949700" cy="1308100"/>
          </a:xfrm>
          <a:prstGeom prst="rect">
            <a:avLst/>
          </a:prstGeom>
        </p:spPr>
      </p:pic>
      <p:sp>
        <p:nvSpPr>
          <p:cNvPr id="9" name="TextBox 8"/>
          <p:cNvSpPr txBox="1"/>
          <p:nvPr/>
        </p:nvSpPr>
        <p:spPr>
          <a:xfrm>
            <a:off x="634981" y="1790809"/>
            <a:ext cx="3551182" cy="3139321"/>
          </a:xfrm>
          <a:prstGeom prst="rect">
            <a:avLst/>
          </a:prstGeom>
          <a:noFill/>
        </p:spPr>
        <p:txBody>
          <a:bodyPr wrap="square" rtlCol="0">
            <a:spAutoFit/>
          </a:bodyPr>
          <a:lstStyle/>
          <a:p>
            <a:r>
              <a:rPr lang="en-US" dirty="0" err="1" smtClean="0"/>
              <a:t>CoolTShirts</a:t>
            </a:r>
            <a:r>
              <a:rPr lang="en-US" dirty="0" smtClean="0"/>
              <a:t> has four </a:t>
            </a:r>
            <a:r>
              <a:rPr lang="en-US" dirty="0" smtClean="0"/>
              <a:t>pages on </a:t>
            </a:r>
            <a:r>
              <a:rPr lang="en-US" dirty="0" smtClean="0"/>
              <a:t>their website; 1-landing_page, 2-shopping_cart, 3-checkout, and 4-purchase. The </a:t>
            </a:r>
            <a:r>
              <a:rPr lang="en-US" dirty="0" err="1" smtClean="0"/>
              <a:t>page_name</a:t>
            </a:r>
            <a:r>
              <a:rPr lang="en-US" dirty="0" smtClean="0"/>
              <a:t> column in the </a:t>
            </a:r>
            <a:r>
              <a:rPr lang="en-US" dirty="0" err="1" smtClean="0"/>
              <a:t>page_visits</a:t>
            </a:r>
            <a:r>
              <a:rPr lang="en-US" dirty="0" smtClean="0"/>
              <a:t> table tells us what page is associated with each </a:t>
            </a:r>
            <a:r>
              <a:rPr lang="en-US" dirty="0" smtClean="0"/>
              <a:t>user’s </a:t>
            </a:r>
            <a:r>
              <a:rPr lang="en-US" dirty="0" smtClean="0"/>
              <a:t>visit to the </a:t>
            </a:r>
            <a:r>
              <a:rPr lang="en-US" dirty="0" err="1" smtClean="0"/>
              <a:t>CoolTShirts</a:t>
            </a:r>
            <a:r>
              <a:rPr lang="en-US" dirty="0" smtClean="0"/>
              <a:t> website. As we will see later, this will be especially important in discerning which campaigns to invest in.   </a:t>
            </a:r>
          </a:p>
        </p:txBody>
      </p:sp>
      <p:sp>
        <p:nvSpPr>
          <p:cNvPr id="13" name="Date Placeholder 12"/>
          <p:cNvSpPr>
            <a:spLocks noGrp="1"/>
          </p:cNvSpPr>
          <p:nvPr>
            <p:ph type="dt" sz="half" idx="10"/>
          </p:nvPr>
        </p:nvSpPr>
        <p:spPr/>
        <p:txBody>
          <a:bodyPr/>
          <a:lstStyle/>
          <a:p>
            <a:fld id="{A5653830-01EF-1F4D-96C9-2567691508A7}" type="datetime1">
              <a:rPr lang="en-US" smtClean="0"/>
              <a:t>8/12/18</a:t>
            </a:fld>
            <a:endParaRPr lang="en-US"/>
          </a:p>
        </p:txBody>
      </p:sp>
      <p:sp>
        <p:nvSpPr>
          <p:cNvPr id="14" name="Footer Placeholder 13"/>
          <p:cNvSpPr>
            <a:spLocks noGrp="1"/>
          </p:cNvSpPr>
          <p:nvPr>
            <p:ph type="ftr" sz="quarter" idx="11"/>
          </p:nvPr>
        </p:nvSpPr>
        <p:spPr/>
        <p:txBody>
          <a:bodyPr/>
          <a:lstStyle/>
          <a:p>
            <a:r>
              <a:rPr lang="en-US" smtClean="0"/>
              <a:t>Olivia Earenfight</a:t>
            </a:r>
            <a:endParaRPr lang="en-US"/>
          </a:p>
        </p:txBody>
      </p:sp>
    </p:spTree>
    <p:extLst>
      <p:ext uri="{BB962C8B-B14F-4D97-AF65-F5344CB8AC3E}">
        <p14:creationId xmlns:p14="http://schemas.microsoft.com/office/powerpoint/2010/main" val="166085401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658" y="358099"/>
            <a:ext cx="8229600" cy="885092"/>
          </a:xfrm>
        </p:spPr>
        <p:txBody>
          <a:bodyPr/>
          <a:lstStyle/>
          <a:p>
            <a:pPr algn="l"/>
            <a:r>
              <a:rPr lang="en-US" sz="4000" dirty="0">
                <a:solidFill>
                  <a:srgbClr val="182C4B"/>
                </a:solidFill>
                <a:latin typeface="Helvetica"/>
                <a:cs typeface="Helvetica"/>
              </a:rPr>
              <a:t>User Journey: First-Touches</a:t>
            </a:r>
          </a:p>
        </p:txBody>
      </p:sp>
      <p:cxnSp>
        <p:nvCxnSpPr>
          <p:cNvPr id="4" name="Straight Connector 3">
            <a:extLst>
              <a:ext uri="{FF2B5EF4-FFF2-40B4-BE49-F238E27FC236}">
                <a16:creationId xmlns="" xmlns:a16="http://schemas.microsoft.com/office/drawing/2014/main" id="{347A8EA0-FE5E-514C-B72F-5184C1CC59F4}"/>
              </a:ext>
            </a:extLst>
          </p:cNvPr>
          <p:cNvCxnSpPr/>
          <p:nvPr/>
        </p:nvCxnSpPr>
        <p:spPr>
          <a:xfrm>
            <a:off x="0" y="1389184"/>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Screen Shot 2018-08-10 at 8.41.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002" y="1826422"/>
            <a:ext cx="3586268" cy="4599778"/>
          </a:xfrm>
          <a:prstGeom prst="rect">
            <a:avLst/>
          </a:prstGeom>
        </p:spPr>
      </p:pic>
      <p:pic>
        <p:nvPicPr>
          <p:cNvPr id="10" name="Picture 9" descr="Screen Shot 2018-08-05 at 2.52.0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753" y="1826422"/>
            <a:ext cx="4129538" cy="970286"/>
          </a:xfrm>
          <a:prstGeom prst="rect">
            <a:avLst/>
          </a:prstGeom>
        </p:spPr>
      </p:pic>
      <p:sp>
        <p:nvSpPr>
          <p:cNvPr id="11" name="TextBox 10"/>
          <p:cNvSpPr txBox="1"/>
          <p:nvPr/>
        </p:nvSpPr>
        <p:spPr>
          <a:xfrm>
            <a:off x="4466753" y="3396002"/>
            <a:ext cx="4129537"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solidFill>
                  <a:srgbClr val="000000"/>
                </a:solidFill>
                <a:latin typeface="Helvetica"/>
                <a:cs typeface="Helvetica"/>
              </a:rPr>
              <a:t>The table (above) resulting from this query (left) demonstrates the number of first touches that can be attributed to each campaign. Broken down, the number in each row of the column “</a:t>
            </a:r>
            <a:r>
              <a:rPr lang="en-US" dirty="0" err="1" smtClean="0">
                <a:solidFill>
                  <a:srgbClr val="000000"/>
                </a:solidFill>
                <a:latin typeface="Helvetica"/>
                <a:cs typeface="Helvetica"/>
              </a:rPr>
              <a:t>first_touch_by_campaign</a:t>
            </a:r>
            <a:r>
              <a:rPr lang="en-US" dirty="0" smtClean="0">
                <a:solidFill>
                  <a:srgbClr val="000000"/>
                </a:solidFill>
                <a:latin typeface="Helvetica"/>
                <a:cs typeface="Helvetica"/>
              </a:rPr>
              <a:t>” represents how many unique users were brought to the </a:t>
            </a:r>
            <a:r>
              <a:rPr lang="en-US" dirty="0" err="1" smtClean="0">
                <a:solidFill>
                  <a:srgbClr val="000000"/>
                </a:solidFill>
                <a:latin typeface="Helvetica"/>
                <a:cs typeface="Helvetica"/>
              </a:rPr>
              <a:t>CoolTshirts</a:t>
            </a:r>
            <a:r>
              <a:rPr lang="en-US" dirty="0" smtClean="0">
                <a:solidFill>
                  <a:srgbClr val="000000"/>
                </a:solidFill>
                <a:latin typeface="Helvetica"/>
                <a:cs typeface="Helvetica"/>
              </a:rPr>
              <a:t> website from each of the campaigns run by </a:t>
            </a:r>
            <a:r>
              <a:rPr lang="en-US" dirty="0" err="1" smtClean="0">
                <a:solidFill>
                  <a:srgbClr val="000000"/>
                </a:solidFill>
                <a:latin typeface="Helvetica"/>
                <a:cs typeface="Helvetica"/>
              </a:rPr>
              <a:t>CoolTShirts</a:t>
            </a:r>
            <a:r>
              <a:rPr lang="en-US" dirty="0" smtClean="0">
                <a:solidFill>
                  <a:srgbClr val="000000"/>
                </a:solidFill>
                <a:latin typeface="Helvetica"/>
                <a:cs typeface="Helvetica"/>
              </a:rPr>
              <a:t>.</a:t>
            </a:r>
          </a:p>
        </p:txBody>
      </p:sp>
      <p:sp>
        <p:nvSpPr>
          <p:cNvPr id="7" name="Date Placeholder 6"/>
          <p:cNvSpPr>
            <a:spLocks noGrp="1"/>
          </p:cNvSpPr>
          <p:nvPr>
            <p:ph type="dt" sz="half" idx="10"/>
          </p:nvPr>
        </p:nvSpPr>
        <p:spPr/>
        <p:txBody>
          <a:bodyPr/>
          <a:lstStyle/>
          <a:p>
            <a:fld id="{B2AD3B96-DFFD-254B-BFB4-242FA40EBB3A}" type="datetime1">
              <a:rPr lang="en-US" smtClean="0"/>
              <a:t>8/12/18</a:t>
            </a:fld>
            <a:endParaRPr lang="en-US"/>
          </a:p>
        </p:txBody>
      </p:sp>
      <p:sp>
        <p:nvSpPr>
          <p:cNvPr id="8" name="Footer Placeholder 7"/>
          <p:cNvSpPr>
            <a:spLocks noGrp="1"/>
          </p:cNvSpPr>
          <p:nvPr>
            <p:ph type="ftr" sz="quarter" idx="11"/>
          </p:nvPr>
        </p:nvSpPr>
        <p:spPr/>
        <p:txBody>
          <a:bodyPr/>
          <a:lstStyle/>
          <a:p>
            <a:r>
              <a:rPr lang="en-US" smtClean="0"/>
              <a:t>Olivia Earenfight</a:t>
            </a:r>
            <a:endParaRPr lang="en-US"/>
          </a:p>
        </p:txBody>
      </p:sp>
    </p:spTree>
    <p:extLst>
      <p:ext uri="{BB962C8B-B14F-4D97-AF65-F5344CB8AC3E}">
        <p14:creationId xmlns:p14="http://schemas.microsoft.com/office/powerpoint/2010/main" val="127331119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31" y="313865"/>
            <a:ext cx="8229600" cy="1025769"/>
          </a:xfrm>
        </p:spPr>
        <p:txBody>
          <a:bodyPr/>
          <a:lstStyle/>
          <a:p>
            <a:pPr algn="l"/>
            <a:r>
              <a:rPr lang="en-US" sz="4000" dirty="0">
                <a:solidFill>
                  <a:srgbClr val="182C4B"/>
                </a:solidFill>
                <a:latin typeface="Helvetica"/>
                <a:cs typeface="Helvetica"/>
              </a:rPr>
              <a:t>User Journey: Last-Touches</a:t>
            </a:r>
          </a:p>
        </p:txBody>
      </p:sp>
      <p:cxnSp>
        <p:nvCxnSpPr>
          <p:cNvPr id="4" name="Straight Connector 3">
            <a:extLst>
              <a:ext uri="{FF2B5EF4-FFF2-40B4-BE49-F238E27FC236}">
                <a16:creationId xmlns="" xmlns:a16="http://schemas.microsoft.com/office/drawing/2014/main" id="{A9CD45F5-0E0C-AD41-9A3C-4786184E3BAB}"/>
              </a:ext>
            </a:extLst>
          </p:cNvPr>
          <p:cNvCxnSpPr/>
          <p:nvPr/>
        </p:nvCxnSpPr>
        <p:spPr>
          <a:xfrm>
            <a:off x="0" y="1412630"/>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Screen Shot 2018-08-10 at 8.41.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78" y="1854959"/>
            <a:ext cx="3626090" cy="4580324"/>
          </a:xfrm>
          <a:prstGeom prst="rect">
            <a:avLst/>
          </a:prstGeom>
        </p:spPr>
      </p:pic>
      <p:pic>
        <p:nvPicPr>
          <p:cNvPr id="6" name="Picture 5" descr="Screen Shot 2018-08-05 at 2.51.5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3941" y="1854959"/>
            <a:ext cx="4167066" cy="1712172"/>
          </a:xfrm>
          <a:prstGeom prst="rect">
            <a:avLst/>
          </a:prstGeom>
        </p:spPr>
      </p:pic>
      <p:sp>
        <p:nvSpPr>
          <p:cNvPr id="7" name="TextBox 6"/>
          <p:cNvSpPr txBox="1"/>
          <p:nvPr/>
        </p:nvSpPr>
        <p:spPr>
          <a:xfrm>
            <a:off x="4423941" y="3892290"/>
            <a:ext cx="4167066" cy="2446824"/>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r>
              <a:rPr lang="en-US" sz="1700" dirty="0" smtClean="0">
                <a:solidFill>
                  <a:srgbClr val="000000"/>
                </a:solidFill>
                <a:latin typeface="Helvetica"/>
                <a:cs typeface="Helvetica"/>
              </a:rPr>
              <a:t>This table, in contrast to the previous table, represents the results from the query (left), which pulls the number of last touches attributed to each campaign. Essentially, this demonstrates the last time each user visited the </a:t>
            </a:r>
            <a:r>
              <a:rPr lang="en-US" sz="1700" dirty="0" err="1" smtClean="0">
                <a:solidFill>
                  <a:srgbClr val="000000"/>
                </a:solidFill>
                <a:latin typeface="Helvetica"/>
                <a:cs typeface="Helvetica"/>
              </a:rPr>
              <a:t>CoolTShirts</a:t>
            </a:r>
            <a:r>
              <a:rPr lang="en-US" sz="1700" dirty="0" smtClean="0">
                <a:solidFill>
                  <a:srgbClr val="000000"/>
                </a:solidFill>
                <a:latin typeface="Helvetica"/>
                <a:cs typeface="Helvetica"/>
              </a:rPr>
              <a:t> website, and specifically, which campaign led the user to the site at this specific time. </a:t>
            </a:r>
          </a:p>
        </p:txBody>
      </p:sp>
      <p:sp>
        <p:nvSpPr>
          <p:cNvPr id="10" name="Date Placeholder 9"/>
          <p:cNvSpPr>
            <a:spLocks noGrp="1"/>
          </p:cNvSpPr>
          <p:nvPr>
            <p:ph type="dt" sz="half" idx="10"/>
          </p:nvPr>
        </p:nvSpPr>
        <p:spPr/>
        <p:txBody>
          <a:bodyPr/>
          <a:lstStyle/>
          <a:p>
            <a:fld id="{B234C401-01F3-4648-947C-9E66D7B80A56}" type="datetime1">
              <a:rPr lang="en-US" smtClean="0"/>
              <a:t>8/12/18</a:t>
            </a:fld>
            <a:endParaRPr lang="en-US"/>
          </a:p>
        </p:txBody>
      </p:sp>
      <p:sp>
        <p:nvSpPr>
          <p:cNvPr id="11" name="Footer Placeholder 10"/>
          <p:cNvSpPr>
            <a:spLocks noGrp="1"/>
          </p:cNvSpPr>
          <p:nvPr>
            <p:ph type="ftr" sz="quarter" idx="11"/>
          </p:nvPr>
        </p:nvSpPr>
        <p:spPr/>
        <p:txBody>
          <a:bodyPr/>
          <a:lstStyle/>
          <a:p>
            <a:r>
              <a:rPr lang="en-US" smtClean="0"/>
              <a:t>Olivia Earenfight</a:t>
            </a:r>
            <a:endParaRPr lang="en-US"/>
          </a:p>
        </p:txBody>
      </p:sp>
    </p:spTree>
    <p:extLst>
      <p:ext uri="{BB962C8B-B14F-4D97-AF65-F5344CB8AC3E}">
        <p14:creationId xmlns:p14="http://schemas.microsoft.com/office/powerpoint/2010/main" val="589291028"/>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2368</TotalTime>
  <Words>1091</Words>
  <Application>Microsoft Macintosh PowerPoint</Application>
  <PresentationFormat>On-screen Show (4:3)</PresentationFormat>
  <Paragraphs>105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Executive</vt:lpstr>
      <vt:lpstr>Marketing Analysis for CoolTShirts  Course: Codecademy SQL from Scratch Presented by: Olivia Earenfight Date: August 12, 2018 </vt:lpstr>
      <vt:lpstr>PowerPoint Presentation</vt:lpstr>
      <vt:lpstr>Introduction</vt:lpstr>
      <vt:lpstr>The Schema</vt:lpstr>
      <vt:lpstr>The Schema continued</vt:lpstr>
      <vt:lpstr>PowerPoint Presentation</vt:lpstr>
      <vt:lpstr>PowerPoint Presentation</vt:lpstr>
      <vt:lpstr>User Journey: First-Touches</vt:lpstr>
      <vt:lpstr>User Journey: Last-Touches</vt:lpstr>
      <vt:lpstr>Purchases</vt:lpstr>
      <vt:lpstr>Purchases by Campaign</vt:lpstr>
      <vt:lpstr>The Typical User Journey</vt:lpstr>
      <vt:lpstr>Campaign Budget</vt:lpstr>
      <vt:lpstr>Understanding the Approach</vt:lpstr>
      <vt:lpstr>Dictionary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Analysis: CoolTShirts</dc:title>
  <dc:creator>Ronda Earenfight</dc:creator>
  <cp:lastModifiedBy>Ronda Earenfight</cp:lastModifiedBy>
  <cp:revision>44</cp:revision>
  <dcterms:created xsi:type="dcterms:W3CDTF">2018-08-06T01:43:49Z</dcterms:created>
  <dcterms:modified xsi:type="dcterms:W3CDTF">2018-08-13T00:16:27Z</dcterms:modified>
</cp:coreProperties>
</file>