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6" r:id="rId3"/>
    <p:sldId id="278" r:id="rId4"/>
    <p:sldId id="261" r:id="rId5"/>
    <p:sldId id="277" r:id="rId6"/>
    <p:sldId id="257" r:id="rId7"/>
    <p:sldId id="265" r:id="rId8"/>
    <p:sldId id="268" r:id="rId9"/>
    <p:sldId id="269" r:id="rId10"/>
    <p:sldId id="270" r:id="rId11"/>
    <p:sldId id="271" r:id="rId12"/>
    <p:sldId id="272" r:id="rId13"/>
    <p:sldId id="259" r:id="rId14"/>
    <p:sldId id="273" r:id="rId15"/>
    <p:sldId id="266" r:id="rId16"/>
    <p:sldId id="279" r:id="rId17"/>
    <p:sldId id="267" r:id="rId18"/>
    <p:sldId id="274" r:id="rId19"/>
    <p:sldId id="27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7F519-DDF1-4405-908E-5D595B547A7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DD3BC-DECA-4C40-8352-5E043F54C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61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9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10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6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2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9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7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348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7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9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82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7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0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3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93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7FA6A-737A-403F-97D0-A7996C5F3527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EB91A-2F89-49F3-854F-984F743DF9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2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09E5-20CE-42E6-8F00-7568A8B04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0" y="2734512"/>
            <a:ext cx="10018644" cy="15161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 Automated Advisor Assistant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5B9BE-414C-4B31-800D-EBE2FD846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7878" y="3996267"/>
            <a:ext cx="4625144" cy="591636"/>
          </a:xfrm>
        </p:spPr>
        <p:txBody>
          <a:bodyPr>
            <a:normAutofit/>
          </a:bodyPr>
          <a:lstStyle/>
          <a:p>
            <a:r>
              <a:rPr lang="fr-FR" sz="2500" dirty="0"/>
              <a:t>Kyle Lothian and Ricardo Gomez</a:t>
            </a:r>
          </a:p>
        </p:txBody>
      </p:sp>
    </p:spTree>
    <p:extLst>
      <p:ext uri="{BB962C8B-B14F-4D97-AF65-F5344CB8AC3E}">
        <p14:creationId xmlns:p14="http://schemas.microsoft.com/office/powerpoint/2010/main" val="126060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64DB0-69C9-4C84-AC1F-F37F5BDA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6" y="266603"/>
            <a:ext cx="9721473" cy="6324793"/>
          </a:xfrm>
        </p:spPr>
      </p:pic>
    </p:spTree>
    <p:extLst>
      <p:ext uri="{BB962C8B-B14F-4D97-AF65-F5344CB8AC3E}">
        <p14:creationId xmlns:p14="http://schemas.microsoft.com/office/powerpoint/2010/main" val="271922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8132A-67FE-4539-82CE-F3D469002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9" y="254733"/>
            <a:ext cx="10715202" cy="6348533"/>
          </a:xfrm>
        </p:spPr>
      </p:pic>
    </p:spTree>
    <p:extLst>
      <p:ext uri="{BB962C8B-B14F-4D97-AF65-F5344CB8AC3E}">
        <p14:creationId xmlns:p14="http://schemas.microsoft.com/office/powerpoint/2010/main" val="79391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7B36-97AB-4386-9053-F5384C3C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15A1-8309-49EA-B4C7-CAE9E31E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2407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Extracts relevant information from student transcript.</a:t>
            </a:r>
          </a:p>
          <a:p>
            <a:r>
              <a:rPr lang="en-US" dirty="0"/>
              <a:t>Sends to inner class “courses” which returns organized class information.</a:t>
            </a:r>
          </a:p>
          <a:p>
            <a:r>
              <a:rPr lang="en-US" dirty="0"/>
              <a:t>Information is sorted, prepared, and entered as an index within the ArrayList of object type &lt;courses&gt;- named “transcript”</a:t>
            </a:r>
          </a:p>
          <a:p>
            <a:r>
              <a:rPr lang="en-US" dirty="0"/>
              <a:t>Inner class “equiv” that stores courses and other courses that can be academically equivalent to them.</a:t>
            </a:r>
          </a:p>
        </p:txBody>
      </p:sp>
    </p:spTree>
    <p:extLst>
      <p:ext uri="{BB962C8B-B14F-4D97-AF65-F5344CB8AC3E}">
        <p14:creationId xmlns:p14="http://schemas.microsoft.com/office/powerpoint/2010/main" val="129328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DA15-7F33-44B5-BB0B-27BA3542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1" y="139700"/>
            <a:ext cx="10018713" cy="1244599"/>
          </a:xfrm>
        </p:spPr>
        <p:txBody>
          <a:bodyPr/>
          <a:lstStyle/>
          <a:p>
            <a:r>
              <a:rPr lang="en-US" dirty="0"/>
              <a:t>DegreeAudit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D241-A469-4ADF-8EC2-84710040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9601"/>
            <a:ext cx="10018713" cy="39116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Utilizes methods that populate various ArrayLists, such as required math/</a:t>
            </a:r>
            <a:r>
              <a:rPr lang="en-US" sz="2800" dirty="0" err="1"/>
              <a:t>cs</a:t>
            </a:r>
            <a:r>
              <a:rPr lang="en-US" sz="2800" dirty="0"/>
              <a:t> courses to be taken, electives, course equivalencies, etc. </a:t>
            </a:r>
          </a:p>
          <a:p>
            <a:r>
              <a:rPr lang="en-US" sz="2800" dirty="0"/>
              <a:t>Multiple methods that iterate through the lists to see if the student has fulfilled any of the courses requirements.</a:t>
            </a:r>
          </a:p>
          <a:p>
            <a:r>
              <a:rPr lang="en-US" sz="2800" dirty="0"/>
              <a:t>Example: Method “listCSElectiveCourses” .</a:t>
            </a:r>
          </a:p>
          <a:p>
            <a:r>
              <a:rPr lang="en-US" sz="2800" dirty="0"/>
              <a:t>Displays courses with a passing grade, transferred classes, and classes that are currently being taken or will be taken to the appropriate text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3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DA15-7F33-44B5-BB0B-27BA3542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/>
              <a:t>DegreeAudit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B7C64-EC09-4EC0-BE21-D8F7A7E37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68" y="1384413"/>
            <a:ext cx="5740400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B718B-A77E-4373-8DA3-8AD4D567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3" y="4992787"/>
            <a:ext cx="10523809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4DC3-436A-4D8E-9BD1-7775581C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90182"/>
            <a:ext cx="10018713" cy="1752599"/>
          </a:xfrm>
        </p:spPr>
        <p:txBody>
          <a:bodyPr/>
          <a:lstStyle/>
          <a:p>
            <a:r>
              <a:rPr lang="en-US" dirty="0"/>
              <a:t>DegreeAudit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6F97-FFBE-40AD-8CEB-46A0330D0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26096"/>
            <a:ext cx="10018713" cy="3124201"/>
          </a:xfrm>
        </p:spPr>
        <p:txBody>
          <a:bodyPr/>
          <a:lstStyle/>
          <a:p>
            <a:r>
              <a:rPr lang="en-US" dirty="0"/>
              <a:t>Features giving the student a recommendation for possible course substitutions. </a:t>
            </a:r>
          </a:p>
          <a:p>
            <a:r>
              <a:rPr lang="en-US" dirty="0"/>
              <a:t>Compares student’s upcoming courses with those in the equiv class.</a:t>
            </a:r>
          </a:p>
          <a:p>
            <a:r>
              <a:rPr lang="en-US" dirty="0"/>
              <a:t>If the student has not yet taken a class with an equivalence, a suggestion will be presented.</a:t>
            </a:r>
          </a:p>
        </p:txBody>
      </p:sp>
    </p:spTree>
    <p:extLst>
      <p:ext uri="{BB962C8B-B14F-4D97-AF65-F5344CB8AC3E}">
        <p14:creationId xmlns:p14="http://schemas.microsoft.com/office/powerpoint/2010/main" val="181275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D781-D9FE-46B9-9C1B-A4EA3775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CD7E-8620-4003-8078-2E209646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en-US" dirty="0"/>
              <a:t>Can use bin packing</a:t>
            </a:r>
          </a:p>
          <a:p>
            <a:r>
              <a:rPr lang="en-US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239586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A85CC-90BE-4F95-B231-B28F1CFB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7" y="2292415"/>
            <a:ext cx="11713713" cy="252011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45258A-D05E-47D9-9DBF-B209B6C2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69" y="224406"/>
            <a:ext cx="10018713" cy="1752599"/>
          </a:xfrm>
        </p:spPr>
        <p:txBody>
          <a:bodyPr/>
          <a:lstStyle/>
          <a:p>
            <a:r>
              <a:rPr lang="en-US" dirty="0"/>
              <a:t>DegreeAudit</a:t>
            </a:r>
          </a:p>
        </p:txBody>
      </p:sp>
    </p:spTree>
    <p:extLst>
      <p:ext uri="{BB962C8B-B14F-4D97-AF65-F5344CB8AC3E}">
        <p14:creationId xmlns:p14="http://schemas.microsoft.com/office/powerpoint/2010/main" val="61819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5FDF-0E12-4823-A59C-47FAC130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049" y="-91175"/>
            <a:ext cx="10018713" cy="993530"/>
          </a:xfrm>
        </p:spPr>
        <p:txBody>
          <a:bodyPr/>
          <a:lstStyle/>
          <a:p>
            <a:r>
              <a:rPr lang="en-US" dirty="0"/>
              <a:t>Program in Action</a:t>
            </a:r>
          </a:p>
        </p:txBody>
      </p:sp>
      <p:pic>
        <p:nvPicPr>
          <p:cNvPr id="4" name="video-1524438635">
            <a:hlinkClick r:id="" action="ppaction://media"/>
            <a:extLst>
              <a:ext uri="{FF2B5EF4-FFF2-40B4-BE49-F238E27FC236}">
                <a16:creationId xmlns:a16="http://schemas.microsoft.com/office/drawing/2014/main" id="{52003B82-E6BE-4078-A134-EE6C7AB75E4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2810" y="778476"/>
            <a:ext cx="11719089" cy="5935916"/>
          </a:xfrm>
        </p:spPr>
      </p:pic>
    </p:spTree>
    <p:extLst>
      <p:ext uri="{BB962C8B-B14F-4D97-AF65-F5344CB8AC3E}">
        <p14:creationId xmlns:p14="http://schemas.microsoft.com/office/powerpoint/2010/main" val="4022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0F5A-CC21-4BEC-B1C1-27A270A6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D8E8-C028-41BE-B04C-93E7548F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29436"/>
            <a:ext cx="10018713" cy="4396531"/>
          </a:xfrm>
        </p:spPr>
        <p:txBody>
          <a:bodyPr/>
          <a:lstStyle/>
          <a:p>
            <a:r>
              <a:rPr lang="en-US" dirty="0"/>
              <a:t>Transfer prototype into a mobile form.</a:t>
            </a:r>
          </a:p>
          <a:p>
            <a:r>
              <a:rPr lang="en-US" dirty="0"/>
              <a:t>Expand this program to work with other majors.</a:t>
            </a:r>
          </a:p>
          <a:p>
            <a:r>
              <a:rPr lang="en-US" dirty="0"/>
              <a:t>Develop an advisor and registrar oriented version.</a:t>
            </a:r>
          </a:p>
          <a:p>
            <a:r>
              <a:rPr lang="en-US" dirty="0"/>
              <a:t>Determine student status and function accordingly (transfer students, freshmen, major changes)</a:t>
            </a:r>
          </a:p>
          <a:p>
            <a:r>
              <a:rPr lang="en-US" dirty="0"/>
              <a:t>Add entry forms for authority figures to modify degree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4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593D-A267-438A-8CC4-691E3348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AC15-0894-4040-A578-84A347D9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72717"/>
            <a:ext cx="10018713" cy="3633813"/>
          </a:xfrm>
        </p:spPr>
        <p:txBody>
          <a:bodyPr/>
          <a:lstStyle/>
          <a:p>
            <a:r>
              <a:rPr lang="en-US" dirty="0"/>
              <a:t>Business Value</a:t>
            </a:r>
          </a:p>
          <a:p>
            <a:r>
              <a:rPr lang="en-US" dirty="0"/>
              <a:t>Introduction and Benefits</a:t>
            </a:r>
          </a:p>
          <a:p>
            <a:r>
              <a:rPr lang="en-US" dirty="0"/>
              <a:t>Software Tools Utilized</a:t>
            </a:r>
          </a:p>
          <a:p>
            <a:r>
              <a:rPr lang="en-US" dirty="0"/>
              <a:t>Java Classes and Their Functions</a:t>
            </a:r>
          </a:p>
          <a:p>
            <a:r>
              <a:rPr lang="en-US" dirty="0"/>
              <a:t>Program In Action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FC1-E79D-4630-8E75-7B70D40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0776-49FB-4A29-A131-A9F1D66D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- Web Browser Automation (Version 3.11.0) [Computer software]. (n.d.). Retrieved from https://www.seleniumhq.org/</a:t>
            </a:r>
          </a:p>
          <a:p>
            <a:r>
              <a:rPr lang="en-US" dirty="0"/>
              <a:t>ChromeDriver - Web Driver for Chrome (Version 2.37) [Computer software]. (n.d.). Retrieved from https://sites.google.com/a/chromium.org/chromedriver/</a:t>
            </a:r>
          </a:p>
        </p:txBody>
      </p:sp>
    </p:spTree>
    <p:extLst>
      <p:ext uri="{BB962C8B-B14F-4D97-AF65-F5344CB8AC3E}">
        <p14:creationId xmlns:p14="http://schemas.microsoft.com/office/powerpoint/2010/main" val="277908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80E4-ACF1-4EEA-85DA-5BB57F0C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64EE-DDD9-4715-AB89-7EFACD3A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9377"/>
            <a:ext cx="10018713" cy="3124201"/>
          </a:xfrm>
        </p:spPr>
        <p:txBody>
          <a:bodyPr/>
          <a:lstStyle/>
          <a:p>
            <a:r>
              <a:rPr lang="en-US" dirty="0"/>
              <a:t>Automated</a:t>
            </a:r>
          </a:p>
          <a:p>
            <a:r>
              <a:rPr lang="en-US" dirty="0"/>
              <a:t>More direct</a:t>
            </a:r>
          </a:p>
          <a:p>
            <a:r>
              <a:rPr lang="en-US" dirty="0"/>
              <a:t>Potential Mobile app for Students and Faculty</a:t>
            </a:r>
          </a:p>
          <a:p>
            <a:r>
              <a:rPr lang="en-US" dirty="0"/>
              <a:t>Non-intrusive</a:t>
            </a:r>
          </a:p>
        </p:txBody>
      </p:sp>
    </p:spTree>
    <p:extLst>
      <p:ext uri="{BB962C8B-B14F-4D97-AF65-F5344CB8AC3E}">
        <p14:creationId xmlns:p14="http://schemas.microsoft.com/office/powerpoint/2010/main" val="201275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D1EB-7816-45DD-A96A-9D249190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960"/>
            <a:ext cx="10018713" cy="17525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C7A3-8B14-4D48-8D2D-CB970F4A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1087"/>
            <a:ext cx="10018713" cy="4670853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create an assistant tool that creates an unofficial degree audit for a student. </a:t>
            </a:r>
          </a:p>
          <a:p>
            <a:r>
              <a:rPr lang="en-US" dirty="0"/>
              <a:t>Automatically downloads a student’s transcript once they login and display all relevant results to the user on the screen. </a:t>
            </a:r>
          </a:p>
          <a:p>
            <a:r>
              <a:rPr lang="en-US" dirty="0"/>
              <a:t>Information is cross-referenced to an official degree curriculum so that the user can see what courses s/he has not taken yet, needs to retake, or can take in place of another class. </a:t>
            </a:r>
          </a:p>
        </p:txBody>
      </p:sp>
    </p:spTree>
    <p:extLst>
      <p:ext uri="{BB962C8B-B14F-4D97-AF65-F5344CB8AC3E}">
        <p14:creationId xmlns:p14="http://schemas.microsoft.com/office/powerpoint/2010/main" val="89085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22BF-21CF-4D28-8A39-BBD00939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D597-7296-46AE-B0FA-4C10F63B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3935"/>
            <a:ext cx="10018713" cy="3124201"/>
          </a:xfrm>
        </p:spPr>
        <p:txBody>
          <a:bodyPr/>
          <a:lstStyle/>
          <a:p>
            <a:r>
              <a:rPr lang="en-US" dirty="0"/>
              <a:t>Student is prepared to meet with advisor.</a:t>
            </a:r>
          </a:p>
          <a:p>
            <a:r>
              <a:rPr lang="en-US" dirty="0"/>
              <a:t>Is aware of their current academic standing.</a:t>
            </a:r>
          </a:p>
          <a:p>
            <a:r>
              <a:rPr lang="en-US" dirty="0"/>
              <a:t>More user friendly/ aesthetically pleasing method of verifying grades or future classes.</a:t>
            </a:r>
          </a:p>
        </p:txBody>
      </p:sp>
    </p:spTree>
    <p:extLst>
      <p:ext uri="{BB962C8B-B14F-4D97-AF65-F5344CB8AC3E}">
        <p14:creationId xmlns:p14="http://schemas.microsoft.com/office/powerpoint/2010/main" val="25852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DC33-219A-4955-B0F7-7DA80E3B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Tools </a:t>
            </a:r>
            <a:r>
              <a:rPr lang="en-US" dirty="0"/>
              <a:t>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C4E9-31D0-4D47-9FE3-EE293E6D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Selenium</a:t>
            </a:r>
            <a:endParaRPr lang="fr-FR" dirty="0"/>
          </a:p>
          <a:p>
            <a:r>
              <a:rPr lang="fr-FR" dirty="0" err="1"/>
              <a:t>Chromedriver</a:t>
            </a:r>
            <a:endParaRPr lang="fr-FR" dirty="0"/>
          </a:p>
          <a:p>
            <a:r>
              <a:rPr lang="fr-FR" dirty="0" err="1"/>
              <a:t>Netbeans</a:t>
            </a:r>
            <a:r>
              <a:rPr lang="fr-FR" dirty="0"/>
              <a:t> IDE 8.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fr-FR" dirty="0"/>
              <a:t>Java SE </a:t>
            </a:r>
            <a:r>
              <a:rPr lang="fr-FR" dirty="0" err="1"/>
              <a:t>Development</a:t>
            </a:r>
            <a:r>
              <a:rPr lang="fr-FR" dirty="0"/>
              <a:t> Kit (JDK) 8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01EA7-CB35-4098-A7AD-90DCCDAE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44" y="2712127"/>
            <a:ext cx="1878077" cy="1710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307B2-0057-4743-93F1-BA806937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331" y="4753617"/>
            <a:ext cx="3471183" cy="1511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BF99E8-4360-4863-AAAF-C35C22B96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636" y="2736128"/>
            <a:ext cx="2543369" cy="16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2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0AD7-B275-464E-B807-405B9864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79" y="727745"/>
            <a:ext cx="10018713" cy="1752599"/>
          </a:xfrm>
        </p:spPr>
        <p:txBody>
          <a:bodyPr/>
          <a:lstStyle/>
          <a:p>
            <a:r>
              <a:rPr lang="en-US" dirty="0"/>
              <a:t>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2CFC-321F-4A80-960A-8B1C6406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606" y="2371334"/>
            <a:ext cx="2307514" cy="2400140"/>
          </a:xfrm>
        </p:spPr>
        <p:txBody>
          <a:bodyPr/>
          <a:lstStyle/>
          <a:p>
            <a:r>
              <a:rPr lang="en-US" dirty="0"/>
              <a:t>LoginDialog</a:t>
            </a:r>
          </a:p>
          <a:p>
            <a:r>
              <a:rPr lang="en-US" dirty="0"/>
              <a:t>Auth</a:t>
            </a:r>
          </a:p>
          <a:p>
            <a:r>
              <a:rPr lang="en-US" dirty="0"/>
              <a:t>Course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A8FA8-4F80-466D-93D8-D0FAFEEC878A}"/>
              </a:ext>
            </a:extLst>
          </p:cNvPr>
          <p:cNvSpPr txBox="1"/>
          <p:nvPr/>
        </p:nvSpPr>
        <p:spPr>
          <a:xfrm>
            <a:off x="6241998" y="2790363"/>
            <a:ext cx="37157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576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/>
              <a:t>Equiv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/>
              <a:t>DegreeAudit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3A0-D10B-4DBE-BED3-CE5602EF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F94C-F7D4-4690-8A48-FD4548F30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Provide WebAdvisor credentials</a:t>
            </a:r>
          </a:p>
          <a:p>
            <a:pPr algn="ctr"/>
            <a:r>
              <a:rPr lang="en-US" dirty="0"/>
              <a:t>Stores the username and password as Strings to be used within the Auth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14755-068C-42BF-93B7-2971BF9E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92" y="2057399"/>
            <a:ext cx="2400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CCD5-9506-4438-B5F7-8D87029F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972" y="0"/>
            <a:ext cx="10018713" cy="1752599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F561B-421E-4690-A043-B20D1088D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81" y="1207477"/>
            <a:ext cx="4983694" cy="19489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13B39-B0A7-410D-BDAD-059AE46E1710}"/>
              </a:ext>
            </a:extLst>
          </p:cNvPr>
          <p:cNvSpPr txBox="1"/>
          <p:nvPr/>
        </p:nvSpPr>
        <p:spPr>
          <a:xfrm>
            <a:off x="1761392" y="3305907"/>
            <a:ext cx="10018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 new session “TOKENIDX” is randomly generated for each instance of WebAdvisor. Thus a direct html URL path to the student’s transcript page is unfeasible.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Selenium, with the proper values and tags fed to it, can automatically navigate through the </a:t>
            </a:r>
            <a:r>
              <a:rPr lang="en-US" sz="2400" dirty="0" err="1"/>
              <a:t>WebAdvisor’s</a:t>
            </a:r>
            <a:r>
              <a:rPr lang="en-US" sz="2400" dirty="0"/>
              <a:t> menus to the transcript page.</a:t>
            </a:r>
          </a:p>
        </p:txBody>
      </p:sp>
    </p:spTree>
    <p:extLst>
      <p:ext uri="{BB962C8B-B14F-4D97-AF65-F5344CB8AC3E}">
        <p14:creationId xmlns:p14="http://schemas.microsoft.com/office/powerpoint/2010/main" val="3630952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572</TotalTime>
  <Words>557</Words>
  <Application>Microsoft Office PowerPoint</Application>
  <PresentationFormat>Widescreen</PresentationFormat>
  <Paragraphs>71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Parallax</vt:lpstr>
      <vt:lpstr>An Automated Advisor Assistant </vt:lpstr>
      <vt:lpstr>Outline</vt:lpstr>
      <vt:lpstr>Business Value</vt:lpstr>
      <vt:lpstr>Introduction</vt:lpstr>
      <vt:lpstr>Benefits</vt:lpstr>
      <vt:lpstr>Software Tools Utilized</vt:lpstr>
      <vt:lpstr>Java Classes</vt:lpstr>
      <vt:lpstr>LoginDialog</vt:lpstr>
      <vt:lpstr>Selenium</vt:lpstr>
      <vt:lpstr>PowerPoint Presentation</vt:lpstr>
      <vt:lpstr>PowerPoint Presentation</vt:lpstr>
      <vt:lpstr>Auth</vt:lpstr>
      <vt:lpstr>DegreeAudit</vt:lpstr>
      <vt:lpstr>DegreeAudit</vt:lpstr>
      <vt:lpstr>DegreeAudit</vt:lpstr>
      <vt:lpstr>Equivalence Algorithms</vt:lpstr>
      <vt:lpstr>DegreeAudit</vt:lpstr>
      <vt:lpstr>Program in Action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Automated Advisor Assistant </dc:title>
  <dc:creator>Ricardo Gomez</dc:creator>
  <cp:lastModifiedBy>Ricky Gomez</cp:lastModifiedBy>
  <cp:revision>54</cp:revision>
  <dcterms:created xsi:type="dcterms:W3CDTF">2018-04-14T22:49:57Z</dcterms:created>
  <dcterms:modified xsi:type="dcterms:W3CDTF">2018-04-24T13:51:28Z</dcterms:modified>
</cp:coreProperties>
</file>