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7" r:id="rId2"/>
    <p:sldId id="288" r:id="rId3"/>
    <p:sldId id="16983" r:id="rId4"/>
    <p:sldId id="16988" r:id="rId5"/>
    <p:sldId id="16972" r:id="rId6"/>
    <p:sldId id="16969" r:id="rId7"/>
    <p:sldId id="16991" r:id="rId8"/>
    <p:sldId id="16992" r:id="rId9"/>
    <p:sldId id="16971" r:id="rId10"/>
    <p:sldId id="16993" r:id="rId11"/>
    <p:sldId id="16994" r:id="rId12"/>
    <p:sldId id="16995" r:id="rId13"/>
    <p:sldId id="350" r:id="rId14"/>
    <p:sldId id="16996" r:id="rId15"/>
    <p:sldId id="16997" r:id="rId16"/>
    <p:sldId id="16977" r:id="rId17"/>
    <p:sldId id="16982" r:id="rId18"/>
    <p:sldId id="2240" r:id="rId19"/>
    <p:sldId id="16990" r:id="rId20"/>
    <p:sldId id="345" r:id="rId21"/>
    <p:sldId id="344" r:id="rId22"/>
    <p:sldId id="335" r:id="rId23"/>
    <p:sldId id="16999" r:id="rId24"/>
    <p:sldId id="347" r:id="rId25"/>
    <p:sldId id="321" r:id="rId26"/>
    <p:sldId id="341" r:id="rId27"/>
    <p:sldId id="340" r:id="rId28"/>
    <p:sldId id="325" r:id="rId29"/>
    <p:sldId id="338" r:id="rId30"/>
    <p:sldId id="334" r:id="rId31"/>
    <p:sldId id="362" r:id="rId32"/>
    <p:sldId id="337" r:id="rId33"/>
    <p:sldId id="16998" r:id="rId34"/>
  </p:sldIdLst>
  <p:sldSz cx="12188825"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0">
          <p15:clr>
            <a:srgbClr val="A4A3A4"/>
          </p15:clr>
        </p15:guide>
        <p15:guide id="2" orient="horz" pos="2809">
          <p15:clr>
            <a:srgbClr val="A4A3A4"/>
          </p15:clr>
        </p15:guide>
        <p15:guide id="3" orient="horz" pos="1009">
          <p15:clr>
            <a:srgbClr val="A4A3A4"/>
          </p15:clr>
        </p15:guide>
        <p15:guide id="4" orient="horz" pos="3889">
          <p15:clr>
            <a:srgbClr val="A4A3A4"/>
          </p15:clr>
        </p15:guide>
        <p15:guide id="5" pos="3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F7BBE"/>
    <a:srgbClr val="EAEAEA"/>
    <a:srgbClr val="8290D4"/>
    <a:srgbClr val="4CA8C8"/>
    <a:srgbClr val="FECD0A"/>
    <a:srgbClr val="F2C207"/>
    <a:srgbClr val="0D0D0D"/>
    <a:srgbClr val="815BC0"/>
    <a:srgbClr val="796CBF"/>
    <a:srgbClr val="638C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409" autoAdjust="0"/>
  </p:normalViewPr>
  <p:slideViewPr>
    <p:cSldViewPr snapToGrid="0" snapToObjects="1">
      <p:cViewPr varScale="1">
        <p:scale>
          <a:sx n="51" d="100"/>
          <a:sy n="51" d="100"/>
        </p:scale>
        <p:origin x="363" y="38"/>
      </p:cViewPr>
      <p:guideLst>
        <p:guide orient="horz" pos="630"/>
        <p:guide orient="horz" pos="2809"/>
        <p:guide orient="horz" pos="1009"/>
        <p:guide orient="horz" pos="3889"/>
        <p:guide pos="3574"/>
      </p:guideLst>
    </p:cSldViewPr>
  </p:slideViewPr>
  <p:notesTextViewPr>
    <p:cViewPr>
      <p:scale>
        <a:sx n="125" d="100"/>
        <a:sy n="125" d="100"/>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pie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98F7-4034-8A5B-A326DD0DB025}"/>
              </c:ext>
            </c:extLst>
          </c:dPt>
          <c:dPt>
            <c:idx val="1"/>
            <c:bubble3D val="0"/>
            <c:extLst>
              <c:ext xmlns:c16="http://schemas.microsoft.com/office/drawing/2014/chart" uri="{C3380CC4-5D6E-409C-BE32-E72D297353CC}">
                <c16:uniqueId val="{00000001-98F7-4034-8A5B-A326DD0DB025}"/>
              </c:ext>
            </c:extLst>
          </c:dPt>
          <c:dPt>
            <c:idx val="2"/>
            <c:bubble3D val="0"/>
            <c:extLst>
              <c:ext xmlns:c16="http://schemas.microsoft.com/office/drawing/2014/chart" uri="{C3380CC4-5D6E-409C-BE32-E72D297353CC}">
                <c16:uniqueId val="{00000002-98F7-4034-8A5B-A326DD0DB02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98F7-4034-8A5B-A326DD0DB025}"/>
            </c:ext>
          </c:extLst>
        </c:ser>
        <c:dLbls>
          <c:showLegendKey val="0"/>
          <c:showVal val="0"/>
          <c:showCatName val="0"/>
          <c:showSerName val="0"/>
          <c:showPercent val="1"/>
          <c:showBubbleSize val="0"/>
          <c:showLeaderLines val="1"/>
        </c:dLbls>
        <c:firstSliceAng val="0"/>
      </c:pieChart>
    </c:plotArea>
    <c:legend>
      <c:legendPos val="b"/>
      <c:overlay val="0"/>
    </c:legend>
    <c:plotVisOnly val="1"/>
    <c:dispBlanksAs val="gap"/>
    <c:showDLblsOverMax val="0"/>
  </c:chart>
  <c:txPr>
    <a:bodyPr/>
    <a:lstStyle/>
    <a:p>
      <a:pPr>
        <a:defRPr sz="10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30-445A-A182-017DFA385BBB}"/>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30-445A-A182-017DFA385BBB}"/>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30-445A-A182-017DFA385BBB}"/>
            </c:ext>
          </c:extLst>
        </c:ser>
        <c:dLbls>
          <c:showLegendKey val="0"/>
          <c:showVal val="1"/>
          <c:showCatName val="0"/>
          <c:showSerName val="0"/>
          <c:showPercent val="0"/>
          <c:showBubbleSize val="0"/>
        </c:dLbls>
        <c:gapWidth val="95"/>
        <c:axId val="277688752"/>
        <c:axId val="277676784"/>
      </c:barChart>
      <c:catAx>
        <c:axId val="277688752"/>
        <c:scaling>
          <c:orientation val="minMax"/>
        </c:scaling>
        <c:delete val="0"/>
        <c:axPos val="l"/>
        <c:numFmt formatCode="General" sourceLinked="0"/>
        <c:majorTickMark val="none"/>
        <c:minorTickMark val="none"/>
        <c:tickLblPos val="nextTo"/>
        <c:crossAx val="277676784"/>
        <c:crosses val="autoZero"/>
        <c:auto val="1"/>
        <c:lblAlgn val="ctr"/>
        <c:lblOffset val="100"/>
        <c:noMultiLvlLbl val="0"/>
      </c:catAx>
      <c:valAx>
        <c:axId val="277676784"/>
        <c:scaling>
          <c:orientation val="minMax"/>
        </c:scaling>
        <c:delete val="1"/>
        <c:axPos val="b"/>
        <c:numFmt formatCode="General" sourceLinked="1"/>
        <c:majorTickMark val="none"/>
        <c:minorTickMark val="none"/>
        <c:tickLblPos val="nextTo"/>
        <c:crossAx val="27768875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3727-438A-8C3B-FC2F91CE9976}"/>
            </c:ext>
          </c:extLst>
        </c:ser>
        <c:dLbls>
          <c:showLegendKey val="0"/>
          <c:showVal val="1"/>
          <c:showCatName val="0"/>
          <c:showSerName val="0"/>
          <c:showPercent val="0"/>
          <c:showBubbleSize val="0"/>
        </c:dLbls>
        <c:gapWidth val="150"/>
        <c:overlap val="-25"/>
        <c:axId val="89325024"/>
        <c:axId val="89328288"/>
      </c:barChart>
      <c:catAx>
        <c:axId val="8932502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9328288"/>
        <c:crosses val="autoZero"/>
        <c:auto val="1"/>
        <c:lblAlgn val="ctr"/>
        <c:lblOffset val="100"/>
        <c:noMultiLvlLbl val="0"/>
      </c:catAx>
      <c:valAx>
        <c:axId val="89328288"/>
        <c:scaling>
          <c:orientation val="minMax"/>
        </c:scaling>
        <c:delete val="1"/>
        <c:axPos val="l"/>
        <c:numFmt formatCode="####.##" sourceLinked="1"/>
        <c:majorTickMark val="none"/>
        <c:minorTickMark val="none"/>
        <c:tickLblPos val="nextTo"/>
        <c:crossAx val="8932502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27E2-42DB-B2CD-FCAB123573AF}"/>
            </c:ext>
          </c:extLst>
        </c:ser>
        <c:dLbls>
          <c:showLegendKey val="0"/>
          <c:showVal val="1"/>
          <c:showCatName val="0"/>
          <c:showSerName val="0"/>
          <c:showPercent val="0"/>
          <c:showBubbleSize val="0"/>
        </c:dLbls>
        <c:gapWidth val="150"/>
        <c:axId val="89334272"/>
        <c:axId val="89180720"/>
      </c:barChart>
      <c:catAx>
        <c:axId val="89334272"/>
        <c:scaling>
          <c:orientation val="minMax"/>
        </c:scaling>
        <c:delete val="0"/>
        <c:axPos val="l"/>
        <c:numFmt formatCode="General" sourceLinked="1"/>
        <c:majorTickMark val="none"/>
        <c:minorTickMark val="none"/>
        <c:tickLblPos val="nextTo"/>
        <c:txPr>
          <a:bodyPr rot="-60000000" vert="horz"/>
          <a:lstStyle/>
          <a:p>
            <a:pPr>
              <a:defRPr/>
            </a:pPr>
            <a:endParaRPr lang="en-US"/>
          </a:p>
        </c:txPr>
        <c:crossAx val="89180720"/>
        <c:crosses val="autoZero"/>
        <c:auto val="1"/>
        <c:lblAlgn val="ctr"/>
        <c:lblOffset val="100"/>
        <c:noMultiLvlLbl val="0"/>
      </c:catAx>
      <c:valAx>
        <c:axId val="89180720"/>
        <c:scaling>
          <c:orientation val="minMax"/>
        </c:scaling>
        <c:delete val="1"/>
        <c:axPos val="b"/>
        <c:numFmt formatCode="####.##" sourceLinked="1"/>
        <c:majorTickMark val="none"/>
        <c:minorTickMark val="none"/>
        <c:tickLblPos val="nextTo"/>
        <c:crossAx val="89334272"/>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E91-41F4-A035-F18F7190CF45}"/>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E91-41F4-A035-F18F7190CF45}"/>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E91-41F4-A035-F18F7190CF45}"/>
            </c:ext>
          </c:extLst>
        </c:ser>
        <c:dLbls>
          <c:showLegendKey val="0"/>
          <c:showVal val="1"/>
          <c:showCatName val="0"/>
          <c:showSerName val="0"/>
          <c:showPercent val="0"/>
          <c:showBubbleSize val="0"/>
        </c:dLbls>
        <c:gapWidth val="150"/>
        <c:axId val="277681136"/>
        <c:axId val="277682224"/>
      </c:barChart>
      <c:catAx>
        <c:axId val="277681136"/>
        <c:scaling>
          <c:orientation val="minMax"/>
        </c:scaling>
        <c:delete val="0"/>
        <c:axPos val="b"/>
        <c:numFmt formatCode="General" sourceLinked="1"/>
        <c:majorTickMark val="none"/>
        <c:minorTickMark val="none"/>
        <c:tickLblPos val="nextTo"/>
        <c:crossAx val="277682224"/>
        <c:crosses val="autoZero"/>
        <c:auto val="1"/>
        <c:lblAlgn val="ctr"/>
        <c:lblOffset val="100"/>
        <c:noMultiLvlLbl val="0"/>
      </c:catAx>
      <c:valAx>
        <c:axId val="277682224"/>
        <c:scaling>
          <c:orientation val="minMax"/>
        </c:scaling>
        <c:delete val="1"/>
        <c:axPos val="l"/>
        <c:numFmt formatCode="General" sourceLinked="1"/>
        <c:majorTickMark val="out"/>
        <c:minorTickMark val="none"/>
        <c:tickLblPos val="nextTo"/>
        <c:crossAx val="27768113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98-4346-8175-431A31F0A168}"/>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98-4346-8175-431A31F0A168}"/>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98-4346-8175-431A31F0A168}"/>
            </c:ext>
          </c:extLst>
        </c:ser>
        <c:dLbls>
          <c:showLegendKey val="0"/>
          <c:showVal val="1"/>
          <c:showCatName val="0"/>
          <c:showSerName val="0"/>
          <c:showPercent val="0"/>
          <c:showBubbleSize val="0"/>
        </c:dLbls>
        <c:gapWidth val="150"/>
        <c:axId val="277689840"/>
        <c:axId val="277687664"/>
      </c:barChart>
      <c:catAx>
        <c:axId val="277689840"/>
        <c:scaling>
          <c:orientation val="minMax"/>
        </c:scaling>
        <c:delete val="0"/>
        <c:axPos val="b"/>
        <c:numFmt formatCode="General" sourceLinked="1"/>
        <c:majorTickMark val="none"/>
        <c:minorTickMark val="none"/>
        <c:tickLblPos val="nextTo"/>
        <c:crossAx val="277687664"/>
        <c:crosses val="autoZero"/>
        <c:auto val="1"/>
        <c:lblAlgn val="ctr"/>
        <c:lblOffset val="100"/>
        <c:noMultiLvlLbl val="0"/>
      </c:catAx>
      <c:valAx>
        <c:axId val="277687664"/>
        <c:scaling>
          <c:orientation val="minMax"/>
        </c:scaling>
        <c:delete val="1"/>
        <c:axPos val="l"/>
        <c:numFmt formatCode="General" sourceLinked="1"/>
        <c:majorTickMark val="out"/>
        <c:minorTickMark val="none"/>
        <c:tickLblPos val="nextTo"/>
        <c:crossAx val="277689840"/>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F-4207-B8A3-14AFD7DA0275}"/>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2F-4207-B8A3-14AFD7DA0275}"/>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2F-4207-B8A3-14AFD7DA0275}"/>
            </c:ext>
          </c:extLst>
        </c:ser>
        <c:dLbls>
          <c:showLegendKey val="0"/>
          <c:showVal val="1"/>
          <c:showCatName val="0"/>
          <c:showSerName val="0"/>
          <c:showPercent val="0"/>
          <c:showBubbleSize val="0"/>
        </c:dLbls>
        <c:gapWidth val="95"/>
        <c:overlap val="100"/>
        <c:axId val="277680592"/>
        <c:axId val="277688208"/>
      </c:barChart>
      <c:catAx>
        <c:axId val="277680592"/>
        <c:scaling>
          <c:orientation val="minMax"/>
        </c:scaling>
        <c:delete val="0"/>
        <c:axPos val="b"/>
        <c:numFmt formatCode="General" sourceLinked="0"/>
        <c:majorTickMark val="none"/>
        <c:minorTickMark val="none"/>
        <c:tickLblPos val="nextTo"/>
        <c:crossAx val="277688208"/>
        <c:crosses val="autoZero"/>
        <c:auto val="1"/>
        <c:lblAlgn val="ctr"/>
        <c:lblOffset val="100"/>
        <c:noMultiLvlLbl val="0"/>
      </c:catAx>
      <c:valAx>
        <c:axId val="277688208"/>
        <c:scaling>
          <c:orientation val="minMax"/>
        </c:scaling>
        <c:delete val="1"/>
        <c:axPos val="l"/>
        <c:numFmt formatCode="General" sourceLinked="1"/>
        <c:majorTickMark val="none"/>
        <c:minorTickMark val="none"/>
        <c:tickLblPos val="nextTo"/>
        <c:crossAx val="27768059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2C0A-4AC3-A848-00A14A861095}"/>
              </c:ext>
            </c:extLst>
          </c:dPt>
          <c:dPt>
            <c:idx val="1"/>
            <c:bubble3D val="0"/>
            <c:extLst>
              <c:ext xmlns:c16="http://schemas.microsoft.com/office/drawing/2014/chart" uri="{C3380CC4-5D6E-409C-BE32-E72D297353CC}">
                <c16:uniqueId val="{00000001-2C0A-4AC3-A848-00A14A861095}"/>
              </c:ext>
            </c:extLst>
          </c:dPt>
          <c:dPt>
            <c:idx val="2"/>
            <c:bubble3D val="0"/>
            <c:extLst>
              <c:ext xmlns:c16="http://schemas.microsoft.com/office/drawing/2014/chart" uri="{C3380CC4-5D6E-409C-BE32-E72D297353CC}">
                <c16:uniqueId val="{00000002-2C0A-4AC3-A848-00A14A86109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2C0A-4AC3-A848-00A14A861095}"/>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F2DB-481B-96FB-C3F78A642F3F}"/>
              </c:ext>
            </c:extLst>
          </c:dPt>
          <c:dPt>
            <c:idx val="1"/>
            <c:bubble3D val="0"/>
            <c:extLst>
              <c:ext xmlns:c16="http://schemas.microsoft.com/office/drawing/2014/chart" uri="{C3380CC4-5D6E-409C-BE32-E72D297353CC}">
                <c16:uniqueId val="{00000001-F2DB-481B-96FB-C3F78A642F3F}"/>
              </c:ext>
            </c:extLst>
          </c:dPt>
          <c:dPt>
            <c:idx val="2"/>
            <c:bubble3D val="0"/>
            <c:extLst>
              <c:ext xmlns:c16="http://schemas.microsoft.com/office/drawing/2014/chart" uri="{C3380CC4-5D6E-409C-BE32-E72D297353CC}">
                <c16:uniqueId val="{00000002-F2DB-481B-96FB-C3F78A642F3F}"/>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F2DB-481B-96FB-C3F78A642F3F}"/>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49F-45D2-A57F-0E2F2A8955FC}"/>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49F-45D2-A57F-0E2F2A8955FC}"/>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49F-45D2-A57F-0E2F2A8955FC}"/>
            </c:ext>
          </c:extLst>
        </c:ser>
        <c:dLbls>
          <c:showLegendKey val="0"/>
          <c:showVal val="1"/>
          <c:showCatName val="0"/>
          <c:showSerName val="0"/>
          <c:showPercent val="0"/>
          <c:showBubbleSize val="0"/>
        </c:dLbls>
        <c:gapWidth val="95"/>
        <c:overlap val="100"/>
        <c:axId val="277686576"/>
        <c:axId val="277677872"/>
      </c:barChart>
      <c:catAx>
        <c:axId val="277686576"/>
        <c:scaling>
          <c:orientation val="minMax"/>
        </c:scaling>
        <c:delete val="0"/>
        <c:axPos val="b"/>
        <c:numFmt formatCode="General" sourceLinked="0"/>
        <c:majorTickMark val="none"/>
        <c:minorTickMark val="none"/>
        <c:tickLblPos val="nextTo"/>
        <c:crossAx val="277677872"/>
        <c:crosses val="autoZero"/>
        <c:auto val="1"/>
        <c:lblAlgn val="ctr"/>
        <c:lblOffset val="100"/>
        <c:noMultiLvlLbl val="0"/>
      </c:catAx>
      <c:valAx>
        <c:axId val="277677872"/>
        <c:scaling>
          <c:orientation val="minMax"/>
        </c:scaling>
        <c:delete val="1"/>
        <c:axPos val="l"/>
        <c:numFmt formatCode="General" sourceLinked="1"/>
        <c:majorTickMark val="none"/>
        <c:minorTickMark val="none"/>
        <c:tickLblPos val="nextTo"/>
        <c:crossAx val="27768657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345F222-A972-1E4F-85C1-973C66857702}" type="datetimeFigureOut">
              <a:rPr lang="en-US" smtClean="0"/>
              <a:t>9/13/2022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F4ABEE-71FB-334A-9D90-C873A589F275}" type="slidenum">
              <a:rPr lang="en-US" smtClean="0"/>
              <a:t>‹#›</a:t>
            </a:fld>
            <a:endParaRPr lang="en-US"/>
          </a:p>
        </p:txBody>
      </p:sp>
    </p:spTree>
    <p:extLst>
      <p:ext uri="{BB962C8B-B14F-4D97-AF65-F5344CB8AC3E}">
        <p14:creationId xmlns:p14="http://schemas.microsoft.com/office/powerpoint/2010/main" val="21807137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8268DCD-ED9C-8C48-954C-583A501F531E}" type="datetimeFigureOut">
              <a:rPr lang="en-US" smtClean="0"/>
              <a:t>9/13/2022</a:t>
            </a:fld>
            <a:endParaRPr lang="en-US"/>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E6E0873-CC5A-184F-9292-44FDA6E72081}" type="slidenum">
              <a:rPr lang="en-US" smtClean="0"/>
              <a:t>‹#›</a:t>
            </a:fld>
            <a:endParaRPr lang="en-US"/>
          </a:p>
        </p:txBody>
      </p:sp>
    </p:spTree>
    <p:extLst>
      <p:ext uri="{BB962C8B-B14F-4D97-AF65-F5344CB8AC3E}">
        <p14:creationId xmlns:p14="http://schemas.microsoft.com/office/powerpoint/2010/main" val="1100794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E0873-CC5A-184F-9292-44FDA6E72081}" type="slidenum">
              <a:rPr lang="en-US" smtClean="0"/>
              <a:t>2</a:t>
            </a:fld>
            <a:endParaRPr lang="en-US"/>
          </a:p>
        </p:txBody>
      </p:sp>
    </p:spTree>
    <p:extLst>
      <p:ext uri="{BB962C8B-B14F-4D97-AF65-F5344CB8AC3E}">
        <p14:creationId xmlns:p14="http://schemas.microsoft.com/office/powerpoint/2010/main" val="93586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15</a:t>
            </a:fld>
            <a:endParaRPr lang="en-US"/>
          </a:p>
        </p:txBody>
      </p:sp>
    </p:spTree>
    <p:extLst>
      <p:ext uri="{BB962C8B-B14F-4D97-AF65-F5344CB8AC3E}">
        <p14:creationId xmlns:p14="http://schemas.microsoft.com/office/powerpoint/2010/main" val="4135328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16</a:t>
            </a:fld>
            <a:endParaRPr lang="en-US"/>
          </a:p>
        </p:txBody>
      </p:sp>
    </p:spTree>
    <p:extLst>
      <p:ext uri="{BB962C8B-B14F-4D97-AF65-F5344CB8AC3E}">
        <p14:creationId xmlns:p14="http://schemas.microsoft.com/office/powerpoint/2010/main" val="284643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17</a:t>
            </a:fld>
            <a:endParaRPr lang="en-US"/>
          </a:p>
        </p:txBody>
      </p:sp>
    </p:spTree>
    <p:extLst>
      <p:ext uri="{BB962C8B-B14F-4D97-AF65-F5344CB8AC3E}">
        <p14:creationId xmlns:p14="http://schemas.microsoft.com/office/powerpoint/2010/main" val="112563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20</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21</a:t>
            </a:fld>
            <a:endParaRPr lang="en-US"/>
          </a:p>
        </p:txBody>
      </p:sp>
    </p:spTree>
    <p:extLst>
      <p:ext uri="{BB962C8B-B14F-4D97-AF65-F5344CB8AC3E}">
        <p14:creationId xmlns:p14="http://schemas.microsoft.com/office/powerpoint/2010/main" val="109364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22</a:t>
            </a:fld>
            <a:endParaRPr lang="en-US"/>
          </a:p>
        </p:txBody>
      </p:sp>
    </p:spTree>
    <p:extLst>
      <p:ext uri="{BB962C8B-B14F-4D97-AF65-F5344CB8AC3E}">
        <p14:creationId xmlns:p14="http://schemas.microsoft.com/office/powerpoint/2010/main" val="96741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24</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25</a:t>
            </a:fld>
            <a:endParaRPr lang="en-US"/>
          </a:p>
        </p:txBody>
      </p:sp>
    </p:spTree>
    <p:extLst>
      <p:ext uri="{BB962C8B-B14F-4D97-AF65-F5344CB8AC3E}">
        <p14:creationId xmlns:p14="http://schemas.microsoft.com/office/powerpoint/2010/main" val="418906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Bayesian will</a:t>
            </a:r>
            <a:r>
              <a:rPr lang="en-US" baseline="0" dirty="0"/>
              <a:t> first write out his/her priors</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26</a:t>
            </a:fld>
            <a:endParaRPr lang="en-US"/>
          </a:p>
        </p:txBody>
      </p:sp>
    </p:spTree>
    <p:extLst>
      <p:ext uri="{BB962C8B-B14F-4D97-AF65-F5344CB8AC3E}">
        <p14:creationId xmlns:p14="http://schemas.microsoft.com/office/powerpoint/2010/main" val="8389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step</a:t>
            </a:r>
            <a:r>
              <a:rPr lang="en-US" baseline="0" dirty="0"/>
              <a:t> with the frequentist</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27</a:t>
            </a:fld>
            <a:endParaRPr lang="en-US"/>
          </a:p>
        </p:txBody>
      </p:sp>
    </p:spTree>
    <p:extLst>
      <p:ext uri="{BB962C8B-B14F-4D97-AF65-F5344CB8AC3E}">
        <p14:creationId xmlns:p14="http://schemas.microsoft.com/office/powerpoint/2010/main" val="298666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4</a:t>
            </a:fld>
            <a:endParaRPr lang="en-US"/>
          </a:p>
        </p:txBody>
      </p:sp>
    </p:spTree>
    <p:extLst>
      <p:ext uri="{BB962C8B-B14F-4D97-AF65-F5344CB8AC3E}">
        <p14:creationId xmlns:p14="http://schemas.microsoft.com/office/powerpoint/2010/main" val="2550440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math behind our implementation in Annalect R code.</a:t>
            </a:r>
          </a:p>
        </p:txBody>
      </p:sp>
      <p:sp>
        <p:nvSpPr>
          <p:cNvPr id="4" name="Slide Number Placeholder 3"/>
          <p:cNvSpPr>
            <a:spLocks noGrp="1"/>
          </p:cNvSpPr>
          <p:nvPr>
            <p:ph type="sldNum" sz="quarter" idx="5"/>
          </p:nvPr>
        </p:nvSpPr>
        <p:spPr/>
        <p:txBody>
          <a:bodyPr/>
          <a:lstStyle/>
          <a:p>
            <a:fld id="{6E6E0873-CC5A-184F-9292-44FDA6E72081}" type="slidenum">
              <a:rPr lang="en-US" smtClean="0"/>
              <a:t>29</a:t>
            </a:fld>
            <a:endParaRPr lang="en-US"/>
          </a:p>
        </p:txBody>
      </p:sp>
    </p:spTree>
    <p:extLst>
      <p:ext uri="{BB962C8B-B14F-4D97-AF65-F5344CB8AC3E}">
        <p14:creationId xmlns:p14="http://schemas.microsoft.com/office/powerpoint/2010/main" val="3958874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32</a:t>
            </a:fld>
            <a:endParaRPr lang="en-US"/>
          </a:p>
        </p:txBody>
      </p:sp>
    </p:spTree>
    <p:extLst>
      <p:ext uri="{BB962C8B-B14F-4D97-AF65-F5344CB8AC3E}">
        <p14:creationId xmlns:p14="http://schemas.microsoft.com/office/powerpoint/2010/main" val="493141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33</a:t>
            </a:fld>
            <a:endParaRPr lang="en-US"/>
          </a:p>
        </p:txBody>
      </p:sp>
    </p:spTree>
    <p:extLst>
      <p:ext uri="{BB962C8B-B14F-4D97-AF65-F5344CB8AC3E}">
        <p14:creationId xmlns:p14="http://schemas.microsoft.com/office/powerpoint/2010/main" val="139147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6</a:t>
            </a:fld>
            <a:endParaRPr lang="en-US"/>
          </a:p>
        </p:txBody>
      </p:sp>
    </p:spTree>
    <p:extLst>
      <p:ext uri="{BB962C8B-B14F-4D97-AF65-F5344CB8AC3E}">
        <p14:creationId xmlns:p14="http://schemas.microsoft.com/office/powerpoint/2010/main" val="179494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7</a:t>
            </a:fld>
            <a:endParaRPr lang="en-US"/>
          </a:p>
        </p:txBody>
      </p:sp>
    </p:spTree>
    <p:extLst>
      <p:ext uri="{BB962C8B-B14F-4D97-AF65-F5344CB8AC3E}">
        <p14:creationId xmlns:p14="http://schemas.microsoft.com/office/powerpoint/2010/main" val="157569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8</a:t>
            </a:fld>
            <a:endParaRPr lang="en-US"/>
          </a:p>
        </p:txBody>
      </p:sp>
    </p:spTree>
    <p:extLst>
      <p:ext uri="{BB962C8B-B14F-4D97-AF65-F5344CB8AC3E}">
        <p14:creationId xmlns:p14="http://schemas.microsoft.com/office/powerpoint/2010/main" val="143690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9</a:t>
            </a:fld>
            <a:endParaRPr lang="en-US"/>
          </a:p>
        </p:txBody>
      </p:sp>
    </p:spTree>
    <p:extLst>
      <p:ext uri="{BB962C8B-B14F-4D97-AF65-F5344CB8AC3E}">
        <p14:creationId xmlns:p14="http://schemas.microsoft.com/office/powerpoint/2010/main" val="1830133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creative and exciting name. I am open for suggestions. </a:t>
            </a:r>
          </a:p>
        </p:txBody>
      </p:sp>
      <p:sp>
        <p:nvSpPr>
          <p:cNvPr id="4" name="Slide Number Placeholder 3"/>
          <p:cNvSpPr>
            <a:spLocks noGrp="1"/>
          </p:cNvSpPr>
          <p:nvPr>
            <p:ph type="sldNum" sz="quarter" idx="10"/>
          </p:nvPr>
        </p:nvSpPr>
        <p:spPr/>
        <p:txBody>
          <a:bodyPr/>
          <a:lstStyle/>
          <a:p>
            <a:fld id="{6E6E0873-CC5A-184F-9292-44FDA6E72081}" type="slidenum">
              <a:rPr lang="en-US" smtClean="0"/>
              <a:t>10</a:t>
            </a:fld>
            <a:endParaRPr lang="en-US"/>
          </a:p>
        </p:txBody>
      </p:sp>
    </p:spTree>
    <p:extLst>
      <p:ext uri="{BB962C8B-B14F-4D97-AF65-F5344CB8AC3E}">
        <p14:creationId xmlns:p14="http://schemas.microsoft.com/office/powerpoint/2010/main" val="270063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13</a:t>
            </a:fld>
            <a:endParaRPr lang="en-US"/>
          </a:p>
        </p:txBody>
      </p:sp>
    </p:spTree>
    <p:extLst>
      <p:ext uri="{BB962C8B-B14F-4D97-AF65-F5344CB8AC3E}">
        <p14:creationId xmlns:p14="http://schemas.microsoft.com/office/powerpoint/2010/main" val="40956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14</a:t>
            </a:fld>
            <a:endParaRPr lang="en-US"/>
          </a:p>
        </p:txBody>
      </p:sp>
    </p:spTree>
    <p:extLst>
      <p:ext uri="{BB962C8B-B14F-4D97-AF65-F5344CB8AC3E}">
        <p14:creationId xmlns:p14="http://schemas.microsoft.com/office/powerpoint/2010/main" val="5865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twitter.com/annalect" TargetMode="External"/><Relationship Id="rId7" Type="http://schemas.openxmlformats.org/officeDocument/2006/relationships/image" Target="../media/image4.png"/><Relationship Id="rId2" Type="http://schemas.openxmlformats.org/officeDocument/2006/relationships/hyperlink" Target="http://annalect.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linkedin.com/company/annalect-group" TargetMode="External"/><Relationship Id="rId4" Type="http://schemas.openxmlformats.org/officeDocument/2006/relationships/hyperlink" Target="http://facebook.com/annalectgroup"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hyperlink" Target="http://annalect.com"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annalect.com" TargetMode="External"/><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2" y="1928504"/>
            <a:ext cx="10969943" cy="1470025"/>
          </a:xfrm>
        </p:spPr>
        <p:txBody>
          <a:bodyPr anchor="b"/>
          <a:lstStyle>
            <a:lvl1pPr algn="l">
              <a:defRPr/>
            </a:lvl1pPr>
          </a:lstStyle>
          <a:p>
            <a:r>
              <a:rPr lang="en-US" dirty="0"/>
              <a:t>Main Title of Presentation</a:t>
            </a:r>
          </a:p>
        </p:txBody>
      </p:sp>
      <p:sp>
        <p:nvSpPr>
          <p:cNvPr id="3" name="Subtitle 2"/>
          <p:cNvSpPr>
            <a:spLocks noGrp="1"/>
          </p:cNvSpPr>
          <p:nvPr>
            <p:ph type="subTitle" idx="1" hasCustomPrompt="1"/>
          </p:nvPr>
        </p:nvSpPr>
        <p:spPr>
          <a:xfrm>
            <a:off x="609440" y="3473823"/>
            <a:ext cx="10969945" cy="1752600"/>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66140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annalect.com</a:t>
            </a:r>
          </a:p>
        </p:txBody>
      </p:sp>
      <p:sp>
        <p:nvSpPr>
          <p:cNvPr id="6" name="Oval 5"/>
          <p:cNvSpPr/>
          <p:nvPr userDrawn="1"/>
        </p:nvSpPr>
        <p:spPr>
          <a:xfrm>
            <a:off x="11677707" y="6382000"/>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7" name="Slide Number Placeholder 5"/>
          <p:cNvSpPr>
            <a:spLocks noGrp="1"/>
          </p:cNvSpPr>
          <p:nvPr>
            <p:ph type="sldNum" sz="quarter" idx="4"/>
          </p:nvPr>
        </p:nvSpPr>
        <p:spPr>
          <a:xfrm>
            <a:off x="11677707" y="6383174"/>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9" name="Title 1"/>
          <p:cNvSpPr>
            <a:spLocks noGrp="1"/>
          </p:cNvSpPr>
          <p:nvPr>
            <p:ph type="ctrTitle" hasCustomPrompt="1"/>
          </p:nvPr>
        </p:nvSpPr>
        <p:spPr>
          <a:xfrm>
            <a:off x="609442" y="1928498"/>
            <a:ext cx="10969941" cy="1470025"/>
          </a:xfrm>
        </p:spPr>
        <p:txBody>
          <a:bodyPr anchor="b"/>
          <a:lstStyle>
            <a:lvl1pPr algn="l">
              <a:defRPr/>
            </a:lvl1pPr>
          </a:lstStyle>
          <a:p>
            <a:r>
              <a:rPr lang="en-US" dirty="0"/>
              <a:t>Chapter Title</a:t>
            </a:r>
          </a:p>
        </p:txBody>
      </p:sp>
      <p:sp>
        <p:nvSpPr>
          <p:cNvPr id="10" name="Subtitle 2"/>
          <p:cNvSpPr>
            <a:spLocks noGrp="1"/>
          </p:cNvSpPr>
          <p:nvPr>
            <p:ph type="subTitle" idx="1" hasCustomPrompt="1"/>
          </p:nvPr>
        </p:nvSpPr>
        <p:spPr>
          <a:xfrm>
            <a:off x="609441" y="3473817"/>
            <a:ext cx="10969942" cy="1752600"/>
          </a:xfrm>
        </p:spPr>
        <p:txBody>
          <a:bodyPr/>
          <a:lstStyle>
            <a:lvl1pPr marL="0" indent="0" algn="l">
              <a:buNone/>
              <a:defRPr b="0" spc="-30" baseline="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858" y="169773"/>
            <a:ext cx="793049" cy="795295"/>
          </a:xfrm>
          <a:prstGeom prst="rect">
            <a:avLst/>
          </a:prstGeom>
        </p:spPr>
      </p:pic>
    </p:spTree>
    <p:extLst>
      <p:ext uri="{BB962C8B-B14F-4D97-AF65-F5344CB8AC3E}">
        <p14:creationId xmlns:p14="http://schemas.microsoft.com/office/powerpoint/2010/main" val="42167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20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Chapter Title Under Big Image </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sp>
        <p:nvSpPr>
          <p:cNvPr id="4" name="Footer Placeholder 3"/>
          <p:cNvSpPr>
            <a:spLocks noGrp="1"/>
          </p:cNvSpPr>
          <p:nvPr>
            <p:ph type="ftr" sz="quarter" idx="11"/>
          </p:nvPr>
        </p:nvSpPr>
        <p:spPr/>
        <p:txBody>
          <a:bodyPr/>
          <a:lstStyle/>
          <a:p>
            <a:r>
              <a:rPr lang="en-US"/>
              <a:t>annalect.com</a:t>
            </a:r>
            <a:endParaRPr lang="en-US" dirty="0"/>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5844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Two Text Boxes</a:t>
            </a:r>
          </a:p>
        </p:txBody>
      </p:sp>
      <p:sp>
        <p:nvSpPr>
          <p:cNvPr id="3" name="Content Placeholder 2"/>
          <p:cNvSpPr>
            <a:spLocks noGrp="1"/>
          </p:cNvSpPr>
          <p:nvPr>
            <p:ph idx="1"/>
          </p:nvPr>
        </p:nvSpPr>
        <p:spPr>
          <a:xfrm>
            <a:off x="609442"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6" name="Content Placeholder 2"/>
          <p:cNvSpPr>
            <a:spLocks noGrp="1"/>
          </p:cNvSpPr>
          <p:nvPr>
            <p:ph idx="12"/>
          </p:nvPr>
        </p:nvSpPr>
        <p:spPr>
          <a:xfrm>
            <a:off x="6318897"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91581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3x1 Grid</a:t>
            </a:r>
          </a:p>
        </p:txBody>
      </p:sp>
      <p:sp>
        <p:nvSpPr>
          <p:cNvPr id="3" name="Content Placeholder 2"/>
          <p:cNvSpPr>
            <a:spLocks noGrp="1"/>
          </p:cNvSpPr>
          <p:nvPr>
            <p:ph idx="1"/>
          </p:nvPr>
        </p:nvSpPr>
        <p:spPr>
          <a:xfrm>
            <a:off x="609443"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7" name="Content Placeholder 2"/>
          <p:cNvSpPr>
            <a:spLocks noGrp="1"/>
          </p:cNvSpPr>
          <p:nvPr>
            <p:ph idx="12"/>
          </p:nvPr>
        </p:nvSpPr>
        <p:spPr>
          <a:xfrm>
            <a:off x="4378565"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8147688"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5390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3x2 Grid</a:t>
            </a:r>
          </a:p>
        </p:txBody>
      </p:sp>
      <p:sp>
        <p:nvSpPr>
          <p:cNvPr id="3" name="Content Placeholder 2"/>
          <p:cNvSpPr>
            <a:spLocks noGrp="1"/>
          </p:cNvSpPr>
          <p:nvPr>
            <p:ph idx="1"/>
          </p:nvPr>
        </p:nvSpPr>
        <p:spPr>
          <a:xfrm>
            <a:off x="609442"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9" name="Content Placeholder 2"/>
          <p:cNvSpPr>
            <a:spLocks noGrp="1"/>
          </p:cNvSpPr>
          <p:nvPr>
            <p:ph idx="12"/>
          </p:nvPr>
        </p:nvSpPr>
        <p:spPr>
          <a:xfrm>
            <a:off x="609442"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344014"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344014"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8078585"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8078585"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Oval 18"/>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0"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709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4x1 Grid</a:t>
            </a:r>
          </a:p>
        </p:txBody>
      </p:sp>
      <p:sp>
        <p:nvSpPr>
          <p:cNvPr id="3" name="Content Placeholder 2"/>
          <p:cNvSpPr>
            <a:spLocks noGrp="1"/>
          </p:cNvSpPr>
          <p:nvPr>
            <p:ph idx="1"/>
          </p:nvPr>
        </p:nvSpPr>
        <p:spPr>
          <a:xfrm>
            <a:off x="60944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10" name="Content Placeholder 2"/>
          <p:cNvSpPr>
            <a:spLocks noGrp="1"/>
          </p:cNvSpPr>
          <p:nvPr>
            <p:ph idx="13"/>
          </p:nvPr>
        </p:nvSpPr>
        <p:spPr>
          <a:xfrm>
            <a:off x="340896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900800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7"/>
          </p:nvPr>
        </p:nvSpPr>
        <p:spPr>
          <a:xfrm>
            <a:off x="620848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594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4x2 Grid</a:t>
            </a:r>
          </a:p>
        </p:txBody>
      </p:sp>
      <p:sp>
        <p:nvSpPr>
          <p:cNvPr id="3" name="Content Placeholder 2"/>
          <p:cNvSpPr>
            <a:spLocks noGrp="1"/>
          </p:cNvSpPr>
          <p:nvPr>
            <p:ph idx="1"/>
          </p:nvPr>
        </p:nvSpPr>
        <p:spPr>
          <a:xfrm>
            <a:off x="60944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20" name="Content Placeholder 2"/>
          <p:cNvSpPr>
            <a:spLocks noGrp="1"/>
          </p:cNvSpPr>
          <p:nvPr>
            <p:ph idx="22"/>
          </p:nvPr>
        </p:nvSpPr>
        <p:spPr>
          <a:xfrm>
            <a:off x="340896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3" name="Content Placeholder 2"/>
          <p:cNvSpPr>
            <a:spLocks noGrp="1"/>
          </p:cNvSpPr>
          <p:nvPr>
            <p:ph idx="23"/>
          </p:nvPr>
        </p:nvSpPr>
        <p:spPr>
          <a:xfrm>
            <a:off x="620848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4" name="Content Placeholder 2"/>
          <p:cNvSpPr>
            <a:spLocks noGrp="1"/>
          </p:cNvSpPr>
          <p:nvPr>
            <p:ph idx="24"/>
          </p:nvPr>
        </p:nvSpPr>
        <p:spPr>
          <a:xfrm>
            <a:off x="900800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Content Placeholder 2"/>
          <p:cNvSpPr>
            <a:spLocks noGrp="1"/>
          </p:cNvSpPr>
          <p:nvPr>
            <p:ph idx="25"/>
          </p:nvPr>
        </p:nvSpPr>
        <p:spPr>
          <a:xfrm>
            <a:off x="60944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6" name="Content Placeholder 2"/>
          <p:cNvSpPr>
            <a:spLocks noGrp="1"/>
          </p:cNvSpPr>
          <p:nvPr>
            <p:ph idx="26"/>
          </p:nvPr>
        </p:nvSpPr>
        <p:spPr>
          <a:xfrm>
            <a:off x="340896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7" name="Content Placeholder 2"/>
          <p:cNvSpPr>
            <a:spLocks noGrp="1"/>
          </p:cNvSpPr>
          <p:nvPr>
            <p:ph idx="27"/>
          </p:nvPr>
        </p:nvSpPr>
        <p:spPr>
          <a:xfrm>
            <a:off x="620848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8" name="Content Placeholder 2"/>
          <p:cNvSpPr>
            <a:spLocks noGrp="1"/>
          </p:cNvSpPr>
          <p:nvPr>
            <p:ph idx="28"/>
          </p:nvPr>
        </p:nvSpPr>
        <p:spPr>
          <a:xfrm>
            <a:off x="900800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9303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274638"/>
            <a:ext cx="5123559" cy="1143000"/>
          </a:xfrm>
        </p:spPr>
        <p:txBody>
          <a:bodyPr/>
          <a:lstStyle/>
          <a:p>
            <a:r>
              <a:rPr lang="en-US" dirty="0"/>
              <a:t>Split Slide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2793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69679" y="274638"/>
            <a:ext cx="5123559" cy="1143000"/>
          </a:xfrm>
        </p:spPr>
        <p:txBody>
          <a:bodyPr/>
          <a:lstStyle/>
          <a:p>
            <a:r>
              <a:rPr lang="en-US" dirty="0"/>
              <a:t>Split Slide </a:t>
            </a:r>
          </a:p>
        </p:txBody>
      </p:sp>
      <p:sp>
        <p:nvSpPr>
          <p:cNvPr id="3" name="Content Placeholder 2"/>
          <p:cNvSpPr>
            <a:spLocks noGrp="1"/>
          </p:cNvSpPr>
          <p:nvPr>
            <p:ph idx="1"/>
          </p:nvPr>
        </p:nvSpPr>
        <p:spPr>
          <a:xfrm>
            <a:off x="6469678"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9866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11" name="Content Placeholder 2"/>
          <p:cNvSpPr>
            <a:spLocks noGrp="1"/>
          </p:cNvSpPr>
          <p:nvPr>
            <p:ph idx="12"/>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6455824" y="273050"/>
            <a:ext cx="5123562" cy="1144588"/>
          </a:xfrm>
        </p:spPr>
        <p:txBody>
          <a:bodyPr anchor="ctr">
            <a:normAutofit/>
          </a:bodyPr>
          <a:lstStyle>
            <a:lvl1pPr algn="l" defTabSz="457200" rtl="0" eaLnBrk="1" latinLnBrk="0" hangingPunct="1">
              <a:lnSpc>
                <a:spcPct val="80000"/>
              </a:lnSpc>
              <a:spcBef>
                <a:spcPct val="0"/>
              </a:spcBef>
              <a:buNone/>
              <a:defRPr lang="en-US" sz="4000" b="1" i="0" kern="1200" spc="-130" baseline="0" dirty="0">
                <a:solidFill>
                  <a:schemeClr val="accent3"/>
                </a:solidFill>
                <a:latin typeface="Arial"/>
                <a:ea typeface="+mj-ea"/>
                <a:cs typeface="Arial"/>
              </a:defRPr>
            </a:lvl1pPr>
          </a:lstStyle>
          <a:p>
            <a:pPr lvl="0"/>
            <a:r>
              <a:rPr lang="en-US" dirty="0"/>
              <a:t>Split Slide – 2 Heads</a:t>
            </a:r>
          </a:p>
        </p:txBody>
      </p:sp>
    </p:spTree>
    <p:extLst>
      <p:ext uri="{BB962C8B-B14F-4D97-AF65-F5344CB8AC3E}">
        <p14:creationId xmlns:p14="http://schemas.microsoft.com/office/powerpoint/2010/main" val="40567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chemeClr val="bg2"/>
          </a:solidFill>
        </p:spPr>
        <p:txBody>
          <a:bodyPr/>
          <a:lstStyle/>
          <a:p>
            <a:endParaRPr lang="en-US" dirty="0"/>
          </a:p>
        </p:txBody>
      </p:sp>
      <p:sp>
        <p:nvSpPr>
          <p:cNvPr id="2" name="Title 1"/>
          <p:cNvSpPr>
            <a:spLocks noGrp="1"/>
          </p:cNvSpPr>
          <p:nvPr>
            <p:ph type="ctrTitle" hasCustomPrompt="1"/>
          </p:nvPr>
        </p:nvSpPr>
        <p:spPr>
          <a:xfrm>
            <a:off x="609442" y="4232275"/>
            <a:ext cx="10969943" cy="732802"/>
          </a:xfrm>
        </p:spPr>
        <p:txBody>
          <a:bodyPr anchor="b"/>
          <a:lstStyle>
            <a:lvl1pPr algn="l">
              <a:defRPr/>
            </a:lvl1pPr>
          </a:lstStyle>
          <a:p>
            <a:r>
              <a:rPr lang="en-US" dirty="0"/>
              <a:t>Main Title of Presentation Under Big Picture</a:t>
            </a:r>
          </a:p>
        </p:txBody>
      </p:sp>
      <p:sp>
        <p:nvSpPr>
          <p:cNvPr id="3" name="Subtitle 2"/>
          <p:cNvSpPr>
            <a:spLocks noGrp="1"/>
          </p:cNvSpPr>
          <p:nvPr>
            <p:ph type="subTitle" idx="1" hasCustomPrompt="1"/>
          </p:nvPr>
        </p:nvSpPr>
        <p:spPr>
          <a:xfrm>
            <a:off x="609440" y="5040375"/>
            <a:ext cx="10969945"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6019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lit Content + Figure">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Figure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04298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lit Content + Photo">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1" y="0"/>
            <a:ext cx="6091238" cy="6858000"/>
          </a:xfrm>
          <a:solidFill>
            <a:schemeClr val="bg2"/>
          </a:solidFill>
        </p:spPr>
        <p:txBody>
          <a:bodyPr/>
          <a:lstStyle/>
          <a:p>
            <a:endParaRPr lang="en-US"/>
          </a:p>
        </p:txBody>
      </p:sp>
      <p:sp>
        <p:nvSpPr>
          <p:cNvPr id="2" name="Title 1"/>
          <p:cNvSpPr>
            <a:spLocks noGrp="1"/>
          </p:cNvSpPr>
          <p:nvPr>
            <p:ph type="title" hasCustomPrompt="1"/>
          </p:nvPr>
        </p:nvSpPr>
        <p:spPr>
          <a:xfrm>
            <a:off x="6455825" y="274638"/>
            <a:ext cx="5123559" cy="1143000"/>
          </a:xfrm>
        </p:spPr>
        <p:txBody>
          <a:bodyPr/>
          <a:lstStyle/>
          <a:p>
            <a:r>
              <a:rPr lang="en-US" dirty="0"/>
              <a:t>Split Slide + Photo</a:t>
            </a:r>
          </a:p>
        </p:txBody>
      </p:sp>
      <p:sp>
        <p:nvSpPr>
          <p:cNvPr id="3" name="Content Placeholder 2"/>
          <p:cNvSpPr>
            <a:spLocks noGrp="1"/>
          </p:cNvSpPr>
          <p:nvPr>
            <p:ph idx="1"/>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Footer Placeholder 3"/>
          <p:cNvSpPr>
            <a:spLocks noGrp="1"/>
          </p:cNvSpPr>
          <p:nvPr>
            <p:ph type="ftr" sz="quarter" idx="10"/>
          </p:nvPr>
        </p:nvSpPr>
        <p:spPr/>
        <p:txBody>
          <a:bodyPr/>
          <a:lstStyle/>
          <a:p>
            <a:r>
              <a:rPr lang="en-US"/>
              <a:t>annalect.com</a:t>
            </a:r>
            <a:endParaRPr lang="en-US" dirty="0"/>
          </a:p>
        </p:txBody>
      </p:sp>
    </p:spTree>
    <p:extLst>
      <p:ext uri="{BB962C8B-B14F-4D97-AF65-F5344CB8AC3E}">
        <p14:creationId xmlns:p14="http://schemas.microsoft.com/office/powerpoint/2010/main" val="38470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Big Horizontal Fig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Big Horizontal Figure</a:t>
            </a:r>
          </a:p>
        </p:txBody>
      </p:sp>
      <p:sp>
        <p:nvSpPr>
          <p:cNvPr id="4" name="Footer Placeholder 3"/>
          <p:cNvSpPr>
            <a:spLocks noGrp="1"/>
          </p:cNvSpPr>
          <p:nvPr>
            <p:ph type="ftr" sz="quarter" idx="11"/>
          </p:nvPr>
        </p:nvSpPr>
        <p:spPr/>
        <p:txBody>
          <a:bodyPr/>
          <a:lstStyle/>
          <a:p>
            <a:r>
              <a:rPr lang="en-US"/>
              <a:t>annalect.com</a:t>
            </a:r>
          </a:p>
        </p:txBody>
      </p:sp>
      <p:sp>
        <p:nvSpPr>
          <p:cNvPr id="6" name="Rectangle 5"/>
          <p:cNvSpPr/>
          <p:nvPr userDrawn="1"/>
        </p:nvSpPr>
        <p:spPr>
          <a:xfrm>
            <a:off x="0" y="1253613"/>
            <a:ext cx="12188826" cy="4924322"/>
          </a:xfrm>
          <a:prstGeom prst="rect">
            <a:avLst/>
          </a:prstGeom>
          <a:solidFill>
            <a:srgbClr val="EAEAEA"/>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dirty="0">
              <a:solidFill>
                <a:schemeClr val="bg1"/>
              </a:solidFill>
              <a:latin typeface="Arial"/>
              <a:cs typeface="Arial"/>
            </a:endParaRP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416009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ogo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Contact</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11"/>
          <p:cNvSpPr>
            <a:spLocks noGrp="1"/>
          </p:cNvSpPr>
          <p:nvPr>
            <p:ph sz="quarter" idx="14"/>
          </p:nvPr>
        </p:nvSpPr>
        <p:spPr>
          <a:xfrm>
            <a:off x="609441" y="1417638"/>
            <a:ext cx="3907901" cy="4794251"/>
          </a:xfrm>
        </p:spPr>
        <p:txBody>
          <a:bodyPr/>
          <a:lstStyle>
            <a:lvl1pPr>
              <a:lnSpc>
                <a:spcPct val="125000"/>
              </a:lnSpc>
              <a:spcBef>
                <a:spcPts val="3000"/>
              </a:spcBef>
              <a:defRPr sz="1500" baseline="0">
                <a:solidFill>
                  <a:schemeClr val="accent3"/>
                </a:solidFill>
                <a:latin typeface="+mj-lt"/>
              </a:defRPr>
            </a:lvl1pPr>
            <a:lvl2pPr marL="0" indent="0">
              <a:lnSpc>
                <a:spcPct val="125000"/>
              </a:lnSpc>
              <a:spcBef>
                <a:spcPts val="0"/>
              </a:spcBef>
              <a:buClr>
                <a:schemeClr val="tx2"/>
              </a:buClr>
              <a:buFont typeface="Arial"/>
              <a:buNone/>
              <a:defRPr sz="1200" b="0">
                <a:solidFill>
                  <a:schemeClr val="tx1"/>
                </a:solidFill>
                <a:latin typeface="+mn-lt"/>
              </a:defRPr>
            </a:lvl2pPr>
            <a:lvl3pPr marL="0" indent="0">
              <a:lnSpc>
                <a:spcPct val="125000"/>
              </a:lnSpc>
              <a:spcBef>
                <a:spcPts val="3000"/>
              </a:spcBef>
              <a:buClr>
                <a:schemeClr val="tx2"/>
              </a:buClr>
              <a:buFont typeface="Lucida Grande"/>
              <a:buNone/>
              <a:defRPr sz="1200">
                <a:solidFill>
                  <a:schemeClr val="tx1"/>
                </a:solidFill>
              </a:defRPr>
            </a:lvl3pPr>
            <a:lvl4pPr marL="0" indent="0">
              <a:lnSpc>
                <a:spcPct val="125000"/>
              </a:lnSpc>
              <a:spcBef>
                <a:spcPts val="0"/>
              </a:spcBef>
              <a:buNone/>
              <a:defRPr sz="1200"/>
            </a:lvl4pPr>
            <a:lvl5pPr marL="0" indent="0">
              <a:lnSpc>
                <a:spcPct val="125000"/>
              </a:lnSpc>
              <a:spcBef>
                <a:spcPts val="0"/>
              </a:spcBef>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txBox="1">
            <a:spLocks/>
          </p:cNvSpPr>
          <p:nvPr userDrawn="1"/>
        </p:nvSpPr>
        <p:spPr>
          <a:xfrm>
            <a:off x="4816236" y="1417638"/>
            <a:ext cx="3870565" cy="4794251"/>
          </a:xfrm>
          <a:prstGeom prst="rect">
            <a:avLst/>
          </a:prstGeom>
        </p:spPr>
        <p:txBody>
          <a:bodyPr vert="horz" lIns="91440" tIns="45720" rIns="91440" bIns="45720" rtlCol="0">
            <a:noAutofit/>
          </a:bodyPr>
          <a:lstStyle>
            <a:lvl1pPr marL="0" indent="0" algn="l" defTabSz="457200" rtl="0" eaLnBrk="1" latinLnBrk="0" hangingPunct="1">
              <a:lnSpc>
                <a:spcPct val="125000"/>
              </a:lnSpc>
              <a:spcBef>
                <a:spcPts val="1600"/>
              </a:spcBef>
              <a:buFont typeface="Arial"/>
              <a:buNone/>
              <a:defRPr sz="2000" kern="1200" baseline="0">
                <a:solidFill>
                  <a:schemeClr val="tx2"/>
                </a:solidFill>
                <a:latin typeface="+mj-lt"/>
                <a:ea typeface="+mn-ea"/>
                <a:cs typeface="Franklin Gothic Medium"/>
              </a:defRPr>
            </a:lvl1pPr>
            <a:lvl2pPr marL="0" indent="0" algn="l" defTabSz="457200" rtl="0" eaLnBrk="1" latinLnBrk="0" hangingPunct="1">
              <a:lnSpc>
                <a:spcPct val="125000"/>
              </a:lnSpc>
              <a:spcBef>
                <a:spcPts val="0"/>
              </a:spcBef>
              <a:buClr>
                <a:schemeClr val="tx2"/>
              </a:buClr>
              <a:buFont typeface="Arial"/>
              <a:buNone/>
              <a:defRPr sz="1600" kern="1200">
                <a:solidFill>
                  <a:srgbClr val="333333"/>
                </a:solidFill>
                <a:latin typeface="+mn-lt"/>
                <a:ea typeface="+mn-ea"/>
                <a:cs typeface="Franklin Gothic Medium"/>
              </a:defRPr>
            </a:lvl2pPr>
            <a:lvl3pPr marL="0" indent="0" algn="l" defTabSz="457200" rtl="0" eaLnBrk="1" latinLnBrk="0" hangingPunct="1">
              <a:lnSpc>
                <a:spcPct val="125000"/>
              </a:lnSpc>
              <a:spcBef>
                <a:spcPts val="1600"/>
              </a:spcBef>
              <a:buClr>
                <a:schemeClr val="tx2"/>
              </a:buClr>
              <a:buFont typeface="Lucida Grande"/>
              <a:buNone/>
              <a:defRPr sz="1600" kern="1200">
                <a:solidFill>
                  <a:schemeClr val="tx1"/>
                </a:solidFill>
                <a:latin typeface="Franklin Gothic Book"/>
                <a:ea typeface="+mn-ea"/>
                <a:cs typeface="Franklin Gothic Book"/>
              </a:defRPr>
            </a:lvl3pPr>
            <a:lvl4pPr marL="454025" indent="0" algn="l" defTabSz="457200" rtl="0" eaLnBrk="1" latinLnBrk="0" hangingPunct="1">
              <a:lnSpc>
                <a:spcPct val="125000"/>
              </a:lnSpc>
              <a:spcBef>
                <a:spcPts val="0"/>
              </a:spcBef>
              <a:buClr>
                <a:schemeClr val="tx2"/>
              </a:buClr>
              <a:buFont typeface="Arial"/>
              <a:buNone/>
              <a:tabLst/>
              <a:defRPr sz="1600" kern="1200">
                <a:solidFill>
                  <a:schemeClr val="tx1"/>
                </a:solidFill>
                <a:latin typeface="Franklin Gothic Book"/>
                <a:ea typeface="+mn-ea"/>
                <a:cs typeface="Franklin Gothic Book"/>
              </a:defRPr>
            </a:lvl4pPr>
            <a:lvl5pPr marL="454025" indent="0" algn="l" defTabSz="457200" rtl="0" eaLnBrk="1" latinLnBrk="0" hangingPunct="1">
              <a:lnSpc>
                <a:spcPct val="125000"/>
              </a:lnSpc>
              <a:spcBef>
                <a:spcPts val="1600"/>
              </a:spcBef>
              <a:buClr>
                <a:schemeClr val="tx2"/>
              </a:buClr>
              <a:buFont typeface="Arial"/>
              <a:buNone/>
              <a:defRPr sz="1600" kern="1200">
                <a:solidFill>
                  <a:schemeClr val="tx1"/>
                </a:solidFill>
                <a:latin typeface="Franklin Gothic Book"/>
                <a:ea typeface="+mn-ea"/>
                <a:cs typeface="Franklin Gothic Book"/>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pl-PL" sz="1500" b="1" dirty="0">
                <a:solidFill>
                  <a:schemeClr val="accent3"/>
                </a:solidFill>
                <a:latin typeface="+mj-lt"/>
                <a:cs typeface="Arial"/>
              </a:rPr>
              <a:t>Annalect</a:t>
            </a:r>
            <a:br>
              <a:rPr lang="pl-PL" sz="1200" dirty="0">
                <a:latin typeface="Arial"/>
                <a:cs typeface="Arial"/>
              </a:rPr>
            </a:br>
            <a:r>
              <a:rPr lang="pl-PL" sz="1200" dirty="0">
                <a:latin typeface="Arial"/>
                <a:cs typeface="Arial"/>
              </a:rPr>
              <a:t>195 Broadway, 19th </a:t>
            </a:r>
            <a:r>
              <a:rPr lang="pl-PL" sz="1200" dirty="0" err="1">
                <a:latin typeface="Arial"/>
                <a:cs typeface="Arial"/>
              </a:rPr>
              <a:t>floor</a:t>
            </a:r>
            <a:br>
              <a:rPr lang="pl-PL" sz="1200" dirty="0">
                <a:latin typeface="Arial"/>
                <a:cs typeface="Arial"/>
              </a:rPr>
            </a:br>
            <a:r>
              <a:rPr lang="pl-PL" sz="1200" dirty="0">
                <a:latin typeface="Arial"/>
                <a:cs typeface="Arial"/>
              </a:rPr>
              <a:t>New York, NY 10007</a:t>
            </a:r>
          </a:p>
          <a:p>
            <a:pPr lvl="1"/>
            <a:r>
              <a:rPr lang="pl-PL" sz="1200" u="none" dirty="0">
                <a:cs typeface="Arial"/>
                <a:hlinkClick r:id="rId2"/>
              </a:rPr>
              <a:t>annalect.com</a:t>
            </a:r>
            <a:endParaRPr lang="pl-PL" sz="1200" u="none" dirty="0">
              <a:cs typeface="Arial"/>
            </a:endParaRPr>
          </a:p>
          <a:p>
            <a:pPr lvl="1"/>
            <a:endParaRPr lang="pl-PL" sz="1200" dirty="0">
              <a:cs typeface="Arial"/>
            </a:endParaRPr>
          </a:p>
          <a:p>
            <a:pPr marL="398463" lvl="4"/>
            <a:r>
              <a:rPr lang="pl-PL" sz="1200" dirty="0">
                <a:latin typeface="Arial"/>
                <a:cs typeface="Arial"/>
                <a:hlinkClick r:id="rId3"/>
              </a:rPr>
              <a:t>twitter.com/annalect</a:t>
            </a:r>
            <a:endParaRPr lang="pl-PL" sz="1200" dirty="0">
              <a:latin typeface="Arial"/>
              <a:cs typeface="Arial"/>
            </a:endParaRPr>
          </a:p>
          <a:p>
            <a:pPr marL="398463" lvl="4"/>
            <a:r>
              <a:rPr lang="pl-PL" sz="1200" dirty="0">
                <a:latin typeface="Arial"/>
                <a:cs typeface="Arial"/>
                <a:hlinkClick r:id="rId4"/>
              </a:rPr>
              <a:t>facebook.com/annalectgroup</a:t>
            </a:r>
            <a:endParaRPr lang="pl-PL" sz="1200" dirty="0">
              <a:latin typeface="Arial"/>
              <a:cs typeface="Arial"/>
            </a:endParaRPr>
          </a:p>
          <a:p>
            <a:pPr marL="398463" lvl="4"/>
            <a:r>
              <a:rPr lang="pl-PL" sz="1200" dirty="0">
                <a:latin typeface="Arial"/>
                <a:cs typeface="Arial"/>
                <a:hlinkClick r:id="rId5"/>
              </a:rPr>
              <a:t>linkedin.com/company/annalect-group</a:t>
            </a:r>
            <a:endParaRPr lang="pl-PL" sz="1200" dirty="0">
              <a:latin typeface="Arial"/>
              <a:cs typeface="Arial"/>
            </a:endParaRPr>
          </a:p>
          <a:p>
            <a:pPr lvl="3"/>
            <a:endParaRPr lang="pl-PL" sz="1200" dirty="0">
              <a:latin typeface="Arial"/>
              <a:cs typeface="Arial"/>
            </a:endParaRPr>
          </a:p>
          <a:p>
            <a:pPr lvl="1" indent="1370013"/>
            <a:endParaRPr lang="en-US" sz="1200" dirty="0">
              <a:cs typeface="Arial"/>
            </a:endParaRPr>
          </a:p>
          <a:p>
            <a:endParaRPr lang="en-US" sz="1200" dirty="0">
              <a:cs typeface="Arial"/>
            </a:endParaRPr>
          </a:p>
          <a:p>
            <a:endParaRPr lang="en-US" sz="1200" dirty="0">
              <a:cs typeface="Arial"/>
            </a:endParaRPr>
          </a:p>
          <a:p>
            <a:endParaRPr lang="en-US" sz="1200" dirty="0">
              <a:cs typeface="Arial"/>
            </a:endParaRPr>
          </a:p>
        </p:txBody>
      </p:sp>
      <p:pic>
        <p:nvPicPr>
          <p:cNvPr id="13" name="Picture 12"/>
          <p:cNvPicPr>
            <a:picLocks noChangeAspect="1"/>
          </p:cNvPicPr>
          <p:nvPr userDrawn="1"/>
        </p:nvPicPr>
        <p:blipFill>
          <a:blip r:embed="rId6"/>
          <a:stretch>
            <a:fillRect/>
          </a:stretch>
        </p:blipFill>
        <p:spPr>
          <a:xfrm>
            <a:off x="4890548" y="3201218"/>
            <a:ext cx="316881" cy="316881"/>
          </a:xfrm>
          <a:prstGeom prst="rect">
            <a:avLst/>
          </a:prstGeom>
        </p:spPr>
      </p:pic>
      <p:pic>
        <p:nvPicPr>
          <p:cNvPr id="14" name="Picture 13"/>
          <p:cNvPicPr>
            <a:picLocks noChangeAspect="1"/>
          </p:cNvPicPr>
          <p:nvPr userDrawn="1"/>
        </p:nvPicPr>
        <p:blipFill>
          <a:blip r:embed="rId7"/>
          <a:stretch>
            <a:fillRect/>
          </a:stretch>
        </p:blipFill>
        <p:spPr>
          <a:xfrm>
            <a:off x="4890548" y="2771894"/>
            <a:ext cx="316881" cy="316881"/>
          </a:xfrm>
          <a:prstGeom prst="rect">
            <a:avLst/>
          </a:prstGeom>
        </p:spPr>
      </p:pic>
      <p:pic>
        <p:nvPicPr>
          <p:cNvPr id="15" name="Picture 14"/>
          <p:cNvPicPr>
            <a:picLocks noChangeAspect="1"/>
          </p:cNvPicPr>
          <p:nvPr userDrawn="1"/>
        </p:nvPicPr>
        <p:blipFill>
          <a:blip r:embed="rId8"/>
          <a:stretch>
            <a:fillRect/>
          </a:stretch>
        </p:blipFill>
        <p:spPr>
          <a:xfrm>
            <a:off x="4890548" y="3630542"/>
            <a:ext cx="316881" cy="316881"/>
          </a:xfrm>
          <a:prstGeom prst="rect">
            <a:avLst/>
          </a:prstGeom>
        </p:spPr>
      </p:pic>
      <p:cxnSp>
        <p:nvCxnSpPr>
          <p:cNvPr id="17" name="Straight Connector 16"/>
          <p:cNvCxnSpPr/>
          <p:nvPr userDrawn="1"/>
        </p:nvCxnSpPr>
        <p:spPr>
          <a:xfrm>
            <a:off x="4578917" y="1417638"/>
            <a:ext cx="0" cy="4794251"/>
          </a:xfrm>
          <a:prstGeom prst="line">
            <a:avLst/>
          </a:prstGeom>
          <a:ln w="12700" cmpd="sng">
            <a:solidFill>
              <a:schemeClr val="tx2">
                <a:lumMod val="20000"/>
                <a:lumOff val="8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1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 No Page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baseline="0"/>
            </a:lvl1pPr>
          </a:lstStyle>
          <a:p>
            <a:r>
              <a:rPr lang="en-US" dirty="0"/>
              <a:t>Title Only – No Page Number</a:t>
            </a:r>
          </a:p>
        </p:txBody>
      </p:sp>
      <p:sp>
        <p:nvSpPr>
          <p:cNvPr id="4" name="Footer Placeholder 3"/>
          <p:cNvSpPr>
            <a:spLocks noGrp="1"/>
          </p:cNvSpPr>
          <p:nvPr>
            <p:ph type="ftr" sz="quarter" idx="11"/>
          </p:nvPr>
        </p:nvSpPr>
        <p:spPr/>
        <p:txBody>
          <a:bodyPr/>
          <a:lstStyle/>
          <a:p>
            <a:r>
              <a:rPr lang="en-US"/>
              <a:t>annalect.com</a:t>
            </a:r>
          </a:p>
        </p:txBody>
      </p:sp>
    </p:spTree>
    <p:extLst>
      <p:ext uri="{BB962C8B-B14F-4D97-AF65-F5344CB8AC3E}">
        <p14:creationId xmlns:p14="http://schemas.microsoft.com/office/powerpoint/2010/main" val="174521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 No Page Numb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hasCustomPrompt="1"/>
          </p:nvPr>
        </p:nvSpPr>
        <p:spPr/>
        <p:txBody>
          <a:bodyPr/>
          <a:lstStyle>
            <a:lvl1pPr>
              <a:defRPr baseline="0"/>
            </a:lvl1pPr>
          </a:lstStyle>
          <a:p>
            <a:r>
              <a:rPr lang="en-US" dirty="0"/>
              <a:t>Standard — No Page Number</a:t>
            </a:r>
          </a:p>
        </p:txBody>
      </p:sp>
    </p:spTree>
    <p:extLst>
      <p:ext uri="{BB962C8B-B14F-4D97-AF65-F5344CB8AC3E}">
        <p14:creationId xmlns:p14="http://schemas.microsoft.com/office/powerpoint/2010/main" val="30162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Main Title - Resea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3" y="1928498"/>
            <a:ext cx="10360152" cy="1470025"/>
          </a:xfrm>
        </p:spPr>
        <p:txBody>
          <a:bodyPr anchor="b"/>
          <a:lstStyle>
            <a:lvl1pPr algn="l">
              <a:defRPr baseline="0"/>
            </a:lvl1pPr>
          </a:lstStyle>
          <a:p>
            <a:r>
              <a:rPr lang="en-US" dirty="0"/>
              <a:t>Main Title of Presentation – Research</a:t>
            </a:r>
          </a:p>
        </p:txBody>
      </p:sp>
      <p:sp>
        <p:nvSpPr>
          <p:cNvPr id="3" name="Subtitle 2"/>
          <p:cNvSpPr>
            <a:spLocks noGrp="1"/>
          </p:cNvSpPr>
          <p:nvPr>
            <p:ph type="subTitle" idx="1" hasCustomPrompt="1"/>
          </p:nvPr>
        </p:nvSpPr>
        <p:spPr>
          <a:xfrm>
            <a:off x="609441" y="3473817"/>
            <a:ext cx="10360152" cy="1752600"/>
          </a:xfrm>
        </p:spPr>
        <p:txBody>
          <a:bodyPr/>
          <a:lstStyle>
            <a:lvl1pPr marL="0" indent="0" algn="l">
              <a:buNone/>
              <a:defRPr b="0" spc="-3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
        <p:nvSpPr>
          <p:cNvPr id="9" name="TextBox 8"/>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4"/>
              </a:rPr>
              <a:t>annalect.com</a:t>
            </a:r>
            <a:endParaRPr lang="en-US" sz="900" dirty="0">
              <a:solidFill>
                <a:schemeClr val="accent3"/>
              </a:solidFill>
              <a:latin typeface="Arial"/>
            </a:endParaRPr>
          </a:p>
        </p:txBody>
      </p:sp>
    </p:spTree>
    <p:extLst>
      <p:ext uri="{BB962C8B-B14F-4D97-AF65-F5344CB8AC3E}">
        <p14:creationId xmlns:p14="http://schemas.microsoft.com/office/powerpoint/2010/main" val="39668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Title + Picture - Research">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rgbClr val="EAEAEA"/>
          </a:solidFill>
        </p:spPr>
        <p:txBody>
          <a:bodyPr/>
          <a:lstStyle/>
          <a:p>
            <a:endParaRPr lang="en-US" dirty="0"/>
          </a:p>
        </p:txBody>
      </p:sp>
      <p:sp>
        <p:nvSpPr>
          <p:cNvPr id="2" name="Title 1"/>
          <p:cNvSpPr>
            <a:spLocks noGrp="1"/>
          </p:cNvSpPr>
          <p:nvPr>
            <p:ph type="ctrTitle" hasCustomPrompt="1"/>
          </p:nvPr>
        </p:nvSpPr>
        <p:spPr>
          <a:xfrm>
            <a:off x="609443" y="4232275"/>
            <a:ext cx="10360152" cy="732802"/>
          </a:xfrm>
        </p:spPr>
        <p:txBody>
          <a:bodyPr anchor="b"/>
          <a:lstStyle>
            <a:lvl1pPr algn="l">
              <a:defRPr/>
            </a:lvl1pPr>
          </a:lstStyle>
          <a:p>
            <a:r>
              <a:rPr lang="en-US" dirty="0"/>
              <a:t>Main Title of Presentation – Research</a:t>
            </a:r>
          </a:p>
        </p:txBody>
      </p:sp>
      <p:sp>
        <p:nvSpPr>
          <p:cNvPr id="3" name="Subtitle 2"/>
          <p:cNvSpPr>
            <a:spLocks noGrp="1"/>
          </p:cNvSpPr>
          <p:nvPr>
            <p:ph type="subTitle" idx="1" hasCustomPrompt="1"/>
          </p:nvPr>
        </p:nvSpPr>
        <p:spPr>
          <a:xfrm>
            <a:off x="609441" y="5040375"/>
            <a:ext cx="10360152"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7" name="TextBox 6"/>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3"/>
              </a:rPr>
              <a:t>annalect.com</a:t>
            </a:r>
            <a:endParaRPr lang="en-US" sz="900" dirty="0">
              <a:solidFill>
                <a:schemeClr val="accent3"/>
              </a:solidFill>
              <a:latin typeface="Aria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7041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ggets of Inf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Nuggets of Information</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6" name="Content Placeholder 5"/>
          <p:cNvSpPr>
            <a:spLocks noGrp="1"/>
          </p:cNvSpPr>
          <p:nvPr>
            <p:ph sz="quarter" idx="14" hasCustomPrompt="1"/>
          </p:nvPr>
        </p:nvSpPr>
        <p:spPr>
          <a:xfrm>
            <a:off x="609441" y="1593299"/>
            <a:ext cx="438902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a:solidFill>
                  <a:prstClr val="white"/>
                </a:solidFill>
                <a:ea typeface="Gungsuh" panose="02030600000101010101" pitchFamily="18" charset="-127"/>
                <a:cs typeface="+mn-cs"/>
              </a:rPr>
              <a:t>Has a </a:t>
            </a: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of </a:t>
            </a:r>
          </a:p>
          <a:p>
            <a:pPr lvl="0">
              <a:lnSpc>
                <a:spcPct val="90000"/>
              </a:lnSpc>
              <a:spcBef>
                <a:spcPts val="0"/>
              </a:spcBef>
            </a:pPr>
            <a:r>
              <a:rPr lang="en-US" sz="4200" dirty="0">
                <a:solidFill>
                  <a:prstClr val="white"/>
                </a:solidFill>
                <a:ea typeface="Gungsuh" panose="02030600000101010101" pitchFamily="18" charset="-127"/>
                <a:cs typeface="+mn-cs"/>
              </a:rPr>
              <a:t>$X Trillion</a:t>
            </a:r>
            <a:endParaRPr lang="en-US" sz="4200" b="0" dirty="0">
              <a:solidFill>
                <a:prstClr val="white"/>
              </a:solidFill>
              <a:ea typeface="Gungsuh" panose="02030600000101010101" pitchFamily="18" charset="-127"/>
              <a:cs typeface="+mn-cs"/>
            </a:endParaRPr>
          </a:p>
        </p:txBody>
      </p:sp>
      <p:sp>
        <p:nvSpPr>
          <p:cNvPr id="18" name="Content Placeholder 6"/>
          <p:cNvSpPr>
            <a:spLocks noGrp="1"/>
          </p:cNvSpPr>
          <p:nvPr>
            <p:ph sz="quarter" idx="15" hasCustomPrompt="1"/>
          </p:nvPr>
        </p:nvSpPr>
        <p:spPr>
          <a:xfrm>
            <a:off x="2804001" y="3879300"/>
            <a:ext cx="4386263"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Lorem</a:t>
            </a:r>
            <a:endParaRPr lang="en-US" b="0" dirty="0">
              <a:solidFill>
                <a:prstClr val="white"/>
              </a:solidFill>
              <a:ea typeface="Gungsuh" panose="02030600000101010101" pitchFamily="18" charset="-127"/>
              <a:cs typeface="+mn-cs"/>
            </a:endParaRPr>
          </a:p>
          <a:p>
            <a:pPr lvl="0">
              <a:lnSpc>
                <a:spcPct val="90000"/>
              </a:lnSpc>
              <a:spcBef>
                <a:spcPts val="0"/>
              </a:spcBef>
            </a:pPr>
            <a:r>
              <a:rPr lang="en-US" sz="4400" b="0" dirty="0">
                <a:solidFill>
                  <a:prstClr val="white"/>
                </a:solidFill>
                <a:ea typeface="Gungsuh" panose="02030600000101010101" pitchFamily="18" charset="-127"/>
                <a:cs typeface="+mn-cs"/>
              </a:rPr>
              <a:t>X</a:t>
            </a:r>
          </a:p>
          <a:p>
            <a:pPr lvl="0">
              <a:lnSpc>
                <a:spcPct val="90000"/>
              </a:lnSpc>
              <a:spcBef>
                <a:spcPts val="0"/>
              </a:spcBef>
            </a:pPr>
            <a:r>
              <a:rPr lang="en-US" b="0" dirty="0">
                <a:solidFill>
                  <a:prstClr val="white"/>
                </a:solidFill>
                <a:ea typeface="Gungsuh" panose="02030600000101010101" pitchFamily="18" charset="-127"/>
                <a:cs typeface="+mn-cs"/>
              </a:rPr>
              <a:t>by XXXX</a:t>
            </a:r>
          </a:p>
        </p:txBody>
      </p:sp>
      <p:sp>
        <p:nvSpPr>
          <p:cNvPr id="19" name="Content Placeholder 8"/>
          <p:cNvSpPr>
            <a:spLocks noGrp="1"/>
          </p:cNvSpPr>
          <p:nvPr>
            <p:ph sz="quarter" idx="17" hasCustomPrompt="1"/>
          </p:nvPr>
        </p:nvSpPr>
        <p:spPr>
          <a:xfrm>
            <a:off x="7193021" y="5022299"/>
            <a:ext cx="4386363" cy="1143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 </a:t>
            </a:r>
          </a:p>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sz="2400" b="0" dirty="0">
                <a:solidFill>
                  <a:prstClr val="white"/>
                </a:solidFill>
                <a:ea typeface="Gungsuh" panose="02030600000101010101" pitchFamily="18" charset="-127"/>
                <a:cs typeface="+mn-cs"/>
              </a:rPr>
              <a:t>$X</a:t>
            </a:r>
          </a:p>
        </p:txBody>
      </p:sp>
      <p:sp>
        <p:nvSpPr>
          <p:cNvPr id="20" name="Content Placeholder 10"/>
          <p:cNvSpPr>
            <a:spLocks noGrp="1"/>
          </p:cNvSpPr>
          <p:nvPr>
            <p:ph sz="quarter" idx="20" hasCustomPrompt="1"/>
          </p:nvPr>
        </p:nvSpPr>
        <p:spPr>
          <a:xfrm>
            <a:off x="609441" y="3879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a:lnSpc>
                <a:spcPct val="90000"/>
              </a:lnSpc>
              <a:spcBef>
                <a:spcPts val="0"/>
              </a:spcBef>
            </a:pP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Lorem</a:t>
            </a:r>
            <a:br>
              <a:rPr lang="en-US" dirty="0">
                <a:solidFill>
                  <a:schemeClr val="bg1"/>
                </a:solidFill>
                <a:ea typeface="Gungsuh" panose="02030600000101010101" pitchFamily="18" charset="-127"/>
              </a:rPr>
            </a:br>
            <a:r>
              <a:rPr lang="en-US" dirty="0">
                <a:solidFill>
                  <a:schemeClr val="bg1"/>
                </a:solidFill>
                <a:ea typeface="Gungsuh" panose="02030600000101010101" pitchFamily="18" charset="-127"/>
              </a:rPr>
              <a:t>of </a:t>
            </a:r>
            <a:r>
              <a:rPr lang="en-US" sz="4400" dirty="0">
                <a:solidFill>
                  <a:schemeClr val="bg1"/>
                </a:solidFill>
                <a:ea typeface="Gungsuh" panose="02030600000101010101" pitchFamily="18" charset="-127"/>
              </a:rPr>
              <a:t>X</a:t>
            </a:r>
            <a:r>
              <a:rPr lang="en-US" dirty="0">
                <a:solidFill>
                  <a:schemeClr val="bg1"/>
                </a:solidFill>
                <a:ea typeface="Gungsuh" panose="02030600000101010101" pitchFamily="18" charset="-127"/>
              </a:rPr>
              <a:t> </a:t>
            </a:r>
            <a:br>
              <a:rPr lang="en-US" dirty="0">
                <a:solidFill>
                  <a:schemeClr val="bg1"/>
                </a:solidFill>
                <a:ea typeface="Gungsuh" panose="02030600000101010101" pitchFamily="18" charset="-127"/>
              </a:rPr>
            </a:b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endParaRPr lang="en-US" dirty="0">
              <a:solidFill>
                <a:schemeClr val="bg1"/>
              </a:solidFill>
              <a:ea typeface="Gungsuh" panose="02030600000101010101" pitchFamily="18" charset="-127"/>
            </a:endParaRPr>
          </a:p>
        </p:txBody>
      </p:sp>
      <p:sp>
        <p:nvSpPr>
          <p:cNvPr id="21" name="Content Placeholder 11"/>
          <p:cNvSpPr>
            <a:spLocks noGrp="1"/>
          </p:cNvSpPr>
          <p:nvPr>
            <p:ph sz="quarter" idx="21" hasCustomPrompt="1"/>
          </p:nvPr>
        </p:nvSpPr>
        <p:spPr>
          <a:xfrm>
            <a:off x="4998461" y="1593299"/>
            <a:ext cx="2194560"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200" b="0" dirty="0">
                <a:solidFill>
                  <a:prstClr val="white"/>
                </a:solidFill>
                <a:ea typeface="Gungsuh" panose="02030600000101010101" pitchFamily="18" charset="-127"/>
                <a:cs typeface="+mn-cs"/>
              </a:rPr>
              <a:t>X</a:t>
            </a:r>
            <a:r>
              <a:rPr lang="en-US" sz="1600" b="0" dirty="0">
                <a:solidFill>
                  <a:prstClr val="white"/>
                </a:solidFill>
                <a:ea typeface="Gungsuh" panose="02030600000101010101" pitchFamily="18" charset="-127"/>
                <a:cs typeface="+mn-cs"/>
              </a:rPr>
              <a:t> in  </a:t>
            </a:r>
            <a:r>
              <a:rPr lang="en-US" sz="4200" b="0" dirty="0">
                <a:solidFill>
                  <a:prstClr val="white"/>
                </a:solidFill>
                <a:ea typeface="Gungsuh" panose="02030600000101010101" pitchFamily="18" charset="-127"/>
                <a:cs typeface="+mn-cs"/>
              </a:rPr>
              <a:t>X</a:t>
            </a:r>
          </a:p>
          <a:p>
            <a:pPr lvl="0">
              <a:lnSpc>
                <a:spcPct val="90000"/>
              </a:lnSpc>
              <a:spcBef>
                <a:spcPts val="0"/>
              </a:spcBef>
            </a:pPr>
            <a:r>
              <a:rPr lang="en-US" sz="1600" b="0" dirty="0" err="1">
                <a:solidFill>
                  <a:prstClr val="white"/>
                </a:solidFill>
                <a:ea typeface="Gungsuh" panose="02030600000101010101" pitchFamily="18" charset="-127"/>
                <a:cs typeface="+mn-cs"/>
              </a:rPr>
              <a:t>Lorem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Ipsom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Lorem</a:t>
            </a:r>
            <a:endParaRPr lang="en-US" sz="1600" b="0" dirty="0">
              <a:solidFill>
                <a:prstClr val="white"/>
              </a:solidFill>
              <a:ea typeface="Gungsuh" panose="02030600000101010101" pitchFamily="18" charset="-127"/>
              <a:cs typeface="+mn-cs"/>
            </a:endParaRPr>
          </a:p>
        </p:txBody>
      </p:sp>
      <p:sp>
        <p:nvSpPr>
          <p:cNvPr id="22" name="Content Placeholder 12"/>
          <p:cNvSpPr>
            <a:spLocks noGrp="1"/>
          </p:cNvSpPr>
          <p:nvPr>
            <p:ph sz="quarter" idx="22" hasCustomPrompt="1"/>
          </p:nvPr>
        </p:nvSpPr>
        <p:spPr>
          <a:xfrm>
            <a:off x="719026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Are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3" name="Content Placeholder 13"/>
          <p:cNvSpPr>
            <a:spLocks noGrp="1"/>
          </p:cNvSpPr>
          <p:nvPr>
            <p:ph sz="quarter" idx="23" hasCustomPrompt="1"/>
          </p:nvPr>
        </p:nvSpPr>
        <p:spPr>
          <a:xfrm>
            <a:off x="938482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a:p>
            <a:pPr lvl="0">
              <a:lnSpc>
                <a:spcPct val="90000"/>
              </a:lnSpc>
              <a:spcBef>
                <a:spcPts val="0"/>
              </a:spcBef>
            </a:pPr>
            <a:r>
              <a:rPr lang="en-US" sz="4200" b="0" dirty="0">
                <a:solidFill>
                  <a:prstClr val="white"/>
                </a:solidFill>
                <a:ea typeface="Gungsuh" panose="02030600000101010101" pitchFamily="18" charset="-127"/>
                <a:cs typeface="+mn-cs"/>
              </a:rPr>
              <a:t>X</a:t>
            </a:r>
            <a:r>
              <a:rPr lang="en-US" sz="42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of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4" name="Content Placeholder 7"/>
          <p:cNvSpPr>
            <a:spLocks noGrp="1"/>
          </p:cNvSpPr>
          <p:nvPr>
            <p:ph sz="quarter" idx="16" hasCustomPrompt="1"/>
          </p:nvPr>
        </p:nvSpPr>
        <p:spPr>
          <a:xfrm>
            <a:off x="7190264" y="3883061"/>
            <a:ext cx="4389120" cy="1143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err="1">
                <a:solidFill>
                  <a:prstClr val="white"/>
                </a:solidFill>
                <a:ea typeface="Gungsuh" panose="02030600000101010101" pitchFamily="18" charset="-127"/>
                <a:cs typeface="+mn-cs"/>
              </a:rPr>
              <a:t>X</a:t>
            </a:r>
            <a:r>
              <a:rPr lang="en-US" sz="4400" b="0" baseline="30000" dirty="0" err="1">
                <a:solidFill>
                  <a:prstClr val="white"/>
                </a:solidFill>
                <a:ea typeface="Gungsuh" panose="02030600000101010101" pitchFamily="18" charset="-127"/>
                <a:cs typeface="+mn-cs"/>
              </a:rPr>
              <a:t>%</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p:txBody>
      </p:sp>
    </p:spTree>
    <p:extLst>
      <p:ext uri="{BB962C8B-B14F-4D97-AF65-F5344CB8AC3E}">
        <p14:creationId xmlns:p14="http://schemas.microsoft.com/office/powerpoint/2010/main" val="27483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Main Title of Presentation Under Big Picture</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5363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Chart Element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6" name="Chart 5"/>
          <p:cNvGraphicFramePr/>
          <p:nvPr userDrawn="1">
            <p:extLst>
              <p:ext uri="{D42A27DB-BD31-4B8C-83A1-F6EECF244321}">
                <p14:modId xmlns:p14="http://schemas.microsoft.com/office/powerpoint/2010/main" val="2531951259"/>
              </p:ext>
            </p:extLst>
          </p:nvPr>
        </p:nvGraphicFramePr>
        <p:xfrm>
          <a:off x="8837902" y="1477408"/>
          <a:ext cx="2741482" cy="2410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userDrawn="1">
            <p:extLst>
              <p:ext uri="{D42A27DB-BD31-4B8C-83A1-F6EECF244321}">
                <p14:modId xmlns:p14="http://schemas.microsoft.com/office/powerpoint/2010/main" val="3381805849"/>
              </p:ext>
            </p:extLst>
          </p:nvPr>
        </p:nvGraphicFramePr>
        <p:xfrm>
          <a:off x="6097588" y="1477406"/>
          <a:ext cx="2740114" cy="24103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userDrawn="1">
            <p:extLst>
              <p:ext uri="{D42A27DB-BD31-4B8C-83A1-F6EECF244321}">
                <p14:modId xmlns:p14="http://schemas.microsoft.com/office/powerpoint/2010/main" val="1955417656"/>
              </p:ext>
            </p:extLst>
          </p:nvPr>
        </p:nvGraphicFramePr>
        <p:xfrm>
          <a:off x="6097588" y="4007326"/>
          <a:ext cx="2740114" cy="2324119"/>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userDrawn="1"/>
        </p:nvCxnSpPr>
        <p:spPr>
          <a:xfrm>
            <a:off x="6093455" y="3885844"/>
            <a:ext cx="5485930"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31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2743169872"/>
              </p:ext>
            </p:extLst>
          </p:nvPr>
        </p:nvGraphicFramePr>
        <p:xfrm>
          <a:off x="6333559" y="1434351"/>
          <a:ext cx="5245823"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2" y="1540435"/>
            <a:ext cx="525780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02790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5" name="Chart 4"/>
          <p:cNvGraphicFramePr/>
          <p:nvPr userDrawn="1">
            <p:extLst>
              <p:ext uri="{D42A27DB-BD31-4B8C-83A1-F6EECF244321}">
                <p14:modId xmlns:p14="http://schemas.microsoft.com/office/powerpoint/2010/main" val="1536550931"/>
              </p:ext>
            </p:extLst>
          </p:nvPr>
        </p:nvGraphicFramePr>
        <p:xfrm>
          <a:off x="4496581" y="1434351"/>
          <a:ext cx="7082802"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1" y="1540435"/>
            <a:ext cx="3421751"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0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3949245353"/>
              </p:ext>
            </p:extLst>
          </p:nvPr>
        </p:nvGraphicFramePr>
        <p:xfrm>
          <a:off x="4388651" y="1432915"/>
          <a:ext cx="3417876" cy="4902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userDrawn="1">
            <p:extLst>
              <p:ext uri="{D42A27DB-BD31-4B8C-83A1-F6EECF244321}">
                <p14:modId xmlns:p14="http://schemas.microsoft.com/office/powerpoint/2010/main" val="1196492173"/>
              </p:ext>
            </p:extLst>
          </p:nvPr>
        </p:nvGraphicFramePr>
        <p:xfrm>
          <a:off x="8150163" y="1433227"/>
          <a:ext cx="3429221" cy="4901833"/>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12"/>
          </p:nvPr>
        </p:nvSpPr>
        <p:spPr>
          <a:xfrm>
            <a:off x="611945" y="1542020"/>
            <a:ext cx="34220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7293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5">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8" name="Chart 7"/>
          <p:cNvGraphicFramePr/>
          <p:nvPr userDrawn="1">
            <p:extLst>
              <p:ext uri="{D42A27DB-BD31-4B8C-83A1-F6EECF244321}">
                <p14:modId xmlns:p14="http://schemas.microsoft.com/office/powerpoint/2010/main" val="1119473967"/>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0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6">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3795384562"/>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716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8">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2288633271"/>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ab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5" name="Table 4"/>
          <p:cNvGraphicFramePr>
            <a:graphicFrameLocks noGrp="1"/>
          </p:cNvGraphicFramePr>
          <p:nvPr userDrawn="1">
            <p:extLst>
              <p:ext uri="{D42A27DB-BD31-4B8C-83A1-F6EECF244321}">
                <p14:modId xmlns:p14="http://schemas.microsoft.com/office/powerpoint/2010/main" val="291875764"/>
              </p:ext>
            </p:extLst>
          </p:nvPr>
        </p:nvGraphicFramePr>
        <p:xfrm>
          <a:off x="606425" y="1601789"/>
          <a:ext cx="10972960" cy="2103120"/>
        </p:xfrm>
        <a:graphic>
          <a:graphicData uri="http://schemas.openxmlformats.org/drawingml/2006/table">
            <a:tbl>
              <a:tblPr firstRow="1" bandRow="1">
                <a:tableStyleId>{5C22544A-7EE6-4342-B048-85BDC9FD1C3A}</a:tableStyleId>
              </a:tblPr>
              <a:tblGrid>
                <a:gridCol w="2194592">
                  <a:extLst>
                    <a:ext uri="{9D8B030D-6E8A-4147-A177-3AD203B41FA5}">
                      <a16:colId xmlns:a16="http://schemas.microsoft.com/office/drawing/2014/main" val="20000"/>
                    </a:ext>
                  </a:extLst>
                </a:gridCol>
                <a:gridCol w="2194592">
                  <a:extLst>
                    <a:ext uri="{9D8B030D-6E8A-4147-A177-3AD203B41FA5}">
                      <a16:colId xmlns:a16="http://schemas.microsoft.com/office/drawing/2014/main" val="20001"/>
                    </a:ext>
                  </a:extLst>
                </a:gridCol>
                <a:gridCol w="2194592">
                  <a:extLst>
                    <a:ext uri="{9D8B030D-6E8A-4147-A177-3AD203B41FA5}">
                      <a16:colId xmlns:a16="http://schemas.microsoft.com/office/drawing/2014/main" val="20002"/>
                    </a:ext>
                  </a:extLst>
                </a:gridCol>
                <a:gridCol w="2194592">
                  <a:extLst>
                    <a:ext uri="{9D8B030D-6E8A-4147-A177-3AD203B41FA5}">
                      <a16:colId xmlns:a16="http://schemas.microsoft.com/office/drawing/2014/main" val="20003"/>
                    </a:ext>
                  </a:extLst>
                </a:gridCol>
                <a:gridCol w="2194592">
                  <a:extLst>
                    <a:ext uri="{9D8B030D-6E8A-4147-A177-3AD203B41FA5}">
                      <a16:colId xmlns:a16="http://schemas.microsoft.com/office/drawing/2014/main" val="20004"/>
                    </a:ext>
                  </a:extLst>
                </a:gridCol>
              </a:tblGrid>
              <a:tr h="0">
                <a:tc>
                  <a:txBody>
                    <a:bodyPr/>
                    <a:lstStyle/>
                    <a:p>
                      <a:pPr algn="ctr"/>
                      <a:endParaRPr lang="en-US" sz="1200" b="0" dirty="0">
                        <a:latin typeface="Arial"/>
                      </a:endParaRPr>
                    </a:p>
                  </a:txBody>
                  <a:tcPr marT="118872" marB="118872" anchor="ctr"/>
                </a:tc>
                <a:tc>
                  <a:txBody>
                    <a:bodyPr/>
                    <a:lstStyle/>
                    <a:p>
                      <a:pPr algn="ctr"/>
                      <a:r>
                        <a:rPr lang="en-US" sz="1200" dirty="0">
                          <a:latin typeface="Arial"/>
                        </a:rPr>
                        <a:t>Category 1</a:t>
                      </a:r>
                      <a:endParaRPr lang="en-US" sz="1200" b="0" dirty="0">
                        <a:latin typeface="Arial"/>
                      </a:endParaRPr>
                    </a:p>
                  </a:txBody>
                  <a:tcPr marT="118872" marB="118872" anchor="ctr"/>
                </a:tc>
                <a:tc>
                  <a:txBody>
                    <a:bodyPr/>
                    <a:lstStyle/>
                    <a:p>
                      <a:pPr algn="ctr"/>
                      <a:r>
                        <a:rPr lang="en-US" sz="1200" dirty="0">
                          <a:latin typeface="Arial"/>
                        </a:rPr>
                        <a:t>Category 2</a:t>
                      </a:r>
                      <a:endParaRPr lang="en-US" sz="1200" b="0" dirty="0">
                        <a:latin typeface="Arial"/>
                      </a:endParaRPr>
                    </a:p>
                  </a:txBody>
                  <a:tcPr marT="118872" marB="118872" anchor="ctr"/>
                </a:tc>
                <a:tc>
                  <a:txBody>
                    <a:bodyPr/>
                    <a:lstStyle/>
                    <a:p>
                      <a:pPr algn="ctr"/>
                      <a:r>
                        <a:rPr lang="en-US" sz="1200" dirty="0">
                          <a:latin typeface="Arial"/>
                        </a:rPr>
                        <a:t>Category</a:t>
                      </a:r>
                      <a:r>
                        <a:rPr lang="en-US" sz="1200" baseline="0" dirty="0">
                          <a:latin typeface="Arial"/>
                        </a:rPr>
                        <a:t> 3</a:t>
                      </a:r>
                      <a:endParaRPr lang="en-US" sz="1200" b="0" dirty="0">
                        <a:latin typeface="Arial"/>
                      </a:endParaRPr>
                    </a:p>
                  </a:txBody>
                  <a:tcPr marT="118872" marB="118872" anchor="ctr"/>
                </a:tc>
                <a:tc>
                  <a:txBody>
                    <a:bodyPr/>
                    <a:lstStyle/>
                    <a:p>
                      <a:pPr algn="ctr"/>
                      <a:r>
                        <a:rPr lang="en-US" sz="1200" dirty="0">
                          <a:latin typeface="Arial"/>
                        </a:rPr>
                        <a:t>Category 4</a:t>
                      </a:r>
                      <a:endParaRPr lang="en-US" sz="1200" b="0" dirty="0">
                        <a:latin typeface="Arial"/>
                      </a:endParaRPr>
                    </a:p>
                  </a:txBody>
                  <a:tcPr marT="118872" marB="118872" anchor="ctr"/>
                </a:tc>
                <a:extLst>
                  <a:ext uri="{0D108BD9-81ED-4DB2-BD59-A6C34878D82A}">
                    <a16:rowId xmlns:a16="http://schemas.microsoft.com/office/drawing/2014/main" val="10000"/>
                  </a:ext>
                </a:extLst>
              </a:tr>
              <a:tr h="0">
                <a:tc>
                  <a:txBody>
                    <a:bodyPr/>
                    <a:lstStyle/>
                    <a:p>
                      <a:pPr algn="ctr"/>
                      <a:r>
                        <a:rPr lang="en-US" sz="1200" dirty="0">
                          <a:latin typeface="Arial"/>
                        </a:rPr>
                        <a:t>2014</a:t>
                      </a:r>
                    </a:p>
                  </a:txBody>
                  <a:tcPr marT="118872" marB="118872" anchor="ctr"/>
                </a:tc>
                <a:tc>
                  <a:txBody>
                    <a:bodyPr/>
                    <a:lstStyle/>
                    <a:p>
                      <a:pPr algn="ctr" rtl="0" fontAlgn="ctr"/>
                      <a:r>
                        <a:rPr lang="en-US" sz="1200" kern="1200" dirty="0">
                          <a:latin typeface="Arial"/>
                        </a:rPr>
                        <a:t>6,046</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94,511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158,138</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2,256</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1"/>
                  </a:ext>
                </a:extLst>
              </a:tr>
              <a:tr h="0">
                <a:tc>
                  <a:txBody>
                    <a:bodyPr/>
                    <a:lstStyle/>
                    <a:p>
                      <a:pPr algn="ctr"/>
                      <a:r>
                        <a:rPr lang="en-US" sz="1200" dirty="0">
                          <a:latin typeface="Arial"/>
                        </a:rPr>
                        <a:t>2015</a:t>
                      </a:r>
                    </a:p>
                  </a:txBody>
                  <a:tcPr marT="118872" marB="118872" anchor="ctr"/>
                </a:tc>
                <a:tc>
                  <a:txBody>
                    <a:bodyPr/>
                    <a:lstStyle/>
                    <a:p>
                      <a:pPr algn="ctr" rtl="0" fontAlgn="ctr"/>
                      <a:r>
                        <a:rPr lang="en-US" sz="1200" kern="1200" dirty="0">
                          <a:latin typeface="Arial"/>
                        </a:rPr>
                        <a:t>6,415</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100,873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168,363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2,414</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2"/>
                  </a:ext>
                </a:extLst>
              </a:tr>
              <a:tr h="0">
                <a:tc>
                  <a:txBody>
                    <a:bodyPr/>
                    <a:lstStyle/>
                    <a:p>
                      <a:pPr algn="ctr"/>
                      <a:r>
                        <a:rPr lang="en-US" sz="1200" dirty="0">
                          <a:latin typeface="Arial"/>
                        </a:rPr>
                        <a:t>2016</a:t>
                      </a:r>
                    </a:p>
                  </a:txBody>
                  <a:tcPr marT="118872" marB="118872" anchor="ctr"/>
                </a:tc>
                <a:tc>
                  <a:txBody>
                    <a:bodyPr/>
                    <a:lstStyle/>
                    <a:p>
                      <a:pPr algn="ctr" rtl="0" fontAlgn="ctr"/>
                      <a:r>
                        <a:rPr lang="en-US" sz="1200" kern="1200" dirty="0">
                          <a:latin typeface="Arial"/>
                        </a:rPr>
                        <a:t>6,769</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106,211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178,241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2,568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3"/>
                  </a:ext>
                </a:extLst>
              </a:tr>
              <a:tr h="0">
                <a:tc>
                  <a:txBody>
                    <a:bodyPr/>
                    <a:lstStyle/>
                    <a:p>
                      <a:pPr algn="ctr"/>
                      <a:r>
                        <a:rPr lang="en-US" sz="1200" dirty="0">
                          <a:latin typeface="Arial"/>
                        </a:rPr>
                        <a:t>2017</a:t>
                      </a:r>
                    </a:p>
                  </a:txBody>
                  <a:tcPr marT="118872" marB="118872" anchor="ctr"/>
                </a:tc>
                <a:tc>
                  <a:txBody>
                    <a:bodyPr/>
                    <a:lstStyle/>
                    <a:p>
                      <a:pPr algn="ctr" rtl="0" fontAlgn="ctr"/>
                      <a:r>
                        <a:rPr lang="en-US" sz="1200" kern="1200" dirty="0">
                          <a:latin typeface="Arial"/>
                        </a:rPr>
                        <a:t>7,091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112,827</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188,104</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2,718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05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ab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6" name="Content Placeholder 9"/>
          <p:cNvGraphicFramePr>
            <a:graphicFrameLocks/>
          </p:cNvGraphicFramePr>
          <p:nvPr userDrawn="1">
            <p:extLst>
              <p:ext uri="{D42A27DB-BD31-4B8C-83A1-F6EECF244321}">
                <p14:modId xmlns:p14="http://schemas.microsoft.com/office/powerpoint/2010/main" val="1401696725"/>
              </p:ext>
            </p:extLst>
          </p:nvPr>
        </p:nvGraphicFramePr>
        <p:xfrm>
          <a:off x="609439" y="1601788"/>
          <a:ext cx="10969946" cy="3877056"/>
        </p:xfrm>
        <a:graphic>
          <a:graphicData uri="http://schemas.openxmlformats.org/drawingml/2006/table">
            <a:tbl>
              <a:tblPr firstRow="1" bandRow="1">
                <a:tableStyleId>{5C22544A-7EE6-4342-B048-85BDC9FD1C3A}</a:tableStyleId>
              </a:tblPr>
              <a:tblGrid>
                <a:gridCol w="5484973">
                  <a:extLst>
                    <a:ext uri="{9D8B030D-6E8A-4147-A177-3AD203B41FA5}">
                      <a16:colId xmlns:a16="http://schemas.microsoft.com/office/drawing/2014/main" val="20000"/>
                    </a:ext>
                  </a:extLst>
                </a:gridCol>
                <a:gridCol w="5484973">
                  <a:extLst>
                    <a:ext uri="{9D8B030D-6E8A-4147-A177-3AD203B41FA5}">
                      <a16:colId xmlns:a16="http://schemas.microsoft.com/office/drawing/2014/main" val="20001"/>
                    </a:ext>
                  </a:extLst>
                </a:gridCol>
              </a:tblGrid>
              <a:tr h="0">
                <a:tc>
                  <a:txBody>
                    <a:bodyPr/>
                    <a:lstStyle/>
                    <a:p>
                      <a:r>
                        <a:rPr lang="en-US" sz="1200" dirty="0">
                          <a:latin typeface="Arial"/>
                        </a:rPr>
                        <a:t>Conclusion</a:t>
                      </a:r>
                      <a:endParaRPr lang="en-US" sz="1200" b="0" dirty="0">
                        <a:latin typeface="Arial"/>
                      </a:endParaRPr>
                    </a:p>
                  </a:txBody>
                  <a:tcPr marL="457200" marR="457200" marT="118872" marB="118872"/>
                </a:tc>
                <a:tc>
                  <a:txBody>
                    <a:bodyPr/>
                    <a:lstStyle/>
                    <a:p>
                      <a:r>
                        <a:rPr lang="en-US" sz="1200" dirty="0">
                          <a:latin typeface="Arial"/>
                        </a:rPr>
                        <a:t>Implication</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2"/>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3"/>
                  </a:ext>
                </a:extLst>
              </a:tr>
            </a:tbl>
          </a:graphicData>
        </a:graphic>
      </p:graphicFrame>
      <p:sp>
        <p:nvSpPr>
          <p:cNvPr id="10" name="Right Arrow 9"/>
          <p:cNvSpPr/>
          <p:nvPr userDrawn="1"/>
        </p:nvSpPr>
        <p:spPr>
          <a:xfrm>
            <a:off x="5805103" y="4756110"/>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1" name="Right Arrow 10"/>
          <p:cNvSpPr/>
          <p:nvPr userDrawn="1"/>
        </p:nvSpPr>
        <p:spPr>
          <a:xfrm>
            <a:off x="5805103" y="3583052"/>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2" name="Right Arrow 11"/>
          <p:cNvSpPr/>
          <p:nvPr userDrawn="1"/>
        </p:nvSpPr>
        <p:spPr>
          <a:xfrm>
            <a:off x="5805103" y="2425843"/>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4092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able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sp>
        <p:nvSpPr>
          <p:cNvPr id="17" name="Right Arrow 16"/>
          <p:cNvSpPr/>
          <p:nvPr userDrawn="1"/>
        </p:nvSpPr>
        <p:spPr>
          <a:xfrm>
            <a:off x="4287213" y="2964920"/>
            <a:ext cx="790578"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graphicFrame>
        <p:nvGraphicFramePr>
          <p:cNvPr id="18" name="Content Placeholder 9"/>
          <p:cNvGraphicFramePr>
            <a:graphicFrameLocks/>
          </p:cNvGraphicFramePr>
          <p:nvPr userDrawn="1">
            <p:extLst>
              <p:ext uri="{D42A27DB-BD31-4B8C-83A1-F6EECF244321}">
                <p14:modId xmlns:p14="http://schemas.microsoft.com/office/powerpoint/2010/main" val="2559441733"/>
              </p:ext>
            </p:extLst>
          </p:nvPr>
        </p:nvGraphicFramePr>
        <p:xfrm>
          <a:off x="646070" y="1601788"/>
          <a:ext cx="10972959" cy="2121408"/>
        </p:xfrm>
        <a:graphic>
          <a:graphicData uri="http://schemas.openxmlformats.org/drawingml/2006/table">
            <a:tbl>
              <a:tblPr firstRow="1" bandRow="1">
                <a:tableStyleId>{5C22544A-7EE6-4342-B048-85BDC9FD1C3A}</a:tableStyleId>
              </a:tblPr>
              <a:tblGrid>
                <a:gridCol w="3657653">
                  <a:extLst>
                    <a:ext uri="{9D8B030D-6E8A-4147-A177-3AD203B41FA5}">
                      <a16:colId xmlns:a16="http://schemas.microsoft.com/office/drawing/2014/main" val="20000"/>
                    </a:ext>
                  </a:extLst>
                </a:gridCol>
                <a:gridCol w="3657653">
                  <a:extLst>
                    <a:ext uri="{9D8B030D-6E8A-4147-A177-3AD203B41FA5}">
                      <a16:colId xmlns:a16="http://schemas.microsoft.com/office/drawing/2014/main" val="20001"/>
                    </a:ext>
                  </a:extLst>
                </a:gridCol>
                <a:gridCol w="3657653">
                  <a:extLst>
                    <a:ext uri="{9D8B030D-6E8A-4147-A177-3AD203B41FA5}">
                      <a16:colId xmlns:a16="http://schemas.microsoft.com/office/drawing/2014/main" val="20002"/>
                    </a:ext>
                  </a:extLst>
                </a:gridCol>
              </a:tblGrid>
              <a:tr h="344084">
                <a:tc>
                  <a:txBody>
                    <a:bodyPr/>
                    <a:lstStyle/>
                    <a:p>
                      <a:pPr>
                        <a:spcBef>
                          <a:spcPts val="600"/>
                        </a:spcBef>
                      </a:pPr>
                      <a:r>
                        <a:rPr lang="en-US" sz="1200" dirty="0">
                          <a:latin typeface="Arial"/>
                        </a:rPr>
                        <a:t>Problem</a:t>
                      </a:r>
                      <a:endParaRPr lang="en-US" sz="1200" b="0" dirty="0">
                        <a:latin typeface="Arial"/>
                      </a:endParaRPr>
                    </a:p>
                  </a:txBody>
                  <a:tcPr marL="457200" marR="457200" marT="118872" marB="118872"/>
                </a:tc>
                <a:tc>
                  <a:txBody>
                    <a:bodyPr/>
                    <a:lstStyle/>
                    <a:p>
                      <a:pPr>
                        <a:spcBef>
                          <a:spcPts val="600"/>
                        </a:spcBef>
                      </a:pPr>
                      <a:r>
                        <a:rPr lang="en-US" sz="1200" dirty="0">
                          <a:latin typeface="Arial"/>
                        </a:rPr>
                        <a:t>Solution</a:t>
                      </a:r>
                      <a:endParaRPr lang="en-US" sz="1200" b="0" dirty="0">
                        <a:latin typeface="Arial"/>
                      </a:endParaRPr>
                    </a:p>
                  </a:txBody>
                  <a:tcPr marL="457200" marR="457200" marT="118872" marB="118872"/>
                </a:tc>
                <a:tc>
                  <a:txBody>
                    <a:bodyPr/>
                    <a:lstStyle/>
                    <a:p>
                      <a:pPr>
                        <a:spcBef>
                          <a:spcPts val="600"/>
                        </a:spcBef>
                      </a:pPr>
                      <a:r>
                        <a:rPr lang="en-US" sz="1200" dirty="0">
                          <a:latin typeface="Arial"/>
                        </a:rPr>
                        <a:t>Results</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157310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bl>
          </a:graphicData>
        </a:graphic>
      </p:graphicFrame>
      <p:sp>
        <p:nvSpPr>
          <p:cNvPr id="22" name="Right Arrow 21"/>
          <p:cNvSpPr/>
          <p:nvPr userDrawn="1"/>
        </p:nvSpPr>
        <p:spPr>
          <a:xfrm>
            <a:off x="3972317"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23" name="Right Arrow 22"/>
          <p:cNvSpPr/>
          <p:nvPr userDrawn="1"/>
        </p:nvSpPr>
        <p:spPr>
          <a:xfrm>
            <a:off x="7627871"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1987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204433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Miscellaneous Elem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Miscellaneous Elements to Copy &amp; Paste</a:t>
            </a:r>
          </a:p>
        </p:txBody>
      </p:sp>
      <p:sp>
        <p:nvSpPr>
          <p:cNvPr id="5" name="Oval 4"/>
          <p:cNvSpPr/>
          <p:nvPr userDrawn="1"/>
        </p:nvSpPr>
        <p:spPr>
          <a:xfrm>
            <a:off x="5353221" y="2835797"/>
            <a:ext cx="1484993" cy="1484993"/>
          </a:xfrm>
          <a:prstGeom prst="ellipse">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rmAutofit/>
          </a:bodyPr>
          <a:lstStyle/>
          <a:p>
            <a:pPr algn="ctr">
              <a:defRPr sz="1440" b="1" i="0" u="none" strike="noStrike" kern="1200" baseline="0">
                <a:solidFill>
                  <a:srgbClr val="333333"/>
                </a:solidFill>
                <a:latin typeface="+mn-lt"/>
                <a:ea typeface="+mn-ea"/>
                <a:cs typeface="+mn-cs"/>
              </a:defRPr>
            </a:pPr>
            <a:r>
              <a:rPr lang="en-US" sz="1200" b="1" dirty="0">
                <a:solidFill>
                  <a:prstClr val="white"/>
                </a:solidFill>
                <a:latin typeface="Arial"/>
              </a:rPr>
              <a:t>Text</a:t>
            </a:r>
            <a:br>
              <a:rPr lang="en-US" sz="1200" b="1" dirty="0">
                <a:solidFill>
                  <a:prstClr val="white"/>
                </a:solidFill>
                <a:latin typeface="Arial"/>
              </a:rPr>
            </a:br>
            <a:r>
              <a:rPr lang="en-US" sz="2000" b="1" dirty="0">
                <a:solidFill>
                  <a:prstClr val="white"/>
                </a:solidFill>
                <a:latin typeface="Arial"/>
              </a:rPr>
              <a:t>00,000</a:t>
            </a:r>
          </a:p>
        </p:txBody>
      </p:sp>
    </p:spTree>
    <p:extLst>
      <p:ext uri="{BB962C8B-B14F-4D97-AF65-F5344CB8AC3E}">
        <p14:creationId xmlns:p14="http://schemas.microsoft.com/office/powerpoint/2010/main" val="10189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u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422780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userDrawn="1"/>
        </p:nvCxnSpPr>
        <p:spPr>
          <a:xfrm>
            <a:off x="7962377"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3567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u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5" name="Straight Connector 14"/>
          <p:cNvCxnSpPr/>
          <p:nvPr userDrawn="1"/>
        </p:nvCxnSpPr>
        <p:spPr>
          <a:xfrm>
            <a:off x="329393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userDrawn="1"/>
        </p:nvCxnSpPr>
        <p:spPr>
          <a:xfrm>
            <a:off x="609345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011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C548-8198-4059-B594-7ADEF7AF0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DE7F3-F31F-4C57-BCFE-E8B8D237D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6C28-FBF5-4E6B-8F44-952C5C724AF2}"/>
              </a:ext>
            </a:extLst>
          </p:cNvPr>
          <p:cNvSpPr>
            <a:spLocks noGrp="1"/>
          </p:cNvSpPr>
          <p:nvPr>
            <p:ph type="dt" sz="half" idx="10"/>
          </p:nvPr>
        </p:nvSpPr>
        <p:spPr/>
        <p:txBody>
          <a:bodyPr/>
          <a:lstStyle/>
          <a:p>
            <a:fld id="{DCFA2521-0286-4113-9409-D645EC72C2D1}" type="datetimeFigureOut">
              <a:rPr lang="en-US" smtClean="0"/>
              <a:t>9/13/2022</a:t>
            </a:fld>
            <a:endParaRPr lang="en-US"/>
          </a:p>
        </p:txBody>
      </p:sp>
      <p:sp>
        <p:nvSpPr>
          <p:cNvPr id="5" name="Footer Placeholder 4">
            <a:extLst>
              <a:ext uri="{FF2B5EF4-FFF2-40B4-BE49-F238E27FC236}">
                <a16:creationId xmlns:a16="http://schemas.microsoft.com/office/drawing/2014/main" id="{847BB5EB-1147-4B33-9E98-9A69FE43D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13DA7-65EE-4EE2-BB95-D82BD8E7972A}"/>
              </a:ext>
            </a:extLst>
          </p:cNvPr>
          <p:cNvSpPr>
            <a:spLocks noGrp="1"/>
          </p:cNvSpPr>
          <p:nvPr>
            <p:ph type="sldNum" sz="quarter" idx="12"/>
          </p:nvPr>
        </p:nvSpPr>
        <p:spPr/>
        <p:txBody>
          <a:bodyPr/>
          <a:lstStyle/>
          <a:p>
            <a:fld id="{D21CE542-E9FC-4854-8712-EA18E407C5CD}" type="slidenum">
              <a:rPr lang="en-US" smtClean="0"/>
              <a:t>‹#›</a:t>
            </a:fld>
            <a:endParaRPr lang="en-US"/>
          </a:p>
        </p:txBody>
      </p:sp>
    </p:spTree>
    <p:extLst>
      <p:ext uri="{BB962C8B-B14F-4D97-AF65-F5344CB8AC3E}">
        <p14:creationId xmlns:p14="http://schemas.microsoft.com/office/powerpoint/2010/main" val="286506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Bullet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accent1"/>
              </a:buClr>
              <a:buFont typeface="Arial"/>
              <a:buChar char="•"/>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09025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Number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Clr>
                <a:schemeClr val="accent1"/>
              </a:buClr>
              <a:buFont typeface="Wingdings" charset="2"/>
              <a:buAutoNum type="arabicPlain"/>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151841"/>
            <a:ext cx="793049" cy="795295"/>
          </a:xfrm>
          <a:prstGeom prst="rect">
            <a:avLst/>
          </a:prstGeom>
        </p:spPr>
      </p:pic>
    </p:spTree>
    <p:extLst>
      <p:ext uri="{BB962C8B-B14F-4D97-AF65-F5344CB8AC3E}">
        <p14:creationId xmlns:p14="http://schemas.microsoft.com/office/powerpoint/2010/main" val="2619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 Subhea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6"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204243"/>
            <a:ext cx="793049" cy="795295"/>
          </a:xfrm>
          <a:prstGeom prst="rect">
            <a:avLst/>
          </a:prstGeom>
        </p:spPr>
      </p:pic>
    </p:spTree>
    <p:extLst>
      <p:ext uri="{BB962C8B-B14F-4D97-AF65-F5344CB8AC3E}">
        <p14:creationId xmlns:p14="http://schemas.microsoft.com/office/powerpoint/2010/main" val="346319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6" y="6391832"/>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93006"/>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159940"/>
            <a:ext cx="793049" cy="795295"/>
          </a:xfrm>
          <a:prstGeom prst="rect">
            <a:avLst/>
          </a:prstGeom>
        </p:spPr>
      </p:pic>
    </p:spTree>
    <p:extLst>
      <p:ext uri="{BB962C8B-B14F-4D97-AF65-F5344CB8AC3E}">
        <p14:creationId xmlns:p14="http://schemas.microsoft.com/office/powerpoint/2010/main" val="70737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head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7"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204830"/>
            <a:ext cx="793049" cy="795295"/>
          </a:xfrm>
          <a:prstGeom prst="rect">
            <a:avLst/>
          </a:prstGeom>
        </p:spPr>
      </p:pic>
    </p:spTree>
    <p:extLst>
      <p:ext uri="{BB962C8B-B14F-4D97-AF65-F5344CB8AC3E}">
        <p14:creationId xmlns:p14="http://schemas.microsoft.com/office/powerpoint/2010/main" val="277774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0" tIns="0" rIns="0" bIns="0" rtlCol="0" anchor="ctr">
            <a:normAutofit/>
          </a:bodyPr>
          <a:lstStyle/>
          <a:p>
            <a:endParaRPr lang="en-US" dirty="0"/>
          </a:p>
        </p:txBody>
      </p:sp>
      <p:sp>
        <p:nvSpPr>
          <p:cNvPr id="3" name="Text Placeholder 2"/>
          <p:cNvSpPr>
            <a:spLocks noGrp="1"/>
          </p:cNvSpPr>
          <p:nvPr>
            <p:ph type="body" idx="1"/>
          </p:nvPr>
        </p:nvSpPr>
        <p:spPr>
          <a:xfrm>
            <a:off x="609441" y="1540435"/>
            <a:ext cx="10969943" cy="4633355"/>
          </a:xfrm>
          <a:prstGeom prst="rect">
            <a:avLst/>
          </a:prstGeom>
        </p:spPr>
        <p:txBody>
          <a:bodyPr vert="horz" lIns="0" tIns="0" rIns="0" bIns="0" numCol="1" rtlCol="0">
            <a:normAutofit/>
          </a:bodyPr>
          <a:lstStyle/>
          <a:p>
            <a:pPr lvl="0"/>
            <a:r>
              <a:rPr lang="en-US" dirty="0"/>
              <a:t>H2 Level</a:t>
            </a:r>
          </a:p>
          <a:p>
            <a:pPr lvl="1"/>
            <a:r>
              <a:rPr lang="en-US" dirty="0"/>
              <a:t>H3 Level</a:t>
            </a:r>
          </a:p>
          <a:p>
            <a:pPr lvl="2"/>
            <a:r>
              <a:rPr lang="en-US" dirty="0"/>
              <a:t>Body Level</a:t>
            </a:r>
          </a:p>
          <a:p>
            <a:pPr lvl="3"/>
            <a:r>
              <a:rPr lang="en-US" dirty="0"/>
              <a:t>Bullet level 1</a:t>
            </a:r>
          </a:p>
          <a:p>
            <a:pPr lvl="4"/>
            <a:r>
              <a:rPr lang="en-US" dirty="0"/>
              <a:t>Bullet level 2</a:t>
            </a:r>
          </a:p>
        </p:txBody>
      </p:sp>
      <p:sp>
        <p:nvSpPr>
          <p:cNvPr id="5" name="Footer Placeholder 4"/>
          <p:cNvSpPr>
            <a:spLocks noGrp="1"/>
          </p:cNvSpPr>
          <p:nvPr>
            <p:ph type="ftr" sz="quarter" idx="3"/>
          </p:nvPr>
        </p:nvSpPr>
        <p:spPr>
          <a:xfrm>
            <a:off x="609441" y="6356353"/>
            <a:ext cx="9598829" cy="365125"/>
          </a:xfrm>
          <a:prstGeom prst="rect">
            <a:avLst/>
          </a:prstGeom>
        </p:spPr>
        <p:txBody>
          <a:bodyPr vert="horz" lIns="0" tIns="0" rIns="0" bIns="0" rtlCol="0" anchor="ctr"/>
          <a:lstStyle>
            <a:lvl1pPr algn="l">
              <a:defRPr sz="900">
                <a:solidFill>
                  <a:schemeClr val="tx1">
                    <a:alpha val="50000"/>
                  </a:schemeClr>
                </a:solidFill>
                <a:latin typeface="Arial"/>
                <a:cs typeface="Arial"/>
              </a:defRPr>
            </a:lvl1pPr>
          </a:lstStyle>
          <a:p>
            <a:r>
              <a:rPr lang="en-US"/>
              <a:t>annalect.com</a:t>
            </a:r>
            <a:endParaRPr lang="en-US" dirty="0"/>
          </a:p>
        </p:txBody>
      </p:sp>
      <p:sp>
        <p:nvSpPr>
          <p:cNvPr id="9" name="Rectangle 8"/>
          <p:cNvSpPr/>
          <p:nvPr userDrawn="1"/>
        </p:nvSpPr>
        <p:spPr>
          <a:xfrm>
            <a:off x="10437909" y="6355898"/>
            <a:ext cx="1141477" cy="245364"/>
          </a:xfrm>
          <a:prstGeom prst="rect">
            <a:avLst/>
          </a:prstGeom>
          <a:blipFill rotWithShape="1">
            <a:blip r:embed="rId45">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247725628"/>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93" r:id="rId3"/>
    <p:sldLayoutId id="2147483650" r:id="rId4"/>
    <p:sldLayoutId id="2147483703" r:id="rId5"/>
    <p:sldLayoutId id="2147483704" r:id="rId6"/>
    <p:sldLayoutId id="2147483701" r:id="rId7"/>
    <p:sldLayoutId id="2147483690" r:id="rId8"/>
    <p:sldLayoutId id="2147483702" r:id="rId9"/>
    <p:sldLayoutId id="2147483654" r:id="rId10"/>
    <p:sldLayoutId id="2147483692" r:id="rId11"/>
    <p:sldLayoutId id="2147483666" r:id="rId12"/>
    <p:sldLayoutId id="2147483667" r:id="rId13"/>
    <p:sldLayoutId id="2147483668" r:id="rId14"/>
    <p:sldLayoutId id="2147483686" r:id="rId15"/>
    <p:sldLayoutId id="2147483669" r:id="rId16"/>
    <p:sldLayoutId id="2147483664" r:id="rId17"/>
    <p:sldLayoutId id="2147483660" r:id="rId18"/>
    <p:sldLayoutId id="2147483698" r:id="rId19"/>
    <p:sldLayoutId id="2147483663" r:id="rId20"/>
    <p:sldLayoutId id="2147483665" r:id="rId21"/>
    <p:sldLayoutId id="2147483662" r:id="rId22"/>
    <p:sldLayoutId id="2147483655" r:id="rId23"/>
    <p:sldLayoutId id="2147483684" r:id="rId24"/>
    <p:sldLayoutId id="2147483687" r:id="rId25"/>
    <p:sldLayoutId id="2147483688" r:id="rId26"/>
    <p:sldLayoutId id="2147483681" r:id="rId27"/>
    <p:sldLayoutId id="2147483682" r:id="rId28"/>
    <p:sldLayoutId id="2147483685" r:id="rId29"/>
    <p:sldLayoutId id="2147483670" r:id="rId30"/>
    <p:sldLayoutId id="2147483680" r:id="rId31"/>
    <p:sldLayoutId id="2147483671" r:id="rId32"/>
    <p:sldLayoutId id="2147483676" r:id="rId33"/>
    <p:sldLayoutId id="2147483677" r:id="rId34"/>
    <p:sldLayoutId id="2147483689" r:id="rId35"/>
    <p:sldLayoutId id="2147483691" r:id="rId36"/>
    <p:sldLayoutId id="2147483672" r:id="rId37"/>
    <p:sldLayoutId id="2147483673" r:id="rId38"/>
    <p:sldLayoutId id="2147483674" r:id="rId39"/>
    <p:sldLayoutId id="2147483675" r:id="rId40"/>
    <p:sldLayoutId id="2147483679" r:id="rId41"/>
    <p:sldLayoutId id="2147483678" r:id="rId42"/>
    <p:sldLayoutId id="2147483705" r:id="rId4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l" defTabSz="457200" rtl="0" eaLnBrk="1" latinLnBrk="0" hangingPunct="1">
        <a:lnSpc>
          <a:spcPct val="80000"/>
        </a:lnSpc>
        <a:spcBef>
          <a:spcPct val="0"/>
        </a:spcBef>
        <a:buNone/>
        <a:defRPr sz="4000" b="1" i="0" kern="1200" spc="-130">
          <a:solidFill>
            <a:schemeClr val="accent3"/>
          </a:solidFill>
          <a:latin typeface="Arial"/>
          <a:ea typeface="+mj-ea"/>
          <a:cs typeface="Arial"/>
        </a:defRPr>
      </a:lvl1pPr>
    </p:titleStyle>
    <p:body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7.xml"/><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8.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0.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40.png"/><Relationship Id="rId7" Type="http://schemas.openxmlformats.org/officeDocument/2006/relationships/image" Target="../media/image26.w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Annalect (US) </a:t>
            </a:r>
            <a:r>
              <a:rPr lang="en-US"/>
              <a:t>MMM framework</a:t>
            </a:r>
            <a:endParaRPr lang="en-US" dirty="0"/>
          </a:p>
        </p:txBody>
      </p:sp>
      <p:sp>
        <p:nvSpPr>
          <p:cNvPr id="3" name="Subtitle 2"/>
          <p:cNvSpPr>
            <a:spLocks noGrp="1"/>
          </p:cNvSpPr>
          <p:nvPr>
            <p:ph type="subTitle" idx="1"/>
          </p:nvPr>
        </p:nvSpPr>
        <p:spPr/>
        <p:txBody>
          <a:bodyPr anchor="ctr"/>
          <a:lstStyle/>
          <a:p>
            <a:r>
              <a:rPr lang="en-US" dirty="0"/>
              <a:t>US Marketing Science team</a:t>
            </a:r>
          </a:p>
        </p:txBody>
      </p:sp>
    </p:spTree>
    <p:extLst>
      <p:ext uri="{BB962C8B-B14F-4D97-AF65-F5344CB8AC3E}">
        <p14:creationId xmlns:p14="http://schemas.microsoft.com/office/powerpoint/2010/main" val="5143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10</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The MMM R code framework</a:t>
            </a:r>
          </a:p>
          <a:p>
            <a:pPr algn="ctr"/>
            <a:r>
              <a:rPr lang="en-US" sz="2800" dirty="0"/>
              <a:t>(</a:t>
            </a:r>
            <a:r>
              <a:rPr lang="en-US" sz="2800" dirty="0" err="1"/>
              <a:t>msmp</a:t>
            </a:r>
            <a:r>
              <a:rPr lang="en-US" sz="2800" dirty="0"/>
              <a:t> – marketing science model platform)</a:t>
            </a:r>
          </a:p>
        </p:txBody>
      </p:sp>
    </p:spTree>
    <p:extLst>
      <p:ext uri="{BB962C8B-B14F-4D97-AF65-F5344CB8AC3E}">
        <p14:creationId xmlns:p14="http://schemas.microsoft.com/office/powerpoint/2010/main" val="417886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err="1"/>
              <a:t>msmp</a:t>
            </a:r>
            <a:r>
              <a:rPr lang="en-US" dirty="0"/>
              <a:t> R functions</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11</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1284514" y="1625601"/>
            <a:ext cx="9412515" cy="3911600"/>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 common R functions that can be used across clients/projects</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Transform.R</a:t>
            </a:r>
            <a:r>
              <a:rPr lang="en-US" sz="1600" dirty="0">
                <a:latin typeface="Arial"/>
                <a:cs typeface="Arial"/>
              </a:rPr>
              <a:t> (this R code contains all the definition of all the transformations)</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Run_Model.R</a:t>
            </a:r>
            <a:r>
              <a:rPr lang="en-US" sz="1600" dirty="0">
                <a:latin typeface="Arial"/>
                <a:cs typeface="Arial"/>
              </a:rPr>
              <a:t> (runs </a:t>
            </a:r>
            <a:r>
              <a:rPr lang="en-US" sz="1600" dirty="0" err="1">
                <a:latin typeface="Arial"/>
                <a:cs typeface="Arial"/>
              </a:rPr>
              <a:t>myBayes.R</a:t>
            </a:r>
            <a:r>
              <a:rPr lang="en-US" sz="1600" dirty="0">
                <a:latin typeface="Arial"/>
                <a:cs typeface="Arial"/>
              </a:rPr>
              <a:t> – the Bayesian regression function)</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Run_Model_Panel.R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Decomp.R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UnnestrR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ResponseCurve.R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Etc.</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Each function takes in a model object, picks what it needs, performs its functionality, updates and returns the object -&gt; flexible and modular</a:t>
            </a:r>
          </a:p>
        </p:txBody>
      </p:sp>
    </p:spTree>
    <p:extLst>
      <p:ext uri="{BB962C8B-B14F-4D97-AF65-F5344CB8AC3E}">
        <p14:creationId xmlns:p14="http://schemas.microsoft.com/office/powerpoint/2010/main" val="35981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a:t>MMM project (data and code) organization and workflow</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12</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913528" y="1663295"/>
            <a:ext cx="9598829" cy="4672444"/>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Each model resides in a model folder. It contains</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_ModelData.csv : model ready data file. The file should contain all the raw variables (</a:t>
            </a:r>
            <a:r>
              <a:rPr lang="en-US" sz="1600" dirty="0" err="1">
                <a:latin typeface="Arial"/>
                <a:cs typeface="Arial"/>
              </a:rPr>
              <a:t>depvar</a:t>
            </a:r>
            <a:r>
              <a:rPr lang="en-US" sz="1600" dirty="0">
                <a:latin typeface="Arial"/>
                <a:cs typeface="Arial"/>
              </a:rPr>
              <a:t>, potential independent variables, and time variables).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_ModelSetup.csv : model-level parameters. For example, log-log model, </a:t>
            </a:r>
            <a:r>
              <a:rPr lang="en-US" sz="1600" dirty="0" err="1">
                <a:latin typeface="Arial"/>
                <a:cs typeface="Arial"/>
              </a:rPr>
              <a:t>BeginDate</a:t>
            </a:r>
            <a:r>
              <a:rPr lang="en-US" sz="1600" dirty="0">
                <a:latin typeface="Arial"/>
                <a:cs typeface="Arial"/>
              </a:rPr>
              <a:t>, </a:t>
            </a:r>
            <a:r>
              <a:rPr lang="en-US" sz="1600" dirty="0" err="1">
                <a:latin typeface="Arial"/>
                <a:cs typeface="Arial"/>
              </a:rPr>
              <a:t>EndDate</a:t>
            </a:r>
            <a:r>
              <a:rPr lang="en-US" sz="1600" dirty="0">
                <a:latin typeface="Arial"/>
                <a:cs typeface="Arial"/>
              </a:rPr>
              <a:t>,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_Variable.csv : model specification at variable level. List of variables in the model, how to transform them,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_FitCurves.csv (optional) : reach curve data</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A R code that sources all the common functions, reads in the input files, run the MMM model process and write out the results (</a:t>
            </a:r>
            <a:r>
              <a:rPr lang="en-US" sz="1600" dirty="0" err="1">
                <a:latin typeface="Arial"/>
                <a:cs typeface="Arial"/>
              </a:rPr>
              <a:t>coef</a:t>
            </a:r>
            <a:r>
              <a:rPr lang="en-US" sz="1600" dirty="0">
                <a:latin typeface="Arial"/>
                <a:cs typeface="Arial"/>
              </a:rPr>
              <a:t>, decomp, model object etc.)</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This framework ensures model result reproducibility and documentation. The _Variable.csv tells you everything about the model specification and can be shared and understood by anyone with excel. </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Modelers with strong MMM experience but little R skills can easily get on</a:t>
            </a:r>
          </a:p>
        </p:txBody>
      </p:sp>
    </p:spTree>
    <p:extLst>
      <p:ext uri="{BB962C8B-B14F-4D97-AF65-F5344CB8AC3E}">
        <p14:creationId xmlns:p14="http://schemas.microsoft.com/office/powerpoint/2010/main" val="413924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13</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The outputs of the </a:t>
            </a:r>
            <a:r>
              <a:rPr lang="en-US" sz="5398" dirty="0" err="1"/>
              <a:t>msmp</a:t>
            </a:r>
            <a:r>
              <a:rPr lang="en-US" sz="5398" dirty="0"/>
              <a:t> framework</a:t>
            </a:r>
          </a:p>
        </p:txBody>
      </p:sp>
    </p:spTree>
    <p:extLst>
      <p:ext uri="{BB962C8B-B14F-4D97-AF65-F5344CB8AC3E}">
        <p14:creationId xmlns:p14="http://schemas.microsoft.com/office/powerpoint/2010/main" val="31034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1481897" y="280828"/>
            <a:ext cx="8240944" cy="1020763"/>
          </a:xfrm>
        </p:spPr>
        <p:txBody>
          <a:bodyPr>
            <a:normAutofit/>
          </a:bodyPr>
          <a:lstStyle/>
          <a:p>
            <a:r>
              <a:rPr lang="en-US" sz="2800" dirty="0" err="1"/>
              <a:t>Msmp</a:t>
            </a:r>
            <a:r>
              <a:rPr lang="en-US" sz="2800" dirty="0"/>
              <a:t> codebase output</a:t>
            </a:r>
          </a:p>
        </p:txBody>
      </p:sp>
      <p:sp>
        <p:nvSpPr>
          <p:cNvPr id="5" name="Slide Number Placeholder 4"/>
          <p:cNvSpPr>
            <a:spLocks noGrp="1"/>
          </p:cNvSpPr>
          <p:nvPr>
            <p:ph type="sldNum" sz="quarter" idx="4"/>
          </p:nvPr>
        </p:nvSpPr>
        <p:spPr/>
        <p:txBody>
          <a:bodyPr/>
          <a:lstStyle/>
          <a:p>
            <a:fld id="{A732B65F-C469-8E45-BF68-68AA1785A236}" type="slidenum">
              <a:rPr lang="en-US" smtClean="0"/>
              <a:pPr/>
              <a:t>14</a:t>
            </a:fld>
            <a:endParaRPr lang="en-US" dirty="0"/>
          </a:p>
        </p:txBody>
      </p:sp>
      <p:sp>
        <p:nvSpPr>
          <p:cNvPr id="2" name="TextBox 1">
            <a:extLst>
              <a:ext uri="{FF2B5EF4-FFF2-40B4-BE49-F238E27FC236}">
                <a16:creationId xmlns:a16="http://schemas.microsoft.com/office/drawing/2014/main" id="{50DF18CF-56C8-4FE2-92F9-ED8A6856A7D9}"/>
              </a:ext>
            </a:extLst>
          </p:cNvPr>
          <p:cNvSpPr txBox="1"/>
          <p:nvPr/>
        </p:nvSpPr>
        <p:spPr>
          <a:xfrm>
            <a:off x="1124281" y="1340396"/>
            <a:ext cx="5341066" cy="4888281"/>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The R code generates a list object that contains everything you need to perform model diagnostic, generate model outputs (tables and visuals), and do post-model calculations. </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The scopes/requirements can be quite different from client project to project The model objects allows users to easily customize to their own needs per scope. </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The codebase already has a range of functions that create standard tables and visuals.  </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For modelers who prefer excel, the R code produces excel workbook that contains everything they want to have in the workbook. </a:t>
            </a:r>
          </a:p>
        </p:txBody>
      </p:sp>
      <p:cxnSp>
        <p:nvCxnSpPr>
          <p:cNvPr id="25" name="Straight Connector 24">
            <a:extLst>
              <a:ext uri="{FF2B5EF4-FFF2-40B4-BE49-F238E27FC236}">
                <a16:creationId xmlns:a16="http://schemas.microsoft.com/office/drawing/2014/main" id="{3A5E4077-99FD-464B-BB21-264BA33EE2A9}"/>
              </a:ext>
            </a:extLst>
          </p:cNvPr>
          <p:cNvCxnSpPr/>
          <p:nvPr/>
        </p:nvCxnSpPr>
        <p:spPr>
          <a:xfrm>
            <a:off x="9962132" y="3310404"/>
            <a:ext cx="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131934C-CE96-4CF0-A93A-215DD01C31ED}"/>
              </a:ext>
            </a:extLst>
          </p:cNvPr>
          <p:cNvCxnSpPr/>
          <p:nvPr/>
        </p:nvCxnSpPr>
        <p:spPr>
          <a:xfrm flipV="1">
            <a:off x="9900895" y="3221372"/>
            <a:ext cx="0" cy="207628"/>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pic>
        <p:nvPicPr>
          <p:cNvPr id="7" name="Picture 6" descr="Chart&#10;&#10;Description automatically generated">
            <a:extLst>
              <a:ext uri="{FF2B5EF4-FFF2-40B4-BE49-F238E27FC236}">
                <a16:creationId xmlns:a16="http://schemas.microsoft.com/office/drawing/2014/main" id="{1DB48EF6-0929-4F45-9775-2501F2CEE92B}"/>
              </a:ext>
            </a:extLst>
          </p:cNvPr>
          <p:cNvPicPr>
            <a:picLocks noChangeAspect="1"/>
          </p:cNvPicPr>
          <p:nvPr/>
        </p:nvPicPr>
        <p:blipFill>
          <a:blip r:embed="rId3"/>
          <a:stretch>
            <a:fillRect/>
          </a:stretch>
        </p:blipFill>
        <p:spPr>
          <a:xfrm>
            <a:off x="7054761" y="1044172"/>
            <a:ext cx="4887007" cy="2591162"/>
          </a:xfrm>
          <a:prstGeom prst="rect">
            <a:avLst/>
          </a:prstGeom>
        </p:spPr>
      </p:pic>
      <p:pic>
        <p:nvPicPr>
          <p:cNvPr id="9" name="Picture 8" descr="Chart&#10;&#10;Description automatically generated">
            <a:extLst>
              <a:ext uri="{FF2B5EF4-FFF2-40B4-BE49-F238E27FC236}">
                <a16:creationId xmlns:a16="http://schemas.microsoft.com/office/drawing/2014/main" id="{52836603-B464-4FFA-8531-2BB6D2503DDB}"/>
              </a:ext>
            </a:extLst>
          </p:cNvPr>
          <p:cNvPicPr>
            <a:picLocks noChangeAspect="1"/>
          </p:cNvPicPr>
          <p:nvPr/>
        </p:nvPicPr>
        <p:blipFill>
          <a:blip r:embed="rId4"/>
          <a:stretch>
            <a:fillRect/>
          </a:stretch>
        </p:blipFill>
        <p:spPr>
          <a:xfrm>
            <a:off x="7138172" y="3701353"/>
            <a:ext cx="4887007" cy="2591162"/>
          </a:xfrm>
          <a:prstGeom prst="rect">
            <a:avLst/>
          </a:prstGeom>
        </p:spPr>
      </p:pic>
    </p:spTree>
    <p:extLst>
      <p:ext uri="{BB962C8B-B14F-4D97-AF65-F5344CB8AC3E}">
        <p14:creationId xmlns:p14="http://schemas.microsoft.com/office/powerpoint/2010/main" val="175655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1330036" y="80469"/>
            <a:ext cx="8365096" cy="1020763"/>
          </a:xfrm>
        </p:spPr>
        <p:txBody>
          <a:bodyPr>
            <a:normAutofit/>
          </a:bodyPr>
          <a:lstStyle/>
          <a:p>
            <a:pPr algn="ctr"/>
            <a:r>
              <a:rPr lang="en-US" sz="2800" dirty="0"/>
              <a:t>Some plots</a:t>
            </a:r>
          </a:p>
        </p:txBody>
      </p:sp>
      <p:sp>
        <p:nvSpPr>
          <p:cNvPr id="5" name="Slide Number Placeholder 4"/>
          <p:cNvSpPr>
            <a:spLocks noGrp="1"/>
          </p:cNvSpPr>
          <p:nvPr>
            <p:ph type="sldNum" sz="quarter" idx="4"/>
          </p:nvPr>
        </p:nvSpPr>
        <p:spPr/>
        <p:txBody>
          <a:bodyPr/>
          <a:lstStyle/>
          <a:p>
            <a:fld id="{A732B65F-C469-8E45-BF68-68AA1785A236}" type="slidenum">
              <a:rPr lang="en-US" smtClean="0"/>
              <a:pPr/>
              <a:t>15</a:t>
            </a:fld>
            <a:endParaRPr lang="en-US" dirty="0"/>
          </a:p>
        </p:txBody>
      </p:sp>
      <p:cxnSp>
        <p:nvCxnSpPr>
          <p:cNvPr id="25" name="Straight Connector 24">
            <a:extLst>
              <a:ext uri="{FF2B5EF4-FFF2-40B4-BE49-F238E27FC236}">
                <a16:creationId xmlns:a16="http://schemas.microsoft.com/office/drawing/2014/main" id="{3A5E4077-99FD-464B-BB21-264BA33EE2A9}"/>
              </a:ext>
            </a:extLst>
          </p:cNvPr>
          <p:cNvCxnSpPr/>
          <p:nvPr/>
        </p:nvCxnSpPr>
        <p:spPr>
          <a:xfrm>
            <a:off x="9962132" y="3310404"/>
            <a:ext cx="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131934C-CE96-4CF0-A93A-215DD01C31ED}"/>
              </a:ext>
            </a:extLst>
          </p:cNvPr>
          <p:cNvCxnSpPr/>
          <p:nvPr/>
        </p:nvCxnSpPr>
        <p:spPr>
          <a:xfrm flipV="1">
            <a:off x="9900895" y="3221372"/>
            <a:ext cx="0" cy="207628"/>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pic>
        <p:nvPicPr>
          <p:cNvPr id="7" name="Picture 6" descr="Chart&#10;&#10;Description automatically generated">
            <a:extLst>
              <a:ext uri="{FF2B5EF4-FFF2-40B4-BE49-F238E27FC236}">
                <a16:creationId xmlns:a16="http://schemas.microsoft.com/office/drawing/2014/main" id="{1DB48EF6-0929-4F45-9775-2501F2CEE92B}"/>
              </a:ext>
            </a:extLst>
          </p:cNvPr>
          <p:cNvPicPr>
            <a:picLocks noChangeAspect="1"/>
          </p:cNvPicPr>
          <p:nvPr/>
        </p:nvPicPr>
        <p:blipFill>
          <a:blip r:embed="rId3"/>
          <a:stretch>
            <a:fillRect/>
          </a:stretch>
        </p:blipFill>
        <p:spPr>
          <a:xfrm>
            <a:off x="980515" y="924407"/>
            <a:ext cx="5113897" cy="3232432"/>
          </a:xfrm>
          <a:prstGeom prst="rect">
            <a:avLst/>
          </a:prstGeom>
        </p:spPr>
      </p:pic>
      <p:pic>
        <p:nvPicPr>
          <p:cNvPr id="9" name="Picture 8" descr="Chart&#10;&#10;Description automatically generated">
            <a:extLst>
              <a:ext uri="{FF2B5EF4-FFF2-40B4-BE49-F238E27FC236}">
                <a16:creationId xmlns:a16="http://schemas.microsoft.com/office/drawing/2014/main" id="{52836603-B464-4FFA-8531-2BB6D2503DDB}"/>
              </a:ext>
            </a:extLst>
          </p:cNvPr>
          <p:cNvPicPr>
            <a:picLocks noChangeAspect="1"/>
          </p:cNvPicPr>
          <p:nvPr/>
        </p:nvPicPr>
        <p:blipFill>
          <a:blip r:embed="rId4"/>
          <a:stretch>
            <a:fillRect/>
          </a:stretch>
        </p:blipFill>
        <p:spPr>
          <a:xfrm>
            <a:off x="6729611" y="1041035"/>
            <a:ext cx="4887007" cy="2591162"/>
          </a:xfrm>
          <a:prstGeom prst="rect">
            <a:avLst/>
          </a:prstGeom>
        </p:spPr>
      </p:pic>
      <p:pic>
        <p:nvPicPr>
          <p:cNvPr id="8" name="Picture 7" descr="Chart, waterfall chart&#10;&#10;Description automatically generated">
            <a:extLst>
              <a:ext uri="{FF2B5EF4-FFF2-40B4-BE49-F238E27FC236}">
                <a16:creationId xmlns:a16="http://schemas.microsoft.com/office/drawing/2014/main" id="{DBC47C14-AA71-42D8-8DE3-9AB88EF62BBF}"/>
              </a:ext>
            </a:extLst>
          </p:cNvPr>
          <p:cNvPicPr>
            <a:picLocks noChangeAspect="1"/>
          </p:cNvPicPr>
          <p:nvPr/>
        </p:nvPicPr>
        <p:blipFill>
          <a:blip r:embed="rId5"/>
          <a:stretch>
            <a:fillRect/>
          </a:stretch>
        </p:blipFill>
        <p:spPr>
          <a:xfrm>
            <a:off x="980515" y="4143924"/>
            <a:ext cx="4995412" cy="2591162"/>
          </a:xfrm>
          <a:prstGeom prst="rect">
            <a:avLst/>
          </a:prstGeom>
        </p:spPr>
      </p:pic>
      <p:pic>
        <p:nvPicPr>
          <p:cNvPr id="11" name="Picture 10" descr="Chart&#10;&#10;Description automatically generated">
            <a:extLst>
              <a:ext uri="{FF2B5EF4-FFF2-40B4-BE49-F238E27FC236}">
                <a16:creationId xmlns:a16="http://schemas.microsoft.com/office/drawing/2014/main" id="{5AED12F0-08FC-4D84-A2DF-5CF322A3A4AF}"/>
              </a:ext>
            </a:extLst>
          </p:cNvPr>
          <p:cNvPicPr>
            <a:picLocks noChangeAspect="1"/>
          </p:cNvPicPr>
          <p:nvPr/>
        </p:nvPicPr>
        <p:blipFill>
          <a:blip r:embed="rId6"/>
          <a:stretch>
            <a:fillRect/>
          </a:stretch>
        </p:blipFill>
        <p:spPr>
          <a:xfrm>
            <a:off x="6953486" y="3823289"/>
            <a:ext cx="5001510" cy="3232431"/>
          </a:xfrm>
          <a:prstGeom prst="rect">
            <a:avLst/>
          </a:prstGeom>
        </p:spPr>
      </p:pic>
    </p:spTree>
    <p:extLst>
      <p:ext uri="{BB962C8B-B14F-4D97-AF65-F5344CB8AC3E}">
        <p14:creationId xmlns:p14="http://schemas.microsoft.com/office/powerpoint/2010/main" val="342818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1481897" y="280828"/>
            <a:ext cx="8240944" cy="1020763"/>
          </a:xfrm>
        </p:spPr>
        <p:txBody>
          <a:bodyPr>
            <a:normAutofit/>
          </a:bodyPr>
          <a:lstStyle/>
          <a:p>
            <a:r>
              <a:rPr lang="en-US" sz="2800" dirty="0"/>
              <a:t>Marketing Response Curves</a:t>
            </a:r>
          </a:p>
        </p:txBody>
      </p:sp>
      <p:sp>
        <p:nvSpPr>
          <p:cNvPr id="5" name="Slide Number Placeholder 4"/>
          <p:cNvSpPr>
            <a:spLocks noGrp="1"/>
          </p:cNvSpPr>
          <p:nvPr>
            <p:ph type="sldNum" sz="quarter" idx="4"/>
          </p:nvPr>
        </p:nvSpPr>
        <p:spPr/>
        <p:txBody>
          <a:bodyPr/>
          <a:lstStyle/>
          <a:p>
            <a:fld id="{A732B65F-C469-8E45-BF68-68AA1785A236}" type="slidenum">
              <a:rPr lang="en-US" smtClean="0"/>
              <a:pPr/>
              <a:t>16</a:t>
            </a:fld>
            <a:endParaRPr lang="en-US" dirty="0"/>
          </a:p>
        </p:txBody>
      </p:sp>
      <p:sp>
        <p:nvSpPr>
          <p:cNvPr id="2" name="TextBox 1">
            <a:extLst>
              <a:ext uri="{FF2B5EF4-FFF2-40B4-BE49-F238E27FC236}">
                <a16:creationId xmlns:a16="http://schemas.microsoft.com/office/drawing/2014/main" id="{50DF18CF-56C8-4FE2-92F9-ED8A6856A7D9}"/>
              </a:ext>
            </a:extLst>
          </p:cNvPr>
          <p:cNvSpPr txBox="1"/>
          <p:nvPr/>
        </p:nvSpPr>
        <p:spPr>
          <a:xfrm>
            <a:off x="1027462" y="1394269"/>
            <a:ext cx="6078014" cy="5023297"/>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Once the model is built, response curves can be generated using simulation at post-model phase: incrementally change the raw independent variables, transform, and decomp the model to get the response (</a:t>
            </a:r>
            <a:r>
              <a:rPr lang="en-US" sz="1600" dirty="0" err="1">
                <a:latin typeface="Arial"/>
                <a:cs typeface="Arial"/>
              </a:rPr>
              <a:t>ie</a:t>
            </a:r>
            <a:r>
              <a:rPr lang="en-US" sz="1600" dirty="0">
                <a:latin typeface="Arial"/>
                <a:cs typeface="Arial"/>
              </a:rPr>
              <a:t> sales).</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At the end of the simulation, you will get a curve for each media channel that is in the model, with x-axis in either GRPs, impressions, or spend (depending on which metric used in the model), and y-axis the sales. </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If the x-axis is GRPs or impressions, convert it to spend (using CPM). This step basically ensures all the curves has spent in x-axis. </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Load the curves to channel planner for budget optimization (determine which marketing channel to spend the next dollar on based on where you are on the response curve.  </a:t>
            </a:r>
          </a:p>
        </p:txBody>
      </p:sp>
      <p:cxnSp>
        <p:nvCxnSpPr>
          <p:cNvPr id="15" name="Straight Arrow Connector 14">
            <a:extLst>
              <a:ext uri="{FF2B5EF4-FFF2-40B4-BE49-F238E27FC236}">
                <a16:creationId xmlns:a16="http://schemas.microsoft.com/office/drawing/2014/main" id="{3D4233F8-22E4-4930-911B-67BD089AAF05}"/>
              </a:ext>
            </a:extLst>
          </p:cNvPr>
          <p:cNvCxnSpPr>
            <a:cxnSpLocks/>
          </p:cNvCxnSpPr>
          <p:nvPr/>
        </p:nvCxnSpPr>
        <p:spPr>
          <a:xfrm flipV="1">
            <a:off x="8072821" y="5330448"/>
            <a:ext cx="3778622" cy="233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AADE27A-70D4-4796-9978-C281FED4A225}"/>
              </a:ext>
            </a:extLst>
          </p:cNvPr>
          <p:cNvCxnSpPr>
            <a:cxnSpLocks/>
          </p:cNvCxnSpPr>
          <p:nvPr/>
        </p:nvCxnSpPr>
        <p:spPr>
          <a:xfrm flipV="1">
            <a:off x="8069154" y="1663999"/>
            <a:ext cx="0" cy="3689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reeform 5">
            <a:extLst>
              <a:ext uri="{FF2B5EF4-FFF2-40B4-BE49-F238E27FC236}">
                <a16:creationId xmlns:a16="http://schemas.microsoft.com/office/drawing/2014/main" id="{6D6CCF23-289E-4E5D-A658-8B535CA86401}"/>
              </a:ext>
            </a:extLst>
          </p:cNvPr>
          <p:cNvSpPr/>
          <p:nvPr/>
        </p:nvSpPr>
        <p:spPr>
          <a:xfrm>
            <a:off x="8069888" y="3061985"/>
            <a:ext cx="3204682" cy="2268463"/>
          </a:xfrm>
          <a:custGeom>
            <a:avLst/>
            <a:gdLst>
              <a:gd name="connsiteX0" fmla="*/ 0 w 5937161"/>
              <a:gd name="connsiteY0" fmla="*/ 3644721 h 3644721"/>
              <a:gd name="connsiteX1" fmla="*/ 2253803 w 5937161"/>
              <a:gd name="connsiteY1" fmla="*/ 721217 h 3644721"/>
              <a:gd name="connsiteX2" fmla="*/ 5937161 w 5937161"/>
              <a:gd name="connsiteY2" fmla="*/ 0 h 3644721"/>
            </a:gdLst>
            <a:ahLst/>
            <a:cxnLst>
              <a:cxn ang="0">
                <a:pos x="connsiteX0" y="connsiteY0"/>
              </a:cxn>
              <a:cxn ang="0">
                <a:pos x="connsiteX1" y="connsiteY1"/>
              </a:cxn>
              <a:cxn ang="0">
                <a:pos x="connsiteX2" y="connsiteY2"/>
              </a:cxn>
            </a:cxnLst>
            <a:rect l="l" t="t" r="r" b="b"/>
            <a:pathLst>
              <a:path w="5937161" h="3644721">
                <a:moveTo>
                  <a:pt x="0" y="3644721"/>
                </a:moveTo>
                <a:cubicBezTo>
                  <a:pt x="632138" y="2486695"/>
                  <a:pt x="1264276" y="1328670"/>
                  <a:pt x="2253803" y="721217"/>
                </a:cubicBezTo>
                <a:cubicBezTo>
                  <a:pt x="3243330" y="113764"/>
                  <a:pt x="5151550" y="113763"/>
                  <a:pt x="5937161" y="0"/>
                </a:cubicBezTo>
              </a:path>
            </a:pathLst>
          </a:cu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E79E147-FB87-4C31-BF7A-94A5F2083514}"/>
              </a:ext>
            </a:extLst>
          </p:cNvPr>
          <p:cNvSpPr txBox="1"/>
          <p:nvPr/>
        </p:nvSpPr>
        <p:spPr>
          <a:xfrm>
            <a:off x="8103540" y="4391505"/>
            <a:ext cx="766584" cy="276999"/>
          </a:xfrm>
          <a:prstGeom prst="rect">
            <a:avLst/>
          </a:prstGeom>
          <a:noFill/>
        </p:spPr>
        <p:txBody>
          <a:bodyPr wrap="square" rtlCol="0">
            <a:spAutoFit/>
          </a:bodyPr>
          <a:lstStyle/>
          <a:p>
            <a:r>
              <a:rPr lang="en-US" sz="1200" dirty="0"/>
              <a:t>Spend 1</a:t>
            </a:r>
          </a:p>
        </p:txBody>
      </p:sp>
      <p:cxnSp>
        <p:nvCxnSpPr>
          <p:cNvPr id="21" name="Straight Connector 20">
            <a:extLst>
              <a:ext uri="{FF2B5EF4-FFF2-40B4-BE49-F238E27FC236}">
                <a16:creationId xmlns:a16="http://schemas.microsoft.com/office/drawing/2014/main" id="{1A5D4C49-8AF2-4F15-82AC-A8423A61141B}"/>
              </a:ext>
            </a:extLst>
          </p:cNvPr>
          <p:cNvCxnSpPr/>
          <p:nvPr/>
        </p:nvCxnSpPr>
        <p:spPr>
          <a:xfrm flipV="1">
            <a:off x="9411612" y="3437388"/>
            <a:ext cx="489283" cy="1123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2C12EBA-1560-420F-AD48-3CB7382C3012}"/>
              </a:ext>
            </a:extLst>
          </p:cNvPr>
          <p:cNvCxnSpPr>
            <a:cxnSpLocks/>
          </p:cNvCxnSpPr>
          <p:nvPr/>
        </p:nvCxnSpPr>
        <p:spPr>
          <a:xfrm>
            <a:off x="8995507" y="3834610"/>
            <a:ext cx="0" cy="45664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A5E4077-99FD-464B-BB21-264BA33EE2A9}"/>
              </a:ext>
            </a:extLst>
          </p:cNvPr>
          <p:cNvCxnSpPr/>
          <p:nvPr/>
        </p:nvCxnSpPr>
        <p:spPr>
          <a:xfrm>
            <a:off x="9962132" y="3310404"/>
            <a:ext cx="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131934C-CE96-4CF0-A93A-215DD01C31ED}"/>
              </a:ext>
            </a:extLst>
          </p:cNvPr>
          <p:cNvCxnSpPr/>
          <p:nvPr/>
        </p:nvCxnSpPr>
        <p:spPr>
          <a:xfrm flipV="1">
            <a:off x="9900895" y="3221372"/>
            <a:ext cx="0" cy="207628"/>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A0C9B6-2013-4870-91CA-4E210CB322A5}"/>
                  </a:ext>
                </a:extLst>
              </p:cNvPr>
              <p:cNvSpPr txBox="1"/>
              <p:nvPr/>
            </p:nvSpPr>
            <p:spPr>
              <a:xfrm>
                <a:off x="7947635" y="1029151"/>
                <a:ext cx="4521270" cy="568232"/>
              </a:xfrm>
              <a:prstGeom prst="rect">
                <a:avLst/>
              </a:prstGeom>
              <a:noFill/>
            </p:spPr>
            <p:txBody>
              <a:bodyPr wrap="square" lIns="0" tIns="0" rIns="0" bIns="0" rtlCol="0">
                <a:spAutoFit/>
              </a:bodyPr>
              <a:lstStyle/>
              <a:p>
                <a:r>
                  <a:rPr lang="en-US" sz="2399" dirty="0"/>
                  <a:t>MROI </a:t>
                </a:r>
                <a14:m>
                  <m:oMath xmlns:m="http://schemas.openxmlformats.org/officeDocument/2006/math">
                    <m:r>
                      <a:rPr lang="en-US" sz="2399" i="1">
                        <a:latin typeface="Cambria Math" panose="02040503050406030204" pitchFamily="18" charset="0"/>
                      </a:rPr>
                      <m:t>=</m:t>
                    </m:r>
                    <m:f>
                      <m:fPr>
                        <m:ctrlPr>
                          <a:rPr lang="en-US" sz="2399" i="1">
                            <a:latin typeface="Cambria Math" panose="02040503050406030204" pitchFamily="18" charset="0"/>
                          </a:rPr>
                        </m:ctrlPr>
                      </m:fPr>
                      <m:num>
                        <m:sSub>
                          <m:sSubPr>
                            <m:ctrlPr>
                              <a:rPr lang="en-US" sz="2399" i="1">
                                <a:latin typeface="Cambria Math" panose="02040503050406030204" pitchFamily="18" charset="0"/>
                              </a:rPr>
                            </m:ctrlPr>
                          </m:sSubPr>
                          <m:e>
                            <m:r>
                              <a:rPr lang="en-US" sz="2399" i="1">
                                <a:latin typeface="Cambria Math" panose="02040503050406030204" pitchFamily="18" charset="0"/>
                              </a:rPr>
                              <m:t>𝑅𝑒𝑣𝑒𝑛𝑢𝑒</m:t>
                            </m:r>
                          </m:e>
                          <m:sub>
                            <m:r>
                              <a:rPr lang="en-US" sz="2399" i="1">
                                <a:latin typeface="Cambria Math" panose="02040503050406030204" pitchFamily="18" charset="0"/>
                              </a:rPr>
                              <m:t>2</m:t>
                            </m:r>
                          </m:sub>
                        </m:sSub>
                        <m:r>
                          <a:rPr lang="en-US" sz="2399" i="1">
                            <a:latin typeface="Cambria Math" panose="02040503050406030204" pitchFamily="18" charset="0"/>
                          </a:rPr>
                          <m:t>−</m:t>
                        </m:r>
                        <m:sSub>
                          <m:sSubPr>
                            <m:ctrlPr>
                              <a:rPr lang="en-US" sz="2399" i="1">
                                <a:latin typeface="Cambria Math" panose="02040503050406030204" pitchFamily="18" charset="0"/>
                              </a:rPr>
                            </m:ctrlPr>
                          </m:sSubPr>
                          <m:e>
                            <m:r>
                              <a:rPr lang="en-US" sz="2399" i="1">
                                <a:latin typeface="Cambria Math" panose="02040503050406030204" pitchFamily="18" charset="0"/>
                              </a:rPr>
                              <m:t>𝑅𝑒𝑣𝑒𝑛𝑢𝑒</m:t>
                            </m:r>
                          </m:e>
                          <m:sub>
                            <m:r>
                              <a:rPr lang="en-US" sz="2399" i="1">
                                <a:latin typeface="Cambria Math" panose="02040503050406030204" pitchFamily="18" charset="0"/>
                              </a:rPr>
                              <m:t>1</m:t>
                            </m:r>
                          </m:sub>
                        </m:sSub>
                      </m:num>
                      <m:den>
                        <m:sSub>
                          <m:sSubPr>
                            <m:ctrlPr>
                              <a:rPr lang="en-US" sz="2399" i="1">
                                <a:latin typeface="Cambria Math" panose="02040503050406030204" pitchFamily="18" charset="0"/>
                              </a:rPr>
                            </m:ctrlPr>
                          </m:sSubPr>
                          <m:e>
                            <m:r>
                              <a:rPr lang="en-US" sz="2399" i="1">
                                <a:latin typeface="Cambria Math" panose="02040503050406030204" pitchFamily="18" charset="0"/>
                              </a:rPr>
                              <m:t>𝑆𝑝𝑒𝑛𝑑</m:t>
                            </m:r>
                          </m:e>
                          <m:sub>
                            <m:r>
                              <a:rPr lang="en-US" sz="2399" i="1">
                                <a:latin typeface="Cambria Math" panose="02040503050406030204" pitchFamily="18" charset="0"/>
                              </a:rPr>
                              <m:t>2</m:t>
                            </m:r>
                          </m:sub>
                        </m:sSub>
                        <m:r>
                          <a:rPr lang="en-US" sz="2399" i="1">
                            <a:latin typeface="Cambria Math" panose="02040503050406030204" pitchFamily="18" charset="0"/>
                          </a:rPr>
                          <m:t>−</m:t>
                        </m:r>
                        <m:sSub>
                          <m:sSubPr>
                            <m:ctrlPr>
                              <a:rPr lang="en-US" sz="2399" i="1">
                                <a:latin typeface="Cambria Math" panose="02040503050406030204" pitchFamily="18" charset="0"/>
                              </a:rPr>
                            </m:ctrlPr>
                          </m:sSubPr>
                          <m:e>
                            <m:r>
                              <a:rPr lang="en-US" sz="2399" i="1">
                                <a:latin typeface="Cambria Math" panose="02040503050406030204" pitchFamily="18" charset="0"/>
                              </a:rPr>
                              <m:t>𝑆𝑝𝑒𝑛𝑑</m:t>
                            </m:r>
                          </m:e>
                          <m:sub>
                            <m:r>
                              <a:rPr lang="en-US" sz="2399" i="1">
                                <a:latin typeface="Cambria Math" panose="02040503050406030204" pitchFamily="18" charset="0"/>
                              </a:rPr>
                              <m:t>1</m:t>
                            </m:r>
                          </m:sub>
                        </m:sSub>
                      </m:den>
                    </m:f>
                  </m:oMath>
                </a14:m>
                <a:endParaRPr lang="en-US" sz="2399" dirty="0"/>
              </a:p>
            </p:txBody>
          </p:sp>
        </mc:Choice>
        <mc:Fallback xmlns="">
          <p:sp>
            <p:nvSpPr>
              <p:cNvPr id="28" name="TextBox 27">
                <a:extLst>
                  <a:ext uri="{FF2B5EF4-FFF2-40B4-BE49-F238E27FC236}">
                    <a16:creationId xmlns:a16="http://schemas.microsoft.com/office/drawing/2014/main" id="{20A0C9B6-2013-4870-91CA-4E210CB322A5}"/>
                  </a:ext>
                </a:extLst>
              </p:cNvPr>
              <p:cNvSpPr txBox="1">
                <a:spLocks noRot="1" noChangeAspect="1" noMove="1" noResize="1" noEditPoints="1" noAdjustHandles="1" noChangeArrowheads="1" noChangeShapeType="1" noTextEdit="1"/>
              </p:cNvSpPr>
              <p:nvPr/>
            </p:nvSpPr>
            <p:spPr>
              <a:xfrm>
                <a:off x="7947635" y="1029151"/>
                <a:ext cx="4521270" cy="568232"/>
              </a:xfrm>
              <a:prstGeom prst="rect">
                <a:avLst/>
              </a:prstGeom>
              <a:blipFill>
                <a:blip r:embed="rId3"/>
                <a:stretch>
                  <a:fillRect l="-4184" t="-4301" b="-9677"/>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3574F2BD-CB6C-4FF6-827D-75B8A493CEE7}"/>
              </a:ext>
            </a:extLst>
          </p:cNvPr>
          <p:cNvCxnSpPr/>
          <p:nvPr/>
        </p:nvCxnSpPr>
        <p:spPr>
          <a:xfrm>
            <a:off x="8603914" y="4294050"/>
            <a:ext cx="39453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212CFA0-A85A-4724-813C-0223B327BCA5}"/>
              </a:ext>
            </a:extLst>
          </p:cNvPr>
          <p:cNvSpPr txBox="1"/>
          <p:nvPr/>
        </p:nvSpPr>
        <p:spPr>
          <a:xfrm>
            <a:off x="8761412" y="4379936"/>
            <a:ext cx="766384" cy="276927"/>
          </a:xfrm>
          <a:prstGeom prst="rect">
            <a:avLst/>
          </a:prstGeom>
          <a:noFill/>
        </p:spPr>
        <p:txBody>
          <a:bodyPr wrap="square" rtlCol="0">
            <a:spAutoFit/>
          </a:bodyPr>
          <a:lstStyle/>
          <a:p>
            <a:r>
              <a:rPr lang="en-US" sz="1200" dirty="0"/>
              <a:t>Spend 2</a:t>
            </a:r>
          </a:p>
        </p:txBody>
      </p:sp>
      <p:sp>
        <p:nvSpPr>
          <p:cNvPr id="34" name="TextBox 33">
            <a:extLst>
              <a:ext uri="{FF2B5EF4-FFF2-40B4-BE49-F238E27FC236}">
                <a16:creationId xmlns:a16="http://schemas.microsoft.com/office/drawing/2014/main" id="{751C980A-BD08-4FC4-B6BF-BC77A81B23D7}"/>
              </a:ext>
            </a:extLst>
          </p:cNvPr>
          <p:cNvSpPr txBox="1"/>
          <p:nvPr/>
        </p:nvSpPr>
        <p:spPr>
          <a:xfrm>
            <a:off x="9656253" y="5473670"/>
            <a:ext cx="766384" cy="276927"/>
          </a:xfrm>
          <a:prstGeom prst="rect">
            <a:avLst/>
          </a:prstGeom>
          <a:noFill/>
        </p:spPr>
        <p:txBody>
          <a:bodyPr wrap="square" rtlCol="0">
            <a:spAutoFit/>
          </a:bodyPr>
          <a:lstStyle/>
          <a:p>
            <a:r>
              <a:rPr lang="en-US" sz="1200" dirty="0"/>
              <a:t>Spend</a:t>
            </a:r>
          </a:p>
        </p:txBody>
      </p:sp>
      <p:sp>
        <p:nvSpPr>
          <p:cNvPr id="35" name="TextBox 34">
            <a:extLst>
              <a:ext uri="{FF2B5EF4-FFF2-40B4-BE49-F238E27FC236}">
                <a16:creationId xmlns:a16="http://schemas.microsoft.com/office/drawing/2014/main" id="{AFA3797B-33A8-4910-989D-443518A82898}"/>
              </a:ext>
            </a:extLst>
          </p:cNvPr>
          <p:cNvSpPr txBox="1"/>
          <p:nvPr/>
        </p:nvSpPr>
        <p:spPr>
          <a:xfrm rot="16200000">
            <a:off x="7407731" y="3194415"/>
            <a:ext cx="799031" cy="261542"/>
          </a:xfrm>
          <a:prstGeom prst="rect">
            <a:avLst/>
          </a:prstGeom>
          <a:noFill/>
        </p:spPr>
        <p:txBody>
          <a:bodyPr wrap="square" rtlCol="0">
            <a:spAutoFit/>
          </a:bodyPr>
          <a:lstStyle/>
          <a:p>
            <a:r>
              <a:rPr lang="en-US" sz="1100" dirty="0"/>
              <a:t>Revenue</a:t>
            </a:r>
          </a:p>
        </p:txBody>
      </p:sp>
      <p:sp>
        <p:nvSpPr>
          <p:cNvPr id="36" name="TextBox 35">
            <a:extLst>
              <a:ext uri="{FF2B5EF4-FFF2-40B4-BE49-F238E27FC236}">
                <a16:creationId xmlns:a16="http://schemas.microsoft.com/office/drawing/2014/main" id="{B026EE86-F8D4-4B1A-9337-26315CA21CDB}"/>
              </a:ext>
            </a:extLst>
          </p:cNvPr>
          <p:cNvSpPr txBox="1"/>
          <p:nvPr/>
        </p:nvSpPr>
        <p:spPr>
          <a:xfrm>
            <a:off x="9070532" y="4090570"/>
            <a:ext cx="1087371" cy="276927"/>
          </a:xfrm>
          <a:prstGeom prst="rect">
            <a:avLst/>
          </a:prstGeom>
          <a:noFill/>
        </p:spPr>
        <p:txBody>
          <a:bodyPr wrap="square" rtlCol="0">
            <a:spAutoFit/>
          </a:bodyPr>
          <a:lstStyle/>
          <a:p>
            <a:r>
              <a:rPr lang="en-US" sz="1200" dirty="0"/>
              <a:t>Revenue 1</a:t>
            </a:r>
          </a:p>
        </p:txBody>
      </p:sp>
      <p:sp>
        <p:nvSpPr>
          <p:cNvPr id="37" name="TextBox 36">
            <a:extLst>
              <a:ext uri="{FF2B5EF4-FFF2-40B4-BE49-F238E27FC236}">
                <a16:creationId xmlns:a16="http://schemas.microsoft.com/office/drawing/2014/main" id="{2B0E1264-59C6-4260-98C2-726D6EBCC2CC}"/>
              </a:ext>
            </a:extLst>
          </p:cNvPr>
          <p:cNvSpPr txBox="1"/>
          <p:nvPr/>
        </p:nvSpPr>
        <p:spPr>
          <a:xfrm>
            <a:off x="8982194" y="3672795"/>
            <a:ext cx="951048" cy="276927"/>
          </a:xfrm>
          <a:prstGeom prst="rect">
            <a:avLst/>
          </a:prstGeom>
          <a:noFill/>
        </p:spPr>
        <p:txBody>
          <a:bodyPr wrap="square" rtlCol="0">
            <a:spAutoFit/>
          </a:bodyPr>
          <a:lstStyle/>
          <a:p>
            <a:r>
              <a:rPr lang="en-US" sz="1200" dirty="0"/>
              <a:t>Revenue 2</a:t>
            </a:r>
          </a:p>
        </p:txBody>
      </p:sp>
    </p:spTree>
    <p:extLst>
      <p:ext uri="{BB962C8B-B14F-4D97-AF65-F5344CB8AC3E}">
        <p14:creationId xmlns:p14="http://schemas.microsoft.com/office/powerpoint/2010/main" val="61847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4"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1361733" y="399385"/>
            <a:ext cx="9465358" cy="1020763"/>
          </a:xfrm>
        </p:spPr>
        <p:txBody>
          <a:bodyPr>
            <a:normAutofit/>
          </a:bodyPr>
          <a:lstStyle/>
          <a:p>
            <a:r>
              <a:rPr lang="en-US" sz="2800" dirty="0"/>
              <a:t>Optimization/Budget allocation - Channel Planner </a:t>
            </a:r>
          </a:p>
        </p:txBody>
      </p:sp>
      <p:sp>
        <p:nvSpPr>
          <p:cNvPr id="5" name="Slide Number Placeholder 4"/>
          <p:cNvSpPr>
            <a:spLocks noGrp="1"/>
          </p:cNvSpPr>
          <p:nvPr>
            <p:ph type="sldNum" sz="quarter" idx="4"/>
          </p:nvPr>
        </p:nvSpPr>
        <p:spPr/>
        <p:txBody>
          <a:bodyPr/>
          <a:lstStyle/>
          <a:p>
            <a:fld id="{A732B65F-C469-8E45-BF68-68AA1785A236}" type="slidenum">
              <a:rPr lang="en-US" smtClean="0"/>
              <a:pPr/>
              <a:t>17</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E098A-388C-43B4-80A5-25D2C743A24F}"/>
                  </a:ext>
                </a:extLst>
              </p:cNvPr>
              <p:cNvSpPr>
                <a:spLocks noGrp="1"/>
              </p:cNvSpPr>
              <p:nvPr>
                <p:ph idx="1"/>
              </p:nvPr>
            </p:nvSpPr>
            <p:spPr>
              <a:xfrm>
                <a:off x="1558529" y="1578950"/>
                <a:ext cx="9689982" cy="4595939"/>
              </a:xfrm>
            </p:spPr>
            <p:txBody>
              <a:bodyPr>
                <a:normAutofit fontScale="85000" lnSpcReduction="10000"/>
              </a:bodyPr>
              <a:lstStyle/>
              <a:p>
                <a:pPr marL="0" indent="0">
                  <a:buNone/>
                </a:pPr>
                <a:r>
                  <a:rPr lang="en-US" sz="1200" dirty="0"/>
                  <a:t> </a:t>
                </a:r>
                <a:r>
                  <a:rPr lang="en-US" sz="2300" dirty="0"/>
                  <a:t>How do we allocate a total marketing budget across all marketing channels given what we have learned from MMM?</a:t>
                </a:r>
              </a:p>
              <a:p>
                <a:pPr marL="0" indent="0">
                  <a:buNone/>
                </a:pPr>
                <a14:m>
                  <m:oMath xmlns:m="http://schemas.openxmlformats.org/officeDocument/2006/math">
                    <m:r>
                      <a:rPr lang="en-US" sz="2000" b="0" i="1" smtClean="0">
                        <a:latin typeface="Cambria Math" panose="02040503050406030204" pitchFamily="18" charset="0"/>
                      </a:rPr>
                      <m:t>    </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r>
                          <a:rPr lang="en-US" sz="2000" b="0" i="1" smtClean="0">
                            <a:latin typeface="Cambria Math" panose="02040503050406030204" pitchFamily="18" charset="0"/>
                          </a:rPr>
                          <m:t>𝑠𝑎𝑙𝑒𝑠</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𝐴𝐵𝐶</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e>
                    </m:func>
                  </m:oMath>
                </a14:m>
                <a:r>
                  <a:rPr lang="en-US" sz="2000" dirty="0"/>
                  <a:t>         </a:t>
                </a:r>
                <a:r>
                  <a:rPr lang="en-US" sz="2000" dirty="0">
                    <a:solidFill>
                      <a:srgbClr val="FF0000"/>
                    </a:solidFill>
                  </a:rPr>
                  <a:t>objective function. </a:t>
                </a:r>
                <a:endParaRPr lang="en-US" sz="2000" dirty="0"/>
              </a:p>
              <a:p>
                <a:pPr marL="0" indent="0">
                  <a:buNone/>
                </a:pPr>
                <a:r>
                  <a:rPr lang="en-US" sz="2000" b="0" dirty="0"/>
                  <a:t>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 </m:t>
                    </m:r>
                  </m:oMath>
                </a14:m>
                <a:r>
                  <a:rPr lang="en-US" sz="2000" dirty="0"/>
                  <a:t> </a:t>
                </a:r>
                <a:r>
                  <a:rPr lang="en-US" sz="2000" dirty="0" err="1"/>
                  <a:t>total_budget</a:t>
                </a:r>
                <a:r>
                  <a:rPr lang="en-US" sz="2000" dirty="0"/>
                  <a:t>                    </a:t>
                </a:r>
                <a:r>
                  <a:rPr lang="en-US" sz="2000" dirty="0">
                    <a:solidFill>
                      <a:srgbClr val="FF0000"/>
                    </a:solidFill>
                  </a:rPr>
                  <a:t>constraints </a:t>
                </a:r>
                <a:endParaRPr lang="en-US" sz="2000" dirty="0"/>
              </a:p>
              <a:p>
                <a:pPr marL="0" indent="0">
                  <a:buNone/>
                </a:pPr>
                <a:r>
                  <a:rPr lang="en-US" sz="2000" dirty="0"/>
                  <a:t>               </a:t>
                </a:r>
                <a14:m>
                  <m:oMath xmlns:m="http://schemas.openxmlformats.org/officeDocument/2006/math">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1" smtClean="0">
                            <a:latin typeface="Cambria Math" panose="02040503050406030204" pitchFamily="18" charset="0"/>
                          </a:rPr>
                          <m:t>⁡_</m:t>
                        </m:r>
                        <m:r>
                          <a:rPr lang="en-US" sz="2000" b="0" i="1" smtClean="0">
                            <a:latin typeface="Cambria Math" panose="02040503050406030204" pitchFamily="18" charset="0"/>
                          </a:rPr>
                          <m:t>𝑖</m:t>
                        </m:r>
                      </m:e>
                    </m:func>
                  </m:oMath>
                </a14:m>
                <a:r>
                  <a:rPr lang="en-US" sz="2000" dirty="0"/>
                  <a:t>   (“reasonable” spend, usually +/- 30% from previous year’s spent)</a:t>
                </a:r>
              </a:p>
              <a:p>
                <a:pPr marL="0" indent="0">
                  <a:buNone/>
                </a:pPr>
                <a:r>
                  <a:rPr lang="en-US" sz="2000" dirty="0"/>
                  <a:t>   </a:t>
                </a:r>
                <a14:m>
                  <m:oMath xmlns:m="http://schemas.openxmlformats.org/officeDocument/2006/math">
                    <m:r>
                      <a:rPr lang="en-US" sz="2000" b="0" i="1" smtClean="0">
                        <a:latin typeface="Cambria Math" panose="02040503050406030204" pitchFamily="18" charset="0"/>
                      </a:rPr>
                      <m:t>𝑤h𝑒𝑟𝑒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𝑇𝑉</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𝑑𝑖𝑠𝑝𝑙𝑎𝑦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𝑣𝑖𝑑𝑒𝑜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𝑒𝑡𝑐</m:t>
                    </m:r>
                    <m:r>
                      <a:rPr lang="en-US" sz="2000" b="0" i="1" smtClean="0">
                        <a:latin typeface="Cambria Math" panose="02040503050406030204" pitchFamily="18" charset="0"/>
                        <a:ea typeface="Cambria Math" panose="02040503050406030204" pitchFamily="18" charset="0"/>
                      </a:rPr>
                      <m:t>.}</m:t>
                    </m:r>
                  </m:oMath>
                </a14:m>
                <a:endParaRPr lang="en-US" sz="2000" dirty="0"/>
              </a:p>
              <a:p>
                <a:pPr marL="0" indent="0">
                  <a:buNone/>
                </a:pPr>
                <a:r>
                  <a:rPr lang="en-US" sz="2000" dirty="0"/>
                  <a:t>               </a:t>
                </a:r>
              </a:p>
              <a:p>
                <a:pPr marL="0" indent="0">
                  <a:buNone/>
                </a:pPr>
                <a:r>
                  <a:rPr lang="en-US" sz="2400" dirty="0"/>
                  <a:t>Channel Planner uses “hill-climb” approach that iteratively adjusts budget of each increment to highest </a:t>
                </a:r>
                <a:r>
                  <a:rPr lang="en-US" sz="2400" dirty="0" err="1"/>
                  <a:t>Mroi</a:t>
                </a:r>
                <a:r>
                  <a:rPr lang="en-US" sz="2400" dirty="0"/>
                  <a:t> while staying in constraints.</a:t>
                </a:r>
              </a:p>
              <a:p>
                <a:pPr marL="0" indent="0">
                  <a:buNone/>
                </a:pPr>
                <a:r>
                  <a:rPr lang="en-US" dirty="0"/>
                  <a:t>It approach is simple and intuitive and surprising robust. </a:t>
                </a:r>
                <a:endParaRPr lang="en-US" sz="2400" dirty="0"/>
              </a:p>
              <a:p>
                <a:pPr marL="0" indent="0">
                  <a:buNone/>
                </a:pPr>
                <a:endParaRPr lang="en-US" sz="2400" dirty="0"/>
              </a:p>
              <a:p>
                <a:pPr marL="0" indent="0">
                  <a:buNone/>
                </a:pPr>
                <a:endParaRPr lang="en-US" sz="2000" dirty="0"/>
              </a:p>
            </p:txBody>
          </p:sp>
        </mc:Choice>
        <mc:Fallback xmlns="">
          <p:sp>
            <p:nvSpPr>
              <p:cNvPr id="9" name="Content Placeholder 2">
                <a:extLst>
                  <a:ext uri="{FF2B5EF4-FFF2-40B4-BE49-F238E27FC236}">
                    <a16:creationId xmlns:a16="http://schemas.microsoft.com/office/drawing/2014/main" id="{7A5E098A-388C-43B4-80A5-25D2C743A24F}"/>
                  </a:ext>
                </a:extLst>
              </p:cNvPr>
              <p:cNvSpPr>
                <a:spLocks noGrp="1" noRot="1" noChangeAspect="1" noMove="1" noResize="1" noEditPoints="1" noAdjustHandles="1" noChangeArrowheads="1" noChangeShapeType="1" noTextEdit="1"/>
              </p:cNvSpPr>
              <p:nvPr>
                <p:ph idx="1"/>
              </p:nvPr>
            </p:nvSpPr>
            <p:spPr>
              <a:xfrm>
                <a:off x="1558529" y="1578950"/>
                <a:ext cx="9689982" cy="4595939"/>
              </a:xfrm>
              <a:blipFill>
                <a:blip r:embed="rId3"/>
                <a:stretch>
                  <a:fillRect l="-1636" t="-2255" b="-1857"/>
                </a:stretch>
              </a:blipFill>
            </p:spPr>
            <p:txBody>
              <a:bodyPr/>
              <a:lstStyle/>
              <a:p>
                <a:r>
                  <a:rPr lang="en-US">
                    <a:noFill/>
                  </a:rPr>
                  <a:t> </a:t>
                </a:r>
              </a:p>
            </p:txBody>
          </p:sp>
        </mc:Fallback>
      </mc:AlternateContent>
    </p:spTree>
    <p:extLst>
      <p:ext uri="{BB962C8B-B14F-4D97-AF65-F5344CB8AC3E}">
        <p14:creationId xmlns:p14="http://schemas.microsoft.com/office/powerpoint/2010/main" val="236904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26063" y="175122"/>
            <a:ext cx="10726234" cy="843173"/>
          </a:xfrm>
          <a:prstGeom prst="rect">
            <a:avLst/>
          </a:prstGeom>
        </p:spPr>
        <p:txBody>
          <a:bodyPr vert="horz" wrap="square" lIns="0" tIns="12059" rIns="0" bIns="0" rtlCol="0" anchor="ctr">
            <a:spAutoFit/>
          </a:bodyPr>
          <a:lstStyle/>
          <a:p>
            <a:pPr>
              <a:lnSpc>
                <a:spcPct val="100000"/>
              </a:lnSpc>
              <a:spcBef>
                <a:spcPts val="0"/>
              </a:spcBef>
            </a:pPr>
            <a:r>
              <a:rPr lang="en-US" sz="1800" dirty="0">
                <a:solidFill>
                  <a:srgbClr val="999999"/>
                </a:solidFill>
                <a:ea typeface="Cambria" panose="02040503050406030204" pitchFamily="18" charset="0"/>
              </a:rPr>
              <a:t>The codebase also allows network of models that represents purchase funnel or how consumer metrics influence sales.  For example, Bacardi Purchase Funnel consists of Familiarity and Sentiment driving Desire which ultimately drives Sales</a:t>
            </a:r>
            <a:endParaRPr sz="1800" spc="-114" dirty="0">
              <a:ea typeface="Cambria" panose="02040503050406030204" pitchFamily="18" charset="0"/>
            </a:endParaRPr>
          </a:p>
        </p:txBody>
      </p:sp>
      <p:sp>
        <p:nvSpPr>
          <p:cNvPr id="5" name="object 5"/>
          <p:cNvSpPr/>
          <p:nvPr/>
        </p:nvSpPr>
        <p:spPr>
          <a:xfrm>
            <a:off x="177405" y="1303500"/>
            <a:ext cx="5775376" cy="1420074"/>
          </a:xfrm>
          <a:custGeom>
            <a:avLst/>
            <a:gdLst>
              <a:gd name="connsiteX0" fmla="*/ 0 w 6209071"/>
              <a:gd name="connsiteY0" fmla="*/ 0 h 1405218"/>
              <a:gd name="connsiteX1" fmla="*/ 6209071 w 6209071"/>
              <a:gd name="connsiteY1" fmla="*/ 0 h 1405218"/>
              <a:gd name="connsiteX2" fmla="*/ 6209071 w 6209071"/>
              <a:gd name="connsiteY2" fmla="*/ 1405218 h 1405218"/>
              <a:gd name="connsiteX3" fmla="*/ 0 w 6209071"/>
              <a:gd name="connsiteY3" fmla="*/ 1405218 h 1405218"/>
              <a:gd name="connsiteX4" fmla="*/ 0 w 6209071"/>
              <a:gd name="connsiteY4" fmla="*/ 0 h 1405218"/>
              <a:gd name="connsiteX0" fmla="*/ 0 w 6209071"/>
              <a:gd name="connsiteY0" fmla="*/ 0 h 1427340"/>
              <a:gd name="connsiteX1" fmla="*/ 6209071 w 6209071"/>
              <a:gd name="connsiteY1" fmla="*/ 0 h 1427340"/>
              <a:gd name="connsiteX2" fmla="*/ 6209071 w 6209071"/>
              <a:gd name="connsiteY2" fmla="*/ 1405218 h 1427340"/>
              <a:gd name="connsiteX3" fmla="*/ 117987 w 6209071"/>
              <a:gd name="connsiteY3" fmla="*/ 1427340 h 1427340"/>
              <a:gd name="connsiteX4" fmla="*/ 0 w 6209071"/>
              <a:gd name="connsiteY4" fmla="*/ 0 h 1427340"/>
              <a:gd name="connsiteX0" fmla="*/ 0 w 6209071"/>
              <a:gd name="connsiteY0" fmla="*/ 0 h 1405218"/>
              <a:gd name="connsiteX1" fmla="*/ 6209071 w 6209071"/>
              <a:gd name="connsiteY1" fmla="*/ 0 h 1405218"/>
              <a:gd name="connsiteX2" fmla="*/ 6209071 w 6209071"/>
              <a:gd name="connsiteY2" fmla="*/ 1405218 h 1405218"/>
              <a:gd name="connsiteX3" fmla="*/ 154858 w 6209071"/>
              <a:gd name="connsiteY3" fmla="*/ 1405217 h 1405218"/>
              <a:gd name="connsiteX4" fmla="*/ 0 w 6209071"/>
              <a:gd name="connsiteY4" fmla="*/ 0 h 1405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9071" h="1405218">
                <a:moveTo>
                  <a:pt x="0" y="0"/>
                </a:moveTo>
                <a:lnTo>
                  <a:pt x="6209071" y="0"/>
                </a:lnTo>
                <a:lnTo>
                  <a:pt x="6209071" y="1405218"/>
                </a:lnTo>
                <a:lnTo>
                  <a:pt x="154858" y="1405217"/>
                </a:lnTo>
                <a:lnTo>
                  <a:pt x="0" y="0"/>
                </a:lnTo>
                <a:close/>
              </a:path>
            </a:pathLst>
          </a:custGeom>
          <a:solidFill>
            <a:srgbClr val="2EC3C6"/>
          </a:solidFill>
        </p:spPr>
        <p:txBody>
          <a:bodyPr wrap="square" lIns="0" tIns="0" rIns="0" bIns="0" rtlCol="0"/>
          <a:lstStyle/>
          <a:p>
            <a:endParaRPr sz="1798">
              <a:latin typeface="Cambria" panose="02040503050406030204" pitchFamily="18" charset="0"/>
              <a:ea typeface="Cambria" panose="02040503050406030204" pitchFamily="18" charset="0"/>
            </a:endParaRPr>
          </a:p>
        </p:txBody>
      </p:sp>
      <p:sp>
        <p:nvSpPr>
          <p:cNvPr id="7" name="object 7"/>
          <p:cNvSpPr txBox="1"/>
          <p:nvPr/>
        </p:nvSpPr>
        <p:spPr>
          <a:xfrm>
            <a:off x="312266" y="1431234"/>
            <a:ext cx="5336811" cy="984594"/>
          </a:xfrm>
          <a:prstGeom prst="rect">
            <a:avLst/>
          </a:prstGeom>
        </p:spPr>
        <p:txBody>
          <a:bodyPr vert="horz" wrap="square" lIns="0" tIns="129471" rIns="0" bIns="0" rtlCol="0">
            <a:spAutoFit/>
          </a:bodyPr>
          <a:lstStyle/>
          <a:p>
            <a:pPr marL="12692" algn="ctr">
              <a:spcBef>
                <a:spcPts val="1019"/>
              </a:spcBef>
            </a:pPr>
            <a:r>
              <a:rPr sz="2799" b="1" dirty="0">
                <a:latin typeface="Cambria" panose="02040503050406030204" pitchFamily="18" charset="0"/>
                <a:ea typeface="Cambria" panose="02040503050406030204" pitchFamily="18" charset="0"/>
                <a:cs typeface="Arial"/>
              </a:rPr>
              <a:t>Familiarity</a:t>
            </a:r>
          </a:p>
          <a:p>
            <a:pPr marL="12692" algn="ctr">
              <a:spcBef>
                <a:spcPts val="925"/>
              </a:spcBef>
            </a:pPr>
            <a:r>
              <a:rPr lang="en-US" sz="1999" dirty="0">
                <a:latin typeface="Cambria" panose="02040503050406030204" pitchFamily="18" charset="0"/>
                <a:ea typeface="Cambria" panose="02040503050406030204" pitchFamily="18" charset="0"/>
                <a:cs typeface="Arial"/>
              </a:rPr>
              <a:t>Long Term Familiarity</a:t>
            </a:r>
            <a:r>
              <a:rPr sz="1999" dirty="0">
                <a:latin typeface="Cambria" panose="02040503050406030204" pitchFamily="18" charset="0"/>
                <a:ea typeface="Cambria" panose="02040503050406030204" pitchFamily="18" charset="0"/>
                <a:cs typeface="Arial"/>
              </a:rPr>
              <a:t> +</a:t>
            </a:r>
            <a:r>
              <a:rPr sz="1999" spc="-190" dirty="0">
                <a:latin typeface="Cambria" panose="02040503050406030204" pitchFamily="18" charset="0"/>
                <a:ea typeface="Cambria" panose="02040503050406030204" pitchFamily="18" charset="0"/>
                <a:cs typeface="Arial"/>
              </a:rPr>
              <a:t> </a:t>
            </a:r>
            <a:r>
              <a:rPr sz="1999" spc="-5" dirty="0">
                <a:latin typeface="Cambria" panose="02040503050406030204" pitchFamily="18" charset="0"/>
                <a:ea typeface="Cambria" panose="02040503050406030204" pitchFamily="18" charset="0"/>
                <a:cs typeface="Arial"/>
              </a:rPr>
              <a:t>Advertising</a:t>
            </a:r>
            <a:r>
              <a:rPr lang="en-US" sz="1999" spc="-5" dirty="0">
                <a:latin typeface="Cambria" panose="02040503050406030204" pitchFamily="18" charset="0"/>
                <a:ea typeface="Cambria" panose="02040503050406030204" pitchFamily="18" charset="0"/>
                <a:cs typeface="Arial"/>
              </a:rPr>
              <a:t> + PR/Events</a:t>
            </a:r>
            <a:endParaRPr sz="1999" dirty="0">
              <a:latin typeface="Cambria" panose="02040503050406030204" pitchFamily="18" charset="0"/>
              <a:ea typeface="Cambria" panose="02040503050406030204" pitchFamily="18" charset="0"/>
              <a:cs typeface="Arial"/>
            </a:endParaRPr>
          </a:p>
        </p:txBody>
      </p:sp>
      <p:sp>
        <p:nvSpPr>
          <p:cNvPr id="8" name="object 8"/>
          <p:cNvSpPr/>
          <p:nvPr/>
        </p:nvSpPr>
        <p:spPr>
          <a:xfrm>
            <a:off x="6044199" y="1303500"/>
            <a:ext cx="5733953" cy="1420074"/>
          </a:xfrm>
          <a:custGeom>
            <a:avLst/>
            <a:gdLst>
              <a:gd name="connsiteX0" fmla="*/ 0 w 5423076"/>
              <a:gd name="connsiteY0" fmla="*/ 0 h 1405218"/>
              <a:gd name="connsiteX1" fmla="*/ 5423076 w 5423076"/>
              <a:gd name="connsiteY1" fmla="*/ 0 h 1405218"/>
              <a:gd name="connsiteX2" fmla="*/ 5423076 w 5423076"/>
              <a:gd name="connsiteY2" fmla="*/ 1405218 h 1405218"/>
              <a:gd name="connsiteX3" fmla="*/ 0 w 5423076"/>
              <a:gd name="connsiteY3" fmla="*/ 1405218 h 1405218"/>
              <a:gd name="connsiteX4" fmla="*/ 0 w 5423076"/>
              <a:gd name="connsiteY4" fmla="*/ 0 h 1405218"/>
              <a:gd name="connsiteX0" fmla="*/ 0 w 5423076"/>
              <a:gd name="connsiteY0" fmla="*/ 0 h 1419966"/>
              <a:gd name="connsiteX1" fmla="*/ 5423076 w 5423076"/>
              <a:gd name="connsiteY1" fmla="*/ 0 h 1419966"/>
              <a:gd name="connsiteX2" fmla="*/ 5260844 w 5423076"/>
              <a:gd name="connsiteY2" fmla="*/ 1419966 h 1419966"/>
              <a:gd name="connsiteX3" fmla="*/ 0 w 5423076"/>
              <a:gd name="connsiteY3" fmla="*/ 1405218 h 1419966"/>
              <a:gd name="connsiteX4" fmla="*/ 0 w 5423076"/>
              <a:gd name="connsiteY4" fmla="*/ 0 h 141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3076" h="1419966">
                <a:moveTo>
                  <a:pt x="0" y="0"/>
                </a:moveTo>
                <a:lnTo>
                  <a:pt x="5423076" y="0"/>
                </a:lnTo>
                <a:lnTo>
                  <a:pt x="5260844" y="1419966"/>
                </a:lnTo>
                <a:lnTo>
                  <a:pt x="0" y="1405218"/>
                </a:lnTo>
                <a:lnTo>
                  <a:pt x="0" y="0"/>
                </a:lnTo>
                <a:close/>
              </a:path>
            </a:pathLst>
          </a:custGeom>
          <a:solidFill>
            <a:srgbClr val="2EC3C6"/>
          </a:solidFill>
        </p:spPr>
        <p:txBody>
          <a:bodyPr wrap="square" lIns="0" tIns="0" rIns="0" bIns="0" rtlCol="0"/>
          <a:lstStyle/>
          <a:p>
            <a:endParaRPr sz="1798">
              <a:latin typeface="Cambria" panose="02040503050406030204" pitchFamily="18" charset="0"/>
              <a:ea typeface="Cambria" panose="02040503050406030204" pitchFamily="18" charset="0"/>
            </a:endParaRPr>
          </a:p>
        </p:txBody>
      </p:sp>
      <p:sp>
        <p:nvSpPr>
          <p:cNvPr id="10" name="object 10"/>
          <p:cNvSpPr txBox="1"/>
          <p:nvPr/>
        </p:nvSpPr>
        <p:spPr>
          <a:xfrm>
            <a:off x="6356488" y="1409076"/>
            <a:ext cx="5245605" cy="985235"/>
          </a:xfrm>
          <a:prstGeom prst="rect">
            <a:avLst/>
          </a:prstGeom>
        </p:spPr>
        <p:txBody>
          <a:bodyPr vert="horz" wrap="square" lIns="0" tIns="130107" rIns="0" bIns="0" rtlCol="0">
            <a:spAutoFit/>
          </a:bodyPr>
          <a:lstStyle/>
          <a:p>
            <a:pPr marL="12692" algn="ctr">
              <a:spcBef>
                <a:spcPts val="1025"/>
              </a:spcBef>
            </a:pPr>
            <a:r>
              <a:rPr sz="2799" b="1" dirty="0">
                <a:latin typeface="Cambria" panose="02040503050406030204" pitchFamily="18" charset="0"/>
                <a:ea typeface="Cambria" panose="02040503050406030204" pitchFamily="18" charset="0"/>
                <a:cs typeface="Arial"/>
              </a:rPr>
              <a:t>Sentiment</a:t>
            </a:r>
          </a:p>
          <a:p>
            <a:pPr marL="12692" algn="ctr">
              <a:spcBef>
                <a:spcPts val="925"/>
              </a:spcBef>
            </a:pPr>
            <a:r>
              <a:rPr lang="en-US" sz="1999" dirty="0">
                <a:latin typeface="Cambria" panose="02040503050406030204" pitchFamily="18" charset="0"/>
                <a:ea typeface="Cambria" panose="02040503050406030204" pitchFamily="18" charset="0"/>
                <a:cs typeface="Arial"/>
              </a:rPr>
              <a:t>Long Term Sentiment</a:t>
            </a:r>
            <a:r>
              <a:rPr sz="1999" dirty="0">
                <a:latin typeface="Cambria" panose="02040503050406030204" pitchFamily="18" charset="0"/>
                <a:ea typeface="Cambria" panose="02040503050406030204" pitchFamily="18" charset="0"/>
                <a:cs typeface="Arial"/>
              </a:rPr>
              <a:t> +</a:t>
            </a:r>
            <a:r>
              <a:rPr sz="1999" spc="-140" dirty="0">
                <a:latin typeface="Cambria" panose="02040503050406030204" pitchFamily="18" charset="0"/>
                <a:ea typeface="Cambria" panose="02040503050406030204" pitchFamily="18" charset="0"/>
                <a:cs typeface="Arial"/>
              </a:rPr>
              <a:t> </a:t>
            </a:r>
            <a:r>
              <a:rPr sz="1999" spc="-5" dirty="0">
                <a:latin typeface="Cambria" panose="02040503050406030204" pitchFamily="18" charset="0"/>
                <a:ea typeface="Cambria" panose="02040503050406030204" pitchFamily="18" charset="0"/>
                <a:cs typeface="Arial"/>
              </a:rPr>
              <a:t>Advertising</a:t>
            </a:r>
            <a:r>
              <a:rPr lang="en-US" sz="1999" spc="-5" dirty="0">
                <a:latin typeface="Cambria" panose="02040503050406030204" pitchFamily="18" charset="0"/>
                <a:ea typeface="Cambria" panose="02040503050406030204" pitchFamily="18" charset="0"/>
                <a:cs typeface="Arial"/>
              </a:rPr>
              <a:t> + PR/Events</a:t>
            </a:r>
            <a:endParaRPr sz="1999" dirty="0">
              <a:latin typeface="Cambria" panose="02040503050406030204" pitchFamily="18" charset="0"/>
              <a:ea typeface="Cambria" panose="02040503050406030204" pitchFamily="18" charset="0"/>
              <a:cs typeface="Arial"/>
            </a:endParaRPr>
          </a:p>
        </p:txBody>
      </p:sp>
      <p:sp>
        <p:nvSpPr>
          <p:cNvPr id="11" name="object 11"/>
          <p:cNvSpPr/>
          <p:nvPr/>
        </p:nvSpPr>
        <p:spPr>
          <a:xfrm>
            <a:off x="312266" y="2780232"/>
            <a:ext cx="11279777" cy="147571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09"/>
              <a:gd name="connsiteX1" fmla="*/ 10000 w 10000"/>
              <a:gd name="connsiteY1" fmla="*/ 0 h 10109"/>
              <a:gd name="connsiteX2" fmla="*/ 8000 w 10000"/>
              <a:gd name="connsiteY2" fmla="*/ 10000 h 10109"/>
              <a:gd name="connsiteX3" fmla="*/ 417 w 10000"/>
              <a:gd name="connsiteY3" fmla="*/ 10109 h 10109"/>
              <a:gd name="connsiteX4" fmla="*/ 0 w 10000"/>
              <a:gd name="connsiteY4" fmla="*/ 0 h 10109"/>
              <a:gd name="connsiteX0" fmla="*/ 0 w 10000"/>
              <a:gd name="connsiteY0" fmla="*/ 0 h 10109"/>
              <a:gd name="connsiteX1" fmla="*/ 10000 w 10000"/>
              <a:gd name="connsiteY1" fmla="*/ 0 h 10109"/>
              <a:gd name="connsiteX2" fmla="*/ 9576 w 10000"/>
              <a:gd name="connsiteY2" fmla="*/ 10000 h 10109"/>
              <a:gd name="connsiteX3" fmla="*/ 417 w 10000"/>
              <a:gd name="connsiteY3" fmla="*/ 10109 h 10109"/>
              <a:gd name="connsiteX4" fmla="*/ 0 w 10000"/>
              <a:gd name="connsiteY4" fmla="*/ 0 h 10109"/>
              <a:gd name="connsiteX0" fmla="*/ 0 w 9886"/>
              <a:gd name="connsiteY0" fmla="*/ 0 h 10109"/>
              <a:gd name="connsiteX1" fmla="*/ 9886 w 9886"/>
              <a:gd name="connsiteY1" fmla="*/ 0 h 10109"/>
              <a:gd name="connsiteX2" fmla="*/ 9462 w 9886"/>
              <a:gd name="connsiteY2" fmla="*/ 10000 h 10109"/>
              <a:gd name="connsiteX3" fmla="*/ 303 w 9886"/>
              <a:gd name="connsiteY3" fmla="*/ 10109 h 10109"/>
              <a:gd name="connsiteX4" fmla="*/ 0 w 9886"/>
              <a:gd name="connsiteY4" fmla="*/ 0 h 10109"/>
              <a:gd name="connsiteX0" fmla="*/ 0 w 10000"/>
              <a:gd name="connsiteY0" fmla="*/ 27 h 10027"/>
              <a:gd name="connsiteX1" fmla="*/ 9648 w 10000"/>
              <a:gd name="connsiteY1" fmla="*/ 0 h 10027"/>
              <a:gd name="connsiteX2" fmla="*/ 10000 w 10000"/>
              <a:gd name="connsiteY2" fmla="*/ 27 h 10027"/>
              <a:gd name="connsiteX3" fmla="*/ 9571 w 10000"/>
              <a:gd name="connsiteY3" fmla="*/ 9919 h 10027"/>
              <a:gd name="connsiteX4" fmla="*/ 306 w 10000"/>
              <a:gd name="connsiteY4" fmla="*/ 10027 h 10027"/>
              <a:gd name="connsiteX5" fmla="*/ 0 w 10000"/>
              <a:gd name="connsiteY5" fmla="*/ 27 h 10027"/>
              <a:gd name="connsiteX0" fmla="*/ 0 w 9783"/>
              <a:gd name="connsiteY0" fmla="*/ 27 h 10027"/>
              <a:gd name="connsiteX1" fmla="*/ 9648 w 9783"/>
              <a:gd name="connsiteY1" fmla="*/ 0 h 10027"/>
              <a:gd name="connsiteX2" fmla="*/ 9783 w 9783"/>
              <a:gd name="connsiteY2" fmla="*/ 27 h 10027"/>
              <a:gd name="connsiteX3" fmla="*/ 9571 w 9783"/>
              <a:gd name="connsiteY3" fmla="*/ 9919 h 10027"/>
              <a:gd name="connsiteX4" fmla="*/ 306 w 9783"/>
              <a:gd name="connsiteY4" fmla="*/ 10027 h 10027"/>
              <a:gd name="connsiteX5" fmla="*/ 0 w 9783"/>
              <a:gd name="connsiteY5" fmla="*/ 27 h 1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3" h="10027">
                <a:moveTo>
                  <a:pt x="0" y="27"/>
                </a:moveTo>
                <a:lnTo>
                  <a:pt x="9648" y="0"/>
                </a:lnTo>
                <a:lnTo>
                  <a:pt x="9783" y="27"/>
                </a:lnTo>
                <a:cubicBezTo>
                  <a:pt x="9712" y="3324"/>
                  <a:pt x="9642" y="6622"/>
                  <a:pt x="9571" y="9919"/>
                </a:cubicBezTo>
                <a:lnTo>
                  <a:pt x="306" y="10027"/>
                </a:lnTo>
                <a:lnTo>
                  <a:pt x="0" y="27"/>
                </a:lnTo>
                <a:close/>
              </a:path>
            </a:pathLst>
          </a:custGeom>
          <a:solidFill>
            <a:srgbClr val="2EC3C6"/>
          </a:solidFill>
        </p:spPr>
        <p:txBody>
          <a:bodyPr wrap="square" lIns="0" tIns="0" rIns="0" bIns="0" rtlCol="0"/>
          <a:lstStyle/>
          <a:p>
            <a:endParaRPr sz="1798">
              <a:latin typeface="Cambria" panose="02040503050406030204" pitchFamily="18" charset="0"/>
              <a:ea typeface="Cambria" panose="02040503050406030204" pitchFamily="18" charset="0"/>
            </a:endParaRPr>
          </a:p>
        </p:txBody>
      </p:sp>
      <p:sp>
        <p:nvSpPr>
          <p:cNvPr id="13" name="object 13"/>
          <p:cNvSpPr txBox="1"/>
          <p:nvPr/>
        </p:nvSpPr>
        <p:spPr>
          <a:xfrm>
            <a:off x="1086810" y="2971764"/>
            <a:ext cx="9730685" cy="1046132"/>
          </a:xfrm>
          <a:prstGeom prst="rect">
            <a:avLst/>
          </a:prstGeom>
        </p:spPr>
        <p:txBody>
          <a:bodyPr vert="horz" wrap="square" lIns="0" tIns="129471" rIns="0" bIns="0" rtlCol="0">
            <a:spAutoFit/>
          </a:bodyPr>
          <a:lstStyle/>
          <a:p>
            <a:pPr marL="12692" algn="ctr">
              <a:spcBef>
                <a:spcPts val="1019"/>
              </a:spcBef>
            </a:pPr>
            <a:r>
              <a:rPr sz="3199" b="1" dirty="0">
                <a:latin typeface="Cambria" panose="02040503050406030204" pitchFamily="18" charset="0"/>
                <a:ea typeface="Cambria" panose="02040503050406030204" pitchFamily="18" charset="0"/>
                <a:cs typeface="Arial"/>
              </a:rPr>
              <a:t>Desire</a:t>
            </a:r>
          </a:p>
          <a:p>
            <a:pPr marL="12692" algn="ctr">
              <a:spcBef>
                <a:spcPts val="925"/>
              </a:spcBef>
            </a:pPr>
            <a:r>
              <a:rPr lang="en-US" sz="1999" dirty="0">
                <a:latin typeface="Cambria" panose="02040503050406030204" pitchFamily="18" charset="0"/>
                <a:ea typeface="Cambria" panose="02040503050406030204" pitchFamily="18" charset="0"/>
                <a:cs typeface="Arial"/>
              </a:rPr>
              <a:t>Long Term Desire</a:t>
            </a:r>
            <a:r>
              <a:rPr sz="1999" dirty="0">
                <a:latin typeface="Cambria" panose="02040503050406030204" pitchFamily="18" charset="0"/>
                <a:ea typeface="Cambria" panose="02040503050406030204" pitchFamily="18" charset="0"/>
                <a:cs typeface="Arial"/>
              </a:rPr>
              <a:t> + </a:t>
            </a:r>
            <a:r>
              <a:rPr sz="1999" b="1" spc="-5" dirty="0">
                <a:latin typeface="Cambria" panose="02040503050406030204" pitchFamily="18" charset="0"/>
                <a:ea typeface="Cambria" panose="02040503050406030204" pitchFamily="18" charset="0"/>
                <a:cs typeface="Arial"/>
              </a:rPr>
              <a:t>Familiarity </a:t>
            </a:r>
            <a:r>
              <a:rPr sz="1999" b="1" dirty="0">
                <a:latin typeface="Cambria" panose="02040503050406030204" pitchFamily="18" charset="0"/>
                <a:ea typeface="Cambria" panose="02040503050406030204" pitchFamily="18" charset="0"/>
                <a:cs typeface="Arial"/>
              </a:rPr>
              <a:t>+ </a:t>
            </a:r>
            <a:r>
              <a:rPr sz="1999" b="1" spc="-5" dirty="0">
                <a:latin typeface="Cambria" panose="02040503050406030204" pitchFamily="18" charset="0"/>
                <a:ea typeface="Cambria" panose="02040503050406030204" pitchFamily="18" charset="0"/>
                <a:cs typeface="Arial"/>
              </a:rPr>
              <a:t>Sentiment </a:t>
            </a:r>
            <a:r>
              <a:rPr sz="1999" dirty="0">
                <a:latin typeface="Cambria" panose="02040503050406030204" pitchFamily="18" charset="0"/>
                <a:ea typeface="Cambria" panose="02040503050406030204" pitchFamily="18" charset="0"/>
                <a:cs typeface="Arial"/>
              </a:rPr>
              <a:t>+</a:t>
            </a:r>
            <a:r>
              <a:rPr sz="1999" spc="-165" dirty="0">
                <a:latin typeface="Cambria" panose="02040503050406030204" pitchFamily="18" charset="0"/>
                <a:ea typeface="Cambria" panose="02040503050406030204" pitchFamily="18" charset="0"/>
                <a:cs typeface="Arial"/>
              </a:rPr>
              <a:t> </a:t>
            </a:r>
            <a:r>
              <a:rPr sz="1999" spc="-5" dirty="0">
                <a:latin typeface="Cambria" panose="02040503050406030204" pitchFamily="18" charset="0"/>
                <a:ea typeface="Cambria" panose="02040503050406030204" pitchFamily="18" charset="0"/>
                <a:cs typeface="Arial"/>
              </a:rPr>
              <a:t>Advertising</a:t>
            </a:r>
            <a:r>
              <a:rPr lang="en-US" sz="1999" spc="-5" dirty="0">
                <a:latin typeface="Cambria" panose="02040503050406030204" pitchFamily="18" charset="0"/>
                <a:ea typeface="Cambria" panose="02040503050406030204" pitchFamily="18" charset="0"/>
                <a:cs typeface="Arial"/>
              </a:rPr>
              <a:t> + PR/Events</a:t>
            </a:r>
            <a:endParaRPr sz="1999" dirty="0">
              <a:latin typeface="Cambria" panose="02040503050406030204" pitchFamily="18" charset="0"/>
              <a:ea typeface="Cambria" panose="02040503050406030204" pitchFamily="18" charset="0"/>
              <a:cs typeface="Arial"/>
            </a:endParaRPr>
          </a:p>
        </p:txBody>
      </p:sp>
      <p:sp>
        <p:nvSpPr>
          <p:cNvPr id="14" name="object 14"/>
          <p:cNvSpPr/>
          <p:nvPr/>
        </p:nvSpPr>
        <p:spPr>
          <a:xfrm>
            <a:off x="635599" y="4312608"/>
            <a:ext cx="10641914" cy="2544499"/>
          </a:xfrm>
          <a:prstGeom prst="flowChartMerge">
            <a:avLst/>
          </a:prstGeom>
          <a:solidFill>
            <a:srgbClr val="2EC3C6"/>
          </a:solidFill>
        </p:spPr>
        <p:txBody>
          <a:bodyPr wrap="square" lIns="0" tIns="0" rIns="0" bIns="0" rtlCol="0"/>
          <a:lstStyle/>
          <a:p>
            <a:endParaRPr sz="1798">
              <a:latin typeface="Cambria" panose="02040503050406030204" pitchFamily="18" charset="0"/>
              <a:ea typeface="Cambria" panose="02040503050406030204" pitchFamily="18" charset="0"/>
            </a:endParaRPr>
          </a:p>
        </p:txBody>
      </p:sp>
      <p:sp>
        <p:nvSpPr>
          <p:cNvPr id="16" name="object 16"/>
          <p:cNvSpPr txBox="1"/>
          <p:nvPr/>
        </p:nvSpPr>
        <p:spPr>
          <a:xfrm>
            <a:off x="2493416" y="4220916"/>
            <a:ext cx="7034721" cy="1469215"/>
          </a:xfrm>
          <a:prstGeom prst="rect">
            <a:avLst/>
          </a:prstGeom>
        </p:spPr>
        <p:txBody>
          <a:bodyPr vert="horz" wrap="square" lIns="0" tIns="129471" rIns="0" bIns="0" rtlCol="0">
            <a:spAutoFit/>
          </a:bodyPr>
          <a:lstStyle/>
          <a:p>
            <a:pPr marL="12692" algn="ctr">
              <a:spcBef>
                <a:spcPts val="1019"/>
              </a:spcBef>
            </a:pPr>
            <a:r>
              <a:rPr lang="en-US" sz="3199" b="1" dirty="0">
                <a:latin typeface="Cambria" panose="02040503050406030204" pitchFamily="18" charset="0"/>
                <a:ea typeface="Cambria" panose="02040503050406030204" pitchFamily="18" charset="0"/>
                <a:cs typeface="Arial"/>
              </a:rPr>
              <a:t>Sales</a:t>
            </a:r>
            <a:endParaRPr sz="3199" b="1" dirty="0">
              <a:latin typeface="Cambria" panose="02040503050406030204" pitchFamily="18" charset="0"/>
              <a:ea typeface="Cambria" panose="02040503050406030204" pitchFamily="18" charset="0"/>
              <a:cs typeface="Arial"/>
            </a:endParaRPr>
          </a:p>
          <a:p>
            <a:pPr marL="12692" algn="ctr">
              <a:spcBef>
                <a:spcPts val="925"/>
              </a:spcBef>
            </a:pPr>
            <a:r>
              <a:rPr sz="1999" dirty="0">
                <a:latin typeface="Cambria" panose="02040503050406030204" pitchFamily="18" charset="0"/>
                <a:ea typeface="Cambria" panose="02040503050406030204" pitchFamily="18" charset="0"/>
                <a:cs typeface="Arial"/>
              </a:rPr>
              <a:t>Base + </a:t>
            </a:r>
            <a:r>
              <a:rPr sz="1999" b="1" dirty="0">
                <a:latin typeface="Cambria" panose="02040503050406030204" pitchFamily="18" charset="0"/>
                <a:ea typeface="Cambria" panose="02040503050406030204" pitchFamily="18" charset="0"/>
                <a:cs typeface="Arial"/>
              </a:rPr>
              <a:t>Desire </a:t>
            </a:r>
            <a:r>
              <a:rPr sz="1999" dirty="0">
                <a:latin typeface="Cambria" panose="02040503050406030204" pitchFamily="18" charset="0"/>
                <a:ea typeface="Cambria" panose="02040503050406030204" pitchFamily="18" charset="0"/>
                <a:cs typeface="Arial"/>
              </a:rPr>
              <a:t>+ Promotion + </a:t>
            </a:r>
            <a:r>
              <a:rPr lang="en-US" sz="1999" spc="-5" dirty="0">
                <a:latin typeface="Cambria" panose="02040503050406030204" pitchFamily="18" charset="0"/>
                <a:ea typeface="Cambria" panose="02040503050406030204" pitchFamily="18" charset="0"/>
                <a:cs typeface="Arial"/>
              </a:rPr>
              <a:t>Distribution</a:t>
            </a:r>
            <a:r>
              <a:rPr sz="1999" spc="-5" dirty="0">
                <a:latin typeface="Cambria" panose="02040503050406030204" pitchFamily="18" charset="0"/>
                <a:ea typeface="Cambria" panose="02040503050406030204" pitchFamily="18" charset="0"/>
                <a:cs typeface="Arial"/>
              </a:rPr>
              <a:t> </a:t>
            </a:r>
            <a:r>
              <a:rPr sz="1999" dirty="0">
                <a:latin typeface="Cambria" panose="02040503050406030204" pitchFamily="18" charset="0"/>
                <a:ea typeface="Cambria" panose="02040503050406030204" pitchFamily="18" charset="0"/>
                <a:cs typeface="Arial"/>
              </a:rPr>
              <a:t>+ </a:t>
            </a:r>
            <a:endParaRPr lang="en-US" sz="1999" dirty="0">
              <a:latin typeface="Cambria" panose="02040503050406030204" pitchFamily="18" charset="0"/>
              <a:ea typeface="Cambria" panose="02040503050406030204" pitchFamily="18" charset="0"/>
              <a:cs typeface="Arial"/>
            </a:endParaRPr>
          </a:p>
          <a:p>
            <a:pPr marL="12692" algn="ctr">
              <a:spcBef>
                <a:spcPts val="925"/>
              </a:spcBef>
            </a:pPr>
            <a:r>
              <a:rPr sz="1999" dirty="0">
                <a:latin typeface="Cambria" panose="02040503050406030204" pitchFamily="18" charset="0"/>
                <a:ea typeface="Cambria" panose="02040503050406030204" pitchFamily="18" charset="0"/>
                <a:cs typeface="Arial"/>
              </a:rPr>
              <a:t>Price </a:t>
            </a:r>
            <a:r>
              <a:rPr sz="1999" spc="-5" dirty="0">
                <a:latin typeface="Cambria" panose="02040503050406030204" pitchFamily="18" charset="0"/>
                <a:ea typeface="Cambria" panose="02040503050406030204" pitchFamily="18" charset="0"/>
                <a:cs typeface="Arial"/>
              </a:rPr>
              <a:t>+Advertising </a:t>
            </a:r>
            <a:r>
              <a:rPr lang="en-US" sz="1999" spc="-5" dirty="0">
                <a:latin typeface="Cambria" panose="02040503050406030204" pitchFamily="18" charset="0"/>
                <a:ea typeface="Cambria" panose="02040503050406030204" pitchFamily="18" charset="0"/>
                <a:cs typeface="Arial"/>
              </a:rPr>
              <a:t> + PR/Events </a:t>
            </a:r>
            <a:r>
              <a:rPr sz="1999" dirty="0">
                <a:latin typeface="Cambria" panose="02040503050406030204" pitchFamily="18" charset="0"/>
                <a:ea typeface="Cambria" panose="02040503050406030204" pitchFamily="18" charset="0"/>
                <a:cs typeface="Arial"/>
              </a:rPr>
              <a:t>+</a:t>
            </a:r>
            <a:r>
              <a:rPr sz="1999" spc="-245" dirty="0">
                <a:latin typeface="Cambria" panose="02040503050406030204" pitchFamily="18" charset="0"/>
                <a:ea typeface="Cambria" panose="02040503050406030204" pitchFamily="18" charset="0"/>
                <a:cs typeface="Arial"/>
              </a:rPr>
              <a:t> </a:t>
            </a:r>
            <a:r>
              <a:rPr lang="en-US" sz="1999" spc="-245" dirty="0">
                <a:latin typeface="Cambria" panose="02040503050406030204" pitchFamily="18" charset="0"/>
                <a:ea typeface="Cambria" panose="02040503050406030204" pitchFamily="18" charset="0"/>
                <a:cs typeface="Arial"/>
              </a:rPr>
              <a:t> </a:t>
            </a:r>
            <a:r>
              <a:rPr sz="1999" spc="-5" dirty="0">
                <a:latin typeface="Cambria" panose="02040503050406030204" pitchFamily="18" charset="0"/>
                <a:ea typeface="Cambria" panose="02040503050406030204" pitchFamily="18" charset="0"/>
                <a:cs typeface="Arial"/>
              </a:rPr>
              <a:t>Competitors</a:t>
            </a:r>
            <a:endParaRPr sz="1999" dirty="0">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8056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58AA7D-773B-4BD4-B74C-E424C1263088}"/>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5439B77A-6B75-4661-9B96-D819328F84FB}"/>
              </a:ext>
            </a:extLst>
          </p:cNvPr>
          <p:cNvSpPr>
            <a:spLocks noGrp="1"/>
          </p:cNvSpPr>
          <p:nvPr>
            <p:ph type="title"/>
          </p:nvPr>
        </p:nvSpPr>
        <p:spPr>
          <a:xfrm>
            <a:off x="609441" y="274638"/>
            <a:ext cx="10969943" cy="748819"/>
          </a:xfrm>
        </p:spPr>
        <p:txBody>
          <a:bodyPr>
            <a:normAutofit/>
          </a:bodyPr>
          <a:lstStyle/>
          <a:p>
            <a:r>
              <a:rPr lang="en-US" sz="3200" dirty="0"/>
              <a:t>Toy example of nested models</a:t>
            </a:r>
          </a:p>
        </p:txBody>
      </p:sp>
      <p:sp>
        <p:nvSpPr>
          <p:cNvPr id="4" name="Slide Number Placeholder 3">
            <a:extLst>
              <a:ext uri="{FF2B5EF4-FFF2-40B4-BE49-F238E27FC236}">
                <a16:creationId xmlns:a16="http://schemas.microsoft.com/office/drawing/2014/main" id="{24FCCFA7-6D54-443F-AF3A-6DCB7FC53B72}"/>
              </a:ext>
            </a:extLst>
          </p:cNvPr>
          <p:cNvSpPr>
            <a:spLocks noGrp="1"/>
          </p:cNvSpPr>
          <p:nvPr>
            <p:ph type="sldNum" sz="quarter" idx="4"/>
          </p:nvPr>
        </p:nvSpPr>
        <p:spPr/>
        <p:txBody>
          <a:bodyPr/>
          <a:lstStyle/>
          <a:p>
            <a:fld id="{A732B65F-C469-8E45-BF68-68AA1785A236}" type="slidenum">
              <a:rPr lang="en-US" smtClean="0"/>
              <a:pPr/>
              <a:t>19</a:t>
            </a:fld>
            <a:endParaRPr lang="en-US" dirty="0"/>
          </a:p>
        </p:txBody>
      </p:sp>
      <p:sp>
        <p:nvSpPr>
          <p:cNvPr id="8" name="TextBox 7">
            <a:extLst>
              <a:ext uri="{FF2B5EF4-FFF2-40B4-BE49-F238E27FC236}">
                <a16:creationId xmlns:a16="http://schemas.microsoft.com/office/drawing/2014/main" id="{5977A595-9C54-40F0-B478-6C41A82666F0}"/>
              </a:ext>
            </a:extLst>
          </p:cNvPr>
          <p:cNvSpPr txBox="1"/>
          <p:nvPr/>
        </p:nvSpPr>
        <p:spPr>
          <a:xfrm>
            <a:off x="1647044" y="1108109"/>
            <a:ext cx="2296633" cy="365125"/>
          </a:xfrm>
          <a:prstGeom prst="rect">
            <a:avLst/>
          </a:prstGeom>
          <a:solidFill>
            <a:schemeClr val="accent1"/>
          </a:solidFill>
        </p:spPr>
        <p:txBody>
          <a:bodyPr vert="horz" wrap="square" lIns="0" tIns="0" rIns="0" bIns="0" numCol="1" rtlCol="0">
            <a:normAutofit fontScale="70000" lnSpcReduction="20000"/>
          </a:bodyPr>
          <a:lstStyle/>
          <a:p>
            <a:pPr marL="0">
              <a:lnSpc>
                <a:spcPts val="2200"/>
              </a:lnSpc>
              <a:spcBef>
                <a:spcPts val="1100"/>
              </a:spcBef>
              <a:buClr>
                <a:schemeClr val="tx2"/>
              </a:buClr>
            </a:pPr>
            <a:r>
              <a:rPr lang="en-US" sz="1600" dirty="0">
                <a:latin typeface="Arial"/>
                <a:cs typeface="Arial"/>
              </a:rPr>
              <a:t> sales ~ base + tv + display + search</a:t>
            </a:r>
          </a:p>
        </p:txBody>
      </p:sp>
      <p:sp>
        <p:nvSpPr>
          <p:cNvPr id="9" name="TextBox 8">
            <a:extLst>
              <a:ext uri="{FF2B5EF4-FFF2-40B4-BE49-F238E27FC236}">
                <a16:creationId xmlns:a16="http://schemas.microsoft.com/office/drawing/2014/main" id="{8B8A8092-E461-46AA-A7F7-B46D53D685EE}"/>
              </a:ext>
            </a:extLst>
          </p:cNvPr>
          <p:cNvSpPr txBox="1"/>
          <p:nvPr/>
        </p:nvSpPr>
        <p:spPr>
          <a:xfrm>
            <a:off x="1731877" y="2036684"/>
            <a:ext cx="2296633" cy="365125"/>
          </a:xfrm>
          <a:prstGeom prst="rect">
            <a:avLst/>
          </a:prstGeom>
          <a:solidFill>
            <a:schemeClr val="accent1"/>
          </a:solidFill>
        </p:spPr>
        <p:txBody>
          <a:bodyPr vert="horz" wrap="square" lIns="0" tIns="0" rIns="0" bIns="0" numCol="1" rtlCol="0">
            <a:normAutofit fontScale="85000" lnSpcReduction="10000"/>
          </a:bodyPr>
          <a:lstStyle/>
          <a:p>
            <a:pPr marL="0">
              <a:lnSpc>
                <a:spcPts val="2200"/>
              </a:lnSpc>
              <a:spcBef>
                <a:spcPts val="1100"/>
              </a:spcBef>
              <a:buClr>
                <a:schemeClr val="tx2"/>
              </a:buClr>
            </a:pPr>
            <a:r>
              <a:rPr lang="en-US" sz="1600" dirty="0">
                <a:latin typeface="Arial"/>
                <a:cs typeface="Arial"/>
              </a:rPr>
              <a:t> search ~ base + tv + display</a:t>
            </a:r>
          </a:p>
        </p:txBody>
      </p:sp>
      <p:sp>
        <p:nvSpPr>
          <p:cNvPr id="10" name="Callout: Up Arrow 9">
            <a:extLst>
              <a:ext uri="{FF2B5EF4-FFF2-40B4-BE49-F238E27FC236}">
                <a16:creationId xmlns:a16="http://schemas.microsoft.com/office/drawing/2014/main" id="{80DD7B01-BE8E-49E1-8F3A-B4D549EF7AF7}"/>
              </a:ext>
            </a:extLst>
          </p:cNvPr>
          <p:cNvSpPr/>
          <p:nvPr/>
        </p:nvSpPr>
        <p:spPr>
          <a:xfrm>
            <a:off x="2296633" y="1524497"/>
            <a:ext cx="942753" cy="365125"/>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r>
              <a:rPr lang="en-US" sz="1600" dirty="0">
                <a:solidFill>
                  <a:schemeClr val="bg1"/>
                </a:solidFill>
                <a:latin typeface="Arial"/>
                <a:cs typeface="Arial"/>
              </a:rPr>
              <a:t>search</a:t>
            </a:r>
          </a:p>
        </p:txBody>
      </p:sp>
      <p:sp>
        <p:nvSpPr>
          <p:cNvPr id="12" name="TextBox 11">
            <a:extLst>
              <a:ext uri="{FF2B5EF4-FFF2-40B4-BE49-F238E27FC236}">
                <a16:creationId xmlns:a16="http://schemas.microsoft.com/office/drawing/2014/main" id="{E3FD759C-D314-4F75-A81B-59D3BFA6C0B4}"/>
              </a:ext>
            </a:extLst>
          </p:cNvPr>
          <p:cNvSpPr txBox="1"/>
          <p:nvPr/>
        </p:nvSpPr>
        <p:spPr>
          <a:xfrm>
            <a:off x="4288465" y="1104679"/>
            <a:ext cx="1268819" cy="230446"/>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Parent Model Eq.</a:t>
            </a:r>
          </a:p>
        </p:txBody>
      </p:sp>
      <p:sp>
        <p:nvSpPr>
          <p:cNvPr id="13" name="TextBox 12">
            <a:extLst>
              <a:ext uri="{FF2B5EF4-FFF2-40B4-BE49-F238E27FC236}">
                <a16:creationId xmlns:a16="http://schemas.microsoft.com/office/drawing/2014/main" id="{2DC06D93-CA74-48FA-B254-1F960284F47E}"/>
              </a:ext>
            </a:extLst>
          </p:cNvPr>
          <p:cNvSpPr txBox="1"/>
          <p:nvPr/>
        </p:nvSpPr>
        <p:spPr>
          <a:xfrm>
            <a:off x="4358313" y="2099091"/>
            <a:ext cx="1268819" cy="230446"/>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Child Model Eq.</a:t>
            </a:r>
          </a:p>
        </p:txBody>
      </p:sp>
      <p:cxnSp>
        <p:nvCxnSpPr>
          <p:cNvPr id="15" name="Straight Arrow Connector 14">
            <a:extLst>
              <a:ext uri="{FF2B5EF4-FFF2-40B4-BE49-F238E27FC236}">
                <a16:creationId xmlns:a16="http://schemas.microsoft.com/office/drawing/2014/main" id="{D8C425B3-66D9-4157-8C3B-F3CCEC392B1C}"/>
              </a:ext>
            </a:extLst>
          </p:cNvPr>
          <p:cNvCxnSpPr/>
          <p:nvPr/>
        </p:nvCxnSpPr>
        <p:spPr>
          <a:xfrm flipH="1">
            <a:off x="3579518" y="1787837"/>
            <a:ext cx="531628" cy="0"/>
          </a:xfrm>
          <a:prstGeom prst="straightConnector1">
            <a:avLst/>
          </a:prstGeom>
          <a:ln w="12700" cmpd="sng">
            <a:solidFill>
              <a:schemeClr val="tx2"/>
            </a:solidFill>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D7F80602-EBA9-4713-AE37-FE106AD9C8BC}"/>
              </a:ext>
            </a:extLst>
          </p:cNvPr>
          <p:cNvSpPr txBox="1"/>
          <p:nvPr/>
        </p:nvSpPr>
        <p:spPr>
          <a:xfrm>
            <a:off x="4360266" y="1605278"/>
            <a:ext cx="2446256" cy="365118"/>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900" dirty="0">
                <a:latin typeface="Arial"/>
                <a:cs typeface="Arial"/>
              </a:rPr>
              <a:t>Search is the link between models</a:t>
            </a:r>
          </a:p>
        </p:txBody>
      </p:sp>
      <p:sp>
        <p:nvSpPr>
          <p:cNvPr id="17" name="Oval 16">
            <a:extLst>
              <a:ext uri="{FF2B5EF4-FFF2-40B4-BE49-F238E27FC236}">
                <a16:creationId xmlns:a16="http://schemas.microsoft.com/office/drawing/2014/main" id="{2869C527-D98B-4BDB-8DBF-F6FD541F950D}"/>
              </a:ext>
            </a:extLst>
          </p:cNvPr>
          <p:cNvSpPr/>
          <p:nvPr/>
        </p:nvSpPr>
        <p:spPr>
          <a:xfrm>
            <a:off x="1647044" y="4063913"/>
            <a:ext cx="1963024" cy="6642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r>
              <a:rPr lang="en-US" sz="1600" dirty="0">
                <a:solidFill>
                  <a:schemeClr val="bg1"/>
                </a:solidFill>
                <a:latin typeface="Arial"/>
                <a:cs typeface="Arial"/>
              </a:rPr>
              <a:t>Media Spend</a:t>
            </a:r>
          </a:p>
        </p:txBody>
      </p:sp>
      <p:sp>
        <p:nvSpPr>
          <p:cNvPr id="18" name="Oval 17">
            <a:extLst>
              <a:ext uri="{FF2B5EF4-FFF2-40B4-BE49-F238E27FC236}">
                <a16:creationId xmlns:a16="http://schemas.microsoft.com/office/drawing/2014/main" id="{0E353674-5998-4D39-ACC4-DBCE3D2CC9FC}"/>
              </a:ext>
            </a:extLst>
          </p:cNvPr>
          <p:cNvSpPr/>
          <p:nvPr/>
        </p:nvSpPr>
        <p:spPr>
          <a:xfrm>
            <a:off x="4111146" y="5414423"/>
            <a:ext cx="1828800" cy="6642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r>
              <a:rPr lang="en-US" sz="1600" dirty="0">
                <a:solidFill>
                  <a:schemeClr val="bg1"/>
                </a:solidFill>
                <a:latin typeface="Arial"/>
                <a:cs typeface="Arial"/>
              </a:rPr>
              <a:t>search</a:t>
            </a:r>
          </a:p>
        </p:txBody>
      </p:sp>
      <p:sp>
        <p:nvSpPr>
          <p:cNvPr id="19" name="Oval 18">
            <a:extLst>
              <a:ext uri="{FF2B5EF4-FFF2-40B4-BE49-F238E27FC236}">
                <a16:creationId xmlns:a16="http://schemas.microsoft.com/office/drawing/2014/main" id="{0994A646-9B6F-4BAD-AA90-C45DBC1205F3}"/>
              </a:ext>
            </a:extLst>
          </p:cNvPr>
          <p:cNvSpPr/>
          <p:nvPr/>
        </p:nvSpPr>
        <p:spPr>
          <a:xfrm>
            <a:off x="6806522" y="4173218"/>
            <a:ext cx="1828800" cy="6642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r>
              <a:rPr lang="en-US" sz="1600" dirty="0">
                <a:solidFill>
                  <a:schemeClr val="bg1"/>
                </a:solidFill>
                <a:latin typeface="Arial"/>
                <a:cs typeface="Arial"/>
              </a:rPr>
              <a:t>sales</a:t>
            </a:r>
          </a:p>
        </p:txBody>
      </p:sp>
      <p:cxnSp>
        <p:nvCxnSpPr>
          <p:cNvPr id="25" name="Straight Arrow Connector 24">
            <a:extLst>
              <a:ext uri="{FF2B5EF4-FFF2-40B4-BE49-F238E27FC236}">
                <a16:creationId xmlns:a16="http://schemas.microsoft.com/office/drawing/2014/main" id="{E70014E8-C8CF-4692-B240-6EA9E2C7CFAE}"/>
              </a:ext>
            </a:extLst>
          </p:cNvPr>
          <p:cNvCxnSpPr/>
          <p:nvPr/>
        </p:nvCxnSpPr>
        <p:spPr>
          <a:xfrm>
            <a:off x="3239386" y="5033394"/>
            <a:ext cx="737191" cy="4056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A935B5D-3801-4289-8706-FB88E9B4C5CC}"/>
              </a:ext>
            </a:extLst>
          </p:cNvPr>
          <p:cNvCxnSpPr/>
          <p:nvPr/>
        </p:nvCxnSpPr>
        <p:spPr>
          <a:xfrm flipV="1">
            <a:off x="5963311" y="5050223"/>
            <a:ext cx="545284" cy="4781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09EBD9A3-D296-426B-903A-DAF46BB7EA4F}"/>
              </a:ext>
            </a:extLst>
          </p:cNvPr>
          <p:cNvSpPr txBox="1"/>
          <p:nvPr/>
        </p:nvSpPr>
        <p:spPr>
          <a:xfrm>
            <a:off x="1141448" y="5314943"/>
            <a:ext cx="2296633" cy="365125"/>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Media Direct effect to search 30%</a:t>
            </a:r>
          </a:p>
        </p:txBody>
      </p:sp>
      <p:sp>
        <p:nvSpPr>
          <p:cNvPr id="29" name="TextBox 28">
            <a:extLst>
              <a:ext uri="{FF2B5EF4-FFF2-40B4-BE49-F238E27FC236}">
                <a16:creationId xmlns:a16="http://schemas.microsoft.com/office/drawing/2014/main" id="{5AF90B17-FD97-4BF2-83A3-134972FFCF0B}"/>
              </a:ext>
            </a:extLst>
          </p:cNvPr>
          <p:cNvSpPr txBox="1"/>
          <p:nvPr/>
        </p:nvSpPr>
        <p:spPr>
          <a:xfrm>
            <a:off x="6383449" y="5333327"/>
            <a:ext cx="2223084" cy="365124"/>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Search contribution 10% to sales</a:t>
            </a:r>
          </a:p>
        </p:txBody>
      </p:sp>
      <p:sp>
        <p:nvSpPr>
          <p:cNvPr id="30" name="TextBox 29">
            <a:extLst>
              <a:ext uri="{FF2B5EF4-FFF2-40B4-BE49-F238E27FC236}">
                <a16:creationId xmlns:a16="http://schemas.microsoft.com/office/drawing/2014/main" id="{EF1E4D38-E275-446B-B63C-EDF374CF270A}"/>
              </a:ext>
            </a:extLst>
          </p:cNvPr>
          <p:cNvSpPr txBox="1"/>
          <p:nvPr/>
        </p:nvSpPr>
        <p:spPr>
          <a:xfrm>
            <a:off x="3891034" y="3739081"/>
            <a:ext cx="2203378" cy="245259"/>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Media Direct effect to sales 7%</a:t>
            </a:r>
          </a:p>
        </p:txBody>
      </p:sp>
      <p:cxnSp>
        <p:nvCxnSpPr>
          <p:cNvPr id="32" name="Straight Arrow Connector 31">
            <a:extLst>
              <a:ext uri="{FF2B5EF4-FFF2-40B4-BE49-F238E27FC236}">
                <a16:creationId xmlns:a16="http://schemas.microsoft.com/office/drawing/2014/main" id="{05E72E9F-8383-47AC-B06B-37A4B348D34E}"/>
              </a:ext>
            </a:extLst>
          </p:cNvPr>
          <p:cNvCxnSpPr/>
          <p:nvPr/>
        </p:nvCxnSpPr>
        <p:spPr>
          <a:xfrm>
            <a:off x="4069219" y="4094958"/>
            <a:ext cx="16444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Arrow: Right 33">
            <a:extLst>
              <a:ext uri="{FF2B5EF4-FFF2-40B4-BE49-F238E27FC236}">
                <a16:creationId xmlns:a16="http://schemas.microsoft.com/office/drawing/2014/main" id="{F5560F5D-B569-4207-A12C-49582BB95D06}"/>
              </a:ext>
            </a:extLst>
          </p:cNvPr>
          <p:cNvSpPr/>
          <p:nvPr/>
        </p:nvSpPr>
        <p:spPr>
          <a:xfrm>
            <a:off x="3822344" y="4544426"/>
            <a:ext cx="2904521" cy="41939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r>
              <a:rPr lang="en-US" sz="1600" dirty="0">
                <a:solidFill>
                  <a:schemeClr val="bg1"/>
                </a:solidFill>
                <a:latin typeface="Arial"/>
                <a:cs typeface="Arial"/>
              </a:rPr>
              <a:t>Total contribution is 10%</a:t>
            </a:r>
          </a:p>
        </p:txBody>
      </p:sp>
      <p:sp>
        <p:nvSpPr>
          <p:cNvPr id="35" name="TextBox 34">
            <a:extLst>
              <a:ext uri="{FF2B5EF4-FFF2-40B4-BE49-F238E27FC236}">
                <a16:creationId xmlns:a16="http://schemas.microsoft.com/office/drawing/2014/main" id="{65032943-287C-4931-9303-C2F8FE249BF0}"/>
              </a:ext>
            </a:extLst>
          </p:cNvPr>
          <p:cNvSpPr txBox="1"/>
          <p:nvPr/>
        </p:nvSpPr>
        <p:spPr>
          <a:xfrm>
            <a:off x="3615364" y="4118816"/>
            <a:ext cx="3111501" cy="426741"/>
          </a:xfrm>
          <a:prstGeom prst="rect">
            <a:avLst/>
          </a:prstGeom>
        </p:spPr>
        <p:txBody>
          <a:bodyPr vert="horz" wrap="square" lIns="0" tIns="0" rIns="0" bIns="0" numCol="1" rtlCol="0">
            <a:noAutofit/>
          </a:bodyPr>
          <a:lstStyle/>
          <a:p>
            <a:pPr marL="0">
              <a:lnSpc>
                <a:spcPts val="2200"/>
              </a:lnSpc>
              <a:spcBef>
                <a:spcPts val="1100"/>
              </a:spcBef>
              <a:buClr>
                <a:schemeClr val="tx2"/>
              </a:buClr>
            </a:pPr>
            <a:r>
              <a:rPr lang="en-US" sz="1200" dirty="0">
                <a:latin typeface="Arial"/>
                <a:cs typeface="Arial"/>
              </a:rPr>
              <a:t>Media Indirect contribution through search 3%</a:t>
            </a:r>
          </a:p>
        </p:txBody>
      </p:sp>
      <p:cxnSp>
        <p:nvCxnSpPr>
          <p:cNvPr id="42" name="Straight Arrow Connector 41">
            <a:extLst>
              <a:ext uri="{FF2B5EF4-FFF2-40B4-BE49-F238E27FC236}">
                <a16:creationId xmlns:a16="http://schemas.microsoft.com/office/drawing/2014/main" id="{448E62EF-CFBD-4C77-9CA4-600EEDDD5D2B}"/>
              </a:ext>
            </a:extLst>
          </p:cNvPr>
          <p:cNvCxnSpPr/>
          <p:nvPr/>
        </p:nvCxnSpPr>
        <p:spPr>
          <a:xfrm>
            <a:off x="4179883" y="4505327"/>
            <a:ext cx="1760063" cy="0"/>
          </a:xfrm>
          <a:prstGeom prst="straightConnector1">
            <a:avLst/>
          </a:prstGeom>
          <a:ln w="12700" cmpd="sng">
            <a:solidFill>
              <a:schemeClr val="tx2"/>
            </a:solidFill>
            <a:tailEnd type="triangle"/>
          </a:ln>
        </p:spPr>
        <p:style>
          <a:lnRef idx="1">
            <a:schemeClr val="accent5"/>
          </a:lnRef>
          <a:fillRef idx="0">
            <a:schemeClr val="accent5"/>
          </a:fillRef>
          <a:effectRef idx="0">
            <a:schemeClr val="accent5"/>
          </a:effectRef>
          <a:fontRef idx="minor">
            <a:schemeClr val="tx1"/>
          </a:fontRef>
        </p:style>
      </p:cxnSp>
      <p:sp>
        <p:nvSpPr>
          <p:cNvPr id="43" name="Title 2">
            <a:extLst>
              <a:ext uri="{FF2B5EF4-FFF2-40B4-BE49-F238E27FC236}">
                <a16:creationId xmlns:a16="http://schemas.microsoft.com/office/drawing/2014/main" id="{44F72ECF-16B4-4667-BBB0-ABC621256C64}"/>
              </a:ext>
            </a:extLst>
          </p:cNvPr>
          <p:cNvSpPr txBox="1">
            <a:spLocks/>
          </p:cNvSpPr>
          <p:nvPr/>
        </p:nvSpPr>
        <p:spPr>
          <a:xfrm>
            <a:off x="543728" y="2879863"/>
            <a:ext cx="9908956" cy="759446"/>
          </a:xfrm>
          <a:prstGeom prst="rect">
            <a:avLst/>
          </a:prstGeom>
        </p:spPr>
        <p:txBody>
          <a:bodyPr vert="horz" lIns="0" tIns="0" rIns="0" bIns="0" rtlCol="0" anchor="ctr">
            <a:normAutofit/>
          </a:bodyPr>
          <a:lstStyle>
            <a:lvl1pPr algn="l" defTabSz="457200" rtl="0" eaLnBrk="1" latinLnBrk="0" hangingPunct="1">
              <a:lnSpc>
                <a:spcPct val="80000"/>
              </a:lnSpc>
              <a:spcBef>
                <a:spcPct val="0"/>
              </a:spcBef>
              <a:buNone/>
              <a:defRPr sz="4000" b="1" i="0" kern="1200" spc="-130">
                <a:solidFill>
                  <a:schemeClr val="accent3"/>
                </a:solidFill>
                <a:latin typeface="Arial"/>
                <a:ea typeface="+mj-ea"/>
                <a:cs typeface="Arial"/>
              </a:defRPr>
            </a:lvl1pPr>
          </a:lstStyle>
          <a:p>
            <a:r>
              <a:rPr lang="en-US" sz="3200" dirty="0"/>
              <a:t>Unnest decomp</a:t>
            </a:r>
          </a:p>
        </p:txBody>
      </p:sp>
    </p:spTree>
    <p:extLst>
      <p:ext uri="{BB962C8B-B14F-4D97-AF65-F5344CB8AC3E}">
        <p14:creationId xmlns:p14="http://schemas.microsoft.com/office/powerpoint/2010/main" val="12050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897214"/>
          </a:xfrm>
        </p:spPr>
        <p:txBody>
          <a:bodyPr/>
          <a:lstStyle/>
          <a:p>
            <a:r>
              <a:rPr lang="en-US" dirty="0"/>
              <a:t>Wish list of the model platform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a:t>
            </a:fld>
            <a:endParaRPr lang="en-US" dirty="0"/>
          </a:p>
        </p:txBody>
      </p:sp>
      <p:sp>
        <p:nvSpPr>
          <p:cNvPr id="8" name="Content Placeholder 1">
            <a:extLst>
              <a:ext uri="{FF2B5EF4-FFF2-40B4-BE49-F238E27FC236}">
                <a16:creationId xmlns:a16="http://schemas.microsoft.com/office/drawing/2014/main" id="{580CAEA2-04A4-4A3A-A040-BC8F2F435A64}"/>
              </a:ext>
            </a:extLst>
          </p:cNvPr>
          <p:cNvSpPr>
            <a:spLocks noGrp="1"/>
          </p:cNvSpPr>
          <p:nvPr>
            <p:ph idx="1"/>
          </p:nvPr>
        </p:nvSpPr>
        <p:spPr>
          <a:xfrm>
            <a:off x="609600" y="1171852"/>
            <a:ext cx="10972801" cy="5184501"/>
          </a:xfrm>
        </p:spPr>
        <p:txBody>
          <a:bodyPr>
            <a:normAutofit fontScale="92500"/>
          </a:bodyPr>
          <a:lstStyle/>
          <a:p>
            <a:pPr marL="0" indent="0">
              <a:spcBef>
                <a:spcPts val="600"/>
              </a:spcBef>
              <a:buNone/>
            </a:pPr>
            <a:endParaRPr lang="en-US" sz="1600" dirty="0"/>
          </a:p>
          <a:p>
            <a:pPr marL="285750" indent="-285750">
              <a:spcBef>
                <a:spcPts val="600"/>
              </a:spcBef>
              <a:buFont typeface="Arial" panose="020B0604020202020204" pitchFamily="34" charset="0"/>
              <a:buChar char="•"/>
            </a:pPr>
            <a:r>
              <a:rPr lang="en-US" sz="1800" dirty="0"/>
              <a:t>The design should be Intuitive and straightforward.</a:t>
            </a:r>
          </a:p>
          <a:p>
            <a:pPr marL="285750" indent="-285750">
              <a:spcBef>
                <a:spcPts val="600"/>
              </a:spcBef>
              <a:buFont typeface="Arial" panose="020B0604020202020204" pitchFamily="34" charset="0"/>
              <a:buChar char="•"/>
            </a:pPr>
            <a:endParaRPr lang="en-US" sz="1800" dirty="0"/>
          </a:p>
          <a:p>
            <a:pPr marL="285750" indent="-285750">
              <a:spcBef>
                <a:spcPts val="600"/>
              </a:spcBef>
              <a:buFont typeface="Arial" panose="020B0604020202020204" pitchFamily="34" charset="0"/>
              <a:buChar char="•"/>
            </a:pPr>
            <a:r>
              <a:rPr lang="en-US" sz="1800" dirty="0"/>
              <a:t>Reproducible : (past) model results (</a:t>
            </a:r>
            <a:r>
              <a:rPr lang="en-US" sz="1800" dirty="0" err="1"/>
              <a:t>coefs</a:t>
            </a:r>
            <a:r>
              <a:rPr lang="en-US" sz="1800" dirty="0"/>
              <a:t>, decomp, response curves, and ROI) can be easily reproduced. </a:t>
            </a:r>
          </a:p>
          <a:p>
            <a:pPr marL="285750" indent="-285750">
              <a:spcBef>
                <a:spcPts val="600"/>
              </a:spcBef>
              <a:buFont typeface="Arial" panose="020B0604020202020204" pitchFamily="34" charset="0"/>
              <a:buChar char="•"/>
            </a:pPr>
            <a:endParaRPr lang="en-US" sz="1600" dirty="0"/>
          </a:p>
          <a:p>
            <a:pPr marL="285750" indent="-285750">
              <a:spcBef>
                <a:spcPts val="600"/>
              </a:spcBef>
              <a:buFont typeface="Arial" panose="020B0604020202020204" pitchFamily="34" charset="0"/>
              <a:buChar char="•"/>
            </a:pPr>
            <a:r>
              <a:rPr lang="en-US" sz="1800" dirty="0"/>
              <a:t>Flexible :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Can be used across different clients and countries.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Model refresh with new data can be easily done with minor setups.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New functionality can be easily added into the existing structure of the platform.</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Backward compatible</a:t>
            </a:r>
          </a:p>
          <a:p>
            <a:pPr marL="742950" lvl="1" indent="-285750">
              <a:lnSpc>
                <a:spcPct val="100000"/>
              </a:lnSpc>
              <a:spcBef>
                <a:spcPts val="600"/>
              </a:spcBef>
              <a:buFont typeface="Arial" panose="020B0604020202020204" pitchFamily="34" charset="0"/>
              <a:buChar char="•"/>
            </a:pPr>
            <a:endParaRPr lang="en-US" sz="1400" b="0" dirty="0"/>
          </a:p>
          <a:p>
            <a:pPr marL="285750" indent="-285750">
              <a:spcBef>
                <a:spcPts val="1200"/>
              </a:spcBef>
              <a:buFont typeface="Arial" panose="020B0604020202020204" pitchFamily="34" charset="0"/>
              <a:buChar char="•"/>
            </a:pPr>
            <a:r>
              <a:rPr lang="en-US" sz="1800" dirty="0"/>
              <a:t>Modular:</a:t>
            </a:r>
          </a:p>
          <a:p>
            <a:pPr marL="742950" lvl="1" indent="-285750">
              <a:lnSpc>
                <a:spcPct val="100000"/>
              </a:lnSpc>
              <a:spcBef>
                <a:spcPts val="600"/>
              </a:spcBef>
              <a:buFont typeface="Arial" panose="020B0604020202020204" pitchFamily="34" charset="0"/>
              <a:buChar char="•"/>
            </a:pPr>
            <a:r>
              <a:rPr lang="en-US" sz="1600" dirty="0"/>
              <a:t>The code should be written in an object-oriented way.</a:t>
            </a:r>
          </a:p>
          <a:p>
            <a:pPr marL="742950" lvl="1" indent="-285750">
              <a:lnSpc>
                <a:spcPct val="100000"/>
              </a:lnSpc>
              <a:spcBef>
                <a:spcPts val="600"/>
              </a:spcBef>
              <a:buFont typeface="Arial" panose="020B0604020202020204" pitchFamily="34" charset="0"/>
              <a:buChar char="•"/>
            </a:pPr>
            <a:r>
              <a:rPr lang="en-US" sz="1600" dirty="0"/>
              <a:t>Each R function/module does one specific task. It should be written as generic as possible so that it can be easily used across different projects, and at different part of the model stage. For example, </a:t>
            </a:r>
            <a:r>
              <a:rPr lang="en-US" sz="1600" dirty="0" err="1"/>
              <a:t>transform.R</a:t>
            </a:r>
            <a:r>
              <a:rPr lang="en-US" sz="1600" dirty="0"/>
              <a:t> can be called pre-model stage and at the simulation stage. </a:t>
            </a:r>
          </a:p>
          <a:p>
            <a:pPr marL="742950" lvl="1" indent="-285750">
              <a:lnSpc>
                <a:spcPct val="100000"/>
              </a:lnSpc>
              <a:spcBef>
                <a:spcPts val="600"/>
              </a:spcBef>
              <a:buFont typeface="Arial" panose="020B0604020202020204" pitchFamily="34" charset="0"/>
              <a:buChar char="•"/>
            </a:pPr>
            <a:r>
              <a:rPr lang="en-US" sz="1600" dirty="0"/>
              <a:t>More functionalities and capabilities can be easily added. For example, new transformations and new visuals. </a:t>
            </a:r>
          </a:p>
          <a:p>
            <a:pPr marL="457200" lvl="1">
              <a:lnSpc>
                <a:spcPct val="100000"/>
              </a:lnSpc>
              <a:spcBef>
                <a:spcPts val="600"/>
              </a:spcBef>
            </a:pPr>
            <a:endParaRPr lang="en-US" sz="1400" b="0" dirty="0"/>
          </a:p>
        </p:txBody>
      </p:sp>
    </p:spTree>
    <p:extLst>
      <p:ext uri="{BB962C8B-B14F-4D97-AF65-F5344CB8AC3E}">
        <p14:creationId xmlns:p14="http://schemas.microsoft.com/office/powerpoint/2010/main" val="361082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20</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Why Bayes?</a:t>
            </a:r>
          </a:p>
        </p:txBody>
      </p:sp>
    </p:spTree>
    <p:extLst>
      <p:ext uri="{BB962C8B-B14F-4D97-AF65-F5344CB8AC3E}">
        <p14:creationId xmlns:p14="http://schemas.microsoft.com/office/powerpoint/2010/main" val="34032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Classical regression works great with</a:t>
            </a:r>
          </a:p>
          <a:p>
            <a:pPr lvl="2" indent="-457200">
              <a:buFont typeface="Arial" panose="020B0604020202020204" pitchFamily="34" charset="0"/>
              <a:buChar char="•"/>
            </a:pPr>
            <a:r>
              <a:rPr lang="en-US" sz="1900" dirty="0"/>
              <a:t>Aggregated data</a:t>
            </a:r>
          </a:p>
          <a:p>
            <a:pPr lvl="2" indent="-457200">
              <a:buFont typeface="Arial" panose="020B0604020202020204" pitchFamily="34" charset="0"/>
              <a:buChar char="•"/>
            </a:pPr>
            <a:r>
              <a:rPr lang="en-US" sz="1900" b="0" dirty="0"/>
              <a:t>Data that has </a:t>
            </a:r>
            <a:r>
              <a:rPr lang="en-US" sz="1900" dirty="0"/>
              <a:t>no serious</a:t>
            </a:r>
            <a:r>
              <a:rPr lang="en-US" sz="1900" b="0" dirty="0"/>
              <a:t> multi-collinearity </a:t>
            </a:r>
          </a:p>
          <a:p>
            <a:pPr marL="342900" indent="-342900">
              <a:buFont typeface="Arial" panose="020B0604020202020204" pitchFamily="34" charset="0"/>
              <a:buChar char="•"/>
            </a:pPr>
            <a:r>
              <a:rPr lang="en-US" dirty="0"/>
              <a:t>The realities:</a:t>
            </a:r>
          </a:p>
          <a:p>
            <a:pPr lvl="1" indent="-457200">
              <a:buFont typeface="Wingdings" panose="05000000000000000000" pitchFamily="2" charset="2"/>
              <a:buChar char="Ø"/>
            </a:pPr>
            <a:r>
              <a:rPr lang="en-US" b="0" dirty="0">
                <a:solidFill>
                  <a:schemeClr val="tx1"/>
                </a:solidFill>
              </a:rPr>
              <a:t>Multi-collinearity : TV and digital are </a:t>
            </a:r>
            <a:r>
              <a:rPr lang="en-US" b="0" dirty="0" err="1">
                <a:solidFill>
                  <a:schemeClr val="tx1"/>
                </a:solidFill>
              </a:rPr>
              <a:t>excuted</a:t>
            </a:r>
            <a:r>
              <a:rPr lang="en-US" b="0" dirty="0">
                <a:solidFill>
                  <a:schemeClr val="tx1"/>
                </a:solidFill>
              </a:rPr>
              <a:t> the same time -&gt; unreliable and unstable estimates. </a:t>
            </a:r>
          </a:p>
          <a:p>
            <a:pPr lvl="1" indent="-457200">
              <a:buFont typeface="Wingdings" panose="05000000000000000000" pitchFamily="2" charset="2"/>
              <a:buChar char="Ø"/>
            </a:pPr>
            <a:r>
              <a:rPr lang="en-US" sz="1600" b="0" dirty="0">
                <a:solidFill>
                  <a:schemeClr val="tx1"/>
                </a:solidFill>
              </a:rPr>
              <a:t>More granular estimates of marketing channels -&gt; Degree of freedom -&gt; too many predictors -&gt; over-fitting and poor predictions</a:t>
            </a:r>
          </a:p>
          <a:p>
            <a:pPr lvl="1" indent="-457200">
              <a:buFont typeface="Wingdings" panose="05000000000000000000" pitchFamily="2" charset="2"/>
              <a:buChar char="Ø"/>
            </a:pPr>
            <a:r>
              <a:rPr lang="en-US" sz="1600" b="0" dirty="0">
                <a:solidFill>
                  <a:schemeClr val="tx1"/>
                </a:solidFill>
              </a:rPr>
              <a:t>More granular estimates at regional level -&gt; sparse data -&gt; unreliable estimates</a:t>
            </a:r>
          </a:p>
          <a:p>
            <a:pPr lvl="1" indent="-457200">
              <a:buFont typeface="Wingdings" panose="05000000000000000000" pitchFamily="2" charset="2"/>
              <a:buChar char="Ø"/>
            </a:pPr>
            <a:r>
              <a:rPr lang="en-US" sz="1600" b="0" dirty="0">
                <a:solidFill>
                  <a:schemeClr val="tx1"/>
                </a:solidFill>
              </a:rPr>
              <a:t>Model with short time period</a:t>
            </a:r>
          </a:p>
          <a:p>
            <a:pPr lvl="1" indent="-457200">
              <a:buFont typeface="Wingdings" panose="05000000000000000000" pitchFamily="2" charset="2"/>
              <a:buChar char="Ø"/>
            </a:pPr>
            <a:r>
              <a:rPr lang="en-US" sz="1600" b="0" dirty="0">
                <a:solidFill>
                  <a:schemeClr val="tx1"/>
                </a:solidFill>
              </a:rPr>
              <a:t>Missing variable biases</a:t>
            </a:r>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Challenges in MMM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21</a:t>
            </a:fld>
            <a:endParaRPr lang="en-US" dirty="0"/>
          </a:p>
        </p:txBody>
      </p:sp>
    </p:spTree>
    <p:extLst>
      <p:ext uri="{BB962C8B-B14F-4D97-AF65-F5344CB8AC3E}">
        <p14:creationId xmlns:p14="http://schemas.microsoft.com/office/powerpoint/2010/main" val="7628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441" y="1417639"/>
            <a:ext cx="10969943" cy="4756152"/>
          </a:xfrm>
        </p:spPr>
        <p:txBody>
          <a:bodyPr>
            <a:normAutofit fontScale="70000" lnSpcReduction="20000"/>
          </a:bodyPr>
          <a:lstStyle/>
          <a:p>
            <a:pPr marL="342900" indent="-342900">
              <a:buFont typeface="Arial" panose="020B0604020202020204" pitchFamily="34" charset="0"/>
              <a:buChar char="•"/>
            </a:pPr>
            <a:r>
              <a:rPr lang="en-US" b="0" dirty="0"/>
              <a:t>The </a:t>
            </a:r>
            <a:r>
              <a:rPr lang="en-US" b="0" dirty="0" err="1"/>
              <a:t>msmp</a:t>
            </a:r>
            <a:r>
              <a:rPr lang="en-US" b="0" dirty="0"/>
              <a:t> framework uses Bayesian regression. </a:t>
            </a:r>
          </a:p>
          <a:p>
            <a:pPr marL="342900" indent="-342900">
              <a:buFont typeface="Arial" panose="020B0604020202020204" pitchFamily="34" charset="0"/>
              <a:buChar char="•"/>
            </a:pPr>
            <a:r>
              <a:rPr lang="en-US" b="0" dirty="0"/>
              <a:t>Bayesian framework allows incorporation of prior knowledge (from previous models, matched market test, domain experts knowledge, etc.). </a:t>
            </a:r>
          </a:p>
          <a:p>
            <a:pPr marL="342900" indent="-342900">
              <a:buFont typeface="Arial" panose="020B0604020202020204" pitchFamily="34" charset="0"/>
              <a:buChar char="•"/>
            </a:pPr>
            <a:r>
              <a:rPr lang="en-US" b="0" dirty="0"/>
              <a:t>We are allowed to incorporate prior information about the parameter, which is then updated by collected data… the posterior distribution (the result) from the previous model can then become prior for the next model… this process is just like human learning process -&gt; far more intuitive.</a:t>
            </a:r>
          </a:p>
          <a:p>
            <a:pPr marL="342900" indent="-342900">
              <a:buFont typeface="Arial" panose="020B0604020202020204" pitchFamily="34" charset="0"/>
              <a:buChar char="•"/>
            </a:pPr>
            <a:r>
              <a:rPr lang="en-US" b="0" dirty="0"/>
              <a:t>The Bayesian framework fits marketing analytics much better :</a:t>
            </a:r>
          </a:p>
          <a:p>
            <a:pPr lvl="1" indent="-457200">
              <a:buFont typeface="Arial" panose="020B0604020202020204" pitchFamily="34" charset="0"/>
              <a:buChar char="•"/>
            </a:pPr>
            <a:r>
              <a:rPr lang="en-US" b="0" dirty="0">
                <a:solidFill>
                  <a:schemeClr val="tx1"/>
                </a:solidFill>
              </a:rPr>
              <a:t>Marketing managers (subject experts) usually have a sense of how marketing response are. This knowledge can be expressed in math form and incorporated into the model. If no prior information, the prior distribution can be expressed as a uniform distribution or a normal distribution with a huge variance.</a:t>
            </a:r>
          </a:p>
          <a:p>
            <a:pPr lvl="1" indent="-457200">
              <a:buFont typeface="Arial" panose="020B0604020202020204" pitchFamily="34" charset="0"/>
              <a:buChar char="•"/>
            </a:pPr>
            <a:r>
              <a:rPr lang="en-US" b="0" dirty="0">
                <a:solidFill>
                  <a:schemeClr val="tx1"/>
                </a:solidFill>
              </a:rPr>
              <a:t>Models are usually done semi-annually or annually, no need to start from scratch.</a:t>
            </a:r>
          </a:p>
          <a:p>
            <a:pPr marL="342900" indent="-342900">
              <a:buFont typeface="Arial" panose="020B0604020202020204" pitchFamily="34" charset="0"/>
              <a:buChar char="•"/>
            </a:pPr>
            <a:r>
              <a:rPr lang="en-US" b="0" dirty="0"/>
              <a:t>The essence of Bayesian statistics is the combination of information from multiple sources and fully accounting uncertainty using probability distributions and regularize estimations proportionally according to group-level and individual-level information – hierarchical Bayesian model. </a:t>
            </a:r>
          </a:p>
          <a:p>
            <a:pPr marL="342900" indent="-342900">
              <a:buFont typeface="Arial" panose="020B0604020202020204" pitchFamily="34" charset="0"/>
              <a:buChar char="•"/>
            </a:pPr>
            <a:endParaRPr lang="en-US" b="0" dirty="0"/>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How can we use Bayesian?</a:t>
            </a:r>
          </a:p>
        </p:txBody>
      </p:sp>
      <p:sp>
        <p:nvSpPr>
          <p:cNvPr id="5" name="Slide Number Placeholder 4"/>
          <p:cNvSpPr>
            <a:spLocks noGrp="1"/>
          </p:cNvSpPr>
          <p:nvPr>
            <p:ph type="sldNum" sz="quarter" idx="4"/>
          </p:nvPr>
        </p:nvSpPr>
        <p:spPr/>
        <p:txBody>
          <a:bodyPr/>
          <a:lstStyle/>
          <a:p>
            <a:fld id="{A732B65F-C469-8E45-BF68-68AA1785A236}" type="slidenum">
              <a:rPr lang="en-US" smtClean="0"/>
              <a:pPr/>
              <a:t>22</a:t>
            </a:fld>
            <a:endParaRPr lang="en-US" dirty="0"/>
          </a:p>
        </p:txBody>
      </p:sp>
    </p:spTree>
    <p:extLst>
      <p:ext uri="{BB962C8B-B14F-4D97-AF65-F5344CB8AC3E}">
        <p14:creationId xmlns:p14="http://schemas.microsoft.com/office/powerpoint/2010/main" val="18353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6C50F9-0B62-44DE-A6C3-1FBEF075D3A6}"/>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194579F-F606-4B2A-8714-D2739A7A7EF5}"/>
              </a:ext>
            </a:extLst>
          </p:cNvPr>
          <p:cNvSpPr>
            <a:spLocks noGrp="1"/>
          </p:cNvSpPr>
          <p:nvPr>
            <p:ph type="title"/>
          </p:nvPr>
        </p:nvSpPr>
        <p:spPr/>
        <p:txBody>
          <a:bodyPr/>
          <a:lstStyle/>
          <a:p>
            <a:r>
              <a:rPr lang="en-US" dirty="0"/>
              <a:t>FAQ : choice of prior</a:t>
            </a:r>
          </a:p>
        </p:txBody>
      </p:sp>
      <p:sp>
        <p:nvSpPr>
          <p:cNvPr id="4" name="Slide Number Placeholder 3">
            <a:extLst>
              <a:ext uri="{FF2B5EF4-FFF2-40B4-BE49-F238E27FC236}">
                <a16:creationId xmlns:a16="http://schemas.microsoft.com/office/drawing/2014/main" id="{E024E2C4-AC1B-44CA-901B-B54E09941F4A}"/>
              </a:ext>
            </a:extLst>
          </p:cNvPr>
          <p:cNvSpPr>
            <a:spLocks noGrp="1"/>
          </p:cNvSpPr>
          <p:nvPr>
            <p:ph type="sldNum" sz="quarter" idx="4"/>
          </p:nvPr>
        </p:nvSpPr>
        <p:spPr/>
        <p:txBody>
          <a:bodyPr/>
          <a:lstStyle/>
          <a:p>
            <a:fld id="{A732B65F-C469-8E45-BF68-68AA1785A236}" type="slidenum">
              <a:rPr lang="en-US" smtClean="0"/>
              <a:pPr/>
              <a:t>23</a:t>
            </a:fld>
            <a:endParaRPr lang="en-US" dirty="0"/>
          </a:p>
        </p:txBody>
      </p:sp>
      <p:sp>
        <p:nvSpPr>
          <p:cNvPr id="5" name="TextBox 4">
            <a:extLst>
              <a:ext uri="{FF2B5EF4-FFF2-40B4-BE49-F238E27FC236}">
                <a16:creationId xmlns:a16="http://schemas.microsoft.com/office/drawing/2014/main" id="{E33A46DE-2BE9-4B89-8563-949CCD5A213F}"/>
              </a:ext>
            </a:extLst>
          </p:cNvPr>
          <p:cNvSpPr txBox="1"/>
          <p:nvPr/>
        </p:nvSpPr>
        <p:spPr>
          <a:xfrm>
            <a:off x="896645" y="1767451"/>
            <a:ext cx="10147177" cy="42390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In the </a:t>
            </a:r>
            <a:r>
              <a:rPr lang="en-US" sz="2400" dirty="0" err="1">
                <a:latin typeface="Arial"/>
                <a:cs typeface="Arial"/>
              </a:rPr>
              <a:t>msmp</a:t>
            </a:r>
            <a:r>
              <a:rPr lang="en-US" sz="2400" dirty="0">
                <a:latin typeface="Arial"/>
                <a:cs typeface="Arial"/>
              </a:rPr>
              <a:t> framework, the prior of the model parameters are assumed to have gaussian distribution -&gt; conjugate prior, Markov Chain Monte Carlo is not needed.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the default priors are diffuse/flat. In other words, normal distribution with mean of zero and standard deviation of 1 billion. The Bayesian regression result defaults to OLS result with such priors.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 recommend start with diffuse priors if you are building a model for a client/category for the first time.</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Use informative priors (based on previous model results) during a model refresh.</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If the data is panel style, geo or categories, hierarchical Bayesian model (partial pooling) can be built to account for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We have also split the variable (say total TV) to </a:t>
            </a:r>
          </a:p>
        </p:txBody>
      </p:sp>
    </p:spTree>
    <p:extLst>
      <p:ext uri="{BB962C8B-B14F-4D97-AF65-F5344CB8AC3E}">
        <p14:creationId xmlns:p14="http://schemas.microsoft.com/office/powerpoint/2010/main" val="117603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24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Appendix</a:t>
            </a:r>
          </a:p>
        </p:txBody>
      </p:sp>
    </p:spTree>
    <p:extLst>
      <p:ext uri="{BB962C8B-B14F-4D97-AF65-F5344CB8AC3E}">
        <p14:creationId xmlns:p14="http://schemas.microsoft.com/office/powerpoint/2010/main" val="30013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regression</a:t>
            </a:r>
          </a:p>
        </p:txBody>
      </p:sp>
      <p:sp>
        <p:nvSpPr>
          <p:cNvPr id="5" name="Slide Number Placeholder 4"/>
          <p:cNvSpPr>
            <a:spLocks noGrp="1"/>
          </p:cNvSpPr>
          <p:nvPr>
            <p:ph type="sldNum" sz="quarter" idx="4"/>
          </p:nvPr>
        </p:nvSpPr>
        <p:spPr/>
        <p:txBody>
          <a:bodyPr/>
          <a:lstStyle/>
          <a:p>
            <a:fld id="{A732B65F-C469-8E45-BF68-68AA1785A236}" type="slidenum">
              <a:rPr lang="en-US" smtClean="0"/>
              <a:pPr/>
              <a:t>25</a:t>
            </a:fld>
            <a:endParaRPr lang="en-US" dirty="0"/>
          </a:p>
        </p:txBody>
      </p:sp>
      <p:graphicFrame>
        <p:nvGraphicFramePr>
          <p:cNvPr id="15" name="Object 14"/>
          <p:cNvGraphicFramePr>
            <a:graphicFrameLocks noChangeAspect="1"/>
          </p:cNvGraphicFramePr>
          <p:nvPr/>
        </p:nvGraphicFramePr>
        <p:xfrm>
          <a:off x="3979411" y="1436688"/>
          <a:ext cx="3111500" cy="758825"/>
        </p:xfrm>
        <a:graphic>
          <a:graphicData uri="http://schemas.openxmlformats.org/presentationml/2006/ole">
            <mc:AlternateContent xmlns:mc="http://schemas.openxmlformats.org/markup-compatibility/2006">
              <mc:Choice xmlns:v="urn:schemas-microsoft-com:vml" Requires="v">
                <p:oleObj spid="_x0000_s1026" name="Equation" r:id="rId4" imgW="863280" imgH="228600" progId="Equation.3">
                  <p:embed/>
                </p:oleObj>
              </mc:Choice>
              <mc:Fallback>
                <p:oleObj name="Equation" r:id="rId4" imgW="863280" imgH="228600" progId="Equation.3">
                  <p:embed/>
                  <p:pic>
                    <p:nvPicPr>
                      <p:cNvPr id="15" name="Object 14"/>
                      <p:cNvPicPr>
                        <a:picLocks noChangeAspect="1" noChangeArrowheads="1"/>
                      </p:cNvPicPr>
                      <p:nvPr/>
                    </p:nvPicPr>
                    <p:blipFill>
                      <a:blip r:embed="rId5"/>
                      <a:srcRect/>
                      <a:stretch>
                        <a:fillRect/>
                      </a:stretch>
                    </p:blipFill>
                    <p:spPr bwMode="auto">
                      <a:xfrm>
                        <a:off x="3979411" y="1436688"/>
                        <a:ext cx="3111500" cy="758825"/>
                      </a:xfrm>
                      <a:prstGeom prst="rect">
                        <a:avLst/>
                      </a:prstGeom>
                      <a:noFill/>
                      <a:ln>
                        <a:noFill/>
                      </a:ln>
                      <a:effectLst/>
                    </p:spPr>
                  </p:pic>
                </p:oleObj>
              </mc:Fallback>
            </mc:AlternateContent>
          </a:graphicData>
        </a:graphic>
      </p:graphicFrame>
      <p:sp>
        <p:nvSpPr>
          <p:cNvPr id="20" name="TextBox 19"/>
          <p:cNvSpPr txBox="1"/>
          <p:nvPr/>
        </p:nvSpPr>
        <p:spPr>
          <a:xfrm>
            <a:off x="1121729" y="1697932"/>
            <a:ext cx="1639660" cy="399663"/>
          </a:xfrm>
          <a:prstGeom prst="rect">
            <a:avLst/>
          </a:prstGeom>
          <a:solidFill>
            <a:schemeClr val="bg1"/>
          </a:solidFill>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 </a:t>
            </a:r>
            <a:r>
              <a:rPr lang="en-US" sz="2400" b="1" u="sng" dirty="0">
                <a:latin typeface="Arial"/>
                <a:cs typeface="Arial"/>
              </a:rPr>
              <a:t>The Model </a:t>
            </a:r>
          </a:p>
        </p:txBody>
      </p:sp>
      <p:graphicFrame>
        <p:nvGraphicFramePr>
          <p:cNvPr id="25" name="Object 24"/>
          <p:cNvGraphicFramePr>
            <a:graphicFrameLocks noChangeAspect="1"/>
          </p:cNvGraphicFramePr>
          <p:nvPr/>
        </p:nvGraphicFramePr>
        <p:xfrm>
          <a:off x="3979411" y="2245499"/>
          <a:ext cx="3065463" cy="800100"/>
        </p:xfrm>
        <a:graphic>
          <a:graphicData uri="http://schemas.openxmlformats.org/presentationml/2006/ole">
            <mc:AlternateContent xmlns:mc="http://schemas.openxmlformats.org/markup-compatibility/2006">
              <mc:Choice xmlns:v="urn:schemas-microsoft-com:vml" Requires="v">
                <p:oleObj spid="_x0000_s1027" name="Equation" r:id="rId6" imgW="850680" imgH="241200" progId="Equation.3">
                  <p:embed/>
                </p:oleObj>
              </mc:Choice>
              <mc:Fallback>
                <p:oleObj name="Equation" r:id="rId6" imgW="850680" imgH="241200" progId="Equation.3">
                  <p:embed/>
                  <p:pic>
                    <p:nvPicPr>
                      <p:cNvPr id="25" name="Object 24"/>
                      <p:cNvPicPr>
                        <a:picLocks noChangeAspect="1" noChangeArrowheads="1"/>
                      </p:cNvPicPr>
                      <p:nvPr/>
                    </p:nvPicPr>
                    <p:blipFill>
                      <a:blip r:embed="rId7"/>
                      <a:srcRect/>
                      <a:stretch>
                        <a:fillRect/>
                      </a:stretch>
                    </p:blipFill>
                    <p:spPr bwMode="auto">
                      <a:xfrm>
                        <a:off x="3979411" y="2245499"/>
                        <a:ext cx="3065463" cy="800100"/>
                      </a:xfrm>
                      <a:prstGeom prst="rect">
                        <a:avLst/>
                      </a:prstGeom>
                      <a:noFill/>
                      <a:ln>
                        <a:noFill/>
                      </a:ln>
                      <a:effectLst/>
                    </p:spPr>
                  </p:pic>
                </p:oleObj>
              </mc:Fallback>
            </mc:AlternateContent>
          </a:graphicData>
        </a:graphic>
      </p:graphicFrame>
      <p:graphicFrame>
        <p:nvGraphicFramePr>
          <p:cNvPr id="26" name="Object 25"/>
          <p:cNvGraphicFramePr>
            <a:graphicFrameLocks noChangeAspect="1"/>
          </p:cNvGraphicFramePr>
          <p:nvPr/>
        </p:nvGraphicFramePr>
        <p:xfrm>
          <a:off x="3763101" y="4072731"/>
          <a:ext cx="3708400" cy="758825"/>
        </p:xfrm>
        <a:graphic>
          <a:graphicData uri="http://schemas.openxmlformats.org/presentationml/2006/ole">
            <mc:AlternateContent xmlns:mc="http://schemas.openxmlformats.org/markup-compatibility/2006">
              <mc:Choice xmlns:v="urn:schemas-microsoft-com:vml" Requires="v">
                <p:oleObj spid="_x0000_s1028" name="Equation" r:id="rId8" imgW="1028520" imgH="228600" progId="Equation.3">
                  <p:embed/>
                </p:oleObj>
              </mc:Choice>
              <mc:Fallback>
                <p:oleObj name="Equation" r:id="rId8" imgW="1028520" imgH="228600" progId="Equation.3">
                  <p:embed/>
                  <p:pic>
                    <p:nvPicPr>
                      <p:cNvPr id="26" name="Object 25"/>
                      <p:cNvPicPr>
                        <a:picLocks noChangeAspect="1" noChangeArrowheads="1"/>
                      </p:cNvPicPr>
                      <p:nvPr/>
                    </p:nvPicPr>
                    <p:blipFill>
                      <a:blip r:embed="rId9"/>
                      <a:srcRect/>
                      <a:stretch>
                        <a:fillRect/>
                      </a:stretch>
                    </p:blipFill>
                    <p:spPr bwMode="auto">
                      <a:xfrm>
                        <a:off x="3763101" y="4072731"/>
                        <a:ext cx="3708400" cy="758825"/>
                      </a:xfrm>
                      <a:prstGeom prst="rect">
                        <a:avLst/>
                      </a:prstGeom>
                      <a:noFill/>
                      <a:ln>
                        <a:noFill/>
                      </a:ln>
                      <a:effectLst/>
                    </p:spPr>
                  </p:pic>
                </p:oleObj>
              </mc:Fallback>
            </mc:AlternateContent>
          </a:graphicData>
        </a:graphic>
      </p:graphicFrame>
      <p:sp>
        <p:nvSpPr>
          <p:cNvPr id="27" name="TextBox 26"/>
          <p:cNvSpPr txBox="1"/>
          <p:nvPr/>
        </p:nvSpPr>
        <p:spPr>
          <a:xfrm>
            <a:off x="5027064" y="3437792"/>
            <a:ext cx="970156" cy="42374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or</a:t>
            </a:r>
          </a:p>
        </p:txBody>
      </p:sp>
    </p:spTree>
    <p:extLst>
      <p:ext uri="{BB962C8B-B14F-4D97-AF65-F5344CB8AC3E}">
        <p14:creationId xmlns:p14="http://schemas.microsoft.com/office/powerpoint/2010/main" val="312028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(1</a:t>
            </a:r>
            <a:r>
              <a:rPr lang="en-US" baseline="30000" dirty="0"/>
              <a:t>st</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26</a:t>
            </a:fld>
            <a:endParaRPr lang="en-US" dirty="0"/>
          </a:p>
        </p:txBody>
      </p:sp>
      <p:graphicFrame>
        <p:nvGraphicFramePr>
          <p:cNvPr id="17" name="Object 3"/>
          <p:cNvGraphicFramePr>
            <a:graphicFrameLocks noChangeAspect="1"/>
          </p:cNvGraphicFramePr>
          <p:nvPr/>
        </p:nvGraphicFramePr>
        <p:xfrm>
          <a:off x="3202097" y="3685561"/>
          <a:ext cx="5784629" cy="878200"/>
        </p:xfrm>
        <a:graphic>
          <a:graphicData uri="http://schemas.openxmlformats.org/presentationml/2006/ole">
            <mc:AlternateContent xmlns:mc="http://schemas.openxmlformats.org/markup-compatibility/2006">
              <mc:Choice xmlns:v="urn:schemas-microsoft-com:vml" Requires="v">
                <p:oleObj spid="_x0000_s2050" name="Equation" r:id="rId4" imgW="2844720" imgH="431640" progId="Equation.DSMT4">
                  <p:embed/>
                </p:oleObj>
              </mc:Choice>
              <mc:Fallback>
                <p:oleObj name="Equation" r:id="rId4" imgW="2844720" imgH="431640" progId="Equation.DSMT4">
                  <p:embed/>
                  <p:pic>
                    <p:nvPicPr>
                      <p:cNvPr id="1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097" y="3685561"/>
                        <a:ext cx="5784629" cy="878200"/>
                      </a:xfrm>
                      <a:prstGeom prst="rect">
                        <a:avLst/>
                      </a:prstGeom>
                      <a:noFill/>
                      <a:ln>
                        <a:noFill/>
                      </a:ln>
                      <a:effectLst/>
                    </p:spPr>
                  </p:pic>
                </p:oleObj>
              </mc:Fallback>
            </mc:AlternateContent>
          </a:graphicData>
        </a:graphic>
      </p:graphicFrame>
      <p:sp>
        <p:nvSpPr>
          <p:cNvPr id="23" name="TextBox 22"/>
          <p:cNvSpPr txBox="1"/>
          <p:nvPr/>
        </p:nvSpPr>
        <p:spPr>
          <a:xfrm>
            <a:off x="840617" y="1794966"/>
            <a:ext cx="1947187" cy="97620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Priors</a:t>
            </a:r>
            <a:endParaRPr lang="en-US" sz="2400" b="1" dirty="0">
              <a:latin typeface="Arial"/>
              <a:cs typeface="Arial"/>
            </a:endParaRPr>
          </a:p>
          <a:p>
            <a:pPr marL="0">
              <a:lnSpc>
                <a:spcPts val="2200"/>
              </a:lnSpc>
              <a:spcBef>
                <a:spcPts val="1100"/>
              </a:spcBef>
              <a:buClr>
                <a:schemeClr val="tx2"/>
              </a:buClr>
            </a:pPr>
            <a:r>
              <a:rPr lang="en-US" sz="2400" b="1" u="sng" dirty="0">
                <a:latin typeface="Arial"/>
                <a:cs typeface="Arial"/>
              </a:rPr>
              <a:t>(</a:t>
            </a:r>
            <a:r>
              <a:rPr lang="en-US" sz="2400" b="1" dirty="0">
                <a:latin typeface="Arial"/>
                <a:cs typeface="Arial"/>
              </a:rPr>
              <a:t>assumption)</a:t>
            </a:r>
            <a:r>
              <a:rPr lang="en-US" sz="2400" b="1" u="sng" dirty="0">
                <a:latin typeface="Arial"/>
                <a:cs typeface="Arial"/>
              </a:rPr>
              <a:t> </a:t>
            </a:r>
          </a:p>
        </p:txBody>
      </p:sp>
      <p:graphicFrame>
        <p:nvGraphicFramePr>
          <p:cNvPr id="13" name="Object 6"/>
          <p:cNvGraphicFramePr>
            <a:graphicFrameLocks noChangeAspect="1"/>
          </p:cNvGraphicFramePr>
          <p:nvPr/>
        </p:nvGraphicFramePr>
        <p:xfrm>
          <a:off x="3210733" y="1885235"/>
          <a:ext cx="4716462" cy="1436688"/>
        </p:xfrm>
        <a:graphic>
          <a:graphicData uri="http://schemas.openxmlformats.org/presentationml/2006/ole">
            <mc:AlternateContent xmlns:mc="http://schemas.openxmlformats.org/markup-compatibility/2006">
              <mc:Choice xmlns:v="urn:schemas-microsoft-com:vml" Requires="v">
                <p:oleObj spid="_x0000_s2051" name="Equation" r:id="rId6" imgW="2171520" imgH="660240" progId="Equation.3">
                  <p:embed/>
                </p:oleObj>
              </mc:Choice>
              <mc:Fallback>
                <p:oleObj name="Equation" r:id="rId6" imgW="2171520" imgH="660240" progId="Equation.3">
                  <p:embed/>
                  <p:pic>
                    <p:nvPicPr>
                      <p:cNvPr id="13" name="Object 6"/>
                      <p:cNvPicPr>
                        <a:picLocks noChangeAspect="1" noChangeArrowheads="1"/>
                      </p:cNvPicPr>
                      <p:nvPr/>
                    </p:nvPicPr>
                    <p:blipFill>
                      <a:blip r:embed="rId7"/>
                      <a:srcRect/>
                      <a:stretch>
                        <a:fillRect/>
                      </a:stretch>
                    </p:blipFill>
                    <p:spPr bwMode="auto">
                      <a:xfrm>
                        <a:off x="3210733" y="1885235"/>
                        <a:ext cx="4716462" cy="14366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706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(2</a:t>
            </a:r>
            <a:r>
              <a:rPr lang="en-US" baseline="30000" dirty="0"/>
              <a:t>nd</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27</a:t>
            </a:fld>
            <a:endParaRPr lang="en-US" dirty="0"/>
          </a:p>
        </p:txBody>
      </p:sp>
      <p:graphicFrame>
        <p:nvGraphicFramePr>
          <p:cNvPr id="16" name="Object 6"/>
          <p:cNvGraphicFramePr>
            <a:graphicFrameLocks noChangeAspect="1"/>
          </p:cNvGraphicFramePr>
          <p:nvPr/>
        </p:nvGraphicFramePr>
        <p:xfrm>
          <a:off x="1320121" y="3762490"/>
          <a:ext cx="6732285" cy="967407"/>
        </p:xfrm>
        <a:graphic>
          <a:graphicData uri="http://schemas.openxmlformats.org/presentationml/2006/ole">
            <mc:AlternateContent xmlns:mc="http://schemas.openxmlformats.org/markup-compatibility/2006">
              <mc:Choice xmlns:v="urn:schemas-microsoft-com:vml" Requires="v">
                <p:oleObj spid="_x0000_s3074" name="Equation" r:id="rId4" imgW="3098520" imgH="444240" progId="Equation.3">
                  <p:embed/>
                </p:oleObj>
              </mc:Choice>
              <mc:Fallback>
                <p:oleObj name="Equation" r:id="rId4" imgW="3098520" imgH="444240" progId="Equation.3">
                  <p:embed/>
                  <p:pic>
                    <p:nvPicPr>
                      <p:cNvPr id="1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121" y="3762490"/>
                        <a:ext cx="6732285" cy="967407"/>
                      </a:xfrm>
                      <a:prstGeom prst="rect">
                        <a:avLst/>
                      </a:prstGeom>
                      <a:noFill/>
                      <a:ln>
                        <a:noFill/>
                      </a:ln>
                      <a:effectLst/>
                    </p:spPr>
                  </p:pic>
                </p:oleObj>
              </mc:Fallback>
            </mc:AlternateContent>
          </a:graphicData>
        </a:graphic>
      </p:graphicFrame>
      <p:sp>
        <p:nvSpPr>
          <p:cNvPr id="22" name="TextBox 21"/>
          <p:cNvSpPr txBox="1"/>
          <p:nvPr/>
        </p:nvSpPr>
        <p:spPr>
          <a:xfrm>
            <a:off x="1230911" y="2525479"/>
            <a:ext cx="8704826" cy="518615"/>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Likelihood : </a:t>
            </a:r>
            <a:r>
              <a:rPr lang="en-US" sz="2400" dirty="0">
                <a:latin typeface="Arial"/>
                <a:cs typeface="Arial"/>
              </a:rPr>
              <a:t>a frequentist takes this step only </a:t>
            </a:r>
          </a:p>
        </p:txBody>
      </p:sp>
    </p:spTree>
    <p:extLst>
      <p:ext uri="{BB962C8B-B14F-4D97-AF65-F5344CB8AC3E}">
        <p14:creationId xmlns:p14="http://schemas.microsoft.com/office/powerpoint/2010/main" val="260693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pPr algn="ctr"/>
            <a:r>
              <a:rPr lang="en-US" sz="3600" dirty="0"/>
              <a:t>Bayesian inference (the 3</a:t>
            </a:r>
            <a:r>
              <a:rPr lang="en-US" sz="3600" baseline="30000" dirty="0"/>
              <a:t>rd</a:t>
            </a:r>
            <a:r>
              <a:rPr lang="en-US" sz="3600" dirty="0"/>
              <a:t> step)</a:t>
            </a:r>
          </a:p>
        </p:txBody>
      </p:sp>
      <p:sp>
        <p:nvSpPr>
          <p:cNvPr id="4" name="Slide Number Placeholder 3"/>
          <p:cNvSpPr>
            <a:spLocks noGrp="1"/>
          </p:cNvSpPr>
          <p:nvPr>
            <p:ph type="sldNum" sz="quarter" idx="4"/>
          </p:nvPr>
        </p:nvSpPr>
        <p:spPr/>
        <p:txBody>
          <a:bodyPr/>
          <a:lstStyle/>
          <a:p>
            <a:fld id="{A732B65F-C469-8E45-BF68-68AA1785A236}" type="slidenum">
              <a:rPr lang="en-US" smtClean="0"/>
              <a:pPr/>
              <a:t>28</a:t>
            </a:fld>
            <a:endParaRPr lang="en-US" dirty="0"/>
          </a:p>
        </p:txBody>
      </p:sp>
      <p:graphicFrame>
        <p:nvGraphicFramePr>
          <p:cNvPr id="7" name="Object 8"/>
          <p:cNvGraphicFramePr>
            <a:graphicFrameLocks noChangeAspect="1"/>
          </p:cNvGraphicFramePr>
          <p:nvPr/>
        </p:nvGraphicFramePr>
        <p:xfrm>
          <a:off x="1292225" y="1771650"/>
          <a:ext cx="7796213" cy="463550"/>
        </p:xfrm>
        <a:graphic>
          <a:graphicData uri="http://schemas.openxmlformats.org/presentationml/2006/ole">
            <mc:AlternateContent xmlns:mc="http://schemas.openxmlformats.org/markup-compatibility/2006">
              <mc:Choice xmlns:v="urn:schemas-microsoft-com:vml" Requires="v">
                <p:oleObj spid="_x0000_s4098" name="Equation" r:id="rId3" imgW="3835080" imgH="228600" progId="Equation.3">
                  <p:embed/>
                </p:oleObj>
              </mc:Choice>
              <mc:Fallback>
                <p:oleObj name="Equation" r:id="rId3" imgW="3835080" imgH="228600" progId="Equation.3">
                  <p:embed/>
                  <p:pic>
                    <p:nvPicPr>
                      <p:cNvPr id="7" name="Object 8"/>
                      <p:cNvPicPr>
                        <a:picLocks noChangeAspect="1" noChangeArrowheads="1"/>
                      </p:cNvPicPr>
                      <p:nvPr/>
                    </p:nvPicPr>
                    <p:blipFill>
                      <a:blip r:embed="rId4"/>
                      <a:srcRect/>
                      <a:stretch>
                        <a:fillRect/>
                      </a:stretch>
                    </p:blipFill>
                    <p:spPr bwMode="auto">
                      <a:xfrm>
                        <a:off x="1292225" y="1771650"/>
                        <a:ext cx="77962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2519713" y="2552498"/>
          <a:ext cx="5964237" cy="798513"/>
        </p:xfrm>
        <a:graphic>
          <a:graphicData uri="http://schemas.openxmlformats.org/presentationml/2006/ole">
            <mc:AlternateContent xmlns:mc="http://schemas.openxmlformats.org/markup-compatibility/2006">
              <mc:Choice xmlns:v="urn:schemas-microsoft-com:vml" Requires="v">
                <p:oleObj spid="_x0000_s4099" name="Equation" r:id="rId5" imgW="2933640" imgH="393480" progId="Equation.3">
                  <p:embed/>
                </p:oleObj>
              </mc:Choice>
              <mc:Fallback>
                <p:oleObj name="Equation" r:id="rId5" imgW="2933640" imgH="393480" progId="Equation.3">
                  <p:embed/>
                  <p:pic>
                    <p:nvPicPr>
                      <p:cNvPr id="9" name="Object 8"/>
                      <p:cNvPicPr>
                        <a:picLocks noChangeAspect="1" noChangeArrowheads="1"/>
                      </p:cNvPicPr>
                      <p:nvPr/>
                    </p:nvPicPr>
                    <p:blipFill>
                      <a:blip r:embed="rId6"/>
                      <a:srcRect/>
                      <a:stretch>
                        <a:fillRect/>
                      </a:stretch>
                    </p:blipFill>
                    <p:spPr bwMode="auto">
                      <a:xfrm>
                        <a:off x="2519713" y="2552498"/>
                        <a:ext cx="5964237" cy="798513"/>
                      </a:xfrm>
                      <a:prstGeom prst="rect">
                        <a:avLst/>
                      </a:prstGeom>
                      <a:solidFill>
                        <a:schemeClr val="accent6"/>
                      </a:solidFill>
                      <a:ln>
                        <a:noFill/>
                      </a:ln>
                      <a:effectLst/>
                    </p:spPr>
                  </p:pic>
                </p:oleObj>
              </mc:Fallback>
            </mc:AlternateContent>
          </a:graphicData>
        </a:graphic>
      </p:graphicFrame>
      <p:graphicFrame>
        <p:nvGraphicFramePr>
          <p:cNvPr id="10" name="Object 6"/>
          <p:cNvGraphicFramePr>
            <a:graphicFrameLocks noChangeAspect="1"/>
          </p:cNvGraphicFramePr>
          <p:nvPr/>
        </p:nvGraphicFramePr>
        <p:xfrm>
          <a:off x="3620747" y="3372031"/>
          <a:ext cx="4772025" cy="911225"/>
        </p:xfrm>
        <a:graphic>
          <a:graphicData uri="http://schemas.openxmlformats.org/presentationml/2006/ole">
            <mc:AlternateContent xmlns:mc="http://schemas.openxmlformats.org/markup-compatibility/2006">
              <mc:Choice xmlns:v="urn:schemas-microsoft-com:vml" Requires="v">
                <p:oleObj spid="_x0000_s4100" name="Equation" r:id="rId7" imgW="2197080" imgH="419040" progId="Equation.3">
                  <p:embed/>
                </p:oleObj>
              </mc:Choice>
              <mc:Fallback>
                <p:oleObj name="Equation" r:id="rId7" imgW="2197080" imgH="419040" progId="Equation.3">
                  <p:embed/>
                  <p:pic>
                    <p:nvPicPr>
                      <p:cNvPr id="10" name="Object 6"/>
                      <p:cNvPicPr>
                        <a:picLocks noChangeAspect="1" noChangeArrowheads="1"/>
                      </p:cNvPicPr>
                      <p:nvPr/>
                    </p:nvPicPr>
                    <p:blipFill>
                      <a:blip r:embed="rId8"/>
                      <a:srcRect/>
                      <a:stretch>
                        <a:fillRect/>
                      </a:stretch>
                    </p:blipFill>
                    <p:spPr bwMode="auto">
                      <a:xfrm>
                        <a:off x="3620747" y="3372031"/>
                        <a:ext cx="4772025" cy="911225"/>
                      </a:xfrm>
                      <a:prstGeom prst="rect">
                        <a:avLst/>
                      </a:prstGeom>
                      <a:solidFill>
                        <a:schemeClr val="tx2"/>
                      </a:solidFill>
                      <a:ln>
                        <a:noFill/>
                      </a:ln>
                      <a:effectLst/>
                    </p:spPr>
                  </p:pic>
                </p:oleObj>
              </mc:Fallback>
            </mc:AlternateContent>
          </a:graphicData>
        </a:graphic>
      </p:graphicFrame>
      <p:graphicFrame>
        <p:nvGraphicFramePr>
          <p:cNvPr id="14" name="Object 13"/>
          <p:cNvGraphicFramePr>
            <a:graphicFrameLocks noChangeAspect="1"/>
          </p:cNvGraphicFramePr>
          <p:nvPr/>
        </p:nvGraphicFramePr>
        <p:xfrm>
          <a:off x="3455325" y="5123145"/>
          <a:ext cx="4284662" cy="488950"/>
        </p:xfrm>
        <a:graphic>
          <a:graphicData uri="http://schemas.openxmlformats.org/presentationml/2006/ole">
            <mc:AlternateContent xmlns:mc="http://schemas.openxmlformats.org/markup-compatibility/2006">
              <mc:Choice xmlns:v="urn:schemas-microsoft-com:vml" Requires="v">
                <p:oleObj spid="_x0000_s4101" name="Equation" r:id="rId9" imgW="2108160" imgH="241200" progId="Equation.3">
                  <p:embed/>
                </p:oleObj>
              </mc:Choice>
              <mc:Fallback>
                <p:oleObj name="Equation" r:id="rId9" imgW="2108160" imgH="241200" progId="Equation.3">
                  <p:embed/>
                  <p:pic>
                    <p:nvPicPr>
                      <p:cNvPr id="14" name="Object 13"/>
                      <p:cNvPicPr>
                        <a:picLocks noChangeAspect="1" noChangeArrowheads="1"/>
                      </p:cNvPicPr>
                      <p:nvPr/>
                    </p:nvPicPr>
                    <p:blipFill>
                      <a:blip r:embed="rId10"/>
                      <a:srcRect/>
                      <a:stretch>
                        <a:fillRect/>
                      </a:stretch>
                    </p:blipFill>
                    <p:spPr bwMode="auto">
                      <a:xfrm>
                        <a:off x="3455325" y="5123145"/>
                        <a:ext cx="4284662" cy="488950"/>
                      </a:xfrm>
                      <a:prstGeom prst="rect">
                        <a:avLst/>
                      </a:prstGeom>
                      <a:solidFill>
                        <a:schemeClr val="accent6"/>
                      </a:solidFill>
                      <a:ln>
                        <a:noFill/>
                      </a:ln>
                      <a:effectLst/>
                    </p:spPr>
                  </p:pic>
                </p:oleObj>
              </mc:Fallback>
            </mc:AlternateContent>
          </a:graphicData>
        </a:graphic>
      </p:graphicFrame>
    </p:spTree>
    <p:extLst>
      <p:ext uri="{BB962C8B-B14F-4D97-AF65-F5344CB8AC3E}">
        <p14:creationId xmlns:p14="http://schemas.microsoft.com/office/powerpoint/2010/main" val="20903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963147"/>
          </a:xfrm>
        </p:spPr>
        <p:txBody>
          <a:bodyPr>
            <a:normAutofit/>
          </a:bodyPr>
          <a:lstStyle/>
          <a:p>
            <a:r>
              <a:rPr lang="en-US" dirty="0"/>
              <a:t>Calculate posterior without using MCMC </a:t>
            </a:r>
          </a:p>
        </p:txBody>
      </p:sp>
      <p:sp>
        <p:nvSpPr>
          <p:cNvPr id="5" name="Slide Number Placeholder 4"/>
          <p:cNvSpPr>
            <a:spLocks noGrp="1"/>
          </p:cNvSpPr>
          <p:nvPr>
            <p:ph type="sldNum" sz="quarter" idx="4"/>
          </p:nvPr>
        </p:nvSpPr>
        <p:spPr/>
        <p:txBody>
          <a:bodyPr/>
          <a:lstStyle/>
          <a:p>
            <a:fld id="{A732B65F-C469-8E45-BF68-68AA1785A236}" type="slidenum">
              <a:rPr lang="en-US" smtClean="0"/>
              <a:pPr/>
              <a:t>29</a:t>
            </a:fld>
            <a:endParaRPr lang="en-US" dirty="0"/>
          </a:p>
        </p:txBody>
      </p:sp>
      <p:graphicFrame>
        <p:nvGraphicFramePr>
          <p:cNvPr id="8" name="Object 5"/>
          <p:cNvGraphicFramePr>
            <a:graphicFrameLocks noChangeAspect="1"/>
          </p:cNvGraphicFramePr>
          <p:nvPr/>
        </p:nvGraphicFramePr>
        <p:xfrm>
          <a:off x="1129456" y="3999766"/>
          <a:ext cx="4513262" cy="631825"/>
        </p:xfrm>
        <a:graphic>
          <a:graphicData uri="http://schemas.openxmlformats.org/presentationml/2006/ole">
            <mc:AlternateContent xmlns:mc="http://schemas.openxmlformats.org/markup-compatibility/2006">
              <mc:Choice xmlns:v="urn:schemas-microsoft-com:vml" Requires="v">
                <p:oleObj spid="_x0000_s5122" name="Equation" r:id="rId4" imgW="1473120" imgH="215640" progId="Equation.3">
                  <p:embed/>
                </p:oleObj>
              </mc:Choice>
              <mc:Fallback>
                <p:oleObj name="Equation" r:id="rId4" imgW="1473120" imgH="215640" progId="Equation.3">
                  <p:embed/>
                  <p:pic>
                    <p:nvPicPr>
                      <p:cNvPr id="8" name="Object 5"/>
                      <p:cNvPicPr>
                        <a:picLocks noChangeAspect="1" noChangeArrowheads="1"/>
                      </p:cNvPicPr>
                      <p:nvPr/>
                    </p:nvPicPr>
                    <p:blipFill>
                      <a:blip r:embed="rId5"/>
                      <a:srcRect/>
                      <a:stretch>
                        <a:fillRect/>
                      </a:stretch>
                    </p:blipFill>
                    <p:spPr bwMode="auto">
                      <a:xfrm>
                        <a:off x="1129456" y="3999766"/>
                        <a:ext cx="4513262" cy="631825"/>
                      </a:xfrm>
                      <a:prstGeom prst="rect">
                        <a:avLst/>
                      </a:prstGeom>
                      <a:noFill/>
                    </p:spPr>
                  </p:pic>
                </p:oleObj>
              </mc:Fallback>
            </mc:AlternateContent>
          </a:graphicData>
        </a:graphic>
      </p:graphicFrame>
      <p:graphicFrame>
        <p:nvGraphicFramePr>
          <p:cNvPr id="9" name="Object 7"/>
          <p:cNvGraphicFramePr>
            <a:graphicFrameLocks noChangeAspect="1"/>
          </p:cNvGraphicFramePr>
          <p:nvPr/>
        </p:nvGraphicFramePr>
        <p:xfrm>
          <a:off x="966788" y="4929188"/>
          <a:ext cx="5175250" cy="941387"/>
        </p:xfrm>
        <a:graphic>
          <a:graphicData uri="http://schemas.openxmlformats.org/presentationml/2006/ole">
            <mc:AlternateContent xmlns:mc="http://schemas.openxmlformats.org/markup-compatibility/2006">
              <mc:Choice xmlns:v="urn:schemas-microsoft-com:vml" Requires="v">
                <p:oleObj spid="_x0000_s5123" name="Equation" r:id="rId6" imgW="2755800" imgH="457200" progId="Equation.3">
                  <p:embed/>
                </p:oleObj>
              </mc:Choice>
              <mc:Fallback>
                <p:oleObj name="Equation" r:id="rId6" imgW="2755800" imgH="457200" progId="Equation.3">
                  <p:embed/>
                  <p:pic>
                    <p:nvPicPr>
                      <p:cNvPr id="9" name="Object 7"/>
                      <p:cNvPicPr>
                        <a:picLocks noChangeAspect="1" noChangeArrowheads="1"/>
                      </p:cNvPicPr>
                      <p:nvPr/>
                    </p:nvPicPr>
                    <p:blipFill>
                      <a:blip r:embed="rId7"/>
                      <a:srcRect/>
                      <a:stretch>
                        <a:fillRect/>
                      </a:stretch>
                    </p:blipFill>
                    <p:spPr bwMode="auto">
                      <a:xfrm>
                        <a:off x="966788" y="4929188"/>
                        <a:ext cx="5175250" cy="941387"/>
                      </a:xfrm>
                      <a:prstGeom prst="rect">
                        <a:avLst/>
                      </a:prstGeom>
                      <a:noFill/>
                    </p:spPr>
                  </p:pic>
                </p:oleObj>
              </mc:Fallback>
            </mc:AlternateContent>
          </a:graphicData>
        </a:graphic>
      </p:graphicFrame>
      <p:sp>
        <p:nvSpPr>
          <p:cNvPr id="2" name="TextBox 1"/>
          <p:cNvSpPr txBox="1"/>
          <p:nvPr/>
        </p:nvSpPr>
        <p:spPr>
          <a:xfrm>
            <a:off x="892098" y="1121513"/>
            <a:ext cx="10350525" cy="23919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First estimate model error </a:t>
            </a:r>
            <a:r>
              <a:rPr lang="el-GR" sz="2000" dirty="0">
                <a:latin typeface="Arial"/>
                <a:cs typeface="Arial"/>
              </a:rPr>
              <a:t>σ</a:t>
            </a:r>
            <a:r>
              <a:rPr lang="en-US" sz="2000" dirty="0">
                <a:latin typeface="Arial"/>
                <a:cs typeface="Arial"/>
              </a:rPr>
              <a:t> from data.</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Then given the estimated </a:t>
            </a:r>
            <a:r>
              <a:rPr lang="el-GR" sz="2000" dirty="0">
                <a:cs typeface="Arial"/>
              </a:rPr>
              <a:t>σ</a:t>
            </a:r>
            <a:r>
              <a:rPr lang="en-US" sz="2000" dirty="0">
                <a:latin typeface="Arial"/>
                <a:cs typeface="Arial"/>
              </a:rPr>
              <a:t>, β can be calculated by augmenting data with prior, then estimating just like OLS.</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It is much more robust, scalable, and fast.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Suitable for model with aggregated data, where model error can be assumed normally distributed.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Not suitable for individual-level data.</a:t>
            </a:r>
          </a:p>
          <a:p>
            <a:pPr>
              <a:lnSpc>
                <a:spcPts val="2200"/>
              </a:lnSpc>
              <a:spcBef>
                <a:spcPts val="1100"/>
              </a:spcBef>
              <a:buClr>
                <a:schemeClr val="tx2"/>
              </a:buClr>
            </a:pPr>
            <a:endParaRPr lang="en-US" sz="1600" dirty="0">
              <a:latin typeface="Arial"/>
              <a:cs typeface="Arial"/>
            </a:endParaRPr>
          </a:p>
          <a:p>
            <a:pPr>
              <a:lnSpc>
                <a:spcPts val="2200"/>
              </a:lnSpc>
              <a:spcBef>
                <a:spcPts val="1100"/>
              </a:spcBef>
              <a:buClr>
                <a:schemeClr val="tx2"/>
              </a:buClr>
            </a:pPr>
            <a:endParaRPr lang="en-US" sz="1600" dirty="0">
              <a:latin typeface="Arial"/>
              <a:cs typeface="Arial"/>
            </a:endParaRPr>
          </a:p>
        </p:txBody>
      </p:sp>
      <p:pic>
        <p:nvPicPr>
          <p:cNvPr id="10" name="Picture 9"/>
          <p:cNvPicPr>
            <a:picLocks noChangeAspect="1"/>
          </p:cNvPicPr>
          <p:nvPr/>
        </p:nvPicPr>
        <p:blipFill>
          <a:blip r:embed="rId8"/>
          <a:stretch>
            <a:fillRect/>
          </a:stretch>
        </p:blipFill>
        <p:spPr>
          <a:xfrm>
            <a:off x="6162732" y="3248025"/>
            <a:ext cx="5514975" cy="3609975"/>
          </a:xfrm>
          <a:prstGeom prst="rect">
            <a:avLst/>
          </a:prstGeom>
        </p:spPr>
      </p:pic>
    </p:spTree>
    <p:extLst>
      <p:ext uri="{BB962C8B-B14F-4D97-AF65-F5344CB8AC3E}">
        <p14:creationId xmlns:p14="http://schemas.microsoft.com/office/powerpoint/2010/main" val="33772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631421-2EEE-4493-94BE-57D3EB8331AD}"/>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94197C7-AE4E-41A3-B271-29834CB49A62}"/>
              </a:ext>
            </a:extLst>
          </p:cNvPr>
          <p:cNvSpPr>
            <a:spLocks noGrp="1"/>
          </p:cNvSpPr>
          <p:nvPr>
            <p:ph type="title"/>
          </p:nvPr>
        </p:nvSpPr>
        <p:spPr/>
        <p:txBody>
          <a:bodyPr>
            <a:normAutofit/>
          </a:bodyPr>
          <a:lstStyle/>
          <a:p>
            <a:r>
              <a:rPr lang="en-US" sz="2400" dirty="0">
                <a:solidFill>
                  <a:schemeClr val="accent1">
                    <a:lumMod val="75000"/>
                  </a:schemeClr>
                </a:solidFill>
                <a:latin typeface="+mn-lt"/>
              </a:rPr>
              <a:t>MMM workflow and Marketing Science MMM Platform (</a:t>
            </a:r>
            <a:r>
              <a:rPr lang="en-US" sz="2400" dirty="0" err="1">
                <a:solidFill>
                  <a:schemeClr val="accent1">
                    <a:lumMod val="75000"/>
                  </a:schemeClr>
                </a:solidFill>
                <a:latin typeface="+mn-lt"/>
              </a:rPr>
              <a:t>msmp</a:t>
            </a:r>
            <a:r>
              <a:rPr lang="en-US" sz="2400" dirty="0">
                <a:solidFill>
                  <a:schemeClr val="accent1">
                    <a:lumMod val="75000"/>
                  </a:schemeClr>
                </a:solidFill>
                <a:latin typeface="+mn-lt"/>
              </a:rPr>
              <a:t>) high level structure</a:t>
            </a:r>
            <a:endParaRPr lang="en-US" sz="2400" dirty="0"/>
          </a:p>
        </p:txBody>
      </p:sp>
      <p:sp>
        <p:nvSpPr>
          <p:cNvPr id="4" name="Slide Number Placeholder 3">
            <a:extLst>
              <a:ext uri="{FF2B5EF4-FFF2-40B4-BE49-F238E27FC236}">
                <a16:creationId xmlns:a16="http://schemas.microsoft.com/office/drawing/2014/main" id="{CCF4F331-E5A7-4A89-96C9-793FEA8D39EE}"/>
              </a:ext>
            </a:extLst>
          </p:cNvPr>
          <p:cNvSpPr>
            <a:spLocks noGrp="1"/>
          </p:cNvSpPr>
          <p:nvPr>
            <p:ph type="sldNum" sz="quarter" idx="4"/>
          </p:nvPr>
        </p:nvSpPr>
        <p:spPr/>
        <p:txBody>
          <a:bodyPr/>
          <a:lstStyle/>
          <a:p>
            <a:fld id="{A732B65F-C469-8E45-BF68-68AA1785A236}" type="slidenum">
              <a:rPr lang="en-US" smtClean="0"/>
              <a:pPr/>
              <a:t>3</a:t>
            </a:fld>
            <a:endParaRPr lang="en-US" dirty="0"/>
          </a:p>
        </p:txBody>
      </p:sp>
      <p:sp>
        <p:nvSpPr>
          <p:cNvPr id="5" name="Rectangle 4">
            <a:extLst>
              <a:ext uri="{FF2B5EF4-FFF2-40B4-BE49-F238E27FC236}">
                <a16:creationId xmlns:a16="http://schemas.microsoft.com/office/drawing/2014/main" id="{6BD60C93-6E6E-4117-B54C-2EB0F3EDD60D}"/>
              </a:ext>
            </a:extLst>
          </p:cNvPr>
          <p:cNvSpPr/>
          <p:nvPr/>
        </p:nvSpPr>
        <p:spPr>
          <a:xfrm>
            <a:off x="801265" y="1366852"/>
            <a:ext cx="2686132" cy="256110"/>
          </a:xfrm>
          <a:prstGeom prst="rect">
            <a:avLst/>
          </a:prstGeom>
          <a:solidFill>
            <a:schemeClr val="tx1"/>
          </a:solidFill>
        </p:spPr>
        <p:txBody>
          <a:bodyPr wrap="square" anchor="ctr">
            <a:noAutofit/>
          </a:bodyPr>
          <a:lstStyle/>
          <a:p>
            <a:r>
              <a:rPr lang="en-US" sz="1600" dirty="0">
                <a:solidFill>
                  <a:schemeClr val="bg1"/>
                </a:solidFill>
                <a:latin typeface="Helvetica Neue Medium"/>
                <a:ea typeface="Helvetica Neue Medium"/>
                <a:cs typeface="Helvetica Neue Medium"/>
                <a:sym typeface="Helvetica Neue Medium"/>
              </a:rPr>
              <a:t>Data Process (3-6 weeks)</a:t>
            </a:r>
          </a:p>
        </p:txBody>
      </p:sp>
      <p:sp>
        <p:nvSpPr>
          <p:cNvPr id="6" name="Rectangle 5">
            <a:extLst>
              <a:ext uri="{FF2B5EF4-FFF2-40B4-BE49-F238E27FC236}">
                <a16:creationId xmlns:a16="http://schemas.microsoft.com/office/drawing/2014/main" id="{28BE898D-0611-4DDA-AC31-364BD8661206}"/>
              </a:ext>
            </a:extLst>
          </p:cNvPr>
          <p:cNvSpPr/>
          <p:nvPr/>
        </p:nvSpPr>
        <p:spPr>
          <a:xfrm>
            <a:off x="3925029" y="1343455"/>
            <a:ext cx="2686132" cy="256110"/>
          </a:xfrm>
          <a:prstGeom prst="rect">
            <a:avLst/>
          </a:prstGeom>
          <a:solidFill>
            <a:schemeClr val="tx1"/>
          </a:solidFill>
        </p:spPr>
        <p:txBody>
          <a:bodyPr wrap="square" anchor="ctr">
            <a:noAutofit/>
          </a:bodyPr>
          <a:lstStyle/>
          <a:p>
            <a:r>
              <a:rPr lang="en-US" sz="1600" dirty="0">
                <a:solidFill>
                  <a:schemeClr val="bg1"/>
                </a:solidFill>
                <a:latin typeface="Helvetica Neue Medium"/>
                <a:ea typeface="Helvetica Neue Medium"/>
                <a:cs typeface="Helvetica Neue Medium"/>
                <a:sym typeface="Helvetica Neue Medium"/>
              </a:rPr>
              <a:t>Model Process (3-6 weeks)</a:t>
            </a:r>
          </a:p>
        </p:txBody>
      </p:sp>
      <p:sp>
        <p:nvSpPr>
          <p:cNvPr id="7" name="Rectangle 6">
            <a:extLst>
              <a:ext uri="{FF2B5EF4-FFF2-40B4-BE49-F238E27FC236}">
                <a16:creationId xmlns:a16="http://schemas.microsoft.com/office/drawing/2014/main" id="{9F62B160-4204-4CAD-BB2A-0E29806C80DA}"/>
              </a:ext>
            </a:extLst>
          </p:cNvPr>
          <p:cNvSpPr/>
          <p:nvPr/>
        </p:nvSpPr>
        <p:spPr>
          <a:xfrm>
            <a:off x="7583649" y="1337256"/>
            <a:ext cx="4122996" cy="233843"/>
          </a:xfrm>
          <a:prstGeom prst="rect">
            <a:avLst/>
          </a:prstGeom>
          <a:solidFill>
            <a:schemeClr val="tx1"/>
          </a:solidFill>
        </p:spPr>
        <p:txBody>
          <a:bodyPr wrap="square" anchor="ctr">
            <a:noAutofit/>
          </a:bodyPr>
          <a:lstStyle/>
          <a:p>
            <a:r>
              <a:rPr lang="en-US" sz="1600" dirty="0">
                <a:solidFill>
                  <a:schemeClr val="bg1"/>
                </a:solidFill>
                <a:latin typeface="Helvetica Neue Medium"/>
                <a:ea typeface="Helvetica Neue Medium"/>
                <a:cs typeface="Helvetica Neue Medium"/>
                <a:sym typeface="Helvetica Neue Medium"/>
              </a:rPr>
              <a:t>Post-model (Insights) Process (2-3 weeks)</a:t>
            </a:r>
          </a:p>
        </p:txBody>
      </p:sp>
      <p:sp>
        <p:nvSpPr>
          <p:cNvPr id="8" name="Rectangle 7">
            <a:extLst>
              <a:ext uri="{FF2B5EF4-FFF2-40B4-BE49-F238E27FC236}">
                <a16:creationId xmlns:a16="http://schemas.microsoft.com/office/drawing/2014/main" id="{EDA9005C-ED44-40BC-9B50-6F5CCAE27779}"/>
              </a:ext>
            </a:extLst>
          </p:cNvPr>
          <p:cNvSpPr/>
          <p:nvPr/>
        </p:nvSpPr>
        <p:spPr>
          <a:xfrm>
            <a:off x="801265" y="1923569"/>
            <a:ext cx="1062569" cy="87160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b="1" dirty="0">
                <a:solidFill>
                  <a:schemeClr val="tx1"/>
                </a:solidFill>
              </a:rPr>
              <a:t>Import</a:t>
            </a:r>
            <a:r>
              <a:rPr lang="en-US" sz="1200" b="1" dirty="0">
                <a:solidFill>
                  <a:srgbClr val="FF0000"/>
                </a:solidFill>
              </a:rPr>
              <a:t> </a:t>
            </a:r>
            <a:r>
              <a:rPr lang="en-US" sz="1200" b="1" dirty="0">
                <a:solidFill>
                  <a:schemeClr val="tx1"/>
                </a:solidFill>
              </a:rPr>
              <a:t>data</a:t>
            </a:r>
          </a:p>
        </p:txBody>
      </p:sp>
      <p:sp>
        <p:nvSpPr>
          <p:cNvPr id="9" name="Rectangle 8">
            <a:extLst>
              <a:ext uri="{FF2B5EF4-FFF2-40B4-BE49-F238E27FC236}">
                <a16:creationId xmlns:a16="http://schemas.microsoft.com/office/drawing/2014/main" id="{B2BDEB4B-FE37-40DD-B45E-1A4CF7A86BF4}"/>
              </a:ext>
            </a:extLst>
          </p:cNvPr>
          <p:cNvSpPr/>
          <p:nvPr/>
        </p:nvSpPr>
        <p:spPr>
          <a:xfrm>
            <a:off x="2282430" y="1933556"/>
            <a:ext cx="1143364" cy="87160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 Data Review (Process and Validate)</a:t>
            </a:r>
          </a:p>
        </p:txBody>
      </p:sp>
      <p:sp>
        <p:nvSpPr>
          <p:cNvPr id="11" name="Rectangle 10">
            <a:extLst>
              <a:ext uri="{FF2B5EF4-FFF2-40B4-BE49-F238E27FC236}">
                <a16:creationId xmlns:a16="http://schemas.microsoft.com/office/drawing/2014/main" id="{9FD7C0F7-9D25-4EC5-8C04-8F9968E7CED7}"/>
              </a:ext>
            </a:extLst>
          </p:cNvPr>
          <p:cNvSpPr/>
          <p:nvPr/>
        </p:nvSpPr>
        <p:spPr>
          <a:xfrm>
            <a:off x="3925029" y="2052269"/>
            <a:ext cx="1151030" cy="84367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rPr>
              <a:t> </a:t>
            </a:r>
            <a:r>
              <a:rPr lang="en-US" sz="1400" b="1" dirty="0">
                <a:solidFill>
                  <a:schemeClr val="tx1"/>
                </a:solidFill>
              </a:rPr>
              <a:t>Variable </a:t>
            </a:r>
            <a:r>
              <a:rPr lang="en-US" sz="1400" dirty="0">
                <a:solidFill>
                  <a:schemeClr val="tx1"/>
                </a:solidFill>
              </a:rPr>
              <a:t> T</a:t>
            </a:r>
            <a:r>
              <a:rPr lang="en-US" sz="1400" b="1" dirty="0">
                <a:solidFill>
                  <a:schemeClr val="tx1"/>
                </a:solidFill>
              </a:rPr>
              <a:t>ransform</a:t>
            </a:r>
          </a:p>
        </p:txBody>
      </p:sp>
      <p:sp>
        <p:nvSpPr>
          <p:cNvPr id="12" name="Rectangle 11">
            <a:extLst>
              <a:ext uri="{FF2B5EF4-FFF2-40B4-BE49-F238E27FC236}">
                <a16:creationId xmlns:a16="http://schemas.microsoft.com/office/drawing/2014/main" id="{F1A57B9A-30D0-4C17-A50C-55FFCEA3D0BE}"/>
              </a:ext>
            </a:extLst>
          </p:cNvPr>
          <p:cNvSpPr/>
          <p:nvPr/>
        </p:nvSpPr>
        <p:spPr>
          <a:xfrm>
            <a:off x="5153335" y="1695309"/>
            <a:ext cx="1216109" cy="601044"/>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dirty="0">
                <a:solidFill>
                  <a:schemeClr val="tx1"/>
                </a:solidFill>
              </a:rPr>
              <a:t>E</a:t>
            </a:r>
            <a:r>
              <a:rPr lang="en-US" sz="1200" b="1" dirty="0">
                <a:solidFill>
                  <a:schemeClr val="tx1"/>
                </a:solidFill>
              </a:rPr>
              <a:t>xploration</a:t>
            </a:r>
          </a:p>
          <a:p>
            <a:pPr algn="ctr"/>
            <a:r>
              <a:rPr lang="en-US" sz="1200" b="1" dirty="0">
                <a:solidFill>
                  <a:schemeClr val="tx1"/>
                </a:solidFill>
              </a:rPr>
              <a:t>Data analysis</a:t>
            </a:r>
          </a:p>
        </p:txBody>
      </p:sp>
      <p:sp>
        <p:nvSpPr>
          <p:cNvPr id="13" name="Rectangle 12">
            <a:extLst>
              <a:ext uri="{FF2B5EF4-FFF2-40B4-BE49-F238E27FC236}">
                <a16:creationId xmlns:a16="http://schemas.microsoft.com/office/drawing/2014/main" id="{B6474CBD-AF90-4EFD-9FBA-F3BB4B5B9107}"/>
              </a:ext>
            </a:extLst>
          </p:cNvPr>
          <p:cNvSpPr/>
          <p:nvPr/>
        </p:nvSpPr>
        <p:spPr>
          <a:xfrm>
            <a:off x="5153335" y="2392620"/>
            <a:ext cx="1274334" cy="275924"/>
          </a:xfrm>
          <a:prstGeom prst="rect">
            <a:avLst/>
          </a:prstGeom>
          <a:solidFill>
            <a:schemeClr val="accent4">
              <a:lumMod val="50000"/>
            </a:schemeClr>
          </a:solidFill>
        </p:spPr>
        <p:txBody>
          <a:bodyPr wrap="square">
            <a:noAutofit/>
          </a:bodyPr>
          <a:lstStyle/>
          <a:p>
            <a:pPr algn="l"/>
            <a:r>
              <a:rPr lang="en-US" sz="1200" dirty="0">
                <a:solidFill>
                  <a:schemeClr val="bg1"/>
                </a:solidFill>
                <a:latin typeface="Helvetica Neue Medium"/>
                <a:ea typeface="Helvetica Neue Medium"/>
                <a:cs typeface="Helvetica Neue Medium"/>
                <a:sym typeface="Helvetica Neue Medium"/>
              </a:rPr>
              <a:t>Iterative Process</a:t>
            </a:r>
          </a:p>
        </p:txBody>
      </p:sp>
      <p:sp>
        <p:nvSpPr>
          <p:cNvPr id="14" name="Rectangle 13">
            <a:extLst>
              <a:ext uri="{FF2B5EF4-FFF2-40B4-BE49-F238E27FC236}">
                <a16:creationId xmlns:a16="http://schemas.microsoft.com/office/drawing/2014/main" id="{2B7D3DCD-F160-4BBE-84F3-CA10D814BC31}"/>
              </a:ext>
            </a:extLst>
          </p:cNvPr>
          <p:cNvSpPr/>
          <p:nvPr/>
        </p:nvSpPr>
        <p:spPr>
          <a:xfrm>
            <a:off x="5167541" y="2738789"/>
            <a:ext cx="1216109" cy="96122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 Model (national or geo level model)</a:t>
            </a:r>
          </a:p>
        </p:txBody>
      </p:sp>
      <p:sp>
        <p:nvSpPr>
          <p:cNvPr id="15" name="Arrow: Curved Down 14">
            <a:extLst>
              <a:ext uri="{FF2B5EF4-FFF2-40B4-BE49-F238E27FC236}">
                <a16:creationId xmlns:a16="http://schemas.microsoft.com/office/drawing/2014/main" id="{70456565-303D-40AD-9ACE-D8653AF0901A}"/>
              </a:ext>
            </a:extLst>
          </p:cNvPr>
          <p:cNvSpPr/>
          <p:nvPr/>
        </p:nvSpPr>
        <p:spPr>
          <a:xfrm rot="19786291">
            <a:off x="4353768" y="1683841"/>
            <a:ext cx="708478" cy="246221"/>
          </a:xfrm>
          <a:prstGeom prst="curvedDownArrow">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67" hangingPunct="0"/>
            <a:endParaRPr lang="en-US" sz="1600">
              <a:solidFill>
                <a:srgbClr val="FFFFFF"/>
              </a:solidFill>
              <a:latin typeface="Helvetica Neue Medium"/>
              <a:ea typeface="Helvetica Neue Medium"/>
              <a:cs typeface="Helvetica Neue Medium"/>
              <a:sym typeface="Helvetica Neue Medium"/>
            </a:endParaRPr>
          </a:p>
        </p:txBody>
      </p:sp>
      <p:sp>
        <p:nvSpPr>
          <p:cNvPr id="16" name="Curved Left Arrow 12">
            <a:extLst>
              <a:ext uri="{FF2B5EF4-FFF2-40B4-BE49-F238E27FC236}">
                <a16:creationId xmlns:a16="http://schemas.microsoft.com/office/drawing/2014/main" id="{5E2A5F12-1504-42CF-991D-A487AA06B961}"/>
              </a:ext>
            </a:extLst>
          </p:cNvPr>
          <p:cNvSpPr/>
          <p:nvPr/>
        </p:nvSpPr>
        <p:spPr>
          <a:xfrm rot="7806507">
            <a:off x="4368278" y="2929662"/>
            <a:ext cx="487365" cy="913443"/>
          </a:xfrm>
          <a:prstGeom prst="curved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endParaRPr lang="en-US" sz="800">
              <a:solidFill>
                <a:schemeClr val="bg1"/>
              </a:solidFill>
              <a:latin typeface="Arial"/>
              <a:cs typeface="Arial"/>
            </a:endParaRPr>
          </a:p>
        </p:txBody>
      </p:sp>
      <p:sp>
        <p:nvSpPr>
          <p:cNvPr id="17" name="Curved Left Arrow 12">
            <a:extLst>
              <a:ext uri="{FF2B5EF4-FFF2-40B4-BE49-F238E27FC236}">
                <a16:creationId xmlns:a16="http://schemas.microsoft.com/office/drawing/2014/main" id="{6A727CEE-5633-4745-AA89-07D275F46F33}"/>
              </a:ext>
            </a:extLst>
          </p:cNvPr>
          <p:cNvSpPr/>
          <p:nvPr/>
        </p:nvSpPr>
        <p:spPr>
          <a:xfrm>
            <a:off x="6412815" y="2161573"/>
            <a:ext cx="487365" cy="1395666"/>
          </a:xfrm>
          <a:prstGeom prst="curved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endParaRPr lang="en-US" sz="800">
              <a:solidFill>
                <a:schemeClr val="bg1"/>
              </a:solidFill>
              <a:latin typeface="Arial"/>
              <a:cs typeface="Arial"/>
            </a:endParaRPr>
          </a:p>
        </p:txBody>
      </p:sp>
      <p:sp>
        <p:nvSpPr>
          <p:cNvPr id="18" name="Right Arrow 5">
            <a:extLst>
              <a:ext uri="{FF2B5EF4-FFF2-40B4-BE49-F238E27FC236}">
                <a16:creationId xmlns:a16="http://schemas.microsoft.com/office/drawing/2014/main" id="{9B931756-C892-4790-9A6C-5A77CFE80C17}"/>
              </a:ext>
            </a:extLst>
          </p:cNvPr>
          <p:cNvSpPr/>
          <p:nvPr/>
        </p:nvSpPr>
        <p:spPr>
          <a:xfrm>
            <a:off x="6968679" y="2822811"/>
            <a:ext cx="546256" cy="39985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r>
              <a:rPr lang="en-US" sz="800" dirty="0">
                <a:solidFill>
                  <a:schemeClr val="bg1"/>
                </a:solidFill>
                <a:latin typeface="Arial"/>
                <a:cs typeface="Arial"/>
              </a:rPr>
              <a:t>M</a:t>
            </a:r>
          </a:p>
        </p:txBody>
      </p:sp>
      <p:sp>
        <p:nvSpPr>
          <p:cNvPr id="19" name="Right Arrow 5">
            <a:extLst>
              <a:ext uri="{FF2B5EF4-FFF2-40B4-BE49-F238E27FC236}">
                <a16:creationId xmlns:a16="http://schemas.microsoft.com/office/drawing/2014/main" id="{BC8D8136-D291-4B20-84EC-62BDD8F6524A}"/>
              </a:ext>
            </a:extLst>
          </p:cNvPr>
          <p:cNvSpPr/>
          <p:nvPr/>
        </p:nvSpPr>
        <p:spPr>
          <a:xfrm>
            <a:off x="1877361" y="2196269"/>
            <a:ext cx="425605" cy="34617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endParaRPr lang="en-US" sz="800">
              <a:solidFill>
                <a:schemeClr val="bg1"/>
              </a:solidFill>
              <a:latin typeface="Arial"/>
              <a:cs typeface="Arial"/>
            </a:endParaRPr>
          </a:p>
        </p:txBody>
      </p:sp>
      <p:sp>
        <p:nvSpPr>
          <p:cNvPr id="20" name="Right Arrow 5">
            <a:extLst>
              <a:ext uri="{FF2B5EF4-FFF2-40B4-BE49-F238E27FC236}">
                <a16:creationId xmlns:a16="http://schemas.microsoft.com/office/drawing/2014/main" id="{A63E9BC3-5AB5-46D7-B002-510E80867BF1}"/>
              </a:ext>
            </a:extLst>
          </p:cNvPr>
          <p:cNvSpPr/>
          <p:nvPr/>
        </p:nvSpPr>
        <p:spPr>
          <a:xfrm>
            <a:off x="3499424" y="2230630"/>
            <a:ext cx="425605" cy="34617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endParaRPr lang="en-US" sz="800">
              <a:solidFill>
                <a:schemeClr val="bg1"/>
              </a:solidFill>
              <a:latin typeface="Arial"/>
              <a:cs typeface="Arial"/>
            </a:endParaRPr>
          </a:p>
        </p:txBody>
      </p:sp>
      <p:sp>
        <p:nvSpPr>
          <p:cNvPr id="21" name="Rectangle 20">
            <a:extLst>
              <a:ext uri="{FF2B5EF4-FFF2-40B4-BE49-F238E27FC236}">
                <a16:creationId xmlns:a16="http://schemas.microsoft.com/office/drawing/2014/main" id="{3F1C9A45-1B5D-4DA9-A197-B7D3B1C49876}"/>
              </a:ext>
            </a:extLst>
          </p:cNvPr>
          <p:cNvSpPr/>
          <p:nvPr/>
        </p:nvSpPr>
        <p:spPr>
          <a:xfrm>
            <a:off x="7986914" y="1630002"/>
            <a:ext cx="1529402" cy="50502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dirty="0">
                <a:solidFill>
                  <a:schemeClr val="tx1"/>
                </a:solidFill>
              </a:rPr>
              <a:t>D</a:t>
            </a:r>
            <a:r>
              <a:rPr lang="en-US" sz="1200" b="1" dirty="0">
                <a:solidFill>
                  <a:schemeClr val="tx1"/>
                </a:solidFill>
              </a:rPr>
              <a:t>ecomposition &amp; </a:t>
            </a:r>
            <a:r>
              <a:rPr lang="en-US" sz="1200" dirty="0">
                <a:solidFill>
                  <a:schemeClr val="tx1"/>
                </a:solidFill>
              </a:rPr>
              <a:t>U</a:t>
            </a:r>
            <a:r>
              <a:rPr lang="en-US" sz="1200" b="1" dirty="0">
                <a:solidFill>
                  <a:schemeClr val="tx1"/>
                </a:solidFill>
              </a:rPr>
              <a:t>nnest</a:t>
            </a:r>
          </a:p>
        </p:txBody>
      </p:sp>
      <p:sp>
        <p:nvSpPr>
          <p:cNvPr id="23" name="Rectangle 22">
            <a:extLst>
              <a:ext uri="{FF2B5EF4-FFF2-40B4-BE49-F238E27FC236}">
                <a16:creationId xmlns:a16="http://schemas.microsoft.com/office/drawing/2014/main" id="{A556FFF9-E08A-450A-A14C-8848519A38B3}"/>
              </a:ext>
            </a:extLst>
          </p:cNvPr>
          <p:cNvSpPr/>
          <p:nvPr/>
        </p:nvSpPr>
        <p:spPr>
          <a:xfrm>
            <a:off x="7988686" y="2316917"/>
            <a:ext cx="1529402" cy="505022"/>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dirty="0">
                <a:solidFill>
                  <a:schemeClr val="tx1"/>
                </a:solidFill>
              </a:rPr>
              <a:t>S</a:t>
            </a:r>
            <a:r>
              <a:rPr lang="en-US" sz="1200" b="1" dirty="0">
                <a:solidFill>
                  <a:schemeClr val="tx1"/>
                </a:solidFill>
              </a:rPr>
              <a:t>imulation (response curve)</a:t>
            </a:r>
          </a:p>
        </p:txBody>
      </p:sp>
      <p:sp>
        <p:nvSpPr>
          <p:cNvPr id="24" name="Rectangle 23">
            <a:extLst>
              <a:ext uri="{FF2B5EF4-FFF2-40B4-BE49-F238E27FC236}">
                <a16:creationId xmlns:a16="http://schemas.microsoft.com/office/drawing/2014/main" id="{796CFD97-1CC1-4C95-8552-8612C813B579}"/>
              </a:ext>
            </a:extLst>
          </p:cNvPr>
          <p:cNvSpPr/>
          <p:nvPr/>
        </p:nvSpPr>
        <p:spPr>
          <a:xfrm>
            <a:off x="7988686" y="2974861"/>
            <a:ext cx="1529402" cy="592896"/>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Compile model results into a  workbook</a:t>
            </a:r>
          </a:p>
        </p:txBody>
      </p:sp>
      <p:sp>
        <p:nvSpPr>
          <p:cNvPr id="25" name="Rectangle 24">
            <a:extLst>
              <a:ext uri="{FF2B5EF4-FFF2-40B4-BE49-F238E27FC236}">
                <a16:creationId xmlns:a16="http://schemas.microsoft.com/office/drawing/2014/main" id="{616EF7B4-3FD7-4C86-BA60-4889C6D45081}"/>
              </a:ext>
            </a:extLst>
          </p:cNvPr>
          <p:cNvSpPr/>
          <p:nvPr/>
        </p:nvSpPr>
        <p:spPr>
          <a:xfrm>
            <a:off x="10278659" y="2318592"/>
            <a:ext cx="1529402" cy="5194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dirty="0">
                <a:solidFill>
                  <a:schemeClr val="tx1"/>
                </a:solidFill>
              </a:rPr>
              <a:t>O</a:t>
            </a:r>
            <a:r>
              <a:rPr lang="en-US" sz="1200" b="1" dirty="0">
                <a:solidFill>
                  <a:schemeClr val="tx1"/>
                </a:solidFill>
              </a:rPr>
              <a:t>ptimization (channel planner)</a:t>
            </a:r>
          </a:p>
        </p:txBody>
      </p:sp>
      <p:sp>
        <p:nvSpPr>
          <p:cNvPr id="26" name="Right Arrow 5">
            <a:extLst>
              <a:ext uri="{FF2B5EF4-FFF2-40B4-BE49-F238E27FC236}">
                <a16:creationId xmlns:a16="http://schemas.microsoft.com/office/drawing/2014/main" id="{8E581ABD-A359-4B26-8642-104CDE3C2FFC}"/>
              </a:ext>
            </a:extLst>
          </p:cNvPr>
          <p:cNvSpPr/>
          <p:nvPr/>
        </p:nvSpPr>
        <p:spPr>
          <a:xfrm>
            <a:off x="9624099" y="2488898"/>
            <a:ext cx="635741" cy="24969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96" tIns="22848" rIns="45696" bIns="45696" numCol="1" spcCol="0" rtlCol="0" fromWordArt="0" anchor="ctr" anchorCtr="0" forceAA="0" compatLnSpc="1">
            <a:prstTxWarp prst="textNoShape">
              <a:avLst/>
            </a:prstTxWarp>
            <a:noAutofit/>
          </a:bodyPr>
          <a:lstStyle/>
          <a:p>
            <a:pPr algn="ctr">
              <a:lnSpc>
                <a:spcPct val="112000"/>
              </a:lnSpc>
              <a:spcBef>
                <a:spcPts val="750"/>
              </a:spcBef>
            </a:pPr>
            <a:endParaRPr lang="en-US" sz="800">
              <a:solidFill>
                <a:schemeClr val="bg1"/>
              </a:solidFill>
              <a:latin typeface="Arial"/>
              <a:cs typeface="Arial"/>
            </a:endParaRPr>
          </a:p>
        </p:txBody>
      </p:sp>
      <p:sp>
        <p:nvSpPr>
          <p:cNvPr id="27" name="Left Brace 26">
            <a:extLst>
              <a:ext uri="{FF2B5EF4-FFF2-40B4-BE49-F238E27FC236}">
                <a16:creationId xmlns:a16="http://schemas.microsoft.com/office/drawing/2014/main" id="{85BA771A-1755-4761-B443-EAA49A15FE42}"/>
              </a:ext>
            </a:extLst>
          </p:cNvPr>
          <p:cNvSpPr/>
          <p:nvPr/>
        </p:nvSpPr>
        <p:spPr>
          <a:xfrm>
            <a:off x="7578317" y="1806951"/>
            <a:ext cx="294229" cy="2205596"/>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08" tIns="22854" rIns="45708" bIns="22854" numCol="1" spcCol="38100" rtlCol="0" anchor="t">
            <a:noAutofit/>
          </a:bodyPr>
          <a:lstStyle/>
          <a:p>
            <a:pPr defTabSz="457109" latinLnBrk="1" hangingPunct="0"/>
            <a:endParaRPr lang="en-US" sz="900">
              <a:solidFill>
                <a:srgbClr val="000000"/>
              </a:solidFill>
            </a:endParaRPr>
          </a:p>
        </p:txBody>
      </p:sp>
      <p:sp>
        <p:nvSpPr>
          <p:cNvPr id="29" name="TextBox 28">
            <a:extLst>
              <a:ext uri="{FF2B5EF4-FFF2-40B4-BE49-F238E27FC236}">
                <a16:creationId xmlns:a16="http://schemas.microsoft.com/office/drawing/2014/main" id="{663519A7-C573-4153-954A-434850C35654}"/>
              </a:ext>
            </a:extLst>
          </p:cNvPr>
          <p:cNvSpPr txBox="1"/>
          <p:nvPr/>
        </p:nvSpPr>
        <p:spPr>
          <a:xfrm>
            <a:off x="434065" y="4101378"/>
            <a:ext cx="6981927" cy="2428309"/>
          </a:xfrm>
          <a:prstGeom prst="rect">
            <a:avLst/>
          </a:prstGeom>
        </p:spPr>
        <p:txBody>
          <a:bodyPr vert="horz" wrap="square" lIns="0" tIns="0" rIns="0" bIns="0" numCol="1" rtlCol="0">
            <a:normAutofit fontScale="85000" lnSpcReduction="10000"/>
          </a:bodyPr>
          <a:lstStyle/>
          <a:p>
            <a:pPr marL="285664" indent="-285664">
              <a:lnSpc>
                <a:spcPts val="2198"/>
              </a:lnSpc>
              <a:spcBef>
                <a:spcPts val="1100"/>
              </a:spcBef>
              <a:buClr>
                <a:schemeClr val="tx2"/>
              </a:buClr>
              <a:buFont typeface="Arial" panose="020B0604020202020204" pitchFamily="34" charset="0"/>
              <a:buChar char="•"/>
            </a:pPr>
            <a:r>
              <a:rPr lang="en-US" sz="1400" b="1" dirty="0">
                <a:latin typeface="Arial"/>
                <a:cs typeface="Arial"/>
              </a:rPr>
              <a:t>The model and post modeling process are done in </a:t>
            </a:r>
            <a:r>
              <a:rPr lang="en-US" sz="1400" b="1" dirty="0" err="1">
                <a:latin typeface="Arial"/>
                <a:cs typeface="Arial"/>
              </a:rPr>
              <a:t>Annalect’s</a:t>
            </a:r>
            <a:r>
              <a:rPr lang="en-US" sz="1400" b="1" dirty="0">
                <a:latin typeface="Arial"/>
                <a:cs typeface="Arial"/>
              </a:rPr>
              <a:t> MSMP environment programmed in R language</a:t>
            </a:r>
          </a:p>
          <a:p>
            <a:pPr marL="285664" indent="-285664">
              <a:lnSpc>
                <a:spcPts val="2198"/>
              </a:lnSpc>
              <a:spcBef>
                <a:spcPts val="1100"/>
              </a:spcBef>
              <a:buClr>
                <a:schemeClr val="tx2"/>
              </a:buClr>
              <a:buFont typeface="Arial" panose="020B0604020202020204" pitchFamily="34" charset="0"/>
              <a:buChar char="•"/>
            </a:pPr>
            <a:r>
              <a:rPr lang="en-US" sz="1400" b="1" dirty="0">
                <a:latin typeface="Arial"/>
                <a:cs typeface="Arial"/>
              </a:rPr>
              <a:t>A system/model object (a list object) is created at the very beginning of the model process. </a:t>
            </a:r>
          </a:p>
          <a:p>
            <a:pPr marL="285664" indent="-285664">
              <a:lnSpc>
                <a:spcPts val="2198"/>
              </a:lnSpc>
              <a:spcBef>
                <a:spcPts val="1100"/>
              </a:spcBef>
              <a:buClr>
                <a:schemeClr val="tx2"/>
              </a:buClr>
              <a:buFont typeface="Arial" panose="020B0604020202020204" pitchFamily="34" charset="0"/>
              <a:buChar char="•"/>
            </a:pPr>
            <a:r>
              <a:rPr lang="en-US" sz="1400" b="1" dirty="0">
                <a:latin typeface="Arial"/>
                <a:cs typeface="Arial"/>
              </a:rPr>
              <a:t>It ties the whole work-flow together: as modeler go from one modeling phase to the next, the model object from the previous phase contains all the information modeler needs to </a:t>
            </a:r>
          </a:p>
          <a:p>
            <a:pPr marL="285664" indent="-285664">
              <a:lnSpc>
                <a:spcPts val="2198"/>
              </a:lnSpc>
              <a:spcBef>
                <a:spcPts val="1100"/>
              </a:spcBef>
              <a:buClr>
                <a:schemeClr val="tx2"/>
              </a:buClr>
              <a:buFont typeface="Arial" panose="020B0604020202020204" pitchFamily="34" charset="0"/>
              <a:buChar char="•"/>
            </a:pPr>
            <a:r>
              <a:rPr lang="en-US" sz="1400" b="1" dirty="0">
                <a:latin typeface="Arial"/>
                <a:cs typeface="Arial"/>
              </a:rPr>
              <a:t>At the end of the model, we have a model object that has data, model equation/specification, coefficients, model fit, decomposition, response curves and etc.</a:t>
            </a:r>
          </a:p>
        </p:txBody>
      </p:sp>
      <p:sp>
        <p:nvSpPr>
          <p:cNvPr id="30" name="Rectangle 29">
            <a:extLst>
              <a:ext uri="{FF2B5EF4-FFF2-40B4-BE49-F238E27FC236}">
                <a16:creationId xmlns:a16="http://schemas.microsoft.com/office/drawing/2014/main" id="{48A6281A-43AF-4454-B1B0-93B17025D84C}"/>
              </a:ext>
            </a:extLst>
          </p:cNvPr>
          <p:cNvSpPr/>
          <p:nvPr/>
        </p:nvSpPr>
        <p:spPr>
          <a:xfrm>
            <a:off x="7986914" y="3766799"/>
            <a:ext cx="1529402" cy="592896"/>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Predict/forecast using new data</a:t>
            </a:r>
          </a:p>
        </p:txBody>
      </p:sp>
    </p:spTree>
    <p:extLst>
      <p:ext uri="{BB962C8B-B14F-4D97-AF65-F5344CB8AC3E}">
        <p14:creationId xmlns:p14="http://schemas.microsoft.com/office/powerpoint/2010/main" val="176152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r>
              <a:rPr lang="en-US" sz="3200" dirty="0"/>
              <a:t>Bayesian regression estimator with conjugate priors</a:t>
            </a:r>
          </a:p>
        </p:txBody>
      </p:sp>
      <p:sp>
        <p:nvSpPr>
          <p:cNvPr id="4" name="Slide Number Placeholder 3"/>
          <p:cNvSpPr>
            <a:spLocks noGrp="1"/>
          </p:cNvSpPr>
          <p:nvPr>
            <p:ph type="sldNum" sz="quarter" idx="4"/>
          </p:nvPr>
        </p:nvSpPr>
        <p:spPr/>
        <p:txBody>
          <a:bodyPr/>
          <a:lstStyle/>
          <a:p>
            <a:fld id="{A732B65F-C469-8E45-BF68-68AA1785A236}" type="slidenum">
              <a:rPr lang="en-US" smtClean="0"/>
              <a:pPr/>
              <a:t>30</a:t>
            </a:fld>
            <a:endParaRPr lang="en-US"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441" y="3240312"/>
                <a:ext cx="8856239" cy="3333466"/>
              </a:xfrm>
              <a:prstGeom prst="rect">
                <a:avLst/>
              </a:prstGeom>
            </p:spPr>
            <p:txBody>
              <a:bodyPr/>
              <a:lst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ct val="50000"/>
                  </a:spcBef>
                  <a:buFont typeface="Arial" panose="020B0604020202020204" pitchFamily="34" charset="0"/>
                  <a:buChar char="•"/>
                </a:pPr>
                <a:r>
                  <a:rPr lang="en-US" altLang="en-US" sz="2000" b="0" dirty="0"/>
                  <a:t>The Bayes estimator is the weighted average of the prior mean and least square estimator, </a:t>
                </a:r>
                <a14:m>
                  <m:oMath xmlns:m="http://schemas.openxmlformats.org/officeDocument/2006/math">
                    <m:r>
                      <a:rPr lang="en-US" altLang="en-US" sz="2000" b="0" i="1" smtClean="0">
                        <a:latin typeface="Cambria Math" panose="02040503050406030204" pitchFamily="18" charset="0"/>
                      </a:rPr>
                      <m:t> </m:t>
                    </m:r>
                    <m:sSub>
                      <m:sSubPr>
                        <m:ctrlPr>
                          <a:rPr lang="en-US" altLang="en-US" sz="2000" b="0" i="1" dirty="0" smtClean="0">
                            <a:latin typeface="Cambria Math" panose="02040503050406030204" pitchFamily="18" charset="0"/>
                          </a:rPr>
                        </m:ctrlPr>
                      </m:sSubPr>
                      <m:e>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𝛽</m:t>
                            </m:r>
                          </m:e>
                        </m:acc>
                      </m:e>
                      <m:sub>
                        <m:r>
                          <a:rPr lang="en-US" altLang="en-US" sz="2000" b="0" i="1" dirty="0" smtClean="0">
                            <a:latin typeface="Cambria Math" panose="02040503050406030204" pitchFamily="18" charset="0"/>
                          </a:rPr>
                          <m:t>𝑂𝐿𝑆</m:t>
                        </m:r>
                      </m:sub>
                    </m:sSub>
                  </m:oMath>
                </a14:m>
                <a:r>
                  <a:rPr lang="en-US" altLang="en-US" sz="2000" b="0" dirty="0"/>
                  <a:t>.</a:t>
                </a:r>
              </a:p>
              <a:p>
                <a:pPr>
                  <a:spcBef>
                    <a:spcPct val="50000"/>
                  </a:spcBef>
                  <a:buFontTx/>
                  <a:buChar char="•"/>
                </a:pPr>
                <a:r>
                  <a:rPr lang="en-US" altLang="en-US" sz="2000" b="0" dirty="0"/>
                  <a:t>    The weights depend on the prior precision and the sample information.</a:t>
                </a:r>
              </a:p>
              <a:p>
                <a:pPr>
                  <a:spcBef>
                    <a:spcPct val="50000"/>
                  </a:spcBef>
                  <a:buFontTx/>
                  <a:buChar char="•"/>
                </a:pPr>
                <a:r>
                  <a:rPr lang="en-US" altLang="en-US" sz="2000" b="0" dirty="0"/>
                  <a:t>     When the data sample is very small, the prior dominates. As we the data grow,         the Bayes estimator converges to least square </a:t>
                </a:r>
              </a:p>
              <a:p>
                <a:pPr>
                  <a:spcBef>
                    <a:spcPct val="50000"/>
                  </a:spcBef>
                  <a:buFontTx/>
                  <a:buChar char="•"/>
                </a:pPr>
                <a:r>
                  <a:rPr lang="en-US" altLang="en-US" sz="2000" b="0" dirty="0"/>
                  <a:t>    Bayes estimator converges to</a:t>
                </a:r>
              </a:p>
              <a:p>
                <a:pPr marL="342900" indent="-342900">
                  <a:spcBef>
                    <a:spcPct val="50000"/>
                  </a:spcBef>
                  <a:buFont typeface="Wingdings" panose="05000000000000000000" pitchFamily="2" charset="2"/>
                  <a:buChar char="Ø"/>
                </a:pPr>
                <a:r>
                  <a:rPr lang="en-US" altLang="en-US" sz="2000" b="0" dirty="0"/>
                  <a:t>   </a:t>
                </a:r>
                <a:r>
                  <a:rPr lang="en-US" altLang="en-US" sz="1600" b="0" dirty="0"/>
                  <a:t>OLS when precision matrix A = 0 or </a:t>
                </a:r>
                <a:r>
                  <a:rPr lang="en-US" altLang="en-US" sz="1600" b="0" dirty="0" err="1"/>
                  <a:t>n_obs</a:t>
                </a:r>
                <a:r>
                  <a:rPr lang="en-US" altLang="en-US" sz="1600" b="0" dirty="0"/>
                  <a:t> -&gt; ∞</a:t>
                </a:r>
              </a:p>
              <a:p>
                <a:pPr marL="342900" indent="-342900">
                  <a:spcBef>
                    <a:spcPct val="50000"/>
                  </a:spcBef>
                  <a:buFont typeface="Wingdings" panose="05000000000000000000" pitchFamily="2" charset="2"/>
                  <a:buChar char="Ø"/>
                </a:pPr>
                <a:r>
                  <a:rPr lang="en-US" altLang="en-US" sz="2000" b="0" dirty="0"/>
                  <a:t>    </a:t>
                </a:r>
                <a:r>
                  <a:rPr lang="en-US" altLang="en-US" sz="1600" b="0" dirty="0"/>
                  <a:t>Ridge estimator when prior mean is zero (shrink to zero)</a:t>
                </a:r>
                <a:endParaRPr lang="el-GR" altLang="en-US" sz="1600" b="0" dirty="0"/>
              </a:p>
              <a:p>
                <a:endParaRPr lang="en-US" altLang="en-US" sz="2000" dirty="0"/>
              </a:p>
            </p:txBody>
          </p:sp>
        </mc:Choice>
        <mc:Fallback xmlns="">
          <p:sp>
            <p:nvSpPr>
              <p:cNvPr id="5" name="Rectangle 3"/>
              <p:cNvSpPr txBox="1">
                <a:spLocks noRot="1" noChangeAspect="1" noMove="1" noResize="1" noEditPoints="1" noAdjustHandles="1" noChangeArrowheads="1" noChangeShapeType="1" noTextEdit="1"/>
              </p:cNvSpPr>
              <p:nvPr/>
            </p:nvSpPr>
            <p:spPr>
              <a:xfrm>
                <a:off x="609441" y="3240312"/>
                <a:ext cx="8856239" cy="3333466"/>
              </a:xfrm>
              <a:prstGeom prst="rect">
                <a:avLst/>
              </a:prstGeom>
              <a:blipFill>
                <a:blip r:embed="rId3"/>
                <a:stretch>
                  <a:fillRect l="-757" t="-916" b="-2198"/>
                </a:stretch>
              </a:blipFill>
            </p:spPr>
            <p:txBody>
              <a:bodyPr/>
              <a:lstStyle/>
              <a:p>
                <a:r>
                  <a:rPr lang="en-US">
                    <a:noFill/>
                  </a:rPr>
                  <a:t> </a:t>
                </a:r>
              </a:p>
            </p:txBody>
          </p:sp>
        </mc:Fallback>
      </mc:AlternateContent>
      <p:graphicFrame>
        <p:nvGraphicFramePr>
          <p:cNvPr id="6" name="Object 8"/>
          <p:cNvGraphicFramePr>
            <a:graphicFrameLocks noChangeAspect="1"/>
          </p:cNvGraphicFramePr>
          <p:nvPr/>
        </p:nvGraphicFramePr>
        <p:xfrm>
          <a:off x="2606107" y="1675885"/>
          <a:ext cx="6381886" cy="565724"/>
        </p:xfrm>
        <a:graphic>
          <a:graphicData uri="http://schemas.openxmlformats.org/presentationml/2006/ole">
            <mc:AlternateContent xmlns:mc="http://schemas.openxmlformats.org/markup-compatibility/2006">
              <mc:Choice xmlns:v="urn:schemas-microsoft-com:vml" Requires="v">
                <p:oleObj spid="_x0000_s6146" name="Equation" r:id="rId4" imgW="2095200" imgH="253800" progId="Equation.3">
                  <p:embed/>
                </p:oleObj>
              </mc:Choice>
              <mc:Fallback>
                <p:oleObj name="Equation" r:id="rId4" imgW="2095200" imgH="253800" progId="Equation.3">
                  <p:embed/>
                  <p:pic>
                    <p:nvPicPr>
                      <p:cNvPr id="6" name="Object 8"/>
                      <p:cNvPicPr>
                        <a:picLocks noChangeAspect="1" noChangeArrowheads="1"/>
                      </p:cNvPicPr>
                      <p:nvPr/>
                    </p:nvPicPr>
                    <p:blipFill>
                      <a:blip r:embed="rId5"/>
                      <a:srcRect/>
                      <a:stretch>
                        <a:fillRect/>
                      </a:stretch>
                    </p:blipFill>
                    <p:spPr bwMode="auto">
                      <a:xfrm>
                        <a:off x="2606107" y="1675885"/>
                        <a:ext cx="6381886" cy="565724"/>
                      </a:xfrm>
                      <a:prstGeom prst="rect">
                        <a:avLst/>
                      </a:prstGeom>
                      <a:solidFill>
                        <a:schemeClr val="accent6"/>
                      </a:solidFill>
                      <a:ln>
                        <a:noFill/>
                      </a:ln>
                      <a:effectLst/>
                    </p:spPr>
                  </p:pic>
                </p:oleObj>
              </mc:Fallback>
            </mc:AlternateContent>
          </a:graphicData>
        </a:graphic>
      </p:graphicFrame>
      <p:sp>
        <p:nvSpPr>
          <p:cNvPr id="8" name="Text Box 8"/>
          <p:cNvSpPr txBox="1">
            <a:spLocks noChangeArrowheads="1"/>
          </p:cNvSpPr>
          <p:nvPr/>
        </p:nvSpPr>
        <p:spPr bwMode="auto">
          <a:xfrm>
            <a:off x="912503" y="1278804"/>
            <a:ext cx="8668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en-US" sz="2000" dirty="0">
                <a:solidFill>
                  <a:schemeClr val="bg1">
                    <a:lumMod val="50000"/>
                  </a:schemeClr>
                </a:solidFill>
                <a:latin typeface="Century Gothic" panose="020B0502020202020204" pitchFamily="34" charset="0"/>
                <a:ea typeface="+mn-ea"/>
              </a:rPr>
              <a:t>The Bayesian result of </a:t>
            </a:r>
            <a:r>
              <a:rPr lang="el-GR" altLang="en-US" sz="2000" dirty="0">
                <a:solidFill>
                  <a:schemeClr val="bg1">
                    <a:lumMod val="50000"/>
                  </a:schemeClr>
                </a:solidFill>
                <a:latin typeface="Century Gothic" panose="020B0502020202020204" pitchFamily="34" charset="0"/>
                <a:ea typeface="+mn-ea"/>
              </a:rPr>
              <a:t>β</a:t>
            </a:r>
            <a:r>
              <a:rPr lang="en-US" altLang="en-US" sz="2000" dirty="0">
                <a:solidFill>
                  <a:schemeClr val="bg1">
                    <a:lumMod val="50000"/>
                  </a:schemeClr>
                </a:solidFill>
                <a:latin typeface="Century Gothic" panose="020B0502020202020204" pitchFamily="34" charset="0"/>
                <a:ea typeface="+mn-ea"/>
              </a:rPr>
              <a:t> is a Gaussian distribution with :</a:t>
            </a:r>
          </a:p>
        </p:txBody>
      </p:sp>
      <p:sp>
        <p:nvSpPr>
          <p:cNvPr id="9" name="TextBox 8"/>
          <p:cNvSpPr txBox="1"/>
          <p:nvPr/>
        </p:nvSpPr>
        <p:spPr>
          <a:xfrm>
            <a:off x="1013690" y="1819216"/>
            <a:ext cx="1978925" cy="64005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Arial"/>
                <a:cs typeface="Arial"/>
              </a:rPr>
              <a:t>Mean:</a:t>
            </a:r>
          </a:p>
          <a:p>
            <a:pPr marL="0">
              <a:lnSpc>
                <a:spcPts val="2200"/>
              </a:lnSpc>
              <a:spcBef>
                <a:spcPts val="1100"/>
              </a:spcBef>
              <a:buClr>
                <a:schemeClr val="tx2"/>
              </a:buClr>
            </a:pPr>
            <a:endParaRPr lang="en-US" sz="2400" u="sng" dirty="0">
              <a:latin typeface="Arial"/>
              <a:cs typeface="Arial"/>
            </a:endParaRPr>
          </a:p>
        </p:txBody>
      </p:sp>
      <p:graphicFrame>
        <p:nvGraphicFramePr>
          <p:cNvPr id="10" name="Object 8"/>
          <p:cNvGraphicFramePr>
            <a:graphicFrameLocks noChangeAspect="1"/>
          </p:cNvGraphicFramePr>
          <p:nvPr/>
        </p:nvGraphicFramePr>
        <p:xfrm>
          <a:off x="2606107" y="2434098"/>
          <a:ext cx="2055616" cy="486678"/>
        </p:xfrm>
        <a:graphic>
          <a:graphicData uri="http://schemas.openxmlformats.org/presentationml/2006/ole">
            <mc:AlternateContent xmlns:mc="http://schemas.openxmlformats.org/markup-compatibility/2006">
              <mc:Choice xmlns:v="urn:schemas-microsoft-com:vml" Requires="v">
                <p:oleObj spid="_x0000_s6147" name="Equation" r:id="rId6" imgW="965160" imgH="228600" progId="Equation.3">
                  <p:embed/>
                </p:oleObj>
              </mc:Choice>
              <mc:Fallback>
                <p:oleObj name="Equation" r:id="rId6" imgW="965160" imgH="228600" progId="Equation.3">
                  <p:embed/>
                  <p:pic>
                    <p:nvPicPr>
                      <p:cNvPr id="10" name="Object 8"/>
                      <p:cNvPicPr>
                        <a:picLocks noChangeAspect="1" noChangeArrowheads="1"/>
                      </p:cNvPicPr>
                      <p:nvPr/>
                    </p:nvPicPr>
                    <p:blipFill>
                      <a:blip r:embed="rId7"/>
                      <a:srcRect/>
                      <a:stretch>
                        <a:fillRect/>
                      </a:stretch>
                    </p:blipFill>
                    <p:spPr bwMode="auto">
                      <a:xfrm>
                        <a:off x="2606107" y="2434098"/>
                        <a:ext cx="2055616" cy="486678"/>
                      </a:xfrm>
                      <a:prstGeom prst="rect">
                        <a:avLst/>
                      </a:prstGeom>
                      <a:solidFill>
                        <a:schemeClr val="accent6"/>
                      </a:solidFill>
                      <a:ln>
                        <a:noFill/>
                      </a:ln>
                      <a:effectLst/>
                    </p:spPr>
                  </p:pic>
                </p:oleObj>
              </mc:Fallback>
            </mc:AlternateContent>
          </a:graphicData>
        </a:graphic>
      </p:graphicFrame>
      <p:sp>
        <p:nvSpPr>
          <p:cNvPr id="11" name="TextBox 10"/>
          <p:cNvSpPr txBox="1"/>
          <p:nvPr/>
        </p:nvSpPr>
        <p:spPr>
          <a:xfrm>
            <a:off x="1310185" y="2371188"/>
            <a:ext cx="1815152" cy="467546"/>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12" name="Text Box 9"/>
          <p:cNvSpPr txBox="1">
            <a:spLocks noChangeArrowheads="1"/>
          </p:cNvSpPr>
          <p:nvPr/>
        </p:nvSpPr>
        <p:spPr bwMode="auto">
          <a:xfrm>
            <a:off x="880968" y="2420362"/>
            <a:ext cx="1509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defTabSz="914400" eaLnBrk="1" hangingPunct="1"/>
            <a:r>
              <a:rPr lang="en-US" altLang="en-US" sz="2400" b="1" u="sng" dirty="0">
                <a:solidFill>
                  <a:schemeClr val="bg1">
                    <a:lumMod val="50000"/>
                  </a:schemeClr>
                </a:solidFill>
                <a:latin typeface="+mj-lt"/>
                <a:ea typeface="+mn-ea"/>
              </a:rPr>
              <a:t>Variance</a:t>
            </a:r>
            <a:r>
              <a:rPr lang="en-US" altLang="en-US" sz="1600" b="1" u="sng" dirty="0">
                <a:solidFill>
                  <a:schemeClr val="bg1">
                    <a:lumMod val="50000"/>
                  </a:schemeClr>
                </a:solidFill>
                <a:latin typeface="Century Gothic" panose="020B0502020202020204" pitchFamily="34" charset="0"/>
                <a:ea typeface="+mn-ea"/>
              </a:rPr>
              <a:t>:</a:t>
            </a:r>
          </a:p>
        </p:txBody>
      </p:sp>
      <p:pic>
        <p:nvPicPr>
          <p:cNvPr id="13" name="Picture 12"/>
          <p:cNvPicPr>
            <a:picLocks noChangeAspect="1"/>
          </p:cNvPicPr>
          <p:nvPr/>
        </p:nvPicPr>
        <p:blipFill>
          <a:blip r:embed="rId8"/>
          <a:stretch>
            <a:fillRect/>
          </a:stretch>
        </p:blipFill>
        <p:spPr>
          <a:xfrm>
            <a:off x="9151052" y="1743498"/>
            <a:ext cx="2428332" cy="1503138"/>
          </a:xfrm>
          <a:prstGeom prst="rect">
            <a:avLst/>
          </a:prstGeom>
        </p:spPr>
      </p:pic>
      <p:sp>
        <p:nvSpPr>
          <p:cNvPr id="14" name="Rectangle 13">
            <a:extLst>
              <a:ext uri="{FF2B5EF4-FFF2-40B4-BE49-F238E27FC236}">
                <a16:creationId xmlns:a16="http://schemas.microsoft.com/office/drawing/2014/main" id="{F1F81ED8-6339-449A-A2D3-D4F0D404FF41}"/>
              </a:ext>
            </a:extLst>
          </p:cNvPr>
          <p:cNvSpPr/>
          <p:nvPr/>
        </p:nvSpPr>
        <p:spPr>
          <a:xfrm>
            <a:off x="9151052" y="4302016"/>
            <a:ext cx="249437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2A8456B-5B7C-41B5-BFB8-7563F1D9495F}"/>
                  </a:ext>
                </a:extLst>
              </p:cNvPr>
              <p:cNvSpPr txBox="1"/>
              <p:nvPr/>
            </p:nvSpPr>
            <p:spPr>
              <a:xfrm>
                <a:off x="9084848" y="4435068"/>
                <a:ext cx="2940329" cy="1324766"/>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1600" b="0" u="sng" dirty="0">
                    <a:latin typeface="+mj-lt"/>
                    <a:cs typeface="Arial"/>
                  </a:rPr>
                  <a:t>OLS estimator:</a:t>
                </a:r>
                <a:endParaRPr lang="en-US" sz="1600"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cs typeface="Arial"/>
                            </a:rPr>
                          </m:ctrlPr>
                        </m:sSupPr>
                        <m:e>
                          <m:d>
                            <m:dPr>
                              <m:begChr m:val="|"/>
                              <m:endChr m:val="|"/>
                              <m:ctrlPr>
                                <a:rPr lang="en-US" sz="1600" b="1" i="1" smtClean="0">
                                  <a:latin typeface="Cambria Math" panose="02040503050406030204" pitchFamily="18" charset="0"/>
                                  <a:cs typeface="Arial"/>
                                </a:rPr>
                              </m:ctrlPr>
                            </m:dPr>
                            <m:e>
                              <m:d>
                                <m:dPr>
                                  <m:begChr m:val="|"/>
                                  <m:endChr m:val="|"/>
                                  <m:ctrlPr>
                                    <a:rPr lang="en-US" sz="1600" b="1" i="1" smtClean="0">
                                      <a:latin typeface="Cambria Math" panose="02040503050406030204" pitchFamily="18" charset="0"/>
                                      <a:cs typeface="Arial"/>
                                    </a:rPr>
                                  </m:ctrlPr>
                                </m:dPr>
                                <m:e>
                                  <m:r>
                                    <a:rPr lang="en-US" sz="1600" b="1" i="1" smtClean="0">
                                      <a:latin typeface="Cambria Math" panose="02040503050406030204" pitchFamily="18" charset="0"/>
                                      <a:cs typeface="Arial"/>
                                    </a:rPr>
                                    <m:t>𝒚</m:t>
                                  </m:r>
                                  <m:r>
                                    <a:rPr lang="en-US" sz="1600" b="1" i="1" smtClean="0">
                                      <a:latin typeface="Cambria Math" panose="02040503050406030204" pitchFamily="18" charset="0"/>
                                      <a:cs typeface="Arial"/>
                                    </a:rPr>
                                    <m:t> −</m:t>
                                  </m:r>
                                  <m:r>
                                    <a:rPr lang="en-US" sz="1600" b="1" i="1" smtClean="0">
                                      <a:latin typeface="Cambria Math" panose="02040503050406030204" pitchFamily="18" charset="0"/>
                                      <a:cs typeface="Arial"/>
                                    </a:rPr>
                                    <m:t>𝑿</m:t>
                                  </m:r>
                                  <m:r>
                                    <a:rPr lang="en-US" sz="1600" b="1" i="1" smtClean="0">
                                      <a:latin typeface="Cambria Math" panose="02040503050406030204" pitchFamily="18" charset="0"/>
                                      <a:cs typeface="Arial"/>
                                    </a:rPr>
                                    <m:t>𝜷</m:t>
                                  </m:r>
                                </m:e>
                              </m:d>
                            </m:e>
                          </m:d>
                        </m:e>
                        <m:sup>
                          <m:r>
                            <a:rPr lang="en-US" sz="1600" b="1" i="1" smtClean="0">
                              <a:latin typeface="Cambria Math" panose="02040503050406030204" pitchFamily="18" charset="0"/>
                              <a:cs typeface="Arial"/>
                            </a:rPr>
                            <m:t>𝟐</m:t>
                          </m:r>
                        </m:sup>
                      </m:sSup>
                    </m:oMath>
                  </m:oMathPara>
                </a14:m>
                <a:endParaRPr lang="en-US" sz="16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Arial"/>
                        </a:rPr>
                        <m:t>𝜷</m:t>
                      </m:r>
                      <m:r>
                        <a:rPr lang="en-US" sz="1600" b="1" i="1" smtClean="0">
                          <a:latin typeface="Cambria Math" panose="02040503050406030204" pitchFamily="18" charset="0"/>
                          <a:cs typeface="Arial"/>
                        </a:rPr>
                        <m:t>_</m:t>
                      </m:r>
                      <m:r>
                        <a:rPr lang="en-US" sz="1600" b="1" i="1" smtClean="0">
                          <a:latin typeface="Cambria Math" panose="02040503050406030204" pitchFamily="18" charset="0"/>
                          <a:cs typeface="Arial"/>
                        </a:rPr>
                        <m:t>𝒐𝒍𝒔</m:t>
                      </m:r>
                      <m:r>
                        <a:rPr lang="en-US" sz="1600" b="1" i="1" smtClean="0">
                          <a:latin typeface="Cambria Math" panose="02040503050406030204" pitchFamily="18" charset="0"/>
                          <a:cs typeface="Arial"/>
                        </a:rPr>
                        <m:t>=</m:t>
                      </m:r>
                      <m:sSup>
                        <m:sSupPr>
                          <m:ctrlPr>
                            <a:rPr lang="en-US" sz="1600" b="1" i="1" smtClean="0">
                              <a:latin typeface="Cambria Math" panose="02040503050406030204" pitchFamily="18" charset="0"/>
                              <a:cs typeface="Arial"/>
                            </a:rPr>
                          </m:ctrlPr>
                        </m:sSupPr>
                        <m:e>
                          <m:d>
                            <m:dPr>
                              <m:ctrlPr>
                                <a:rPr lang="en-US" sz="1600" b="1" i="1" smtClean="0">
                                  <a:latin typeface="Cambria Math" panose="02040503050406030204" pitchFamily="18" charset="0"/>
                                  <a:cs typeface="Arial"/>
                                </a:rPr>
                              </m:ctrlPr>
                            </m:dPr>
                            <m:e>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𝑿</m:t>
                              </m:r>
                            </m:e>
                          </m:d>
                        </m:e>
                        <m:sup>
                          <m:r>
                            <a:rPr lang="en-US" sz="1600" b="1" i="1" smtClean="0">
                              <a:latin typeface="Cambria Math" panose="02040503050406030204" pitchFamily="18" charset="0"/>
                              <a:cs typeface="Arial"/>
                            </a:rPr>
                            <m:t>−</m:t>
                          </m:r>
                          <m:r>
                            <a:rPr lang="en-US" sz="1600" b="1" i="1" smtClean="0">
                              <a:latin typeface="Cambria Math" panose="02040503050406030204" pitchFamily="18" charset="0"/>
                              <a:cs typeface="Arial"/>
                            </a:rPr>
                            <m:t>𝟏</m:t>
                          </m:r>
                        </m:sup>
                      </m:s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𝒚</m:t>
                      </m:r>
                    </m:oMath>
                  </m:oMathPara>
                </a14:m>
                <a:endParaRPr lang="en-US" sz="1600" b="1" dirty="0">
                  <a:latin typeface="Arial"/>
                  <a:cs typeface="Arial"/>
                </a:endParaRPr>
              </a:p>
            </p:txBody>
          </p:sp>
        </mc:Choice>
        <mc:Fallback xmlns="">
          <p:sp>
            <p:nvSpPr>
              <p:cNvPr id="15" name="TextBox 14">
                <a:extLst>
                  <a:ext uri="{FF2B5EF4-FFF2-40B4-BE49-F238E27FC236}">
                    <a16:creationId xmlns:a16="http://schemas.microsoft.com/office/drawing/2014/main" id="{D2A8456B-5B7C-41B5-BFB8-7563F1D9495F}"/>
                  </a:ext>
                </a:extLst>
              </p:cNvPr>
              <p:cNvSpPr txBox="1">
                <a:spLocks noRot="1" noChangeAspect="1" noMove="1" noResize="1" noEditPoints="1" noAdjustHandles="1" noChangeArrowheads="1" noChangeShapeType="1" noTextEdit="1"/>
              </p:cNvSpPr>
              <p:nvPr/>
            </p:nvSpPr>
            <p:spPr>
              <a:xfrm>
                <a:off x="9084848" y="4435068"/>
                <a:ext cx="2940329" cy="1324766"/>
              </a:xfrm>
              <a:prstGeom prst="rect">
                <a:avLst/>
              </a:prstGeom>
              <a:blipFill>
                <a:blip r:embed="rId9"/>
                <a:stretch>
                  <a:fillRect l="-1242" t="-4147"/>
                </a:stretch>
              </a:blipFill>
            </p:spPr>
            <p:txBody>
              <a:bodyPr/>
              <a:lstStyle/>
              <a:p>
                <a:r>
                  <a:rPr lang="en-US">
                    <a:noFill/>
                  </a:rPr>
                  <a:t> </a:t>
                </a:r>
              </a:p>
            </p:txBody>
          </p:sp>
        </mc:Fallback>
      </mc:AlternateContent>
    </p:spTree>
    <p:extLst>
      <p:ext uri="{BB962C8B-B14F-4D97-AF65-F5344CB8AC3E}">
        <p14:creationId xmlns:p14="http://schemas.microsoft.com/office/powerpoint/2010/main" val="27406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6C50F9-0B62-44DE-A6C3-1FBEF075D3A6}"/>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194579F-F606-4B2A-8714-D2739A7A7EF5}"/>
              </a:ext>
            </a:extLst>
          </p:cNvPr>
          <p:cNvSpPr>
            <a:spLocks noGrp="1"/>
          </p:cNvSpPr>
          <p:nvPr>
            <p:ph type="title"/>
          </p:nvPr>
        </p:nvSpPr>
        <p:spPr/>
        <p:txBody>
          <a:bodyPr/>
          <a:lstStyle/>
          <a:p>
            <a:r>
              <a:rPr lang="en-US" dirty="0"/>
              <a:t>FAQ : choice of prior</a:t>
            </a:r>
          </a:p>
        </p:txBody>
      </p:sp>
      <p:sp>
        <p:nvSpPr>
          <p:cNvPr id="4" name="Slide Number Placeholder 3">
            <a:extLst>
              <a:ext uri="{FF2B5EF4-FFF2-40B4-BE49-F238E27FC236}">
                <a16:creationId xmlns:a16="http://schemas.microsoft.com/office/drawing/2014/main" id="{E024E2C4-AC1B-44CA-901B-B54E09941F4A}"/>
              </a:ext>
            </a:extLst>
          </p:cNvPr>
          <p:cNvSpPr>
            <a:spLocks noGrp="1"/>
          </p:cNvSpPr>
          <p:nvPr>
            <p:ph type="sldNum" sz="quarter" idx="4"/>
          </p:nvPr>
        </p:nvSpPr>
        <p:spPr/>
        <p:txBody>
          <a:bodyPr/>
          <a:lstStyle/>
          <a:p>
            <a:fld id="{A732B65F-C469-8E45-BF68-68AA1785A236}" type="slidenum">
              <a:rPr lang="en-US" smtClean="0"/>
              <a:pPr/>
              <a:t>31</a:t>
            </a:fld>
            <a:endParaRPr lang="en-US" dirty="0"/>
          </a:p>
        </p:txBody>
      </p:sp>
      <p:sp>
        <p:nvSpPr>
          <p:cNvPr id="5" name="TextBox 4">
            <a:extLst>
              <a:ext uri="{FF2B5EF4-FFF2-40B4-BE49-F238E27FC236}">
                <a16:creationId xmlns:a16="http://schemas.microsoft.com/office/drawing/2014/main" id="{E33A46DE-2BE9-4B89-8563-949CCD5A213F}"/>
              </a:ext>
            </a:extLst>
          </p:cNvPr>
          <p:cNvSpPr txBox="1"/>
          <p:nvPr/>
        </p:nvSpPr>
        <p:spPr>
          <a:xfrm>
            <a:off x="896645" y="1767451"/>
            <a:ext cx="10147177" cy="42390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In the </a:t>
            </a:r>
            <a:r>
              <a:rPr lang="en-US" sz="2400" dirty="0" err="1">
                <a:latin typeface="Arial"/>
                <a:cs typeface="Arial"/>
              </a:rPr>
              <a:t>msmp</a:t>
            </a:r>
            <a:r>
              <a:rPr lang="en-US" sz="2400" dirty="0">
                <a:latin typeface="Arial"/>
                <a:cs typeface="Arial"/>
              </a:rPr>
              <a:t> framework, the prior of the model parameters are assumed to have gaussian distribution -&gt; conjugate prior, Markov Chain Monte Carlo is not needed.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the default priors are diffuse/flat. In other words, normal distribution with mean of zero and standard deviation of 1 billion. The Bayesian regression result defaults to OLS result with such priors.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 recommend start with diffuse priors if you are building a model for a client/category for the first time.</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Use informative priors (based on previous model results) during a model refresh.</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If the data is panel style, geo or categories, hierarchical Bayesian model (partial pooling) can be built to account for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We have also split the variable (say total TV) to </a:t>
            </a:r>
          </a:p>
        </p:txBody>
      </p:sp>
    </p:spTree>
    <p:extLst>
      <p:ext uri="{BB962C8B-B14F-4D97-AF65-F5344CB8AC3E}">
        <p14:creationId xmlns:p14="http://schemas.microsoft.com/office/powerpoint/2010/main" val="31935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r>
              <a:rPr lang="en-US" dirty="0"/>
              <a:t>Connection to other (regularized/shrinkage) estimators</a:t>
            </a:r>
          </a:p>
        </p:txBody>
      </p:sp>
      <p:sp>
        <p:nvSpPr>
          <p:cNvPr id="5" name="Slide Number Placeholder 4"/>
          <p:cNvSpPr>
            <a:spLocks noGrp="1"/>
          </p:cNvSpPr>
          <p:nvPr>
            <p:ph type="sldNum" sz="quarter" idx="4"/>
          </p:nvPr>
        </p:nvSpPr>
        <p:spPr/>
        <p:txBody>
          <a:bodyPr/>
          <a:lstStyle/>
          <a:p>
            <a:fld id="{A732B65F-C469-8E45-BF68-68AA1785A236}"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003135" y="1994233"/>
                <a:ext cx="2811439" cy="2282588"/>
              </a:xfrm>
              <a:prstGeom prst="rect">
                <a:avLst/>
              </a:prstGeom>
            </p:spPr>
            <p:txBody>
              <a:bodyPr vert="horz" wrap="square" lIns="0" tIns="0" rIns="0" bIns="0" numCol="1" rtlCol="0">
                <a:normAutofit/>
              </a:bodyPr>
              <a:lstStyle/>
              <a:p>
                <a:pPr marL="0" algn="ctr">
                  <a:lnSpc>
                    <a:spcPts val="2200"/>
                  </a:lnSpc>
                  <a:spcBef>
                    <a:spcPts val="1100"/>
                  </a:spcBef>
                  <a:buClr>
                    <a:schemeClr val="tx2"/>
                  </a:buClr>
                </a:pPr>
                <a:r>
                  <a:rPr lang="en-US" sz="2400" u="sng" dirty="0">
                    <a:latin typeface="+mj-lt"/>
                    <a:cs typeface="Arial"/>
                  </a:rPr>
                  <a:t>Ridge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𝑰</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03135" y="1994233"/>
                <a:ext cx="2811439" cy="2282588"/>
              </a:xfrm>
              <a:prstGeom prst="rect">
                <a:avLst/>
              </a:prstGeom>
              <a:blipFill>
                <a:blip r:embed="rId3"/>
                <a:stretch>
                  <a:fillRect t="-7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441" y="1994233"/>
                <a:ext cx="2811439" cy="215407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2400" b="0" u="sng" dirty="0">
                    <a:latin typeface="+mj-lt"/>
                    <a:cs typeface="Arial"/>
                  </a:rPr>
                  <a:t>OLS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9441" y="1994233"/>
                <a:ext cx="2811439" cy="2154072"/>
              </a:xfrm>
              <a:prstGeom prst="rect">
                <a:avLst/>
              </a:prstGeom>
              <a:blipFill>
                <a:blip r:embed="rId4"/>
                <a:stretch>
                  <a:fillRect l="-6725" t="-8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97671" y="1977006"/>
                <a:ext cx="3232404" cy="2299815"/>
              </a:xfrm>
              <a:prstGeom prst="rect">
                <a:avLst/>
              </a:prstGeom>
            </p:spPr>
            <p:txBody>
              <a:bodyPr vert="horz" wrap="square" lIns="0" tIns="0" rIns="0" bIns="0" numCol="1" rtlCol="0">
                <a:normAutofit fontScale="92500"/>
              </a:bodyPr>
              <a:lstStyle/>
              <a:p>
                <a:pPr marL="0" algn="ctr">
                  <a:lnSpc>
                    <a:spcPts val="2200"/>
                  </a:lnSpc>
                  <a:spcBef>
                    <a:spcPts val="1100"/>
                  </a:spcBef>
                  <a:buClr>
                    <a:schemeClr val="tx2"/>
                  </a:buClr>
                </a:pPr>
                <a:r>
                  <a:rPr lang="en-US" sz="2400" u="sng" dirty="0">
                    <a:latin typeface="+mj-lt"/>
                    <a:cs typeface="Arial"/>
                  </a:rPr>
                  <a:t>Bayes regression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acc>
                                    <m:accPr>
                                      <m:chr m:val="̅"/>
                                      <m:ctrlPr>
                                        <a:rPr lang="en-US" sz="2000" b="1" i="1" smtClean="0">
                                          <a:latin typeface="Cambria Math" panose="02040503050406030204" pitchFamily="18" charset="0"/>
                                          <a:cs typeface="Arial"/>
                                        </a:rPr>
                                      </m:ctrlPr>
                                    </m:accPr>
                                    <m:e>
                                      <m:r>
                                        <a:rPr lang="en-US" sz="2000" b="1" i="1" smtClean="0">
                                          <a:latin typeface="Cambria Math" panose="02040503050406030204" pitchFamily="18" charset="0"/>
                                          <a:cs typeface="Arial"/>
                                        </a:rPr>
                                        <m:t>𝜷</m:t>
                                      </m:r>
                                    </m:e>
                                  </m:acc>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acc>
                            <m:accPr>
                              <m:chr m:val="̅"/>
                              <m:ctrlPr>
                                <a:rPr lang="en-US" sz="2000" b="1" i="1">
                                  <a:latin typeface="Cambria Math" panose="02040503050406030204" pitchFamily="18" charset="0"/>
                                  <a:cs typeface="Arial"/>
                                </a:rPr>
                              </m:ctrlPr>
                            </m:accPr>
                            <m:e>
                              <m:r>
                                <a:rPr lang="en-US" sz="2000" b="1" i="1">
                                  <a:latin typeface="Cambria Math" panose="02040503050406030204" pitchFamily="18" charset="0"/>
                                  <a:cs typeface="Arial"/>
                                </a:rPr>
                                <m:t>𝜷</m:t>
                              </m:r>
                            </m:e>
                          </m:acc>
                        </m:e>
                      </m:d>
                    </m:oMath>
                  </m:oMathPara>
                </a14:m>
                <a:endParaRPr lang="en-US" sz="2000" b="1" dirty="0">
                  <a:latin typeface="Arial"/>
                  <a:cs typeface="Aria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97671" y="1977006"/>
                <a:ext cx="3232404" cy="2299815"/>
              </a:xfrm>
              <a:prstGeom prst="rect">
                <a:avLst/>
              </a:prstGeom>
              <a:blipFill>
                <a:blip r:embed="rId5"/>
                <a:stretch>
                  <a:fillRect t="-6085" r="-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1819" y="4276821"/>
                <a:ext cx="6333449" cy="597089"/>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mj-lt"/>
                    <a:cs typeface="Arial"/>
                  </a:rPr>
                  <a:t>Lasso regression</a:t>
                </a:r>
                <a:r>
                  <a:rPr lang="en-US" i="1" u="sng" dirty="0">
                    <a:latin typeface="Cambria Math" panose="02040503050406030204" pitchFamily="18" charset="0"/>
                    <a:cs typeface="Arial"/>
                  </a:rPr>
                  <a:t> </a:t>
                </a:r>
                <a:r>
                  <a:rPr lang="en-US" i="1" dirty="0">
                    <a:latin typeface="Cambria Math" panose="02040503050406030204" pitchFamily="18" charset="0"/>
                    <a:cs typeface="Arial"/>
                  </a:rPr>
                  <a:t>: </a:t>
                </a:r>
                <a14:m>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m:t>
                    </m:r>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r>
                      <a:rPr lang="en-US" sz="2000" b="1" i="1" smtClean="0">
                        <a:latin typeface="Cambria Math" panose="02040503050406030204" pitchFamily="18" charset="0"/>
                        <a:cs typeface="Arial"/>
                      </a:rPr>
                      <m:t>|</m:t>
                    </m:r>
                  </m:oMath>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91819" y="4276821"/>
                <a:ext cx="6333449" cy="597089"/>
              </a:xfrm>
              <a:prstGeom prst="rect">
                <a:avLst/>
              </a:prstGeom>
              <a:blipFill>
                <a:blip r:embed="rId6"/>
                <a:stretch>
                  <a:fillRect l="-2887" t="-30612"/>
                </a:stretch>
              </a:blipFill>
            </p:spPr>
            <p:txBody>
              <a:bodyPr/>
              <a:lstStyle/>
              <a:p>
                <a:r>
                  <a:rPr lang="en-US">
                    <a:noFill/>
                  </a:rPr>
                  <a:t> </a:t>
                </a:r>
              </a:p>
            </p:txBody>
          </p:sp>
        </mc:Fallback>
      </mc:AlternateContent>
      <p:sp>
        <p:nvSpPr>
          <p:cNvPr id="16" name="TextBox 15"/>
          <p:cNvSpPr txBox="1"/>
          <p:nvPr/>
        </p:nvSpPr>
        <p:spPr>
          <a:xfrm>
            <a:off x="691818" y="5115739"/>
            <a:ext cx="9516451" cy="984272"/>
          </a:xfrm>
          <a:prstGeom prst="rect">
            <a:avLst/>
          </a:prstGeom>
        </p:spPr>
        <p:txBody>
          <a:bodyPr vert="horz" wrap="square" lIns="0" tIns="0" rIns="0" bIns="0" numCol="1" rtlCol="0">
            <a:normAutofit fontScale="85000" lnSpcReduction="10000"/>
          </a:bodyPr>
          <a:lstStyle/>
          <a:p>
            <a:pPr marL="0">
              <a:lnSpc>
                <a:spcPts val="2200"/>
              </a:lnSpc>
              <a:spcBef>
                <a:spcPts val="1100"/>
              </a:spcBef>
              <a:buClr>
                <a:schemeClr val="tx2"/>
              </a:buClr>
            </a:pPr>
            <a:r>
              <a:rPr lang="en-US" sz="2400" u="sng" dirty="0">
                <a:latin typeface="+mj-lt"/>
                <a:cs typeface="Arial"/>
              </a:rPr>
              <a:t>Stein estimator</a:t>
            </a:r>
            <a:r>
              <a:rPr lang="en-US" sz="2400" dirty="0">
                <a:latin typeface="+mj-lt"/>
                <a:cs typeface="Arial"/>
              </a:rPr>
              <a:t>: same idea as empirical Bayes, where estimator for each individual unit is weighted average of grand mean and data of each individual. We will discuss empirical Bayes and hierarchal Bayes at another time. </a:t>
            </a: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p:spTree>
    <p:extLst>
      <p:ext uri="{BB962C8B-B14F-4D97-AF65-F5344CB8AC3E}">
        <p14:creationId xmlns:p14="http://schemas.microsoft.com/office/powerpoint/2010/main" val="275080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33</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Thank you!</a:t>
            </a:r>
          </a:p>
        </p:txBody>
      </p:sp>
    </p:spTree>
    <p:extLst>
      <p:ext uri="{BB962C8B-B14F-4D97-AF65-F5344CB8AC3E}">
        <p14:creationId xmlns:p14="http://schemas.microsoft.com/office/powerpoint/2010/main" val="5991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1288383" y="306963"/>
            <a:ext cx="8811962" cy="1020763"/>
          </a:xfrm>
        </p:spPr>
        <p:txBody>
          <a:bodyPr>
            <a:normAutofit/>
          </a:bodyPr>
          <a:lstStyle/>
          <a:p>
            <a:r>
              <a:rPr lang="en-US" sz="2800" dirty="0"/>
              <a:t>MMM process is a collaborative and an iterative process.</a:t>
            </a:r>
          </a:p>
        </p:txBody>
      </p:sp>
      <p:sp>
        <p:nvSpPr>
          <p:cNvPr id="5" name="Slide Number Placeholder 4"/>
          <p:cNvSpPr>
            <a:spLocks noGrp="1"/>
          </p:cNvSpPr>
          <p:nvPr>
            <p:ph type="sldNum" sz="quarter" idx="4"/>
          </p:nvPr>
        </p:nvSpPr>
        <p:spPr/>
        <p:txBody>
          <a:bodyPr/>
          <a:lstStyle/>
          <a:p>
            <a:fld id="{A732B65F-C469-8E45-BF68-68AA1785A236}" type="slidenum">
              <a:rPr lang="en-US" smtClean="0"/>
              <a:pPr/>
              <a:t>4</a:t>
            </a:fld>
            <a:endParaRPr lang="en-US" dirty="0"/>
          </a:p>
        </p:txBody>
      </p:sp>
      <p:sp>
        <p:nvSpPr>
          <p:cNvPr id="2" name="TextBox 1">
            <a:extLst>
              <a:ext uri="{FF2B5EF4-FFF2-40B4-BE49-F238E27FC236}">
                <a16:creationId xmlns:a16="http://schemas.microsoft.com/office/drawing/2014/main" id="{50DF18CF-56C8-4FE2-92F9-ED8A6856A7D9}"/>
              </a:ext>
            </a:extLst>
          </p:cNvPr>
          <p:cNvSpPr txBox="1"/>
          <p:nvPr/>
        </p:nvSpPr>
        <p:spPr>
          <a:xfrm>
            <a:off x="1027461" y="1394269"/>
            <a:ext cx="9072884" cy="5023297"/>
          </a:xfrm>
          <a:prstGeom prst="rect">
            <a:avLst/>
          </a:prstGeom>
        </p:spPr>
        <p:txBody>
          <a:bodyPr vert="horz" wrap="square" lIns="0" tIns="0" rIns="0" bIns="0" numCol="1" rtlCol="0">
            <a:normAutofit fontScale="92500"/>
          </a:bodyPr>
          <a:lstStyle/>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Collaborative : MMM project owners should work with media agency who executes and plans the media. They are great resource on what, why and how media were executed, this information is very useful in model building. </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Iterative model process :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Validate model using metrics such as adjusted R2, MAPE, VIF, Durbin-Watson, residual trend.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Monitor ROI/contribution and </a:t>
            </a:r>
            <a:r>
              <a:rPr lang="en-US" sz="1600" dirty="0" err="1">
                <a:latin typeface="Arial"/>
                <a:cs typeface="Arial"/>
              </a:rPr>
              <a:t>mROI</a:t>
            </a:r>
            <a:r>
              <a:rPr lang="en-US" sz="1600" dirty="0">
                <a:latin typeface="Arial"/>
                <a:cs typeface="Arial"/>
              </a:rPr>
              <a:t> (diminishing returns) during the modeling process.</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For certain MMM projects that are ongoing, new data already start to come in during the model process, this new data can be used to validate the model by comparing the prediction with the actualized the KPIs (out-sample validation). </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 At the end of the model process, the model results and insights are shared with not only the client but also the media agency.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Media partner will use this result for media budget planning.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Setup and run experiments (A/B test or geo level test). This experiment not only further validate the MMM results, but can be source of informative priors for next round of MMM.  </a:t>
            </a:r>
          </a:p>
        </p:txBody>
      </p:sp>
      <p:cxnSp>
        <p:nvCxnSpPr>
          <p:cNvPr id="25" name="Straight Connector 24">
            <a:extLst>
              <a:ext uri="{FF2B5EF4-FFF2-40B4-BE49-F238E27FC236}">
                <a16:creationId xmlns:a16="http://schemas.microsoft.com/office/drawing/2014/main" id="{3A5E4077-99FD-464B-BB21-264BA33EE2A9}"/>
              </a:ext>
            </a:extLst>
          </p:cNvPr>
          <p:cNvCxnSpPr/>
          <p:nvPr/>
        </p:nvCxnSpPr>
        <p:spPr>
          <a:xfrm>
            <a:off x="9962132" y="3310404"/>
            <a:ext cx="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131934C-CE96-4CF0-A93A-215DD01C31ED}"/>
              </a:ext>
            </a:extLst>
          </p:cNvPr>
          <p:cNvCxnSpPr/>
          <p:nvPr/>
        </p:nvCxnSpPr>
        <p:spPr>
          <a:xfrm flipV="1">
            <a:off x="9962132" y="3221372"/>
            <a:ext cx="0" cy="207628"/>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7310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5</a:t>
            </a:fld>
            <a:endParaRPr lang="en-US" dirty="0"/>
          </a:p>
        </p:txBody>
      </p:sp>
      <p:sp>
        <p:nvSpPr>
          <p:cNvPr id="5" name="Rectangle 4"/>
          <p:cNvSpPr/>
          <p:nvPr/>
        </p:nvSpPr>
        <p:spPr>
          <a:xfrm>
            <a:off x="0" y="2841875"/>
            <a:ext cx="742133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4000" dirty="0"/>
              <a:t>Variable transformations</a:t>
            </a:r>
          </a:p>
        </p:txBody>
      </p:sp>
    </p:spTree>
    <p:extLst>
      <p:ext uri="{BB962C8B-B14F-4D97-AF65-F5344CB8AC3E}">
        <p14:creationId xmlns:p14="http://schemas.microsoft.com/office/powerpoint/2010/main" val="170978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274638"/>
            <a:ext cx="10969943" cy="1143000"/>
          </a:xfrm>
        </p:spPr>
        <p:txBody>
          <a:bodyPr vert="horz" lIns="0" tIns="0" rIns="0" bIns="0" rtlCol="0" anchor="ctr">
            <a:normAutofit/>
          </a:bodyPr>
          <a:lstStyle/>
          <a:p>
            <a:r>
              <a:rPr lang="en-US" b="1" i="0" kern="1200" spc="-130" baseline="0">
                <a:latin typeface="Arial"/>
                <a:ea typeface="+mj-ea"/>
                <a:cs typeface="Arial"/>
              </a:rPr>
              <a:t>adstock : prolonged or lagged effect</a:t>
            </a:r>
          </a:p>
        </p:txBody>
      </p:sp>
      <p:sp>
        <p:nvSpPr>
          <p:cNvPr id="6" name="TextBox 5">
            <a:extLst>
              <a:ext uri="{FF2B5EF4-FFF2-40B4-BE49-F238E27FC236}">
                <a16:creationId xmlns:a16="http://schemas.microsoft.com/office/drawing/2014/main" id="{D114A54E-BC72-4B14-B847-BB8AC4605AA4}"/>
              </a:ext>
            </a:extLst>
          </p:cNvPr>
          <p:cNvSpPr txBox="1"/>
          <p:nvPr/>
        </p:nvSpPr>
        <p:spPr>
          <a:xfrm>
            <a:off x="523381" y="1540435"/>
            <a:ext cx="5909692" cy="4633355"/>
          </a:xfrm>
          <a:prstGeom prst="rect">
            <a:avLst/>
          </a:prstGeom>
        </p:spPr>
        <p:txBody>
          <a:bodyPr vert="horz" lIns="0" tIns="0" rIns="0" bIns="0" numCol="1" rtlCol="0">
            <a:normAutofit/>
          </a:bodyPr>
          <a:lstStyle/>
          <a:p>
            <a:pPr marL="0">
              <a:lnSpc>
                <a:spcPct val="90000"/>
              </a:lnSpc>
              <a:spcBef>
                <a:spcPts val="1100"/>
              </a:spcBef>
              <a:buClr>
                <a:schemeClr val="tx2"/>
              </a:buClr>
            </a:pPr>
            <a:r>
              <a:rPr lang="en-US" sz="1700" dirty="0">
                <a:solidFill>
                  <a:srgbClr val="999999"/>
                </a:solidFill>
                <a:latin typeface="Arial"/>
                <a:cs typeface="Arial"/>
              </a:rPr>
              <a:t>R function adstockv3(</a:t>
            </a:r>
            <a:r>
              <a:rPr lang="en-US" sz="1700" dirty="0" err="1">
                <a:solidFill>
                  <a:srgbClr val="999999"/>
                </a:solidFill>
                <a:latin typeface="Arial"/>
                <a:cs typeface="Arial"/>
              </a:rPr>
              <a:t>afGRPs</a:t>
            </a:r>
            <a:r>
              <a:rPr lang="en-US" sz="1700" dirty="0">
                <a:solidFill>
                  <a:srgbClr val="999999"/>
                </a:solidFill>
                <a:latin typeface="Arial"/>
                <a:cs typeface="Arial"/>
              </a:rPr>
              <a:t>, </a:t>
            </a:r>
            <a:r>
              <a:rPr lang="en-US" sz="1700" dirty="0" err="1">
                <a:solidFill>
                  <a:srgbClr val="999999"/>
                </a:solidFill>
                <a:latin typeface="Arial"/>
                <a:cs typeface="Arial"/>
              </a:rPr>
              <a:t>fdecayRate</a:t>
            </a:r>
            <a:r>
              <a:rPr lang="en-US" sz="1700" dirty="0">
                <a:solidFill>
                  <a:srgbClr val="999999"/>
                </a:solidFill>
                <a:latin typeface="Arial"/>
                <a:cs typeface="Arial"/>
              </a:rPr>
              <a:t>, peak, length)</a:t>
            </a:r>
          </a:p>
          <a:p>
            <a:pPr marL="0">
              <a:lnSpc>
                <a:spcPct val="90000"/>
              </a:lnSpc>
              <a:spcBef>
                <a:spcPts val="1100"/>
              </a:spcBef>
              <a:buClr>
                <a:schemeClr val="tx2"/>
              </a:buClr>
            </a:pPr>
            <a:r>
              <a:rPr lang="en-US" sz="1700" dirty="0">
                <a:solidFill>
                  <a:srgbClr val="999999"/>
                </a:solidFill>
                <a:latin typeface="Arial"/>
                <a:cs typeface="Arial"/>
              </a:rPr>
              <a:t>Description : </a:t>
            </a:r>
            <a:r>
              <a:rPr lang="en-US" sz="1700" dirty="0" err="1">
                <a:solidFill>
                  <a:srgbClr val="999999"/>
                </a:solidFill>
                <a:latin typeface="Arial"/>
                <a:cs typeface="Arial"/>
              </a:rPr>
              <a:t>adstock</a:t>
            </a:r>
            <a:r>
              <a:rPr lang="en-US" sz="1700" dirty="0">
                <a:solidFill>
                  <a:srgbClr val="999999"/>
                </a:solidFill>
                <a:latin typeface="Arial"/>
                <a:cs typeface="Arial"/>
              </a:rPr>
              <a:t> transform a media variable : linear built-up to the peak and geometric decay up to length</a:t>
            </a:r>
          </a:p>
          <a:p>
            <a:pPr marL="0">
              <a:lnSpc>
                <a:spcPct val="90000"/>
              </a:lnSpc>
              <a:spcBef>
                <a:spcPts val="1100"/>
              </a:spcBef>
              <a:buClr>
                <a:schemeClr val="tx2"/>
              </a:buClr>
            </a:pPr>
            <a:r>
              <a:rPr lang="en-US" sz="1700" dirty="0">
                <a:solidFill>
                  <a:srgbClr val="999999"/>
                </a:solidFill>
                <a:latin typeface="Arial"/>
                <a:cs typeface="Arial"/>
              </a:rPr>
              <a:t>Arguments : </a:t>
            </a:r>
            <a:r>
              <a:rPr lang="en-US" sz="1700" dirty="0" err="1">
                <a:solidFill>
                  <a:srgbClr val="999999"/>
                </a:solidFill>
                <a:latin typeface="Arial"/>
                <a:cs typeface="Arial"/>
              </a:rPr>
              <a:t>afGRPs</a:t>
            </a:r>
            <a:r>
              <a:rPr lang="en-US" sz="1700" dirty="0">
                <a:solidFill>
                  <a:srgbClr val="999999"/>
                </a:solidFill>
                <a:latin typeface="Arial"/>
                <a:cs typeface="Arial"/>
              </a:rPr>
              <a:t> : numeric vector of media metrics (GRPs, impressions, or spend </a:t>
            </a:r>
            <a:r>
              <a:rPr lang="en-US" sz="1700" dirty="0" err="1">
                <a:solidFill>
                  <a:srgbClr val="999999"/>
                </a:solidFill>
                <a:latin typeface="Arial"/>
                <a:cs typeface="Arial"/>
              </a:rPr>
              <a:t>etc</a:t>
            </a:r>
            <a:r>
              <a:rPr lang="en-US" sz="1700" dirty="0">
                <a:solidFill>
                  <a:srgbClr val="999999"/>
                </a:solidFill>
                <a:latin typeface="Arial"/>
                <a:cs typeface="Arial"/>
              </a:rPr>
              <a:t>).</a:t>
            </a:r>
          </a:p>
          <a:p>
            <a:pPr marL="0">
              <a:lnSpc>
                <a:spcPct val="90000"/>
              </a:lnSpc>
              <a:spcBef>
                <a:spcPts val="1100"/>
              </a:spcBef>
              <a:buClr>
                <a:schemeClr val="tx2"/>
              </a:buClr>
            </a:pPr>
            <a:r>
              <a:rPr lang="en-US" sz="1700" dirty="0">
                <a:solidFill>
                  <a:srgbClr val="999999"/>
                </a:solidFill>
                <a:latin typeface="Arial"/>
                <a:cs typeface="Arial"/>
              </a:rPr>
              <a:t>                    </a:t>
            </a:r>
            <a:r>
              <a:rPr lang="en-US" sz="1700" dirty="0" err="1">
                <a:solidFill>
                  <a:srgbClr val="999999"/>
                </a:solidFill>
                <a:latin typeface="Arial"/>
                <a:cs typeface="Arial"/>
              </a:rPr>
              <a:t>fdecayRate</a:t>
            </a:r>
            <a:r>
              <a:rPr lang="en-US" sz="1700" dirty="0">
                <a:solidFill>
                  <a:srgbClr val="999999"/>
                </a:solidFill>
                <a:latin typeface="Arial"/>
                <a:cs typeface="Arial"/>
              </a:rPr>
              <a:t> : a positive number with value between 0 and 1 that defines </a:t>
            </a:r>
            <a:r>
              <a:rPr lang="en-US" sz="1700" dirty="0" err="1">
                <a:solidFill>
                  <a:srgbClr val="999999"/>
                </a:solidFill>
                <a:latin typeface="Arial"/>
                <a:cs typeface="Arial"/>
              </a:rPr>
              <a:t>adstock</a:t>
            </a:r>
            <a:r>
              <a:rPr lang="en-US" sz="1700" dirty="0">
                <a:solidFill>
                  <a:srgbClr val="999999"/>
                </a:solidFill>
                <a:latin typeface="Arial"/>
                <a:cs typeface="Arial"/>
              </a:rPr>
              <a:t> decay rate.</a:t>
            </a:r>
          </a:p>
          <a:p>
            <a:pPr marL="0">
              <a:lnSpc>
                <a:spcPct val="90000"/>
              </a:lnSpc>
              <a:spcBef>
                <a:spcPts val="1100"/>
              </a:spcBef>
              <a:buClr>
                <a:schemeClr val="tx2"/>
              </a:buClr>
            </a:pPr>
            <a:r>
              <a:rPr lang="en-US" sz="1700" dirty="0">
                <a:solidFill>
                  <a:srgbClr val="999999"/>
                </a:solidFill>
                <a:latin typeface="Arial"/>
                <a:cs typeface="Arial"/>
              </a:rPr>
              <a:t>                    peak : positive integer from 1 to length, default is 1. </a:t>
            </a:r>
          </a:p>
          <a:p>
            <a:pPr marL="0">
              <a:lnSpc>
                <a:spcPct val="90000"/>
              </a:lnSpc>
              <a:spcBef>
                <a:spcPts val="1100"/>
              </a:spcBef>
              <a:buClr>
                <a:schemeClr val="tx2"/>
              </a:buClr>
            </a:pPr>
            <a:r>
              <a:rPr lang="en-US" sz="1700" dirty="0">
                <a:solidFill>
                  <a:srgbClr val="999999"/>
                </a:solidFill>
                <a:latin typeface="Arial"/>
                <a:cs typeface="Arial"/>
              </a:rPr>
              <a:t>                    length : positive integer from peak. The length </a:t>
            </a:r>
          </a:p>
          <a:p>
            <a:pPr marL="0">
              <a:lnSpc>
                <a:spcPct val="90000"/>
              </a:lnSpc>
              <a:spcBef>
                <a:spcPts val="1100"/>
              </a:spcBef>
              <a:buClr>
                <a:schemeClr val="tx2"/>
              </a:buClr>
            </a:pPr>
            <a:r>
              <a:rPr lang="en-US" sz="1700" dirty="0">
                <a:solidFill>
                  <a:srgbClr val="999999"/>
                </a:solidFill>
                <a:latin typeface="Arial"/>
                <a:cs typeface="Arial"/>
              </a:rPr>
              <a:t> Note : the returned transformation is normalized. i.e. if you have 10k raw impressions, this function returns 10k </a:t>
            </a:r>
            <a:r>
              <a:rPr lang="en-US" sz="1700" dirty="0" err="1">
                <a:solidFill>
                  <a:srgbClr val="999999"/>
                </a:solidFill>
                <a:latin typeface="Arial"/>
                <a:cs typeface="Arial"/>
              </a:rPr>
              <a:t>adstocked</a:t>
            </a:r>
            <a:r>
              <a:rPr lang="en-US" sz="1700" dirty="0">
                <a:solidFill>
                  <a:srgbClr val="999999"/>
                </a:solidFill>
                <a:latin typeface="Arial"/>
                <a:cs typeface="Arial"/>
              </a:rPr>
              <a:t> impressions. </a:t>
            </a:r>
          </a:p>
        </p:txBody>
      </p:sp>
      <p:sp>
        <p:nvSpPr>
          <p:cNvPr id="3" name="Footer Placeholder 2"/>
          <p:cNvSpPr>
            <a:spLocks noGrp="1"/>
          </p:cNvSpPr>
          <p:nvPr>
            <p:ph type="ftr" sz="quarter" idx="11"/>
          </p:nvPr>
        </p:nvSpPr>
        <p:spPr>
          <a:xfrm>
            <a:off x="609441" y="6356353"/>
            <a:ext cx="9598829" cy="365125"/>
          </a:xfrm>
        </p:spPr>
        <p:txBody>
          <a:bodyPr vert="horz" lIns="0" tIns="0" rIns="0" bIns="0" rtlCol="0" anchor="ctr">
            <a:normAutofit/>
          </a:bodyPr>
          <a:lstStyle/>
          <a:p>
            <a:pPr>
              <a:spcAft>
                <a:spcPts val="600"/>
              </a:spcAft>
            </a:pPr>
            <a:r>
              <a:rPr lang="en-US" kern="1200" dirty="0">
                <a:latin typeface="Arial"/>
                <a:ea typeface="+mn-ea"/>
                <a:cs typeface="Arial"/>
              </a:rPr>
              <a:t>annalect.com</a:t>
            </a:r>
          </a:p>
        </p:txBody>
      </p:sp>
      <p:pic>
        <p:nvPicPr>
          <p:cNvPr id="8" name="Picture 7" descr="Chart&#10;&#10;Description automatically generated">
            <a:extLst>
              <a:ext uri="{FF2B5EF4-FFF2-40B4-BE49-F238E27FC236}">
                <a16:creationId xmlns:a16="http://schemas.microsoft.com/office/drawing/2014/main" id="{35287E71-CD99-43CB-BB44-2D39C0B1057E}"/>
              </a:ext>
            </a:extLst>
          </p:cNvPr>
          <p:cNvPicPr>
            <a:picLocks noChangeAspect="1"/>
          </p:cNvPicPr>
          <p:nvPr/>
        </p:nvPicPr>
        <p:blipFill>
          <a:blip r:embed="rId3"/>
          <a:stretch>
            <a:fillRect/>
          </a:stretch>
        </p:blipFill>
        <p:spPr>
          <a:xfrm>
            <a:off x="7014396" y="1887493"/>
            <a:ext cx="5002306" cy="3960878"/>
          </a:xfrm>
          <a:prstGeom prst="rect">
            <a:avLst/>
          </a:prstGeom>
          <a:noFill/>
        </p:spPr>
      </p:pic>
      <p:sp>
        <p:nvSpPr>
          <p:cNvPr id="5" name="Slide Number Placeholder 4"/>
          <p:cNvSpPr>
            <a:spLocks noGrp="1"/>
          </p:cNvSpPr>
          <p:nvPr>
            <p:ph type="sldNum" sz="quarter" idx="4"/>
          </p:nvPr>
        </p:nvSpPr>
        <p:spPr>
          <a:xfrm>
            <a:off x="11579384" y="274639"/>
            <a:ext cx="347472" cy="346298"/>
          </a:xfrm>
        </p:spPr>
        <p:txBody>
          <a:bodyPr vert="horz" lIns="0" tIns="0" rIns="0" bIns="18288" rtlCol="0" anchor="ctr">
            <a:normAutofit/>
          </a:bodyPr>
          <a:lstStyle/>
          <a:p>
            <a:pPr>
              <a:spcAft>
                <a:spcPts val="600"/>
              </a:spcAft>
            </a:pPr>
            <a:fld id="{A732B65F-C469-8E45-BF68-68AA1785A236}" type="slidenum">
              <a:rPr lang="en-US" smtClean="0"/>
              <a:pPr>
                <a:spcAft>
                  <a:spcPts val="600"/>
                </a:spcAft>
              </a:pPr>
              <a:t>6</a:t>
            </a:fld>
            <a:endParaRPr lang="en-US"/>
          </a:p>
        </p:txBody>
      </p:sp>
    </p:spTree>
    <p:extLst>
      <p:ext uri="{BB962C8B-B14F-4D97-AF65-F5344CB8AC3E}">
        <p14:creationId xmlns:p14="http://schemas.microsoft.com/office/powerpoint/2010/main" val="190421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normAutofit/>
          </a:bodyPr>
          <a:lstStyle/>
          <a:p>
            <a:r>
              <a:rPr lang="en-US" sz="3600" dirty="0"/>
              <a:t>Diminishing return transformation</a:t>
            </a:r>
          </a:p>
        </p:txBody>
      </p:sp>
      <p:sp>
        <p:nvSpPr>
          <p:cNvPr id="5" name="Slide Number Placeholder 4"/>
          <p:cNvSpPr>
            <a:spLocks noGrp="1"/>
          </p:cNvSpPr>
          <p:nvPr>
            <p:ph type="sldNum" sz="quarter" idx="4"/>
          </p:nvPr>
        </p:nvSpPr>
        <p:spPr/>
        <p:txBody>
          <a:bodyPr/>
          <a:lstStyle/>
          <a:p>
            <a:fld id="{A732B65F-C469-8E45-BF68-68AA1785A236}" type="slidenum">
              <a:rPr lang="en-US" smtClean="0"/>
              <a:pPr/>
              <a:t>7</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3C3979A-CA16-4564-9DA9-E14C5BE12008}"/>
                  </a:ext>
                </a:extLst>
              </p:cNvPr>
              <p:cNvSpPr txBox="1"/>
              <p:nvPr/>
            </p:nvSpPr>
            <p:spPr>
              <a:xfrm>
                <a:off x="1219038" y="1917417"/>
                <a:ext cx="9940478" cy="3377676"/>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1600" dirty="0">
                    <a:latin typeface="Arial"/>
                    <a:cs typeface="Arial"/>
                  </a:rPr>
                  <a:t>log(x*scale + 1) : natural log </a:t>
                </a:r>
              </a:p>
              <a:p>
                <a:pPr marL="0">
                  <a:lnSpc>
                    <a:spcPts val="2200"/>
                  </a:lnSpc>
                  <a:spcBef>
                    <a:spcPts val="1100"/>
                  </a:spcBef>
                  <a:buClr>
                    <a:schemeClr val="tx2"/>
                  </a:buClr>
                </a:pPr>
                <a:endParaRPr lang="en-US" sz="1600" dirty="0">
                  <a:latin typeface="Arial"/>
                  <a:cs typeface="Arial"/>
                </a:endParaRPr>
              </a:p>
              <a:p>
                <a:pPr marL="0">
                  <a:lnSpc>
                    <a:spcPts val="2200"/>
                  </a:lnSpc>
                  <a:spcBef>
                    <a:spcPts val="1100"/>
                  </a:spcBef>
                  <a:buClr>
                    <a:schemeClr val="tx2"/>
                  </a:buClr>
                </a:pPr>
                <a:r>
                  <a:rPr lang="en-US" sz="1600" dirty="0" err="1">
                    <a:latin typeface="Arial"/>
                    <a:cs typeface="Arial"/>
                  </a:rPr>
                  <a:t>abc</a:t>
                </a:r>
                <a:r>
                  <a:rPr lang="en-US" sz="1600" dirty="0">
                    <a:latin typeface="Arial"/>
                    <a:cs typeface="Arial"/>
                  </a:rPr>
                  <a:t> function : </a:t>
                </a:r>
                <a14:m>
                  <m:oMath xmlns:m="http://schemas.openxmlformats.org/officeDocument/2006/math">
                    <m:f>
                      <m:fPr>
                        <m:ctrlPr>
                          <a:rPr lang="en-US" sz="1600" b="0" i="1" smtClean="0">
                            <a:latin typeface="Cambria Math" panose="02040503050406030204" pitchFamily="18" charset="0"/>
                            <a:cs typeface="Arial"/>
                          </a:rPr>
                        </m:ctrlPr>
                      </m:fPr>
                      <m:num>
                        <m:r>
                          <a:rPr lang="en-US" sz="1600" b="0" i="1" smtClean="0">
                            <a:latin typeface="Cambria Math" panose="02040503050406030204" pitchFamily="18" charset="0"/>
                            <a:cs typeface="Arial"/>
                          </a:rPr>
                          <m:t>𝑎</m:t>
                        </m:r>
                      </m:num>
                      <m:den>
                        <m:r>
                          <a:rPr lang="en-US" sz="1600" b="0" i="1" smtClean="0">
                            <a:latin typeface="Cambria Math" panose="02040503050406030204" pitchFamily="18" charset="0"/>
                            <a:cs typeface="Arial"/>
                          </a:rPr>
                          <m:t>1+</m:t>
                        </m:r>
                        <m:sSup>
                          <m:sSupPr>
                            <m:ctrlPr>
                              <a:rPr lang="en-US" sz="1600" b="0" i="1" smtClean="0">
                                <a:latin typeface="Cambria Math" panose="02040503050406030204" pitchFamily="18" charset="0"/>
                                <a:cs typeface="Arial"/>
                              </a:rPr>
                            </m:ctrlPr>
                          </m:sSupPr>
                          <m:e>
                            <m:d>
                              <m:dPr>
                                <m:ctrlPr>
                                  <a:rPr lang="en-US" sz="1600" b="0" i="1" smtClean="0">
                                    <a:latin typeface="Cambria Math" panose="02040503050406030204" pitchFamily="18" charset="0"/>
                                    <a:cs typeface="Arial"/>
                                  </a:rPr>
                                </m:ctrlPr>
                              </m:dPr>
                              <m:e>
                                <m:f>
                                  <m:fPr>
                                    <m:ctrlPr>
                                      <a:rPr lang="en-US" sz="1600" b="0" i="1" smtClean="0">
                                        <a:latin typeface="Cambria Math" panose="02040503050406030204" pitchFamily="18" charset="0"/>
                                        <a:cs typeface="Arial"/>
                                      </a:rPr>
                                    </m:ctrlPr>
                                  </m:fPr>
                                  <m:num>
                                    <m:r>
                                      <a:rPr lang="en-US" sz="1600" b="0" i="1" smtClean="0">
                                        <a:latin typeface="Cambria Math" panose="02040503050406030204" pitchFamily="18" charset="0"/>
                                        <a:cs typeface="Arial"/>
                                      </a:rPr>
                                      <m:t>𝑥</m:t>
                                    </m:r>
                                  </m:num>
                                  <m:den>
                                    <m:r>
                                      <a:rPr lang="en-US" sz="1600" b="0" i="1" smtClean="0">
                                        <a:latin typeface="Cambria Math" panose="02040503050406030204" pitchFamily="18" charset="0"/>
                                        <a:cs typeface="Arial"/>
                                      </a:rPr>
                                      <m:t>𝑏</m:t>
                                    </m:r>
                                  </m:den>
                                </m:f>
                              </m:e>
                            </m:d>
                          </m:e>
                          <m:sup>
                            <m:r>
                              <a:rPr lang="en-US" sz="1600" b="0" i="1" smtClean="0">
                                <a:latin typeface="Cambria Math" panose="02040503050406030204" pitchFamily="18" charset="0"/>
                                <a:cs typeface="Arial"/>
                              </a:rPr>
                              <m:t>𝑐</m:t>
                            </m:r>
                          </m:sup>
                        </m:sSup>
                        <m:r>
                          <a:rPr lang="en-US" sz="1600" b="0" i="1" smtClean="0">
                            <a:latin typeface="Cambria Math" panose="02040503050406030204" pitchFamily="18" charset="0"/>
                            <a:cs typeface="Arial"/>
                          </a:rPr>
                          <m:t>  </m:t>
                        </m:r>
                      </m:den>
                    </m:f>
                    <m:r>
                      <a:rPr lang="en-US" sz="1600" b="0" i="1" smtClean="0">
                        <a:latin typeface="Cambria Math" panose="02040503050406030204" pitchFamily="18" charset="0"/>
                        <a:cs typeface="Arial"/>
                      </a:rPr>
                      <m:t>   </m:t>
                    </m:r>
                  </m:oMath>
                </a14:m>
                <a:r>
                  <a:rPr lang="en-US" sz="1600" dirty="0">
                    <a:latin typeface="Arial"/>
                    <a:cs typeface="Arial"/>
                  </a:rPr>
                  <a:t>  a default value is 1.</a:t>
                </a:r>
              </a:p>
              <a:p>
                <a:pPr marL="0">
                  <a:lnSpc>
                    <a:spcPts val="2200"/>
                  </a:lnSpc>
                  <a:spcBef>
                    <a:spcPts val="1100"/>
                  </a:spcBef>
                  <a:buClr>
                    <a:schemeClr val="tx2"/>
                  </a:buClr>
                </a:pPr>
                <a:endParaRPr lang="en-US" sz="1600" dirty="0">
                  <a:latin typeface="Arial"/>
                  <a:cs typeface="Arial"/>
                </a:endParaRPr>
              </a:p>
              <a:p>
                <a:pPr marL="0">
                  <a:lnSpc>
                    <a:spcPts val="2200"/>
                  </a:lnSpc>
                  <a:spcBef>
                    <a:spcPts val="1100"/>
                  </a:spcBef>
                  <a:buClr>
                    <a:schemeClr val="tx2"/>
                  </a:buClr>
                </a:pPr>
                <a:r>
                  <a:rPr lang="en-US" sz="1600" dirty="0" err="1">
                    <a:latin typeface="Arial"/>
                    <a:cs typeface="Arial"/>
                  </a:rPr>
                  <a:t>adr</a:t>
                </a:r>
                <a:r>
                  <a:rPr lang="en-US" sz="1600" dirty="0">
                    <a:latin typeface="Arial"/>
                    <a:cs typeface="Arial"/>
                  </a:rPr>
                  <a:t> : ad response transformation (see next page for details)</a:t>
                </a:r>
              </a:p>
              <a:p>
                <a:pPr marL="0">
                  <a:lnSpc>
                    <a:spcPts val="2200"/>
                  </a:lnSpc>
                  <a:spcBef>
                    <a:spcPts val="1100"/>
                  </a:spcBef>
                  <a:buClr>
                    <a:schemeClr val="tx2"/>
                  </a:buClr>
                </a:pPr>
                <a:endParaRPr lang="en-US" sz="1600" dirty="0">
                  <a:latin typeface="Arial"/>
                  <a:cs typeface="Arial"/>
                </a:endParaRPr>
              </a:p>
              <a:p>
                <a:pPr marL="0">
                  <a:lnSpc>
                    <a:spcPts val="2200"/>
                  </a:lnSpc>
                  <a:spcBef>
                    <a:spcPts val="1100"/>
                  </a:spcBef>
                  <a:buClr>
                    <a:schemeClr val="tx2"/>
                  </a:buClr>
                </a:pPr>
                <a:r>
                  <a:rPr lang="en-US" sz="1600" dirty="0">
                    <a:latin typeface="Arial"/>
                    <a:cs typeface="Arial"/>
                  </a:rPr>
                  <a:t>Note : the codebase also allows </a:t>
                </a:r>
                <a:r>
                  <a:rPr lang="en-US" sz="1600" dirty="0" err="1">
                    <a:latin typeface="Arial"/>
                    <a:cs typeface="Arial"/>
                  </a:rPr>
                  <a:t>atan</a:t>
                </a:r>
                <a:r>
                  <a:rPr lang="en-US" sz="1600" dirty="0">
                    <a:latin typeface="Arial"/>
                    <a:cs typeface="Arial"/>
                  </a:rPr>
                  <a:t> and power transformations. </a:t>
                </a:r>
              </a:p>
            </p:txBody>
          </p:sp>
        </mc:Choice>
        <mc:Fallback xmlns="">
          <p:sp>
            <p:nvSpPr>
              <p:cNvPr id="10" name="TextBox 9">
                <a:extLst>
                  <a:ext uri="{FF2B5EF4-FFF2-40B4-BE49-F238E27FC236}">
                    <a16:creationId xmlns:a16="http://schemas.microsoft.com/office/drawing/2014/main" id="{C3C3979A-CA16-4564-9DA9-E14C5BE12008}"/>
                  </a:ext>
                </a:extLst>
              </p:cNvPr>
              <p:cNvSpPr txBox="1">
                <a:spLocks noRot="1" noChangeAspect="1" noMove="1" noResize="1" noEditPoints="1" noAdjustHandles="1" noChangeArrowheads="1" noChangeShapeType="1" noTextEdit="1"/>
              </p:cNvSpPr>
              <p:nvPr/>
            </p:nvSpPr>
            <p:spPr>
              <a:xfrm>
                <a:off x="1219038" y="1917417"/>
                <a:ext cx="9940478" cy="3377676"/>
              </a:xfrm>
              <a:prstGeom prst="rect">
                <a:avLst/>
              </a:prstGeom>
              <a:blipFill>
                <a:blip r:embed="rId3"/>
                <a:stretch>
                  <a:fillRect l="-1288" t="-1625"/>
                </a:stretch>
              </a:blipFill>
            </p:spPr>
            <p:txBody>
              <a:bodyPr/>
              <a:lstStyle/>
              <a:p>
                <a:r>
                  <a:rPr lang="en-US">
                    <a:noFill/>
                  </a:rPr>
                  <a:t> </a:t>
                </a:r>
              </a:p>
            </p:txBody>
          </p:sp>
        </mc:Fallback>
      </mc:AlternateContent>
    </p:spTree>
    <p:extLst>
      <p:ext uri="{BB962C8B-B14F-4D97-AF65-F5344CB8AC3E}">
        <p14:creationId xmlns:p14="http://schemas.microsoft.com/office/powerpoint/2010/main" val="226788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normAutofit/>
          </a:bodyPr>
          <a:lstStyle/>
          <a:p>
            <a:r>
              <a:rPr lang="en-US" sz="3600" dirty="0" err="1"/>
              <a:t>adr</a:t>
            </a:r>
            <a:r>
              <a:rPr lang="en-US" sz="3600" dirty="0"/>
              <a:t> (</a:t>
            </a:r>
            <a:r>
              <a:rPr lang="en-US" sz="3600" dirty="0" err="1"/>
              <a:t>AdResponse</a:t>
            </a:r>
            <a:r>
              <a:rPr lang="en-US" sz="3600" dirty="0"/>
              <a:t> transformation) </a:t>
            </a:r>
          </a:p>
        </p:txBody>
      </p:sp>
      <p:sp>
        <p:nvSpPr>
          <p:cNvPr id="5" name="Slide Number Placeholder 4"/>
          <p:cNvSpPr>
            <a:spLocks noGrp="1"/>
          </p:cNvSpPr>
          <p:nvPr>
            <p:ph type="sldNum" sz="quarter" idx="4"/>
          </p:nvPr>
        </p:nvSpPr>
        <p:spPr/>
        <p:txBody>
          <a:bodyPr/>
          <a:lstStyle/>
          <a:p>
            <a:fld id="{A732B65F-C469-8E45-BF68-68AA1785A236}" type="slidenum">
              <a:rPr lang="en-US" smtClean="0"/>
              <a:pPr/>
              <a:t>8</a:t>
            </a:fld>
            <a:endParaRPr lang="en-US" dirty="0"/>
          </a:p>
        </p:txBody>
      </p:sp>
      <p:sp>
        <p:nvSpPr>
          <p:cNvPr id="7" name="Content Placeholder 2">
            <a:extLst>
              <a:ext uri="{FF2B5EF4-FFF2-40B4-BE49-F238E27FC236}">
                <a16:creationId xmlns:a16="http://schemas.microsoft.com/office/drawing/2014/main" id="{6095A289-50FA-4149-89E7-B2C824DC7113}"/>
              </a:ext>
            </a:extLst>
          </p:cNvPr>
          <p:cNvSpPr>
            <a:spLocks noGrp="1"/>
          </p:cNvSpPr>
          <p:nvPr>
            <p:ph idx="1"/>
          </p:nvPr>
        </p:nvSpPr>
        <p:spPr>
          <a:xfrm>
            <a:off x="609601" y="1540438"/>
            <a:ext cx="10972801" cy="5042924"/>
          </a:xfrm>
        </p:spPr>
        <p:txBody>
          <a:bodyPr>
            <a:normAutofit/>
          </a:bodyPr>
          <a:lstStyle/>
          <a:p>
            <a:pPr marL="0" indent="0">
              <a:buNone/>
            </a:pPr>
            <a:r>
              <a:rPr lang="en-US" sz="1600" dirty="0">
                <a:solidFill>
                  <a:srgbClr val="C00000"/>
                </a:solidFill>
              </a:rPr>
              <a:t>E</a:t>
            </a:r>
            <a:r>
              <a:rPr lang="en-US" sz="1600" dirty="0"/>
              <a:t> = Effective Frequency	How many exposures does the average person need to be affected by the ad?							expressed as 1+ or 2+ or 3+ or 6+…</a:t>
            </a:r>
          </a:p>
          <a:p>
            <a:pPr marL="0" indent="0">
              <a:buNone/>
            </a:pPr>
            <a:r>
              <a:rPr lang="en-US" sz="1600" dirty="0">
                <a:solidFill>
                  <a:srgbClr val="00B050"/>
                </a:solidFill>
              </a:rPr>
              <a:t>R</a:t>
            </a:r>
            <a:r>
              <a:rPr lang="en-US" sz="1600" dirty="0"/>
              <a:t> = Recency Frequency	How many of these exposures need to be recent?    needs to be &lt;= E</a:t>
            </a:r>
          </a:p>
          <a:p>
            <a:pPr marL="0" indent="0">
              <a:buNone/>
            </a:pPr>
            <a:r>
              <a:rPr lang="en-US" sz="1600" dirty="0">
                <a:solidFill>
                  <a:srgbClr val="00B0F0"/>
                </a:solidFill>
              </a:rPr>
              <a:t>P</a:t>
            </a:r>
            <a:r>
              <a:rPr lang="en-US" sz="1600" dirty="0"/>
              <a:t> = Period					What does recent mean?</a:t>
            </a:r>
          </a:p>
          <a:p>
            <a:pPr marL="0" indent="0">
              <a:buNone/>
            </a:pPr>
            <a:r>
              <a:rPr lang="en-US" sz="1600" dirty="0"/>
              <a:t>							in # of days (will be in increments of 7 in </a:t>
            </a:r>
            <a:r>
              <a:rPr lang="en-US" sz="1600" dirty="0">
                <a:solidFill>
                  <a:srgbClr val="C00000"/>
                </a:solidFill>
              </a:rPr>
              <a:t>almost</a:t>
            </a:r>
            <a:r>
              <a:rPr lang="en-US" sz="1600" dirty="0"/>
              <a:t> all cases)</a:t>
            </a:r>
          </a:p>
          <a:p>
            <a:pPr marL="0" indent="0">
              <a:buNone/>
            </a:pPr>
            <a:r>
              <a:rPr lang="en-US" sz="1600" dirty="0">
                <a:solidFill>
                  <a:srgbClr val="7030A0"/>
                </a:solidFill>
              </a:rPr>
              <a:t>D</a:t>
            </a:r>
            <a:r>
              <a:rPr lang="en-US" sz="1600" dirty="0"/>
              <a:t> = Decay					Once exposed, how quickly do they forget? </a:t>
            </a:r>
          </a:p>
          <a:p>
            <a:pPr marL="0" indent="0">
              <a:buNone/>
            </a:pPr>
            <a:r>
              <a:rPr lang="en-US" sz="1600" dirty="0"/>
              <a:t>							expressed in % (similar to traditional adstock)</a:t>
            </a:r>
          </a:p>
          <a:p>
            <a:pPr marL="0" indent="0">
              <a:buNone/>
            </a:pPr>
            <a:r>
              <a:rPr lang="en-US" sz="1600" dirty="0"/>
              <a:t>Example </a:t>
            </a:r>
            <a:r>
              <a:rPr lang="en-US" sz="1600" dirty="0">
                <a:solidFill>
                  <a:srgbClr val="C00000"/>
                </a:solidFill>
              </a:rPr>
              <a:t>E</a:t>
            </a:r>
            <a:r>
              <a:rPr lang="en-US" sz="1600" dirty="0"/>
              <a:t>3</a:t>
            </a:r>
            <a:r>
              <a:rPr lang="en-US" sz="1600" dirty="0">
                <a:solidFill>
                  <a:srgbClr val="00B050"/>
                </a:solidFill>
              </a:rPr>
              <a:t>R</a:t>
            </a:r>
            <a:r>
              <a:rPr lang="en-US" sz="1600" dirty="0"/>
              <a:t>1</a:t>
            </a:r>
            <a:r>
              <a:rPr lang="en-US" sz="1600" dirty="0">
                <a:solidFill>
                  <a:srgbClr val="00B0F0"/>
                </a:solidFill>
              </a:rPr>
              <a:t>P</a:t>
            </a:r>
            <a:r>
              <a:rPr lang="en-US" sz="1600" dirty="0"/>
              <a:t>21</a:t>
            </a:r>
            <a:r>
              <a:rPr lang="en-US" sz="1600" dirty="0">
                <a:solidFill>
                  <a:srgbClr val="7030A0"/>
                </a:solidFill>
              </a:rPr>
              <a:t>D</a:t>
            </a:r>
            <a:r>
              <a:rPr lang="en-US" sz="1600" dirty="0"/>
              <a:t>20%</a:t>
            </a:r>
          </a:p>
          <a:p>
            <a:pPr marL="0" indent="0">
              <a:buNone/>
            </a:pPr>
            <a:r>
              <a:rPr lang="en-US" sz="1600" dirty="0"/>
              <a:t>translation – </a:t>
            </a:r>
            <a:r>
              <a:rPr lang="en-US" sz="1600" dirty="0">
                <a:solidFill>
                  <a:srgbClr val="C00000"/>
                </a:solidFill>
              </a:rPr>
              <a:t>3</a:t>
            </a:r>
            <a:r>
              <a:rPr lang="en-US" sz="1600" dirty="0"/>
              <a:t> or more exposures, of which at least </a:t>
            </a:r>
            <a:r>
              <a:rPr lang="en-US" sz="1600" dirty="0">
                <a:solidFill>
                  <a:srgbClr val="00B050"/>
                </a:solidFill>
              </a:rPr>
              <a:t>1</a:t>
            </a:r>
            <a:r>
              <a:rPr lang="en-US" sz="1600" dirty="0"/>
              <a:t> needs to be within </a:t>
            </a:r>
            <a:r>
              <a:rPr lang="en-US" sz="1600" dirty="0">
                <a:solidFill>
                  <a:srgbClr val="00B0F0"/>
                </a:solidFill>
              </a:rPr>
              <a:t>21</a:t>
            </a:r>
            <a:r>
              <a:rPr lang="en-US" sz="1600" dirty="0"/>
              <a:t> days, and </a:t>
            </a:r>
            <a:r>
              <a:rPr lang="en-US" sz="1600" dirty="0">
                <a:solidFill>
                  <a:srgbClr val="7030A0"/>
                </a:solidFill>
              </a:rPr>
              <a:t>20%</a:t>
            </a:r>
            <a:r>
              <a:rPr lang="en-US" sz="1600" dirty="0"/>
              <a:t> of people 						exposed will forget the ad each week</a:t>
            </a:r>
          </a:p>
          <a:p>
            <a:pPr marL="0" indent="0">
              <a:buNone/>
            </a:pPr>
            <a:r>
              <a:rPr lang="en-US" sz="1600" dirty="0"/>
              <a:t>Note, this transformation requires reach and frequency curves for the media channel.</a:t>
            </a:r>
          </a:p>
        </p:txBody>
      </p:sp>
    </p:spTree>
    <p:extLst>
      <p:ext uri="{BB962C8B-B14F-4D97-AF65-F5344CB8AC3E}">
        <p14:creationId xmlns:p14="http://schemas.microsoft.com/office/powerpoint/2010/main" val="243824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normAutofit/>
          </a:bodyPr>
          <a:lstStyle/>
          <a:p>
            <a:r>
              <a:rPr lang="en-US" sz="2800" dirty="0"/>
              <a:t>Other frequently transformations modelers use often in models</a:t>
            </a:r>
          </a:p>
        </p:txBody>
      </p:sp>
      <p:sp>
        <p:nvSpPr>
          <p:cNvPr id="5" name="Slide Number Placeholder 4"/>
          <p:cNvSpPr>
            <a:spLocks noGrp="1"/>
          </p:cNvSpPr>
          <p:nvPr>
            <p:ph type="sldNum" sz="quarter" idx="4"/>
          </p:nvPr>
        </p:nvSpPr>
        <p:spPr/>
        <p:txBody>
          <a:bodyPr/>
          <a:lstStyle/>
          <a:p>
            <a:fld id="{A732B65F-C469-8E45-BF68-68AA1785A236}" type="slidenum">
              <a:rPr lang="en-US" smtClean="0"/>
              <a:pPr/>
              <a:t>9</a:t>
            </a:fld>
            <a:endParaRPr lang="en-US" dirty="0"/>
          </a:p>
        </p:txBody>
      </p:sp>
      <p:graphicFrame>
        <p:nvGraphicFramePr>
          <p:cNvPr id="10" name="Table 8">
            <a:extLst>
              <a:ext uri="{FF2B5EF4-FFF2-40B4-BE49-F238E27FC236}">
                <a16:creationId xmlns:a16="http://schemas.microsoft.com/office/drawing/2014/main" id="{DDCF5C92-66F1-41D7-BCEB-D5100E866FFA}"/>
              </a:ext>
            </a:extLst>
          </p:cNvPr>
          <p:cNvGraphicFramePr>
            <a:graphicFrameLocks noGrp="1"/>
          </p:cNvGraphicFramePr>
          <p:nvPr/>
        </p:nvGraphicFramePr>
        <p:xfrm>
          <a:off x="2136238" y="1753198"/>
          <a:ext cx="6727023" cy="2682794"/>
        </p:xfrm>
        <a:graphic>
          <a:graphicData uri="http://schemas.openxmlformats.org/drawingml/2006/table">
            <a:tbl>
              <a:tblPr firstRow="1" bandRow="1">
                <a:tableStyleId>{5940675A-B579-460E-94D1-54222C63F5DA}</a:tableStyleId>
              </a:tblPr>
              <a:tblGrid>
                <a:gridCol w="1105493">
                  <a:extLst>
                    <a:ext uri="{9D8B030D-6E8A-4147-A177-3AD203B41FA5}">
                      <a16:colId xmlns:a16="http://schemas.microsoft.com/office/drawing/2014/main" val="3616642911"/>
                    </a:ext>
                  </a:extLst>
                </a:gridCol>
                <a:gridCol w="5621530">
                  <a:extLst>
                    <a:ext uri="{9D8B030D-6E8A-4147-A177-3AD203B41FA5}">
                      <a16:colId xmlns:a16="http://schemas.microsoft.com/office/drawing/2014/main" val="3974970386"/>
                    </a:ext>
                  </a:extLst>
                </a:gridCol>
              </a:tblGrid>
              <a:tr h="413433">
                <a:tc>
                  <a:txBody>
                    <a:bodyPr/>
                    <a:lstStyle/>
                    <a:p>
                      <a:r>
                        <a:rPr lang="en-US" sz="1400" dirty="0"/>
                        <a:t>Moving average</a:t>
                      </a:r>
                    </a:p>
                  </a:txBody>
                  <a:tcPr marL="35261" marR="35261" marT="17631" marB="17631"/>
                </a:tc>
                <a:tc>
                  <a:txBody>
                    <a:bodyPr/>
                    <a:lstStyle/>
                    <a:p>
                      <a:pPr algn="l"/>
                      <a:r>
                        <a:rPr lang="en-US" sz="1200" dirty="0"/>
                        <a:t>Usually used on time-series data to smooth out short-term fluctuation to highlight long-term trend or cycles</a:t>
                      </a:r>
                    </a:p>
                  </a:txBody>
                  <a:tcPr marL="35261" marR="35261" marT="17631" marB="17631"/>
                </a:tc>
                <a:extLst>
                  <a:ext uri="{0D108BD9-81ED-4DB2-BD59-A6C34878D82A}">
                    <a16:rowId xmlns:a16="http://schemas.microsoft.com/office/drawing/2014/main" val="1556868826"/>
                  </a:ext>
                </a:extLst>
              </a:tr>
              <a:tr h="666877">
                <a:tc>
                  <a:txBody>
                    <a:bodyPr/>
                    <a:lstStyle/>
                    <a:p>
                      <a:r>
                        <a:rPr lang="en-US" sz="1400" dirty="0"/>
                        <a:t>lag</a:t>
                      </a:r>
                    </a:p>
                  </a:txBody>
                  <a:tcPr marL="35261" marR="35261" marT="17631" marB="17631"/>
                </a:tc>
                <a:tc>
                  <a:txBody>
                    <a:bodyPr/>
                    <a:lstStyle/>
                    <a:p>
                      <a:pPr algn="l"/>
                      <a:r>
                        <a:rPr lang="en-US" sz="1200" dirty="0"/>
                        <a:t>Often used to account for delayed effect</a:t>
                      </a:r>
                    </a:p>
                  </a:txBody>
                  <a:tcPr marL="35261" marR="35261" marT="17631" marB="17631"/>
                </a:tc>
                <a:extLst>
                  <a:ext uri="{0D108BD9-81ED-4DB2-BD59-A6C34878D82A}">
                    <a16:rowId xmlns:a16="http://schemas.microsoft.com/office/drawing/2014/main" val="4035205314"/>
                  </a:ext>
                </a:extLst>
              </a:tr>
              <a:tr h="1553935">
                <a:tc>
                  <a:txBody>
                    <a:bodyPr/>
                    <a:lstStyle/>
                    <a:p>
                      <a:r>
                        <a:rPr lang="en-US" sz="1400" dirty="0"/>
                        <a:t>Mean center</a:t>
                      </a:r>
                    </a:p>
                  </a:txBody>
                  <a:tcPr marL="35261" marR="35261" marT="17631" marB="17631"/>
                </a:tc>
                <a:tc>
                  <a:txBody>
                    <a:bodyPr/>
                    <a:lstStyle/>
                    <a:p>
                      <a:pPr algn="l"/>
                      <a:r>
                        <a:rPr lang="en-US" sz="1200" dirty="0"/>
                        <a:t>Commonly used in pooled models (panel models) where values of variables are very different across panels/geo/nameplates.</a:t>
                      </a:r>
                    </a:p>
                  </a:txBody>
                  <a:tcPr marL="35261" marR="35261" marT="17631" marB="17631"/>
                </a:tc>
                <a:extLst>
                  <a:ext uri="{0D108BD9-81ED-4DB2-BD59-A6C34878D82A}">
                    <a16:rowId xmlns:a16="http://schemas.microsoft.com/office/drawing/2014/main" val="3241899094"/>
                  </a:ext>
                </a:extLst>
              </a:tr>
            </a:tbl>
          </a:graphicData>
        </a:graphic>
      </p:graphicFrame>
    </p:spTree>
    <p:extLst>
      <p:ext uri="{BB962C8B-B14F-4D97-AF65-F5344CB8AC3E}">
        <p14:creationId xmlns:p14="http://schemas.microsoft.com/office/powerpoint/2010/main" val="403896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nnalect 042716">
  <a:themeElements>
    <a:clrScheme name="Custom 195">
      <a:dk1>
        <a:srgbClr val="404040"/>
      </a:dk1>
      <a:lt1>
        <a:sysClr val="window" lastClr="FFFFFF"/>
      </a:lt1>
      <a:dk2>
        <a:srgbClr val="CCCCCC"/>
      </a:dk2>
      <a:lt2>
        <a:srgbClr val="EAEAEA"/>
      </a:lt2>
      <a:accent1>
        <a:srgbClr val="2FC3C7"/>
      </a:accent1>
      <a:accent2>
        <a:srgbClr val="6F5798"/>
      </a:accent2>
      <a:accent3>
        <a:srgbClr val="999999"/>
      </a:accent3>
      <a:accent4>
        <a:srgbClr val="DAC454"/>
      </a:accent4>
      <a:accent5>
        <a:srgbClr val="D18169"/>
      </a:accent5>
      <a:accent6>
        <a:srgbClr val="86DBDE"/>
      </a:accent6>
      <a:hlink>
        <a:srgbClr val="2FC3C7"/>
      </a:hlink>
      <a:folHlink>
        <a:srgbClr val="2FC3C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defPPr algn="ctr">
          <a:lnSpc>
            <a:spcPct val="112000"/>
          </a:lnSpc>
          <a:spcBef>
            <a:spcPts val="1500"/>
          </a:spcBef>
          <a:defRPr sz="1600" dirty="0" smtClean="0">
            <a:solidFill>
              <a:schemeClr val="bg1"/>
            </a:solidFill>
            <a:latin typeface="Arial"/>
            <a:cs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tx2"/>
          </a:solidFill>
        </a:ln>
      </a:spPr>
      <a:bodyPr/>
      <a:lstStyle/>
      <a:style>
        <a:lnRef idx="1">
          <a:schemeClr val="accent5"/>
        </a:lnRef>
        <a:fillRef idx="0">
          <a:schemeClr val="accent5"/>
        </a:fillRef>
        <a:effectRef idx="0">
          <a:schemeClr val="accent5"/>
        </a:effectRef>
        <a:fontRef idx="minor">
          <a:schemeClr val="tx1"/>
        </a:fontRef>
      </a:style>
    </a:lnDef>
    <a:txDef>
      <a:spPr/>
      <a:bodyPr vert="horz" wrap="square" lIns="0" tIns="0" rIns="0" bIns="0" numCol="1" rtlCol="0">
        <a:normAutofit/>
      </a:bodyPr>
      <a:lstStyle>
        <a:defPPr marL="0">
          <a:lnSpc>
            <a:spcPts val="2200"/>
          </a:lnSpc>
          <a:spcBef>
            <a:spcPts val="1100"/>
          </a:spcBef>
          <a:buClr>
            <a:schemeClr val="tx2"/>
          </a:buClr>
          <a:defRPr sz="1600" dirty="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55661</TotalTime>
  <Words>2921</Words>
  <Application>Microsoft Office PowerPoint</Application>
  <PresentationFormat>Custom</PresentationFormat>
  <Paragraphs>328</Paragraphs>
  <Slides>33</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Cambria</vt:lpstr>
      <vt:lpstr>Cambria Math</vt:lpstr>
      <vt:lpstr>Century Gothic</vt:lpstr>
      <vt:lpstr>Helvetica Neue Medium</vt:lpstr>
      <vt:lpstr>Lucida Grande</vt:lpstr>
      <vt:lpstr>Wingdings</vt:lpstr>
      <vt:lpstr>Annalect 042716</vt:lpstr>
      <vt:lpstr>Equation</vt:lpstr>
      <vt:lpstr>Annalect (US) MMM framework</vt:lpstr>
      <vt:lpstr>Wish list of the model platform</vt:lpstr>
      <vt:lpstr>MMM workflow and Marketing Science MMM Platform (msmp) high level structure</vt:lpstr>
      <vt:lpstr>MMM process is a collaborative and an iterative process.</vt:lpstr>
      <vt:lpstr>PowerPoint Presentation</vt:lpstr>
      <vt:lpstr>adstock : prolonged or lagged effect</vt:lpstr>
      <vt:lpstr>Diminishing return transformation</vt:lpstr>
      <vt:lpstr>adr (AdResponse transformation) </vt:lpstr>
      <vt:lpstr>Other frequently transformations modelers use often in models</vt:lpstr>
      <vt:lpstr>PowerPoint Presentation</vt:lpstr>
      <vt:lpstr>msmp R functions</vt:lpstr>
      <vt:lpstr>MMM project (data and code) organization and workflow</vt:lpstr>
      <vt:lpstr>PowerPoint Presentation</vt:lpstr>
      <vt:lpstr>Msmp codebase output</vt:lpstr>
      <vt:lpstr>Some plots</vt:lpstr>
      <vt:lpstr>Marketing Response Curves</vt:lpstr>
      <vt:lpstr>Optimization/Budget allocation - Channel Planner </vt:lpstr>
      <vt:lpstr>The codebase also allows network of models that represents purchase funnel or how consumer metrics influence sales.  For example, Bacardi Purchase Funnel consists of Familiarity and Sentiment driving Desire which ultimately drives Sales</vt:lpstr>
      <vt:lpstr>Toy example of nested models</vt:lpstr>
      <vt:lpstr>PowerPoint Presentation</vt:lpstr>
      <vt:lpstr>Challenges in MMM</vt:lpstr>
      <vt:lpstr>How can we use Bayesian?</vt:lpstr>
      <vt:lpstr>FAQ : choice of prior</vt:lpstr>
      <vt:lpstr>PowerPoint Presentation</vt:lpstr>
      <vt:lpstr>Bayesian regression</vt:lpstr>
      <vt:lpstr>Bayesian inference (1st step)</vt:lpstr>
      <vt:lpstr>Bayesian inference (2nd step)</vt:lpstr>
      <vt:lpstr>Bayesian inference (the 3rd step)</vt:lpstr>
      <vt:lpstr>Calculate posterior without using MCMC </vt:lpstr>
      <vt:lpstr>Bayesian regression estimator with conjugate priors</vt:lpstr>
      <vt:lpstr>FAQ : choice of prior</vt:lpstr>
      <vt:lpstr>Connection to other (regularized/shrinkage) estimators</vt:lpstr>
      <vt:lpstr>PowerPoint Presentation</vt:lpstr>
    </vt:vector>
  </TitlesOfParts>
  <Company>Annalect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Petrisko</dc:creator>
  <cp:lastModifiedBy>Julia Liu (Annalect)</cp:lastModifiedBy>
  <cp:revision>1120</cp:revision>
  <cp:lastPrinted>2016-12-20T15:35:23Z</cp:lastPrinted>
  <dcterms:created xsi:type="dcterms:W3CDTF">2016-01-13T17:44:44Z</dcterms:created>
  <dcterms:modified xsi:type="dcterms:W3CDTF">2022-09-13T15:07:33Z</dcterms:modified>
</cp:coreProperties>
</file>