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4F"/>
    <a:srgbClr val="29324D"/>
    <a:srgbClr val="214C61"/>
    <a:srgbClr val="224260"/>
    <a:srgbClr val="1D3953"/>
    <a:srgbClr val="1B354D"/>
    <a:srgbClr val="222252"/>
    <a:srgbClr val="2A276F"/>
    <a:srgbClr val="23205A"/>
    <a:srgbClr val="282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8708" autoAdjust="0"/>
  </p:normalViewPr>
  <p:slideViewPr>
    <p:cSldViewPr snapToGrid="0" snapToObjects="1">
      <p:cViewPr varScale="1">
        <p:scale>
          <a:sx n="44" d="100"/>
          <a:sy n="44" d="100"/>
        </p:scale>
        <p:origin x="1032" y="48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58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26-05B3-8743-A36E-6FB2BBD397D1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216C-DD1F-D149-A005-CBD374B1CD3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92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796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12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540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682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447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00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80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40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85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398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21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166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77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24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Introduction</a:t>
            </a:r>
            <a:r>
              <a:rPr lang="en-US" sz="2300" baseline="0" dirty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youtube.com/watch?v=vlzwuFkn88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youtube.com/watch?v=vlzwuFkn88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lickr.com/photos/allan_harris/490807061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flickr.com/photos/allan_harris/490807061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vlzwuFkn88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youtube.com/watch?v=vlzwuFkn88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32178" y="1111991"/>
            <a:ext cx="14991644" cy="11576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¿Por qué aprender a programar?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7009" y="736360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61B40BC-6D2F-0971-E1CF-134C5728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46A90C5-E3E3-7116-CFF3-91A7C970B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5E19A82-1DC5-EA90-90DB-32446CC7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CB2D341-B182-63BD-1C5C-F031DB161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8BF0EE5-C5D6-1CBF-0FE6-426C0A37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E48E921E-F742-03EE-2478-005F9B49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4 CuadroTexto">
            <a:extLst>
              <a:ext uri="{FF2B5EF4-FFF2-40B4-BE49-F238E27FC236}">
                <a16:creationId xmlns:a16="http://schemas.microsoft.com/office/drawing/2014/main" id="{B8B42C8A-E384-EA3D-B877-22F4146CBD25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0FE388-202C-6001-190A-0CA469E14A58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>
            <a:extLst>
              <a:ext uri="{FF2B5EF4-FFF2-40B4-BE49-F238E27FC236}">
                <a16:creationId xmlns:a16="http://schemas.microsoft.com/office/drawing/2014/main" id="{140931AD-709B-8787-6AEB-45EFB4D85868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pic>
        <p:nvPicPr>
          <p:cNvPr id="28" name="Picture 2" descr="Imagen corporativa. Servei Públic d'Ocupació de Catalunya">
            <a:extLst>
              <a:ext uri="{FF2B5EF4-FFF2-40B4-BE49-F238E27FC236}">
                <a16:creationId xmlns:a16="http://schemas.microsoft.com/office/drawing/2014/main" id="{2A4C5797-793D-C37C-491F-1DCAB0980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8327302"/>
            <a:ext cx="2114551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5">
            <a:extLst>
              <a:ext uri="{FF2B5EF4-FFF2-40B4-BE49-F238E27FC236}">
                <a16:creationId xmlns:a16="http://schemas.microsoft.com/office/drawing/2014/main" id="{167661F0-4128-E9F2-8A5E-99E4371D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1" t="2916"/>
          <a:stretch>
            <a:fillRect/>
          </a:stretch>
        </p:blipFill>
        <p:spPr bwMode="auto">
          <a:xfrm>
            <a:off x="14649366" y="8428902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logo-consorci – inlingua Lleida">
            <a:extLst>
              <a:ext uri="{FF2B5EF4-FFF2-40B4-BE49-F238E27FC236}">
                <a16:creationId xmlns:a16="http://schemas.microsoft.com/office/drawing/2014/main" id="{FADCE88C-BEFA-5443-B2FA-4DB2D006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23" y="8233639"/>
            <a:ext cx="29273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</a:t>
            </a: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umanos</a:t>
            </a: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25536" y="2282235"/>
            <a:ext cx="6128703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Mientras suena la música: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Mazo derecha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atrás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hacia atrás 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hombro derecho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hombro izquierdo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Manta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derecha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</a:t>
            </a:r>
            <a:r>
              <a:rPr lang="es-AR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caldera 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derecha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</a:t>
            </a:r>
            <a:r>
              <a:rPr lang="es-AR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caldera 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izquierda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nalgas izquierdas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nalgas derechas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AR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AR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3186271-1789-9937-E950-EE30F31E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B79B2B-3602-CCB1-40AB-9660CB9F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10ADC3D-BBCE-348A-96BD-8FEA1FC3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4FB1415-C1FE-A8AC-58CC-31818BC92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8E80F0F-7351-1A96-9813-D119619B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9702F3A-E3B1-D477-9333-17F2557B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2753DAD6-E9D7-A9C9-3DF2-34919AB9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F86BAA8-1B72-578D-AECD-E94470A08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1AB8D1B-8730-AEBE-6521-26C48784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E06C8D3-B700-ABA6-9D7D-5E026EF9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8591A1A-1293-2349-2A59-6BCB34207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1F7BBE5-E275-8ADD-828B-4A3E78CA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C2F2DA6-A1B7-7D1D-29F7-2FF613EC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4 CuadroTexto">
            <a:extLst>
              <a:ext uri="{FF2B5EF4-FFF2-40B4-BE49-F238E27FC236}">
                <a16:creationId xmlns:a16="http://schemas.microsoft.com/office/drawing/2014/main" id="{CE9F4233-2548-E807-8390-3811F0015C2E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61D0BBC-EE41-F919-AB75-1AAAD5EB3E9D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6 CuadroTexto">
            <a:extLst>
              <a:ext uri="{FF2B5EF4-FFF2-40B4-BE49-F238E27FC236}">
                <a16:creationId xmlns:a16="http://schemas.microsoft.com/office/drawing/2014/main" id="{4F01BDE9-AC4E-6EC0-C1D5-E8376465FB48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Humanos...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1"/>
          <p:cNvSpPr txBox="1"/>
          <p:nvPr/>
        </p:nvSpPr>
        <p:spPr>
          <a:xfrm>
            <a:off x="1140777" y="2222879"/>
            <a:ext cx="5873700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Mientras suena la música: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Mazo derecha hacia adelante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atrás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hacia atrás 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hombro derecho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hombro izquierdo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n-US" sz="24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derecha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</a:t>
            </a:r>
            <a:r>
              <a:rPr lang="en-US" sz="2400" dirty="0" err="1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cadera</a:t>
            </a:r>
            <a:r>
              <a:rPr lang="es-AR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derecha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</a:t>
            </a:r>
            <a:r>
              <a:rPr lang="en-US" sz="2400" dirty="0" err="1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cadera</a:t>
            </a:r>
            <a:r>
              <a:rPr lang="es-AR" sz="2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izquierda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nalgas izquierdas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nalgas derechas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C053E28-C7FF-2E7C-3ABC-2875AA0C2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50311E-508E-CE45-267C-7CBF7ED4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BE3B4CE-D9F3-2EEC-DA0C-06C7CDA8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4357BD-D618-BC5F-0EDF-1DE8B60E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9F39E90-5C35-FED8-DEAC-4F1CB6198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B6895C7-3C04-CFB6-AB4C-CD4B1EC8D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0C13BAB-2060-0DF9-1A02-F17D17FD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BA08513-A00C-28CC-AAED-27EB8C83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9860191-0EAD-02BB-C626-D2093837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6391C9A-5318-7EFC-4B42-9DF73A5E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B2D0A8A-67E3-A4A8-D6C1-588115584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F52EEE1E-C0B2-C0C4-3374-9796A66C0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18FE9073-8F37-B194-494D-C9CFD99C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4 CuadroTexto">
            <a:extLst>
              <a:ext uri="{FF2B5EF4-FFF2-40B4-BE49-F238E27FC236}">
                <a16:creationId xmlns:a16="http://schemas.microsoft.com/office/drawing/2014/main" id="{446B8F67-DB17-6EB2-1B70-BD41C0F8C28C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CF13C5C-3ABE-0A90-4F7E-3E2FF68B2885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6 CuadroTexto">
            <a:extLst>
              <a:ext uri="{FF2B5EF4-FFF2-40B4-BE49-F238E27FC236}">
                <a16:creationId xmlns:a16="http://schemas.microsoft.com/office/drawing/2014/main" id="{7C047E68-33C7-8C6B-F352-24F7EEA0CEAB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/>
        </p:nvSpPr>
        <p:spPr>
          <a:xfrm>
            <a:off x="1952625" y="3602100"/>
            <a:ext cx="124206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payaso persiguió al auto y el auto chocó contra la carpa y la carpa cayó sobre el payaso y el auto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Python...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936" y="7665396"/>
            <a:ext cx="10665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Imagen: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en-US" sz="1600" dirty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8E0A80E-8B77-0F83-1E38-24788231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3A058D0-4759-0B83-9F2B-DF0801259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FAE1F2D-5156-1711-BD54-5ED64879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A1CA3FE-A3C3-6669-9BA2-8CB23D778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C2A20880-A576-06CE-F0AB-0E23F736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E83FC5F-3109-B500-E67F-8E7B8961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2F71DEB-7F9D-AA2C-6BF7-79F3B7F12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B423EFE-5EF6-C980-B2E1-74EB7984F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CD1270F-3D1E-4D1A-3AA7-E62F0937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3F20F5A-DF16-753A-07F0-2E432142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DE76D9A-FB52-CCC8-C0FF-036CD24E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415329B0-1C92-A255-EE92-581ABC9D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9CDA687-CD05-59C8-F36F-A6B9B5B8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4 CuadroTexto">
            <a:extLst>
              <a:ext uri="{FF2B5EF4-FFF2-40B4-BE49-F238E27FC236}">
                <a16:creationId xmlns:a16="http://schemas.microsoft.com/office/drawing/2014/main" id="{61F311DC-8908-7A63-248E-926A5CEC875B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99BF03E-2794-714E-FD4D-C7771484A0C1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6 CuadroTexto">
            <a:extLst>
              <a:ext uri="{FF2B5EF4-FFF2-40B4-BE49-F238E27FC236}">
                <a16:creationId xmlns:a16="http://schemas.microsoft.com/office/drawing/2014/main" id="{8144D9E0-89FC-C863-0E37-AF4631B4242D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5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600"/>
                            </p:stCondLst>
                            <p:childTnLst>
                              <p:par>
                                <p:cTn id="1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6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3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Python...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672" y="5905976"/>
            <a:ext cx="2600528" cy="17594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9936" y="7665396"/>
            <a:ext cx="1055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Imagen: </a:t>
            </a:r>
            <a:r>
              <a:rPr lang="en-US" sz="1600" dirty="0">
                <a:solidFill>
                  <a:schemeClr val="bg1"/>
                </a:solidFill>
                <a:hlinkClick r:id="rId4"/>
              </a:rPr>
              <a:t>https://www.flickr.com/photos/allan_harris/4908070612/</a:t>
            </a:r>
            <a:r>
              <a:rPr lang="en-US" sz="1600" dirty="0">
                <a:solidFill>
                  <a:schemeClr val="bg1"/>
                </a:solidFill>
              </a:rPr>
              <a:t> Attribution-NoDerivs 2.0 Generic (CC BY-ND 2.0)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024409E-42B6-B515-A371-51B9B382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F9F354-EE9E-12EB-6708-DB080D81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3E392A9-D3DC-164C-3C19-048C995C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EE0B4B1-8BE3-1E79-4BFA-5DBE7DF9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3B2D3A9-61DA-6FDE-8D43-4BAAF546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06249EA-CC92-BDA6-AE1F-537948DB7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E6C23EF-60D0-87E9-4AB4-5E01ECA0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55FBB78-F311-D208-E0BD-BC28025A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B5B8D6A-AEA6-45EE-B509-58E5095C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89A20B3-1330-B3AC-1484-59D83EBFB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82085E5-E161-DC2E-A36F-92BDFEB00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3C92C436-8108-3EF8-B56C-E981611E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93E33A4-DB7B-581E-C99B-B4CC5398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4 CuadroTexto">
            <a:extLst>
              <a:ext uri="{FF2B5EF4-FFF2-40B4-BE49-F238E27FC236}">
                <a16:creationId xmlns:a16="http://schemas.microsoft.com/office/drawing/2014/main" id="{A3A25A3D-CC82-80C0-3E28-C1B39460C5C9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4DCAD2-8678-A29D-1942-40A43344FCD2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16 CuadroTexto">
            <a:extLst>
              <a:ext uri="{FF2B5EF4-FFF2-40B4-BE49-F238E27FC236}">
                <a16:creationId xmlns:a16="http://schemas.microsoft.com/office/drawing/2014/main" id="{170B2B83-9990-2AC7-EBC5-64974C72C4C1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186244" y="719846"/>
            <a:ext cx="10285813" cy="8236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E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input(‘Introduce el archivo:')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es-E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open(</a:t>
            </a:r>
            <a:r>
              <a:rPr lang="es-ES" sz="24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s-E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algn="ctr"/>
            <a:endParaRPr lang="es-ES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conteos = </a:t>
            </a:r>
            <a:r>
              <a:rPr lang="es-E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línea in </a:t>
            </a:r>
            <a:r>
              <a:rPr lang="es-E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palabras = </a:t>
            </a:r>
            <a:r>
              <a:rPr lang="es-E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palabra in palabras: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conteos[palabra] = </a:t>
            </a:r>
            <a:r>
              <a:rPr lang="es-ES" sz="2400" b="1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conteos.get</a:t>
            </a:r>
            <a:r>
              <a:rPr lang="es-E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(palabra,0) + 1</a:t>
            </a:r>
          </a:p>
          <a:p>
            <a:pPr lvl="0">
              <a:buClr>
                <a:srgbClr val="00FF00"/>
              </a:buClr>
            </a:pPr>
            <a:endParaRPr lang="es-ES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lang="es-ES" sz="24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lang="es-ES" sz="24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palabra,conteo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conteos.items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conteo &gt;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endParaRPr lang="es-ES" sz="24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lang="es-ES" sz="2400" b="1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</a:pPr>
            <a:endParaRPr lang="es-ES" sz="24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24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4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s-E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ES" sz="2400" b="1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s-ES" sz="24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9775371" y="1778000"/>
            <a:ext cx="6386308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Introduce el archivo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words.txt   </a:t>
            </a:r>
            <a:r>
              <a:rPr lang="es-AR" sz="36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16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9775372" y="5367059"/>
            <a:ext cx="6386308" cy="16891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words.py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Introduce archivo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clown.txt </a:t>
            </a:r>
            <a:r>
              <a:rPr lang="es-AR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6E7DC28-BA34-D4FC-2921-3B32E659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F13F1D-1881-C56C-2E0F-B8F238D4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0A26474-2947-9C46-F736-2AD963BD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C04078-CCC4-D237-F01A-D00F535F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B57625B-2FB4-89F7-CA20-9DE64524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C15DA5-C8C0-50EC-4774-E4471656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7ABD4DB-1136-F79F-1D56-C41A1D49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50FA4D2-C83B-7D53-B768-F3087F8B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DD829CD-B2F4-9E0C-638B-006A9A064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1388DA6-8D83-96A3-FBE4-5A477BA9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DEE2A2B-58FB-3909-3D77-14B791C55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567C12E6-CB33-AA14-843C-0059BC2F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6B8D764-D75D-6655-D43F-5F91BE754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4 CuadroTexto">
            <a:extLst>
              <a:ext uri="{FF2B5EF4-FFF2-40B4-BE49-F238E27FC236}">
                <a16:creationId xmlns:a16="http://schemas.microsoft.com/office/drawing/2014/main" id="{EA3B8185-DA73-1B23-B598-9562620F75DA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06C3F2F-7E0E-8C9F-5946-E04C6ABD0F56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6 CuadroTexto">
            <a:extLst>
              <a:ext uri="{FF2B5EF4-FFF2-40B4-BE49-F238E27FC236}">
                <a16:creationId xmlns:a16="http://schemas.microsoft.com/office/drawing/2014/main" id="{83D06205-AA5D-045A-8B2F-B09498100DC5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Lenguajes de Programación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427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Imagen corporativa. Servei Públic d'Ocupació de Catalunya">
            <a:extLst>
              <a:ext uri="{FF2B5EF4-FFF2-40B4-BE49-F238E27FC236}">
                <a16:creationId xmlns:a16="http://schemas.microsoft.com/office/drawing/2014/main" id="{FD1AA9A7-B9F5-51F2-69F7-511CA16D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8327302"/>
            <a:ext cx="2114551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5">
            <a:extLst>
              <a:ext uri="{FF2B5EF4-FFF2-40B4-BE49-F238E27FC236}">
                <a16:creationId xmlns:a16="http://schemas.microsoft.com/office/drawing/2014/main" id="{59B85AA4-84DD-5F7B-6C18-A9B753C04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1" t="2916"/>
          <a:stretch>
            <a:fillRect/>
          </a:stretch>
        </p:blipFill>
        <p:spPr bwMode="auto">
          <a:xfrm>
            <a:off x="14649366" y="8428902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-consorci – inlingua Lleida">
            <a:extLst>
              <a:ext uri="{FF2B5EF4-FFF2-40B4-BE49-F238E27FC236}">
                <a16:creationId xmlns:a16="http://schemas.microsoft.com/office/drawing/2014/main" id="{8457A46B-9056-979A-AC24-DEC47F1C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23" y="8233639"/>
            <a:ext cx="29273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9886431-6F56-DC85-1E2F-04C3A195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9D9D568-2360-0997-DD66-D3E6146C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8FA632C-EC27-3D0B-0867-30212EEF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F2230FB-AA28-38A6-06B2-40AF49A31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98E4C04-0DC9-EE57-1ABB-A04D32AA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1F2B49F-FEAF-DB34-0656-2487BFE1C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FE01C95-0B3E-3309-DB3C-5C770FF5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22A68859-295A-D883-7420-441B22D7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D90D02E-8E94-73E6-8D20-FCCC1080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C3FEC2F-F7A4-DC49-4187-340236D7B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EDA7B0C-62A7-729E-472E-79F7B0B08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046128F5-59D4-F95F-D3ED-0698E5C9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BD3376-DFBE-4931-AE4D-0019F79E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4 CuadroTexto">
            <a:extLst>
              <a:ext uri="{FF2B5EF4-FFF2-40B4-BE49-F238E27FC236}">
                <a16:creationId xmlns:a16="http://schemas.microsoft.com/office/drawing/2014/main" id="{493D559D-6A8D-0C6C-3239-1604852F618A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143F84F-1048-AE69-F846-BED4454D2311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16 CuadroTexto">
            <a:extLst>
              <a:ext uri="{FF2B5EF4-FFF2-40B4-BE49-F238E27FC236}">
                <a16:creationId xmlns:a16="http://schemas.microsoft.com/office/drawing/2014/main" id="{BE5FE80C-E753-1566-A32D-3AF2969FB1E7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computadoras quieren ser útiles...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idx="1"/>
          </p:nvPr>
        </p:nvSpPr>
        <p:spPr>
          <a:xfrm>
            <a:off x="812800" y="1909500"/>
            <a:ext cx="8564664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computadoras se construyen con un solo propósito: hacer las cosas por nosotros.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Pero, necesitamos hablar su idioma para describirles qué queremos que realicen.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los usuarios es una tarea sencilla. Otra persona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ya introdujo distintos programas (instrucciones) en la computadora y los usuarios solo tienen que elegir los que desean usar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9982200" y="51181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</p:txBody>
      </p:sp>
      <p:sp>
        <p:nvSpPr>
          <p:cNvPr id="223" name="Shape 223"/>
          <p:cNvSpPr/>
          <p:nvPr/>
        </p:nvSpPr>
        <p:spPr>
          <a:xfrm>
            <a:off x="104013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8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04013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18237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118237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13246100" y="69088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13246100" y="5524500"/>
            <a:ext cx="10921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800" dirty="0">
                <a:latin typeface="Arial" charset="0"/>
                <a:ea typeface="Arial" charset="0"/>
                <a:cs typeface="Arial" charset="0"/>
                <a:sym typeface="Cabin"/>
              </a:rPr>
              <a:t>¿Qué sigue?</a:t>
            </a:r>
            <a:endParaRPr lang="es-AR" sz="26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14541500" y="62484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7000" y="2755211"/>
            <a:ext cx="2006600" cy="199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12992100" y="2337700"/>
            <a:ext cx="1803400" cy="1270000"/>
          </a:xfrm>
          <a:prstGeom prst="wedgeEllipseCallout">
            <a:avLst>
              <a:gd name="adj1" fmla="val -29134"/>
              <a:gd name="adj2" fmla="val 66404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3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sigue</a:t>
            </a:r>
            <a:r>
              <a:rPr lang="es-AR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C58B935-918C-C850-BA92-1C4265DF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B323D8-A40A-E0AB-D32B-D4FF8106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4544EAB-DE71-1080-D2AD-D85E677F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E130830-2DC0-63F3-C264-529BB81C2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1126805-4E05-EB43-595D-25EC8033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0124AD7-B889-C5BB-CB5C-2ABC7ED2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2E181A3-A4A8-5CD0-6FCD-EC67B927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4 CuadroTexto">
            <a:extLst>
              <a:ext uri="{FF2B5EF4-FFF2-40B4-BE49-F238E27FC236}">
                <a16:creationId xmlns:a16="http://schemas.microsoft.com/office/drawing/2014/main" id="{EAFDC8FE-8468-2512-4096-52AB95759F6E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CBA8B9-F6E0-AE0B-0A08-2EB2C862A547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D95B52C1-E51B-590D-95EB-869BE006AEC2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2800" y="1216296"/>
            <a:ext cx="12585700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anticipan necesidades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idx="1"/>
          </p:nvPr>
        </p:nvSpPr>
        <p:spPr>
          <a:xfrm>
            <a:off x="353265" y="2836240"/>
            <a:ext cx="9235237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aplicaciones para iPhone/Android son un mercado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aplicaciones para 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iPhone/Android tienen más de 3,000 millones de descargas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Muchos programadores dejaron sus trabajos para convertirse en desarrolladores de tiempo completo de iPhone/Android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conocen </a:t>
            </a:r>
            <a:r>
              <a:rPr lang="es-AR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funcionamiento del programa</a:t>
            </a:r>
          </a:p>
        </p:txBody>
      </p:sp>
      <p:sp>
        <p:nvSpPr>
          <p:cNvPr id="238" name="Shape 238"/>
          <p:cNvSpPr/>
          <p:nvPr/>
        </p:nvSpPr>
        <p:spPr>
          <a:xfrm>
            <a:off x="9740900" y="5283200"/>
            <a:ext cx="5702299" cy="3149600"/>
          </a:xfrm>
          <a:prstGeom prst="roundRect">
            <a:avLst>
              <a:gd name="adj" fmla="val 1306"/>
            </a:avLst>
          </a:prstGeom>
          <a:solidFill>
            <a:schemeClr val="accent1">
              <a:alpha val="49411"/>
            </a:schemeClr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Shape 239"/>
          <p:cNvSpPr/>
          <p:nvPr/>
        </p:nvSpPr>
        <p:spPr>
          <a:xfrm>
            <a:off x="9810750" y="5689600"/>
            <a:ext cx="1441450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s-AR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¡Elígeme!</a:t>
            </a:r>
          </a:p>
        </p:txBody>
      </p:sp>
      <p:sp>
        <p:nvSpPr>
          <p:cNvPr id="240" name="Shape 240"/>
          <p:cNvSpPr/>
          <p:nvPr/>
        </p:nvSpPr>
        <p:spPr>
          <a:xfrm>
            <a:off x="9810750" y="7073900"/>
            <a:ext cx="144144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¡Elígeme!</a:t>
            </a:r>
          </a:p>
        </p:txBody>
      </p:sp>
      <p:sp>
        <p:nvSpPr>
          <p:cNvPr id="241" name="Shape 241"/>
          <p:cNvSpPr/>
          <p:nvPr/>
        </p:nvSpPr>
        <p:spPr>
          <a:xfrm>
            <a:off x="11316368" y="5689600"/>
            <a:ext cx="1422399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Elígeme!</a:t>
            </a:r>
          </a:p>
        </p:txBody>
      </p:sp>
      <p:sp>
        <p:nvSpPr>
          <p:cNvPr id="242" name="Shape 242"/>
          <p:cNvSpPr/>
          <p:nvPr/>
        </p:nvSpPr>
        <p:spPr>
          <a:xfrm>
            <a:off x="11316368" y="7073900"/>
            <a:ext cx="1358231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Elígeme!</a:t>
            </a:r>
          </a:p>
        </p:txBody>
      </p:sp>
      <p:sp>
        <p:nvSpPr>
          <p:cNvPr id="243" name="Shape 243"/>
          <p:cNvSpPr/>
          <p:nvPr/>
        </p:nvSpPr>
        <p:spPr>
          <a:xfrm>
            <a:off x="12865768" y="7073900"/>
            <a:ext cx="1748590" cy="1092199"/>
          </a:xfrm>
          <a:prstGeom prst="roundRect">
            <a:avLst>
              <a:gd name="adj" fmla="val 3767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dirty="0">
                <a:latin typeface="Arial" charset="0"/>
                <a:ea typeface="Arial" charset="0"/>
                <a:cs typeface="Arial" charset="0"/>
                <a:sym typeface="Cabin"/>
              </a:rPr>
              <a:t>¡</a:t>
            </a: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Págame</a:t>
            </a:r>
            <a:r>
              <a:rPr lang="en-US" sz="26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</a:t>
            </a:r>
          </a:p>
        </p:txBody>
      </p:sp>
      <p:sp>
        <p:nvSpPr>
          <p:cNvPr id="244" name="Shape 244"/>
          <p:cNvSpPr/>
          <p:nvPr/>
        </p:nvSpPr>
        <p:spPr>
          <a:xfrm>
            <a:off x="13004800" y="5689600"/>
            <a:ext cx="1479550" cy="1092199"/>
          </a:xfrm>
          <a:prstGeom prst="roundRect">
            <a:avLst>
              <a:gd name="adj" fmla="val 3767"/>
            </a:avLst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000000"/>
              </a:buClr>
              <a:buSzPct val="25000"/>
            </a:pPr>
            <a:r>
              <a:rPr lang="es-AR" sz="2600" dirty="0">
                <a:latin typeface="Arial" charset="0"/>
                <a:ea typeface="Arial" charset="0"/>
                <a:cs typeface="Arial" charset="0"/>
                <a:sym typeface="Cabin"/>
              </a:rPr>
              <a:t>¡Elígeme!</a:t>
            </a:r>
          </a:p>
        </p:txBody>
      </p:sp>
      <p:sp>
        <p:nvSpPr>
          <p:cNvPr id="245" name="Shape 245"/>
          <p:cNvSpPr/>
          <p:nvPr/>
        </p:nvSpPr>
        <p:spPr>
          <a:xfrm>
            <a:off x="14300200" y="6413500"/>
            <a:ext cx="876300" cy="8763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0" y="984650"/>
            <a:ext cx="2171700" cy="402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10750" y="3546475"/>
            <a:ext cx="800099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10718800" y="2463800"/>
            <a:ext cx="2412999" cy="1270000"/>
          </a:xfrm>
          <a:prstGeom prst="wedgeEllipseCallout">
            <a:avLst>
              <a:gd name="adj1" fmla="val -47109"/>
              <a:gd name="adj2" fmla="val 66488"/>
            </a:avLst>
          </a:prstGeom>
          <a:blipFill rotWithShape="1">
            <a:blip r:embed="rId6">
              <a:alphaModFix/>
            </a:blip>
            <a:stretch>
              <a:fillRect/>
            </a:stretch>
          </a:blipFill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9" name="Shape 249"/>
          <p:cNvCxnSpPr/>
          <p:nvPr/>
        </p:nvCxnSpPr>
        <p:spPr>
          <a:xfrm>
            <a:off x="12376150" y="3783012"/>
            <a:ext cx="628650" cy="3290888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A83762-1A7C-9A99-B1E2-48702FB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100D99-9458-F383-B63C-0B9C8601D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777BDE2-1465-4094-890D-DEEC5A3D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0B256D-9885-109F-FC3F-B62B0CA4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666573F-CF3E-E3DA-17B5-0255DD25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DD4E14E-45D1-7226-D31B-541828733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5DA5E12-37A5-F8FB-09C7-D2F0B7A0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79C8A70-C534-86CC-98F5-6DCDA76C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7858BB4-A1A3-9175-9B05-2C2F75F7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10AD5993-3876-BA1E-902B-E2A5DD8246A0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390964-9360-C6C1-1004-1D1320351AE2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6 CuadroTexto">
            <a:extLst>
              <a:ext uri="{FF2B5EF4-FFF2-40B4-BE49-F238E27FC236}">
                <a16:creationId xmlns:a16="http://schemas.microsoft.com/office/drawing/2014/main" id="{50B04128-FDAA-DF17-2F54-2CCE53DD5996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Usuarios vs. </a:t>
            </a: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Programadores</a:t>
            </a:r>
            <a:endParaRPr lang="es-AR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idx="1"/>
          </p:nvPr>
        </p:nvSpPr>
        <p:spPr>
          <a:xfrm>
            <a:off x="812800" y="2227120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usuarios ven a las computadoras como un conjunto de herramientas: procesador de texto, hoja de cálculo, mapa, listado de cosas para hacer, etc. 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aprenden sobre el “funcionamiento” de la computadora y su lenguaje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programadores tienen 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algunas herramientas que los ayudan a construir nuevas herramientas</a:t>
            </a:r>
            <a:endParaRPr lang="es-AR" sz="32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veces, los programadores escriben herramientas para muchos usuarios y, en ocasiones, escriben pequeños “asistentes” para poder automatizar una tarea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3485F6C-8BAF-4F32-A90E-E56430F9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F61999-81DD-8CCE-5547-9A7E99224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983BEA-C130-9CF7-2B9A-0D0973234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56E066F-218D-CE2F-B826-0D5CF2F5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1071BC-45B5-4E42-E125-5E7F219F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1F6EE47-B198-9D3F-36DB-AD49BE78B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E7156AC-D993-D1CF-2298-916573D9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26A45E0-64C6-1549-3A3A-B3E23DCE5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23318D1-C1C4-21C0-1420-CEE401A9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C274654-6933-252B-420D-059D1059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E824118-2C73-158A-457B-75C2F670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4 CuadroTexto">
            <a:extLst>
              <a:ext uri="{FF2B5EF4-FFF2-40B4-BE49-F238E27FC236}">
                <a16:creationId xmlns:a16="http://schemas.microsoft.com/office/drawing/2014/main" id="{B2012657-7683-950A-9F99-94C73DD1A4F7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89FAE02-1362-4289-8D56-BFCCFB9F27C8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6 CuadroTexto">
            <a:extLst>
              <a:ext uri="{FF2B5EF4-FFF2-40B4-BE49-F238E27FC236}">
                <a16:creationId xmlns:a16="http://schemas.microsoft.com/office/drawing/2014/main" id="{8D2D0194-6022-F80E-2569-20E1190C315A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6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¿Por qué ser un programador</a:t>
            </a:r>
            <a:r>
              <a:rPr lang="es-AR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812800" y="2498369"/>
            <a:ext cx="14630400" cy="62102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2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que una tarea se realice – </a:t>
            </a:r>
            <a:r>
              <a:rPr lang="es-AR" sz="2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como</a:t>
            </a:r>
            <a:r>
              <a:rPr lang="es-AR" sz="2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 y programador</a:t>
            </a:r>
            <a:endParaRPr lang="es-AR" sz="2400" b="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2400" b="1" dirty="0"/>
              <a:t>Automatizar el envío de correos</a:t>
            </a:r>
            <a:r>
              <a:rPr lang="es-ES" sz="2400" b="0" dirty="0"/>
              <a:t>: Un script en Python puede enviar correos automáticamente con información de seguimiento o recordatorios.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ES" sz="2400" b="1" dirty="0"/>
              <a:t>Generar informes automáticos</a:t>
            </a:r>
            <a:r>
              <a:rPr lang="es-ES" sz="2400" b="0" dirty="0"/>
              <a:t>: Un </a:t>
            </a:r>
            <a:r>
              <a:rPr lang="es-ES" sz="2400" b="0" dirty="0" err="1"/>
              <a:t>bot</a:t>
            </a:r>
            <a:r>
              <a:rPr lang="es-ES" sz="2400" b="0" dirty="0"/>
              <a:t> que analiza datos financieros y crea reportes en Excel sin intervención manual.</a:t>
            </a:r>
            <a:endParaRPr lang="es-AR" sz="2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24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producir algo </a:t>
            </a:r>
            <a:r>
              <a:rPr lang="es-AR" sz="24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que otros utilizarán – trabajo de programación</a:t>
            </a:r>
            <a:endParaRPr lang="es-AR" sz="2400" b="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2400" dirty="0"/>
              <a:t>Desarrollar una app </a:t>
            </a:r>
            <a:r>
              <a:rPr lang="es-ES" sz="2400" b="0" dirty="0"/>
              <a:t>de entrega de comida como </a:t>
            </a:r>
            <a:r>
              <a:rPr lang="es-ES" sz="2400" b="0" dirty="0" err="1"/>
              <a:t>Glovo</a:t>
            </a:r>
            <a:r>
              <a:rPr lang="es-ES" sz="2400" b="0" dirty="0"/>
              <a:t> o </a:t>
            </a:r>
            <a:r>
              <a:rPr lang="es-ES" sz="2400" b="0" dirty="0" err="1"/>
              <a:t>UberEats</a:t>
            </a:r>
            <a:r>
              <a:rPr lang="es-ES" sz="2400" b="0" dirty="0"/>
              <a:t>.</a:t>
            </a:r>
            <a:endParaRPr lang="es-AR" sz="2400" b="0" dirty="0"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2400" dirty="0"/>
              <a:t>Crear un </a:t>
            </a:r>
            <a:r>
              <a:rPr lang="es-ES" sz="2400" dirty="0" err="1"/>
              <a:t>chatbot</a:t>
            </a:r>
            <a:r>
              <a:rPr lang="es-ES" sz="2400" dirty="0"/>
              <a:t> de atención al cliente</a:t>
            </a:r>
            <a:r>
              <a:rPr lang="es-ES" sz="2400" b="0" dirty="0"/>
              <a:t> con inteligencia artificial en WhatsApp.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ES" sz="2400" dirty="0"/>
              <a:t>Construir un sitio web que permita hacer reservas</a:t>
            </a:r>
            <a:r>
              <a:rPr lang="es-ES" sz="2400" b="0" dirty="0"/>
              <a:t> (hoteles, restaurantes, eventos).</a:t>
            </a:r>
            <a:endParaRPr lang="es-AR" sz="2400" b="0" dirty="0">
              <a:sym typeface="Cabin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EF1C5B-E2F1-E04A-D6A5-E76585E9C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9FF676-943F-2DC9-6B48-0C546B109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A270852-27EE-7235-62CE-5F7F9A4B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2B2001E-342E-D197-F53B-7C4753DC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443D6E8-A48C-E6A8-CD42-E239D166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79FEA6F-66C7-C451-B6A2-9FB85E75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6C071B8-DE52-2623-C8C8-916B7D2F6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B6E074-3ACE-BE50-7487-0C9F7412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1124E9A-6A94-3264-59BA-37162027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95AD448-85F3-3455-8C7D-71E43488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C7C8AE2-C5AF-F355-B6B2-EBBDE9D7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4 CuadroTexto">
            <a:extLst>
              <a:ext uri="{FF2B5EF4-FFF2-40B4-BE49-F238E27FC236}">
                <a16:creationId xmlns:a16="http://schemas.microsoft.com/office/drawing/2014/main" id="{3121D8BE-9278-8A7C-4DDC-573975D0C66E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92BE618-7FD4-89EE-082D-117B5A1644FF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6 CuadroTexto">
            <a:extLst>
              <a:ext uri="{FF2B5EF4-FFF2-40B4-BE49-F238E27FC236}">
                <a16:creationId xmlns:a16="http://schemas.microsoft.com/office/drawing/2014/main" id="{0B357B36-933F-6FBE-9017-D7A8FA502AF7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Shape 260"/>
          <p:cNvCxnSpPr/>
          <p:nvPr/>
        </p:nvCxnSpPr>
        <p:spPr>
          <a:xfrm rot="10800000" flipH="1">
            <a:off x="5083700" y="4085193"/>
            <a:ext cx="1042306" cy="1261323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 flipH="1">
            <a:off x="7743561" y="4196022"/>
            <a:ext cx="67287" cy="1009322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8919123" y="4176231"/>
            <a:ext cx="2303628" cy="773154"/>
          </a:xfrm>
          <a:prstGeom prst="straightConnector1">
            <a:avLst/>
          </a:prstGeom>
          <a:noFill/>
          <a:ln w="215900" cap="rnd" cmpd="sng">
            <a:solidFill>
              <a:srgbClr val="2E2F3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29462" y="974097"/>
            <a:ext cx="986892" cy="1403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4182064" y="2963725"/>
            <a:ext cx="8254011" cy="1319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44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Computadora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44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Hardware + Software</a:t>
            </a:r>
          </a:p>
        </p:txBody>
      </p:sp>
      <p:sp>
        <p:nvSpPr>
          <p:cNvPr id="265" name="Shape 265"/>
          <p:cNvSpPr/>
          <p:nvPr/>
        </p:nvSpPr>
        <p:spPr>
          <a:xfrm>
            <a:off x="10052467" y="4853071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Redes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155292" y="5237008"/>
            <a:ext cx="774898" cy="5277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n-US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....</a:t>
            </a: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7206" y="1053270"/>
            <a:ext cx="3018730" cy="15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59107" y="894945"/>
            <a:ext cx="1026473" cy="190517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1262418" y="6137592"/>
            <a:ext cx="14086390" cy="24980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endParaRPr lang="es-AR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Desde el punto de vista del creador del software, nosotros construimos el software. Los usuarios finales (partes interesadas/actores) son nuestros maestros. Queremos complacerlos porque, con frecuencia</a:t>
            </a:r>
            <a:r>
              <a:rPr lang="es-AR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nos pagan si están conformes con el trabajo. Sin embargo, los datos, la información y las redes son un problema que tenemos que resolver nosotros por ellos. El hardware y el software son nuestros amigos, y nuestros aliados, en esta misión.  </a:t>
            </a:r>
            <a:endParaRPr lang="es-AR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endParaRPr lang="es-AR" sz="2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429504" y="4843856"/>
            <a:ext cx="2667232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Información</a:t>
            </a:r>
          </a:p>
        </p:txBody>
      </p:sp>
      <p:sp>
        <p:nvSpPr>
          <p:cNvPr id="271" name="Shape 271"/>
          <p:cNvSpPr/>
          <p:nvPr/>
        </p:nvSpPr>
        <p:spPr>
          <a:xfrm>
            <a:off x="3540848" y="4843856"/>
            <a:ext cx="2417095" cy="1139939"/>
          </a:xfrm>
          <a:prstGeom prst="roundRect">
            <a:avLst>
              <a:gd name="adj" fmla="val 3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254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vo"/>
              <a:buNone/>
            </a:pPr>
            <a:r>
              <a:rPr lang="es-AR" sz="3800" b="0" i="0" u="none" strike="noStrike" cap="none" dirty="0">
                <a:solidFill>
                  <a:schemeClr val="lt1"/>
                </a:solidFill>
                <a:latin typeface="Ovo"/>
                <a:ea typeface="Ovo"/>
                <a:cs typeface="Ovo"/>
                <a:sym typeface="Ovo"/>
              </a:rPr>
              <a:t>Datos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7489171" y="1639073"/>
            <a:ext cx="1699355" cy="5488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Usuario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8657" y="3352940"/>
            <a:ext cx="379980" cy="54094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12577050" y="3348982"/>
            <a:ext cx="3125907" cy="5487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Programador</a:t>
            </a:r>
          </a:p>
        </p:txBody>
      </p:sp>
      <p:cxnSp>
        <p:nvCxnSpPr>
          <p:cNvPr id="276" name="Shape 276"/>
          <p:cNvCxnSpPr/>
          <p:nvPr/>
        </p:nvCxnSpPr>
        <p:spPr>
          <a:xfrm rot="10800000">
            <a:off x="10024759" y="2479513"/>
            <a:ext cx="915646" cy="883981"/>
          </a:xfrm>
          <a:prstGeom prst="straightConnector1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F2D90B2-3FC2-07A3-67AA-D580891B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1AA39-DEB7-7B8E-4815-9977528D7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04B175A-84D3-6E9A-D4D7-3FA485E85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BD4FEA6-DDA7-4F76-3289-D09AD6D4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B051E65-D268-C0D1-7C23-52332578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B26CC96-E243-09B4-81DC-AC6F01B2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8176D6-47E1-E967-7B81-D8E43380D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F30C96B-A2BE-4AAD-4897-74535FAB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2A00CB8-FD8D-289D-33C7-7A32AA1A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2ABD3CA-DE38-AE96-F746-CE19F57DF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8927EAD-A718-229B-16D6-46A84EA4D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4 CuadroTexto">
            <a:extLst>
              <a:ext uri="{FF2B5EF4-FFF2-40B4-BE49-F238E27FC236}">
                <a16:creationId xmlns:a16="http://schemas.microsoft.com/office/drawing/2014/main" id="{F2E3F046-DB3B-9E40-0028-FDACC656FD12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C0499A4-155D-4EF9-7EDE-0B97426F9DFF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6 CuadroTexto">
            <a:extLst>
              <a:ext uri="{FF2B5EF4-FFF2-40B4-BE49-F238E27FC236}">
                <a16:creationId xmlns:a16="http://schemas.microsoft.com/office/drawing/2014/main" id="{318797DD-96AB-2E04-5DC7-B347CDECE0C3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44623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4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¿Qué es un código? ¿Un Software? ¿Y un Programa</a:t>
            </a:r>
            <a:r>
              <a:rPr lang="es-AR" sz="4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476484" y="2373086"/>
            <a:ext cx="15303032" cy="5502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Una secuencia de instrucciones guardadas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una pequeña parte de nuestra inteligencia en la computadora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Resolvemos algo, lo codificamos y se lo damos a otro para que ahorre tiempo y energía tratando de resolverlo 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rgbClr val="FFFF00"/>
                </a:solidFill>
                <a:latin typeface="Arial" charset="0"/>
                <a:cs typeface="Arial" charset="0"/>
                <a:sym typeface="Cabin"/>
              </a:rPr>
              <a:t>Una obra de arte creativo</a:t>
            </a: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especial cuando hacemos un buen trabajo con la experiencia del usuario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8E99FEF-6A58-3230-DFCD-BE01F52B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48D770-C879-92F8-4C49-1A2233FC9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F90AD90-6522-237A-54E4-BF349A9B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B848EDF-C542-0CA4-DFB3-A2976882B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5DD386A-B18F-3991-C335-86FAFD17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2204ECC-5D44-2A68-CD23-5D55D42F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94A6439-9907-0C18-3849-E07AAF55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01FC657-2E9D-9351-F75D-7CD331585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58B5C484-6533-0342-B1EF-90581517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B56D51D-70DE-4817-58D9-EAF58A30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33BEF07-FCA6-A396-81AC-98D6273F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D682578-2362-25BB-C73F-526D1461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A04B946-05DE-64E2-18FA-AD3E1DE44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4 CuadroTexto">
            <a:extLst>
              <a:ext uri="{FF2B5EF4-FFF2-40B4-BE49-F238E27FC236}">
                <a16:creationId xmlns:a16="http://schemas.microsoft.com/office/drawing/2014/main" id="{0F82CA5A-6100-3117-5F55-4847B72AAD57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670D69F-4F6C-2CBE-3282-6C78FB3D3A3C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6 CuadroTexto">
            <a:extLst>
              <a:ext uri="{FF2B5EF4-FFF2-40B4-BE49-F238E27FC236}">
                <a16:creationId xmlns:a16="http://schemas.microsoft.com/office/drawing/2014/main" id="{90AB23CE-3E2B-BC1E-807F-1700EFF1C585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Humanos...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https://www.youtube.com/watch?v=gwWRjvwlLKg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30B0B16-F395-036C-ADF2-BE51393A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F3475-A6CE-72DE-D5E2-BF85F0B7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B88E30B-7F1B-1375-3104-5C75669A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A70A2BD-3E4A-3765-6FB2-2B433FE6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4283F38-3ED7-E659-E6C7-AC345394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47DCBEE-10B0-5645-48FF-7FB0E0FE5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4C71221-EFDB-8F72-AEFD-5D160775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8CAA1F46-C89C-6514-07E1-0805C804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4198B51-DD21-348E-C86B-9D92DDC6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0C9DEFC-82DA-A9F1-4A40-0A702075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5D307A5-21D9-6DBC-58F4-2A62A4AC9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4E70739-F566-468A-5D23-7BB331B2F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22B8B98-503B-D1D0-B9FF-E43D0F4E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4 CuadroTexto">
            <a:extLst>
              <a:ext uri="{FF2B5EF4-FFF2-40B4-BE49-F238E27FC236}">
                <a16:creationId xmlns:a16="http://schemas.microsoft.com/office/drawing/2014/main" id="{68CEABE3-3A40-4AF3-1B79-9B15A641C79C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7D7C8F3-2329-6B13-B331-9F0FFD1A2699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16 CuadroTexto">
            <a:extLst>
              <a:ext uri="{FF2B5EF4-FFF2-40B4-BE49-F238E27FC236}">
                <a16:creationId xmlns:a16="http://schemas.microsoft.com/office/drawing/2014/main" id="{6BAD24EB-B33D-89BA-8DFD-5739943B691C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Programas para Humanos...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25536" y="1942145"/>
            <a:ext cx="6460119" cy="64329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Mientras suena la música: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</a:t>
            </a: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adelante</a:t>
            </a:r>
            <a:endParaRPr lang="es-AR" sz="24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Mazo derecha hacia adelante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hacia atrás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hacia atrás 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hombro derecho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hombro izquierdo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Manta derecha a la nuca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caldera derecha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caldera izquierda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izquierda a nalgas izquierdas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Mano derecha a nalgas derechas</a:t>
            </a:r>
            <a:endParaRPr lang="es-AR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lvl="2">
              <a:buClr>
                <a:schemeClr val="lt1"/>
              </a:buClr>
              <a:buSzPct val="25000"/>
            </a:pPr>
            <a:r>
              <a:rPr lang="es-AR"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Meneo</a:t>
            </a:r>
          </a:p>
          <a:p>
            <a: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2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Salto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7700" y="2781300"/>
            <a:ext cx="59055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4"/>
          <p:cNvSpPr txBox="1"/>
          <p:nvPr/>
        </p:nvSpPr>
        <p:spPr>
          <a:xfrm>
            <a:off x="6206246" y="7708900"/>
            <a:ext cx="9600403" cy="4166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rgbClr val="FFFF00"/>
              </a:buClr>
              <a:buSzPct val="25000"/>
            </a:pP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https://www.youtube.com/watch?v=gwWRjvwlLKg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2B2E31A-1916-E449-FBFF-E8115460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4D0FFD-6166-B9F6-35E4-C0A14515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651EEF6-32A2-04D7-1F48-AB21FB14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351C77-F570-9C57-CF8B-B00AD1BB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8059B39-8C79-0B70-6DDC-B4DD5422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7C0D99B-92E0-BE22-5E3C-A4863E280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3763" y="3208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7AF1017-7160-4B75-7892-C9685D0C5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4" y="176715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54E6497-5C02-307C-33E5-8B27FEBB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A8D8888-21A3-1ED0-56F7-2BF1F128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93AFDA9-5EE8-35D1-2183-F92F9468B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C9FECF6-E396-A2EE-B7AE-00969D88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5C7A88F-17C7-53D0-3AA7-5086BB1F2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4B149AB4-29FB-25FE-41FF-E4779B75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4 CuadroTexto">
            <a:extLst>
              <a:ext uri="{FF2B5EF4-FFF2-40B4-BE49-F238E27FC236}">
                <a16:creationId xmlns:a16="http://schemas.microsoft.com/office/drawing/2014/main" id="{CD03B8FA-E231-BD95-74BB-E530DC9740B3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5728461-9B71-FE12-9C4C-9EF3BF9E5553}"/>
              </a:ext>
            </a:extLst>
          </p:cNvPr>
          <p:cNvSpPr/>
          <p:nvPr/>
        </p:nvSpPr>
        <p:spPr>
          <a:xfrm>
            <a:off x="13466618" y="0"/>
            <a:ext cx="2695061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16 CuadroTexto">
            <a:extLst>
              <a:ext uri="{FF2B5EF4-FFF2-40B4-BE49-F238E27FC236}">
                <a16:creationId xmlns:a16="http://schemas.microsoft.com/office/drawing/2014/main" id="{7A5A10D1-6797-59B7-7D6C-81809AF0950E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744</TotalTime>
  <Words>1197</Words>
  <Application>Microsoft Office PowerPoint</Application>
  <PresentationFormat>Personalizado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Cabin</vt:lpstr>
      <vt:lpstr>Courier New</vt:lpstr>
      <vt:lpstr>Georgia</vt:lpstr>
      <vt:lpstr>Gill Sans SemiBold</vt:lpstr>
      <vt:lpstr>Lucida Grande</vt:lpstr>
      <vt:lpstr>Ovo</vt:lpstr>
      <vt:lpstr>071215_powerpoint_template_b</vt:lpstr>
      <vt:lpstr>¿Por qué aprender a programar?</vt:lpstr>
      <vt:lpstr>Las computadoras quieren ser útiles...</vt:lpstr>
      <vt:lpstr>Los programadores anticipan necesidades</vt:lpstr>
      <vt:lpstr>Usuarios vs. Programadores</vt:lpstr>
      <vt:lpstr>¿Por qué ser un programador?</vt:lpstr>
      <vt:lpstr>Presentación de PowerPoint</vt:lpstr>
      <vt:lpstr>¿Qué es un código? ¿Un Software? ¿Y un Programa?</vt:lpstr>
      <vt:lpstr>Programas para Humanos...</vt:lpstr>
      <vt:lpstr>Programas para Humanos...</vt:lpstr>
      <vt:lpstr>Programas para Humanos...</vt:lpstr>
      <vt:lpstr>Programas para Humanos...</vt:lpstr>
      <vt:lpstr>Programas para Python...</vt:lpstr>
      <vt:lpstr>Programas para Python...</vt:lpstr>
      <vt:lpstr>Presentación de PowerPoint</vt:lpstr>
      <vt:lpstr>Lenguajes de Programación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dc:creator>Julia</dc:creator>
  <cp:lastModifiedBy>Xavier Barragan</cp:lastModifiedBy>
  <cp:revision>127</cp:revision>
  <dcterms:modified xsi:type="dcterms:W3CDTF">2025-03-29T09:56:23Z</dcterms:modified>
</cp:coreProperties>
</file>