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7" r:id="rId1"/>
  </p:sldMasterIdLst>
  <p:notesMasterIdLst>
    <p:notesMasterId r:id="rId11"/>
  </p:notesMasterIdLst>
  <p:sldIdLst>
    <p:sldId id="270" r:id="rId2"/>
    <p:sldId id="271" r:id="rId3"/>
    <p:sldId id="272" r:id="rId4"/>
    <p:sldId id="273" r:id="rId5"/>
    <p:sldId id="274" r:id="rId6"/>
    <p:sldId id="303" r:id="rId7"/>
    <p:sldId id="276" r:id="rId8"/>
    <p:sldId id="277" r:id="rId9"/>
    <p:sldId id="278" r:id="rId1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1"/>
    <p:restoredTop sz="95915" autoAdjust="0"/>
  </p:normalViewPr>
  <p:slideViewPr>
    <p:cSldViewPr snapToGrid="0" snapToObjects="1">
      <p:cViewPr varScale="1">
        <p:scale>
          <a:sx n="47" d="100"/>
          <a:sy n="47" d="100"/>
        </p:scale>
        <p:origin x="870" y="4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dirty="0"/>
          </a:p>
          <a:p>
            <a:pPr lvl="1">
              <a:spcBef>
                <a:spcPts val="0"/>
              </a:spcBef>
            </a:pPr>
            <a:endParaRPr dirty="0"/>
          </a:p>
          <a:p>
            <a:pPr lvl="2">
              <a:spcBef>
                <a:spcPts val="0"/>
              </a:spcBef>
            </a:pPr>
            <a:endParaRPr dirty="0"/>
          </a:p>
          <a:p>
            <a:pPr lvl="3">
              <a:spcBef>
                <a:spcPts val="0"/>
              </a:spcBef>
            </a:pPr>
            <a:endParaRPr dirty="0"/>
          </a:p>
          <a:p>
            <a:pPr lvl="4">
              <a:spcBef>
                <a:spcPts val="0"/>
              </a:spcBef>
            </a:pPr>
            <a:endParaRPr dirty="0"/>
          </a:p>
          <a:p>
            <a:pPr lvl="5">
              <a:spcBef>
                <a:spcPts val="0"/>
              </a:spcBef>
            </a:pPr>
            <a:endParaRPr dirty="0"/>
          </a:p>
          <a:p>
            <a:pPr lvl="6">
              <a:spcBef>
                <a:spcPts val="0"/>
              </a:spcBef>
            </a:pPr>
            <a:endParaRPr dirty="0"/>
          </a:p>
          <a:p>
            <a:pPr lvl="7">
              <a:spcBef>
                <a:spcPts val="0"/>
              </a:spcBef>
            </a:pPr>
            <a:endParaRPr dirty="0"/>
          </a:p>
          <a:p>
            <a:pPr lvl="8">
              <a:spcBef>
                <a:spcPts val="0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84333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00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8617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9426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404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051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8367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7991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3654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981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002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5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83918" y="52940"/>
            <a:ext cx="258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LECTURE</a:t>
            </a:r>
            <a:r>
              <a:rPr lang="en-US" sz="1400" baseline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 NAME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253071" y="-3374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PYTHON FOR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466609" y="126322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EVERYBODY</a:t>
            </a:r>
            <a:endParaRPr lang="en-US" sz="1100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  <a:prstGeom prst="rect">
            <a:avLst/>
          </a:prstGeo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28" name="TextBox 27"/>
          <p:cNvSpPr txBox="1"/>
          <p:nvPr userDrawn="1"/>
        </p:nvSpPr>
        <p:spPr>
          <a:xfrm>
            <a:off x="160716" y="114157"/>
            <a:ext cx="311532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Introduction – Part 2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06" r:id="rId10"/>
    <p:sldLayoutId id="2147483705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3/3d/RaspberryPi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y39D4529FM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8.jp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hyperlink" Target="http://www.youtube.com/watch?v=9eMWG3fwiE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Arquitectura del Hardware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C77C04A-A878-8284-7723-B1CDD45DB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E4A5FE63-99E9-24B1-3498-FBCA038F7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6C4B2CB-5645-8DE7-96EC-DD51BF006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7D948DD-0DCF-E43A-4CC7-AB5E49F0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87" y="2272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5C64D637-1CE0-BA0C-697D-4389161C4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31B64259-7E12-2301-394A-033D9CC7B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782EB7AE-0C39-9416-CA0E-91D9F84B8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4 CuadroTexto">
            <a:extLst>
              <a:ext uri="{FF2B5EF4-FFF2-40B4-BE49-F238E27FC236}">
                <a16:creationId xmlns:a16="http://schemas.microsoft.com/office/drawing/2014/main" id="{49571DD0-513D-6881-80D7-D872CE4192B6}"/>
              </a:ext>
            </a:extLst>
          </p:cNvPr>
          <p:cNvSpPr txBox="1"/>
          <p:nvPr/>
        </p:nvSpPr>
        <p:spPr>
          <a:xfrm>
            <a:off x="165278" y="121956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M1. Introducción a Python y a la Programación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1CFC9E8-4395-2BED-985E-DE8B12C4CD2A}"/>
              </a:ext>
            </a:extLst>
          </p:cNvPr>
          <p:cNvSpPr/>
          <p:nvPr/>
        </p:nvSpPr>
        <p:spPr>
          <a:xfrm>
            <a:off x="13466618" y="0"/>
            <a:ext cx="2695061" cy="5536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>
            <a:extLst>
              <a:ext uri="{FF2B5EF4-FFF2-40B4-BE49-F238E27FC236}">
                <a16:creationId xmlns:a16="http://schemas.microsoft.com/office/drawing/2014/main" id="{36759F4F-8787-1D3D-7D53-86F2BA45036D}"/>
              </a:ext>
            </a:extLst>
          </p:cNvPr>
          <p:cNvSpPr txBox="1"/>
          <p:nvPr/>
        </p:nvSpPr>
        <p:spPr>
          <a:xfrm>
            <a:off x="10224655" y="121956"/>
            <a:ext cx="59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FUNDAMENTOS DE PROGRAMACIÓN  EN PYTHON</a:t>
            </a:r>
          </a:p>
        </p:txBody>
      </p:sp>
      <p:pic>
        <p:nvPicPr>
          <p:cNvPr id="18" name="Picture 2" descr="Imagen corporativa. Servei Públic d'Ocupació de Catalunya">
            <a:extLst>
              <a:ext uri="{FF2B5EF4-FFF2-40B4-BE49-F238E27FC236}">
                <a16:creationId xmlns:a16="http://schemas.microsoft.com/office/drawing/2014/main" id="{6BF8187E-348B-7847-521A-45E72DE6B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78" y="8327302"/>
            <a:ext cx="2114551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5">
            <a:extLst>
              <a:ext uri="{FF2B5EF4-FFF2-40B4-BE49-F238E27FC236}">
                <a16:creationId xmlns:a16="http://schemas.microsoft.com/office/drawing/2014/main" id="{7A8C6E75-DF1B-D306-DE1C-6CF9F81F2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31" t="2916"/>
          <a:stretch>
            <a:fillRect/>
          </a:stretch>
        </p:blipFill>
        <p:spPr bwMode="auto">
          <a:xfrm>
            <a:off x="14649366" y="8428902"/>
            <a:ext cx="1152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logo-consorci – inlingua Lleida">
            <a:extLst>
              <a:ext uri="{FF2B5EF4-FFF2-40B4-BE49-F238E27FC236}">
                <a16:creationId xmlns:a16="http://schemas.microsoft.com/office/drawing/2014/main" id="{93156309-FF6B-C97D-075A-521524815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923" y="8233639"/>
            <a:ext cx="29273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/>
        </p:nvSpPr>
        <p:spPr>
          <a:xfrm>
            <a:off x="1693001" y="7510955"/>
            <a:ext cx="12869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http://upload.wikimedia.org/wikipedia/commons/3/3d/RaspberryPi.jpg</a:t>
            </a: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4520" y="1049257"/>
            <a:ext cx="10466961" cy="6439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3B9C934-F1A1-F5ED-5089-182EAE8A3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9E2D50-09B1-F362-1864-5A6C03FDF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293C129-2C82-659D-B422-954BC777F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230A3349-0EFC-5AE3-68DE-A33F0CE40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8E4C94C-A51D-255A-DE09-294495920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CA997DF-83D2-C017-2AE8-DB8C54DE7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87" y="2272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6C50534-8740-1955-40FA-A3A24DFA0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9D85450D-472B-F5C8-570B-93303AE01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965EF81A-0999-D84B-6475-9B9D07563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4 CuadroTexto">
            <a:extLst>
              <a:ext uri="{FF2B5EF4-FFF2-40B4-BE49-F238E27FC236}">
                <a16:creationId xmlns:a16="http://schemas.microsoft.com/office/drawing/2014/main" id="{4D3B2D97-EC96-D748-3B0D-9E2645616374}"/>
              </a:ext>
            </a:extLst>
          </p:cNvPr>
          <p:cNvSpPr txBox="1"/>
          <p:nvPr/>
        </p:nvSpPr>
        <p:spPr>
          <a:xfrm>
            <a:off x="165278" y="121956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M1. Introducción a Python y a la Programación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F169437-35EE-9780-95E6-86774E18EDBC}"/>
              </a:ext>
            </a:extLst>
          </p:cNvPr>
          <p:cNvSpPr/>
          <p:nvPr/>
        </p:nvSpPr>
        <p:spPr>
          <a:xfrm>
            <a:off x="13466618" y="0"/>
            <a:ext cx="2695061" cy="5536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>
            <a:extLst>
              <a:ext uri="{FF2B5EF4-FFF2-40B4-BE49-F238E27FC236}">
                <a16:creationId xmlns:a16="http://schemas.microsoft.com/office/drawing/2014/main" id="{E960B7EB-0563-B9CA-DBE8-E747550D0864}"/>
              </a:ext>
            </a:extLst>
          </p:cNvPr>
          <p:cNvSpPr txBox="1"/>
          <p:nvPr/>
        </p:nvSpPr>
        <p:spPr>
          <a:xfrm>
            <a:off x="10224655" y="121956"/>
            <a:ext cx="59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FUNDAMENTOS DE PROGRAMACIÓN  EN PYTHON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/>
        </p:nvSpPr>
        <p:spPr>
          <a:xfrm>
            <a:off x="5608320" y="1473735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Software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2344420" y="2223035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Dispositivos de Entrada y Salida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6243320" y="2324635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CPU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6243320" y="5359935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Memoria Principal</a:t>
            </a:r>
          </a:p>
        </p:txBody>
      </p:sp>
      <p:cxnSp>
        <p:nvCxnSpPr>
          <p:cNvPr id="360" name="Shape 360"/>
          <p:cNvCxnSpPr/>
          <p:nvPr/>
        </p:nvCxnSpPr>
        <p:spPr>
          <a:xfrm flipH="1">
            <a:off x="4543106" y="3350160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6903720" y="4334409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7857806" y="4351872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4" name="Shape 364"/>
          <p:cNvCxnSpPr/>
          <p:nvPr/>
        </p:nvCxnSpPr>
        <p:spPr>
          <a:xfrm>
            <a:off x="9158763" y="5937626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sp>
        <p:nvSpPr>
          <p:cNvPr id="365" name="Shape 365"/>
          <p:cNvSpPr txBox="1"/>
          <p:nvPr/>
        </p:nvSpPr>
        <p:spPr>
          <a:xfrm>
            <a:off x="12438060" y="939735"/>
            <a:ext cx="2978403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Computadora genérica</a:t>
            </a:r>
          </a:p>
        </p:txBody>
      </p:sp>
      <p:sp>
        <p:nvSpPr>
          <p:cNvPr id="366" name="Shape 366"/>
          <p:cNvSpPr/>
          <p:nvPr/>
        </p:nvSpPr>
        <p:spPr>
          <a:xfrm>
            <a:off x="8247380" y="1270535"/>
            <a:ext cx="1803400" cy="1270000"/>
          </a:xfrm>
          <a:prstGeom prst="wedgeEllipseCallout">
            <a:avLst>
              <a:gd name="adj1" fmla="val -43827"/>
              <a:gd name="adj2" fmla="val 80222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s-AR" sz="26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¿Qué sigue?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1DF6E67-B155-C09C-1EA6-B62A55C40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2BC2A7-C016-1E9A-713F-BD489E0EF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C3B0A7F-E014-8882-BD59-907A67D46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CDE1E0A-4247-0978-4DFB-EFF92A195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854563A-1DC5-7666-759A-CECBF2BDA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7C00DDA-358C-4FA4-E8C5-17BCE6A3E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87" y="2272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97B8090-75F4-CE65-42CA-0A6685E22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36FBA8E-08C8-751F-5726-032815291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41DEAF0-AEC3-F38C-0DD8-5EBF36790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4 CuadroTexto">
            <a:extLst>
              <a:ext uri="{FF2B5EF4-FFF2-40B4-BE49-F238E27FC236}">
                <a16:creationId xmlns:a16="http://schemas.microsoft.com/office/drawing/2014/main" id="{7CEFF09F-65C2-B71D-33B4-3A3A34144F6B}"/>
              </a:ext>
            </a:extLst>
          </p:cNvPr>
          <p:cNvSpPr txBox="1"/>
          <p:nvPr/>
        </p:nvSpPr>
        <p:spPr>
          <a:xfrm>
            <a:off x="165278" y="121956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M1. Introducción a Python y a la Programación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737DE6C-5142-3F7F-D7EF-CDAD962B56D7}"/>
              </a:ext>
            </a:extLst>
          </p:cNvPr>
          <p:cNvSpPr/>
          <p:nvPr/>
        </p:nvSpPr>
        <p:spPr>
          <a:xfrm>
            <a:off x="13466618" y="0"/>
            <a:ext cx="2695061" cy="5536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6 CuadroTexto">
            <a:extLst>
              <a:ext uri="{FF2B5EF4-FFF2-40B4-BE49-F238E27FC236}">
                <a16:creationId xmlns:a16="http://schemas.microsoft.com/office/drawing/2014/main" id="{42CEC1A2-8261-C538-BE7D-EEE63D5243EC}"/>
              </a:ext>
            </a:extLst>
          </p:cNvPr>
          <p:cNvSpPr txBox="1"/>
          <p:nvPr/>
        </p:nvSpPr>
        <p:spPr>
          <a:xfrm>
            <a:off x="10224655" y="121956"/>
            <a:ext cx="59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FUNDAMENTOS DE PROGRAMACIÓN  EN PYTHON</a:t>
            </a:r>
          </a:p>
        </p:txBody>
      </p:sp>
      <p:sp>
        <p:nvSpPr>
          <p:cNvPr id="18" name="Diagrama de flujo: disco magnético 17">
            <a:extLst>
              <a:ext uri="{FF2B5EF4-FFF2-40B4-BE49-F238E27FC236}">
                <a16:creationId xmlns:a16="http://schemas.microsoft.com/office/drawing/2014/main" id="{5CC2674B-C921-20C2-D8AF-21B6CC6C15EF}"/>
              </a:ext>
            </a:extLst>
          </p:cNvPr>
          <p:cNvSpPr/>
          <p:nvPr/>
        </p:nvSpPr>
        <p:spPr>
          <a:xfrm>
            <a:off x="10984353" y="5058318"/>
            <a:ext cx="2455228" cy="2014535"/>
          </a:xfrm>
          <a:prstGeom prst="flowChartMagneticDisk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00FA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latin typeface="+mj-lt"/>
              </a:rPr>
              <a:t>Memoria Secundaria</a:t>
            </a:r>
          </a:p>
        </p:txBody>
      </p:sp>
      <p:cxnSp>
        <p:nvCxnSpPr>
          <p:cNvPr id="19" name="Shape 364">
            <a:extLst>
              <a:ext uri="{FF2B5EF4-FFF2-40B4-BE49-F238E27FC236}">
                <a16:creationId xmlns:a16="http://schemas.microsoft.com/office/drawing/2014/main" id="{336F6488-DD7E-135E-51D9-018370D2C76F}"/>
              </a:ext>
            </a:extLst>
          </p:cNvPr>
          <p:cNvCxnSpPr/>
          <p:nvPr/>
        </p:nvCxnSpPr>
        <p:spPr>
          <a:xfrm>
            <a:off x="9158763" y="3620352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sp>
        <p:nvSpPr>
          <p:cNvPr id="20" name="Nube 19">
            <a:extLst>
              <a:ext uri="{FF2B5EF4-FFF2-40B4-BE49-F238E27FC236}">
                <a16:creationId xmlns:a16="http://schemas.microsoft.com/office/drawing/2014/main" id="{DFE73E59-F188-40F0-8718-5A7220A603B2}"/>
              </a:ext>
            </a:extLst>
          </p:cNvPr>
          <p:cNvSpPr/>
          <p:nvPr/>
        </p:nvSpPr>
        <p:spPr>
          <a:xfrm>
            <a:off x="10984353" y="2713106"/>
            <a:ext cx="2455228" cy="1903411"/>
          </a:xfrm>
          <a:prstGeom prst="cloud">
            <a:avLst/>
          </a:prstGeom>
          <a:ln w="76200">
            <a:solidFill>
              <a:srgbClr val="00FA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latin typeface="+mj-lt"/>
              </a:rPr>
              <a:t>Red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561622" y="725018"/>
            <a:ext cx="14991644" cy="111612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Definiciones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idx="1"/>
          </p:nvPr>
        </p:nvSpPr>
        <p:spPr>
          <a:xfrm>
            <a:off x="828842" y="2024734"/>
            <a:ext cx="15062200" cy="670796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47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s-AR" sz="30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Unidad de procesamiento central (CPU): </a:t>
            </a:r>
            <a:r>
              <a:rPr lang="es-AR" sz="30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Ejecuta el programa</a:t>
            </a:r>
          </a:p>
          <a:p>
            <a:pPr marL="394589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</a:pPr>
            <a:r>
              <a:rPr lang="es-AR" sz="30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– La CPU siempre se está preguntando  “qué es lo próximo</a:t>
            </a:r>
          </a:p>
          <a:p>
            <a:pPr marL="394589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</a:pPr>
            <a:r>
              <a:rPr lang="es-AR" sz="30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que tengo que hacer. ” Actúa como el</a:t>
            </a:r>
            <a:r>
              <a:rPr lang="es-AR" sz="3000" b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cerebro, muy silencioso pero, </a:t>
            </a:r>
          </a:p>
          <a:p>
            <a:pPr marL="394589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</a:pPr>
            <a:r>
              <a:rPr lang="es-AR" sz="3000" b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 mismo tiempo, muy rápido.</a:t>
            </a:r>
            <a:endParaRPr lang="es-AR" sz="3000" b="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s-AR" sz="30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Dispositivos de Entrada:</a:t>
            </a:r>
            <a:r>
              <a:rPr lang="es-AR" sz="30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Teclado, mouse, pantalla táctil.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s-AR" sz="30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Dispositivos de </a:t>
            </a:r>
            <a:r>
              <a:rPr lang="es-AR" sz="30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s-AR" sz="30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alida: </a:t>
            </a:r>
            <a:r>
              <a:rPr lang="es-AR" sz="30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Monitor, altavoces, impresora, grabadora.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s-AR" sz="30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Memoria Principal: </a:t>
            </a:r>
            <a:r>
              <a:rPr lang="es-AR" sz="30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Almacenamiento pequeño y temporal pero rápido –que se pierde al reiniciar– se la conoce como RAM.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s-AR" sz="30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Memoria Secundaria:</a:t>
            </a:r>
            <a:r>
              <a:rPr lang="es-AR" sz="30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Almacenamiento permanente y grande pero más lento – la información permanec</a:t>
            </a:r>
            <a:r>
              <a:rPr lang="es-AR" sz="3000" b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 hasta que se la elimina– unidad de disco, tarjeta de memoria, </a:t>
            </a:r>
            <a:r>
              <a:rPr lang="es-AR" sz="3000" b="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cloud</a:t>
            </a:r>
            <a:r>
              <a:rPr lang="es-AR" sz="3000" b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(Drive, OneDrive,…).</a:t>
            </a:r>
            <a:endParaRPr lang="es-AR" sz="3000" b="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98120" y="1885551"/>
            <a:ext cx="2006600" cy="1995486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/>
          <p:nvPr/>
        </p:nvSpPr>
        <p:spPr>
          <a:xfrm>
            <a:off x="14295120" y="1429940"/>
            <a:ext cx="1803400" cy="1270000"/>
          </a:xfrm>
          <a:prstGeom prst="wedgeEllipseCallout">
            <a:avLst>
              <a:gd name="adj1" fmla="val -36159"/>
              <a:gd name="adj2" fmla="val 66254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¿Qué sigue?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0C82012-79B5-98CD-39E4-1CBB789BB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A5536A-B1BF-46C2-1194-1FA430545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CEF2329-BA0D-5D76-BAAB-D52EF240D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DE4BF97-D02B-0AB4-6AED-F66F652A2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9E42BAC-2082-A432-BAF8-8234ABA40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151AF5F-1234-D4D9-DC17-95115C327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ED19182B-C1B6-6464-4015-25C53BF76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C721DD14-16F9-3302-D251-38DED41FB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87" y="2272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A29B17A6-857E-736B-9F0B-22A52FC68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B0DEA346-3D6E-261F-4E41-8EDDEB59B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EE37F917-948C-58CE-5467-BF186B745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4 CuadroTexto">
            <a:extLst>
              <a:ext uri="{FF2B5EF4-FFF2-40B4-BE49-F238E27FC236}">
                <a16:creationId xmlns:a16="http://schemas.microsoft.com/office/drawing/2014/main" id="{2066653A-724D-A756-F70A-B0E1A239350D}"/>
              </a:ext>
            </a:extLst>
          </p:cNvPr>
          <p:cNvSpPr txBox="1"/>
          <p:nvPr/>
        </p:nvSpPr>
        <p:spPr>
          <a:xfrm>
            <a:off x="165278" y="121956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M1. Introducción a Python y a la Programación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081131F-5F48-15D5-280C-A7F31AC21348}"/>
              </a:ext>
            </a:extLst>
          </p:cNvPr>
          <p:cNvSpPr/>
          <p:nvPr/>
        </p:nvSpPr>
        <p:spPr>
          <a:xfrm>
            <a:off x="13466618" y="0"/>
            <a:ext cx="2695061" cy="5536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6 CuadroTexto">
            <a:extLst>
              <a:ext uri="{FF2B5EF4-FFF2-40B4-BE49-F238E27FC236}">
                <a16:creationId xmlns:a16="http://schemas.microsoft.com/office/drawing/2014/main" id="{6DB99741-94E6-6DCF-8408-98B6DFC9F11C}"/>
              </a:ext>
            </a:extLst>
          </p:cNvPr>
          <p:cNvSpPr txBox="1"/>
          <p:nvPr/>
        </p:nvSpPr>
        <p:spPr>
          <a:xfrm>
            <a:off x="10224655" y="121956"/>
            <a:ext cx="59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FUNDAMENTOS DE PROGRAMACIÓN  EN PYTHON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5588000" y="1618570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Software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2324100" y="236787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Dispositivos de Entrada y Salida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6223000" y="2469470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CPU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6223000" y="5504770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Memoria Principal</a:t>
            </a:r>
          </a:p>
        </p:txBody>
      </p:sp>
      <p:cxnSp>
        <p:nvCxnSpPr>
          <p:cNvPr id="384" name="Shape 384"/>
          <p:cNvCxnSpPr/>
          <p:nvPr/>
        </p:nvCxnSpPr>
        <p:spPr>
          <a:xfrm flipH="1">
            <a:off x="4522786" y="3494995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385" name="Shape 385"/>
          <p:cNvCxnSpPr/>
          <p:nvPr/>
        </p:nvCxnSpPr>
        <p:spPr>
          <a:xfrm rot="10800000">
            <a:off x="6883400" y="4479244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>
            <a:off x="7837486" y="4496707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9" name="Shape 389"/>
          <p:cNvSpPr txBox="1"/>
          <p:nvPr/>
        </p:nvSpPr>
        <p:spPr>
          <a:xfrm>
            <a:off x="12824140" y="862920"/>
            <a:ext cx="2817981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Computadora genérica</a:t>
            </a:r>
          </a:p>
        </p:txBody>
      </p:sp>
      <p:sp>
        <p:nvSpPr>
          <p:cNvPr id="390" name="Shape 390"/>
          <p:cNvSpPr/>
          <p:nvPr/>
        </p:nvSpPr>
        <p:spPr>
          <a:xfrm>
            <a:off x="8552180" y="1415370"/>
            <a:ext cx="1803400" cy="1270000"/>
          </a:xfrm>
          <a:prstGeom prst="wedgeEllipseCallout">
            <a:avLst>
              <a:gd name="adj1" fmla="val -64148"/>
              <a:gd name="adj2" fmla="val 74451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s-AR" sz="2600" dirty="0">
                <a:latin typeface="Arial" charset="0"/>
                <a:ea typeface="Arial" charset="0"/>
                <a:cs typeface="Arial" charset="0"/>
                <a:sym typeface="Cabin"/>
              </a:rPr>
              <a:t>¿Qué sigue</a:t>
            </a:r>
            <a:r>
              <a:rPr lang="es-AR" sz="26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</a:p>
        </p:txBody>
      </p:sp>
      <p:pic>
        <p:nvPicPr>
          <p:cNvPr id="391" name="Shape 3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8091" y="5532710"/>
            <a:ext cx="457200" cy="649286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/>
          <p:nvPr/>
        </p:nvSpPr>
        <p:spPr>
          <a:xfrm>
            <a:off x="7366000" y="4478610"/>
            <a:ext cx="2768599" cy="1270000"/>
          </a:xfrm>
          <a:prstGeom prst="wedgeEllipseCallout">
            <a:avLst>
              <a:gd name="adj1" fmla="val -17963"/>
              <a:gd name="adj2" fmla="val 84303"/>
            </a:avLst>
          </a:prstGeom>
          <a:solidFill>
            <a:schemeClr val="tx1">
              <a:lumMod val="75000"/>
            </a:schemeClr>
          </a:solidFill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2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x&lt; 3: imprimir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15582B1-F49F-A017-05E4-C6E496BCF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88D067-6EE2-0595-41D9-1395E4163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9934842-88BC-603E-53A4-936F598EA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1064E7A-CA6B-495C-7456-A47807A6B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CFCF0D1-5B47-D771-D7E0-7DAEB948A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2D0917F-563F-6C78-1E7C-0126CE90D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AD622D9-0C94-5B87-DDFE-9B333A267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D1614C5-238A-61CC-0DC1-57B2A02ED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87" y="2272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0852C42-EE33-209C-E620-CEE2B2C91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53E647EC-1F4D-6596-57E4-39208B3A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F484A3DB-CA56-A363-4112-8A16E0E8C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4 CuadroTexto">
            <a:extLst>
              <a:ext uri="{FF2B5EF4-FFF2-40B4-BE49-F238E27FC236}">
                <a16:creationId xmlns:a16="http://schemas.microsoft.com/office/drawing/2014/main" id="{6C2F1BB3-DF6C-C130-0BB2-6E381411F81A}"/>
              </a:ext>
            </a:extLst>
          </p:cNvPr>
          <p:cNvSpPr txBox="1"/>
          <p:nvPr/>
        </p:nvSpPr>
        <p:spPr>
          <a:xfrm>
            <a:off x="165278" y="121956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M1. Introducción a Python y a la Programación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A1A9580-F0B1-21A6-AE42-9E0976B90AD4}"/>
              </a:ext>
            </a:extLst>
          </p:cNvPr>
          <p:cNvSpPr/>
          <p:nvPr/>
        </p:nvSpPr>
        <p:spPr>
          <a:xfrm>
            <a:off x="13466618" y="0"/>
            <a:ext cx="2695061" cy="5536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6 CuadroTexto">
            <a:extLst>
              <a:ext uri="{FF2B5EF4-FFF2-40B4-BE49-F238E27FC236}">
                <a16:creationId xmlns:a16="http://schemas.microsoft.com/office/drawing/2014/main" id="{33533521-0644-097D-351C-A3766C0DC39B}"/>
              </a:ext>
            </a:extLst>
          </p:cNvPr>
          <p:cNvSpPr txBox="1"/>
          <p:nvPr/>
        </p:nvSpPr>
        <p:spPr>
          <a:xfrm>
            <a:off x="10224655" y="121956"/>
            <a:ext cx="59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FUNDAMENTOS DE PROGRAMACIÓN  EN PYTHON</a:t>
            </a:r>
          </a:p>
        </p:txBody>
      </p:sp>
      <p:cxnSp>
        <p:nvCxnSpPr>
          <p:cNvPr id="20" name="Shape 364">
            <a:extLst>
              <a:ext uri="{FF2B5EF4-FFF2-40B4-BE49-F238E27FC236}">
                <a16:creationId xmlns:a16="http://schemas.microsoft.com/office/drawing/2014/main" id="{3A841CBA-AB73-DB5E-9948-9A5521A1976B}"/>
              </a:ext>
            </a:extLst>
          </p:cNvPr>
          <p:cNvCxnSpPr/>
          <p:nvPr/>
        </p:nvCxnSpPr>
        <p:spPr>
          <a:xfrm>
            <a:off x="9158763" y="5937626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sp>
        <p:nvSpPr>
          <p:cNvPr id="21" name="Diagrama de flujo: disco magnético 20">
            <a:extLst>
              <a:ext uri="{FF2B5EF4-FFF2-40B4-BE49-F238E27FC236}">
                <a16:creationId xmlns:a16="http://schemas.microsoft.com/office/drawing/2014/main" id="{64919581-8F64-9283-A098-8FF451BEC301}"/>
              </a:ext>
            </a:extLst>
          </p:cNvPr>
          <p:cNvSpPr/>
          <p:nvPr/>
        </p:nvSpPr>
        <p:spPr>
          <a:xfrm>
            <a:off x="10984353" y="5058318"/>
            <a:ext cx="2455228" cy="2014535"/>
          </a:xfrm>
          <a:prstGeom prst="flowChartMagneticDisk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00FA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latin typeface="+mj-lt"/>
              </a:rPr>
              <a:t>Memoria Secundaria</a:t>
            </a:r>
          </a:p>
        </p:txBody>
      </p:sp>
      <p:cxnSp>
        <p:nvCxnSpPr>
          <p:cNvPr id="22" name="Shape 364">
            <a:extLst>
              <a:ext uri="{FF2B5EF4-FFF2-40B4-BE49-F238E27FC236}">
                <a16:creationId xmlns:a16="http://schemas.microsoft.com/office/drawing/2014/main" id="{2C4D9BB7-F3F4-811B-9B17-3F9ED2B69EE2}"/>
              </a:ext>
            </a:extLst>
          </p:cNvPr>
          <p:cNvCxnSpPr/>
          <p:nvPr/>
        </p:nvCxnSpPr>
        <p:spPr>
          <a:xfrm>
            <a:off x="9158763" y="3620352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sp>
        <p:nvSpPr>
          <p:cNvPr id="23" name="Nube 22">
            <a:extLst>
              <a:ext uri="{FF2B5EF4-FFF2-40B4-BE49-F238E27FC236}">
                <a16:creationId xmlns:a16="http://schemas.microsoft.com/office/drawing/2014/main" id="{7BF4B872-EC7C-CF8D-64C5-77032D27A271}"/>
              </a:ext>
            </a:extLst>
          </p:cNvPr>
          <p:cNvSpPr/>
          <p:nvPr/>
        </p:nvSpPr>
        <p:spPr>
          <a:xfrm>
            <a:off x="10984353" y="2713106"/>
            <a:ext cx="2455228" cy="1903411"/>
          </a:xfrm>
          <a:prstGeom prst="cloud">
            <a:avLst/>
          </a:prstGeom>
          <a:ln w="76200">
            <a:solidFill>
              <a:srgbClr val="00FA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latin typeface="+mj-lt"/>
              </a:rPr>
              <a:t>Red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/>
        </p:nvSpPr>
        <p:spPr>
          <a:xfrm>
            <a:off x="12649199" y="862534"/>
            <a:ext cx="3170907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Computadora genérica</a:t>
            </a:r>
          </a:p>
        </p:txBody>
      </p:sp>
      <p:sp>
        <p:nvSpPr>
          <p:cNvPr id="16" name="Shape 407"/>
          <p:cNvSpPr txBox="1"/>
          <p:nvPr/>
        </p:nvSpPr>
        <p:spPr>
          <a:xfrm>
            <a:off x="12114837" y="7375479"/>
            <a:ext cx="381735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abin"/>
              <a:buNone/>
            </a:pPr>
            <a:r>
              <a:rPr lang="es-AR" sz="3600" u="none" strike="noStrike" cap="none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Código máquina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2009C3C0-5F56-A765-4510-6A9D186CC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ECFCE8-EA97-F34A-7E14-185E3FC44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BA690F3-9882-38C4-C6A3-8605E995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DC4C62A-73D5-4CE3-CA8D-C7D2A7BB1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EAFBC07-FFE6-2A6F-2679-5F4361182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28E0F80-63D8-7770-6E3D-B8E04AFDB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81464B6-BCE1-02D4-EE8C-24D7103BF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5BAC330-80D8-0820-ADCE-88EA5B837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3C80522-2975-FCF8-139D-71958A894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C28A6AC-EC44-0512-2B34-5A632445C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87" y="2272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6B1A7BE-1220-0DE1-B076-9B82E288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3DDFDE29-9E4F-F16E-D168-98D1EDE41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D453BFF2-7186-9EE2-275D-2C25A92EE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4 CuadroTexto">
            <a:extLst>
              <a:ext uri="{FF2B5EF4-FFF2-40B4-BE49-F238E27FC236}">
                <a16:creationId xmlns:a16="http://schemas.microsoft.com/office/drawing/2014/main" id="{266EF270-360D-A6C3-2640-7EB4FFB2044F}"/>
              </a:ext>
            </a:extLst>
          </p:cNvPr>
          <p:cNvSpPr txBox="1"/>
          <p:nvPr/>
        </p:nvSpPr>
        <p:spPr>
          <a:xfrm>
            <a:off x="165278" y="121956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M1. Introducción a Python y a la Programación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79F5AC5-990D-BA69-75D0-D0BC0414CE17}"/>
              </a:ext>
            </a:extLst>
          </p:cNvPr>
          <p:cNvSpPr/>
          <p:nvPr/>
        </p:nvSpPr>
        <p:spPr>
          <a:xfrm>
            <a:off x="13466618" y="0"/>
            <a:ext cx="2695061" cy="5536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6 CuadroTexto">
            <a:extLst>
              <a:ext uri="{FF2B5EF4-FFF2-40B4-BE49-F238E27FC236}">
                <a16:creationId xmlns:a16="http://schemas.microsoft.com/office/drawing/2014/main" id="{407CE45B-849D-D3F9-1011-92309EED9153}"/>
              </a:ext>
            </a:extLst>
          </p:cNvPr>
          <p:cNvSpPr txBox="1"/>
          <p:nvPr/>
        </p:nvSpPr>
        <p:spPr>
          <a:xfrm>
            <a:off x="10224655" y="121956"/>
            <a:ext cx="59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FUNDAMENTOS DE PROGRAMACIÓN  EN PYTHON</a:t>
            </a:r>
          </a:p>
        </p:txBody>
      </p:sp>
      <p:sp>
        <p:nvSpPr>
          <p:cNvPr id="24" name="Shape 379">
            <a:extLst>
              <a:ext uri="{FF2B5EF4-FFF2-40B4-BE49-F238E27FC236}">
                <a16:creationId xmlns:a16="http://schemas.microsoft.com/office/drawing/2014/main" id="{10F6CC0A-26C4-D840-CDC2-4AC8BE7E9D13}"/>
              </a:ext>
            </a:extLst>
          </p:cNvPr>
          <p:cNvSpPr txBox="1"/>
          <p:nvPr/>
        </p:nvSpPr>
        <p:spPr>
          <a:xfrm>
            <a:off x="5588000" y="1618570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Software</a:t>
            </a:r>
          </a:p>
        </p:txBody>
      </p:sp>
      <p:sp>
        <p:nvSpPr>
          <p:cNvPr id="25" name="Shape 380">
            <a:extLst>
              <a:ext uri="{FF2B5EF4-FFF2-40B4-BE49-F238E27FC236}">
                <a16:creationId xmlns:a16="http://schemas.microsoft.com/office/drawing/2014/main" id="{CCD2FCB2-A559-19ED-DDA0-0F86FE4788AB}"/>
              </a:ext>
            </a:extLst>
          </p:cNvPr>
          <p:cNvSpPr txBox="1"/>
          <p:nvPr/>
        </p:nvSpPr>
        <p:spPr>
          <a:xfrm>
            <a:off x="2324100" y="236787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Dispositivos de Entrada y Salida</a:t>
            </a:r>
          </a:p>
        </p:txBody>
      </p:sp>
      <p:sp>
        <p:nvSpPr>
          <p:cNvPr id="26" name="Shape 381">
            <a:extLst>
              <a:ext uri="{FF2B5EF4-FFF2-40B4-BE49-F238E27FC236}">
                <a16:creationId xmlns:a16="http://schemas.microsoft.com/office/drawing/2014/main" id="{324B43B8-38AC-82C3-B946-FBECA886DF23}"/>
              </a:ext>
            </a:extLst>
          </p:cNvPr>
          <p:cNvSpPr txBox="1"/>
          <p:nvPr/>
        </p:nvSpPr>
        <p:spPr>
          <a:xfrm>
            <a:off x="6223000" y="2469470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CPU</a:t>
            </a:r>
          </a:p>
        </p:txBody>
      </p:sp>
      <p:sp>
        <p:nvSpPr>
          <p:cNvPr id="27" name="Shape 382">
            <a:extLst>
              <a:ext uri="{FF2B5EF4-FFF2-40B4-BE49-F238E27FC236}">
                <a16:creationId xmlns:a16="http://schemas.microsoft.com/office/drawing/2014/main" id="{77E4062C-ED22-EC1B-9F1A-3BDD60A2DBCF}"/>
              </a:ext>
            </a:extLst>
          </p:cNvPr>
          <p:cNvSpPr txBox="1"/>
          <p:nvPr/>
        </p:nvSpPr>
        <p:spPr>
          <a:xfrm>
            <a:off x="6223000" y="5504770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Memoria Principal</a:t>
            </a:r>
          </a:p>
        </p:txBody>
      </p:sp>
      <p:cxnSp>
        <p:nvCxnSpPr>
          <p:cNvPr id="28" name="Shape 384">
            <a:extLst>
              <a:ext uri="{FF2B5EF4-FFF2-40B4-BE49-F238E27FC236}">
                <a16:creationId xmlns:a16="http://schemas.microsoft.com/office/drawing/2014/main" id="{61D8B97C-8849-F281-C737-5621E5127879}"/>
              </a:ext>
            </a:extLst>
          </p:cNvPr>
          <p:cNvCxnSpPr/>
          <p:nvPr/>
        </p:nvCxnSpPr>
        <p:spPr>
          <a:xfrm flipH="1">
            <a:off x="4522786" y="3494995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29" name="Shape 385">
            <a:extLst>
              <a:ext uri="{FF2B5EF4-FFF2-40B4-BE49-F238E27FC236}">
                <a16:creationId xmlns:a16="http://schemas.microsoft.com/office/drawing/2014/main" id="{2962A7FF-093C-AE86-7D21-CCAE75E64576}"/>
              </a:ext>
            </a:extLst>
          </p:cNvPr>
          <p:cNvCxnSpPr/>
          <p:nvPr/>
        </p:nvCxnSpPr>
        <p:spPr>
          <a:xfrm rot="10800000">
            <a:off x="6883400" y="4479244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" name="Shape 386">
            <a:extLst>
              <a:ext uri="{FF2B5EF4-FFF2-40B4-BE49-F238E27FC236}">
                <a16:creationId xmlns:a16="http://schemas.microsoft.com/office/drawing/2014/main" id="{F93B8F33-6029-0261-D53C-840CE44ABD92}"/>
              </a:ext>
            </a:extLst>
          </p:cNvPr>
          <p:cNvCxnSpPr/>
          <p:nvPr/>
        </p:nvCxnSpPr>
        <p:spPr>
          <a:xfrm>
            <a:off x="7837486" y="4496707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" name="Shape 390">
            <a:extLst>
              <a:ext uri="{FF2B5EF4-FFF2-40B4-BE49-F238E27FC236}">
                <a16:creationId xmlns:a16="http://schemas.microsoft.com/office/drawing/2014/main" id="{A2FC3D26-FC4E-D210-31E4-2FC9C6B01181}"/>
              </a:ext>
            </a:extLst>
          </p:cNvPr>
          <p:cNvSpPr/>
          <p:nvPr/>
        </p:nvSpPr>
        <p:spPr>
          <a:xfrm>
            <a:off x="8552180" y="1415370"/>
            <a:ext cx="1803400" cy="1270000"/>
          </a:xfrm>
          <a:prstGeom prst="wedgeEllipseCallout">
            <a:avLst>
              <a:gd name="adj1" fmla="val -64148"/>
              <a:gd name="adj2" fmla="val 74451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s-AR" sz="2600" dirty="0">
                <a:latin typeface="Arial" charset="0"/>
                <a:ea typeface="Arial" charset="0"/>
                <a:cs typeface="Arial" charset="0"/>
                <a:sym typeface="Cabin"/>
              </a:rPr>
              <a:t>¿Qué sigue</a:t>
            </a:r>
            <a:r>
              <a:rPr lang="es-AR" sz="26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</a:p>
        </p:txBody>
      </p:sp>
      <p:pic>
        <p:nvPicPr>
          <p:cNvPr id="352" name="Shape 391">
            <a:extLst>
              <a:ext uri="{FF2B5EF4-FFF2-40B4-BE49-F238E27FC236}">
                <a16:creationId xmlns:a16="http://schemas.microsoft.com/office/drawing/2014/main" id="{12F440FE-024A-D3BA-2E5E-B060C46C1C2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28091" y="5532710"/>
            <a:ext cx="457200" cy="6492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4" name="Shape 364">
            <a:extLst>
              <a:ext uri="{FF2B5EF4-FFF2-40B4-BE49-F238E27FC236}">
                <a16:creationId xmlns:a16="http://schemas.microsoft.com/office/drawing/2014/main" id="{CD3AF010-0E71-D59F-5F99-06755B5B2204}"/>
              </a:ext>
            </a:extLst>
          </p:cNvPr>
          <p:cNvCxnSpPr/>
          <p:nvPr/>
        </p:nvCxnSpPr>
        <p:spPr>
          <a:xfrm>
            <a:off x="9158763" y="5937626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sp>
        <p:nvSpPr>
          <p:cNvPr id="355" name="Diagrama de flujo: disco magnético 354">
            <a:extLst>
              <a:ext uri="{FF2B5EF4-FFF2-40B4-BE49-F238E27FC236}">
                <a16:creationId xmlns:a16="http://schemas.microsoft.com/office/drawing/2014/main" id="{1B314F6B-052C-6496-7B16-C54716CB94AB}"/>
              </a:ext>
            </a:extLst>
          </p:cNvPr>
          <p:cNvSpPr/>
          <p:nvPr/>
        </p:nvSpPr>
        <p:spPr>
          <a:xfrm>
            <a:off x="10984353" y="5058318"/>
            <a:ext cx="2455228" cy="2014535"/>
          </a:xfrm>
          <a:prstGeom prst="flowChartMagneticDisk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00FA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latin typeface="+mj-lt"/>
              </a:rPr>
              <a:t>Memoria Secundaria</a:t>
            </a:r>
          </a:p>
        </p:txBody>
      </p:sp>
      <p:cxnSp>
        <p:nvCxnSpPr>
          <p:cNvPr id="356" name="Shape 364">
            <a:extLst>
              <a:ext uri="{FF2B5EF4-FFF2-40B4-BE49-F238E27FC236}">
                <a16:creationId xmlns:a16="http://schemas.microsoft.com/office/drawing/2014/main" id="{443D103C-FAEB-A4C1-C881-BB21351CE816}"/>
              </a:ext>
            </a:extLst>
          </p:cNvPr>
          <p:cNvCxnSpPr/>
          <p:nvPr/>
        </p:nvCxnSpPr>
        <p:spPr>
          <a:xfrm>
            <a:off x="9158763" y="3620352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sp>
        <p:nvSpPr>
          <p:cNvPr id="357" name="Nube 356">
            <a:extLst>
              <a:ext uri="{FF2B5EF4-FFF2-40B4-BE49-F238E27FC236}">
                <a16:creationId xmlns:a16="http://schemas.microsoft.com/office/drawing/2014/main" id="{2794A164-9F80-E03E-E123-71E0BA8FD071}"/>
              </a:ext>
            </a:extLst>
          </p:cNvPr>
          <p:cNvSpPr/>
          <p:nvPr/>
        </p:nvSpPr>
        <p:spPr>
          <a:xfrm>
            <a:off x="10984353" y="2713106"/>
            <a:ext cx="2455228" cy="1903411"/>
          </a:xfrm>
          <a:prstGeom prst="cloud">
            <a:avLst/>
          </a:prstGeom>
          <a:ln w="76200">
            <a:solidFill>
              <a:srgbClr val="00FA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latin typeface="+mj-lt"/>
              </a:rPr>
              <a:t>Red</a:t>
            </a:r>
          </a:p>
        </p:txBody>
      </p:sp>
      <p:sp>
        <p:nvSpPr>
          <p:cNvPr id="17" name="Shape 410"/>
          <p:cNvSpPr/>
          <p:nvPr/>
        </p:nvSpPr>
        <p:spPr>
          <a:xfrm>
            <a:off x="7406164" y="4443208"/>
            <a:ext cx="2768599" cy="1270000"/>
          </a:xfrm>
          <a:prstGeom prst="wedgeEllipseCallout">
            <a:avLst>
              <a:gd name="adj1" fmla="val -23159"/>
              <a:gd name="adj2" fmla="val 71986"/>
            </a:avLst>
          </a:prstGeom>
          <a:solidFill>
            <a:schemeClr val="tx1">
              <a:lumMod val="75000"/>
            </a:schemeClr>
          </a:solidFill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01001001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00111001</a:t>
            </a:r>
          </a:p>
        </p:txBody>
      </p:sp>
    </p:spTree>
    <p:extLst>
      <p:ext uri="{BB962C8B-B14F-4D97-AF65-F5344CB8AC3E}">
        <p14:creationId xmlns:p14="http://schemas.microsoft.com/office/powerpoint/2010/main" val="96633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812800" y="986599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7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CPU muy caliente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3587148" y="7532185"/>
            <a:ext cx="9602399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http://www.youtube.com/watch?v=y39D4529FM4</a:t>
            </a:r>
          </a:p>
        </p:txBody>
      </p:sp>
      <p:pic>
        <p:nvPicPr>
          <p:cNvPr id="417" name="Shape 4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1200" y="2596200"/>
            <a:ext cx="5194300" cy="4597399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Shape 418"/>
          <p:cNvSpPr/>
          <p:nvPr/>
        </p:nvSpPr>
        <p:spPr>
          <a:xfrm>
            <a:off x="9347200" y="3015300"/>
            <a:ext cx="1803400" cy="1270000"/>
          </a:xfrm>
          <a:prstGeom prst="wedgeEllipseCallout">
            <a:avLst>
              <a:gd name="adj1" fmla="val -40790"/>
              <a:gd name="adj2" fmla="val 71581"/>
            </a:avLst>
          </a:prstGeom>
          <a:blipFill rotWithShape="1">
            <a:blip r:embed="rId5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¿Qué sigue?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6EDE152-BCF5-120B-780C-AB285A5F2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09E9E91A-4EE1-F736-36C2-7B26AC26B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894208BC-B7F2-7754-6837-76AA26F01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BD213935-80D2-FC77-703E-B9DB0C64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049A3DF0-570D-8095-F8EE-79E7D7359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2AF260B4-38BD-C679-CDF3-0A17A23E1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0AA243C0-3479-7DAF-2889-6F4A07AB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DD2EBA07-A183-B69C-98E3-BC55B4BE5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538D42F-B677-6186-AC55-88362A053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24DCDE7-9A61-AE10-6E2A-A9FECE374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B9B6F588-695A-D8B8-E5A3-7E3C877B7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D06C2D8-9DAA-15C0-90F3-AA0373EF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87" y="2272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4" name="Picture 2">
            <a:extLst>
              <a:ext uri="{FF2B5EF4-FFF2-40B4-BE49-F238E27FC236}">
                <a16:creationId xmlns:a16="http://schemas.microsoft.com/office/drawing/2014/main" id="{5116B8D7-C482-AD6D-26D6-3CE838235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5" name="Picture 2">
            <a:extLst>
              <a:ext uri="{FF2B5EF4-FFF2-40B4-BE49-F238E27FC236}">
                <a16:creationId xmlns:a16="http://schemas.microsoft.com/office/drawing/2014/main" id="{E4212209-4DBD-66CC-9973-C0B9D98FC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6" name="Picture 2">
            <a:extLst>
              <a:ext uri="{FF2B5EF4-FFF2-40B4-BE49-F238E27FC236}">
                <a16:creationId xmlns:a16="http://schemas.microsoft.com/office/drawing/2014/main" id="{5F626BB0-20B9-463A-1F88-21058BBC6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7" name="4 CuadroTexto">
            <a:extLst>
              <a:ext uri="{FF2B5EF4-FFF2-40B4-BE49-F238E27FC236}">
                <a16:creationId xmlns:a16="http://schemas.microsoft.com/office/drawing/2014/main" id="{C6A5E45C-5413-89D2-1EA3-BC0527B3FBBE}"/>
              </a:ext>
            </a:extLst>
          </p:cNvPr>
          <p:cNvSpPr txBox="1"/>
          <p:nvPr/>
        </p:nvSpPr>
        <p:spPr>
          <a:xfrm>
            <a:off x="165278" y="121956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M1. Introducción a Python y a la Programación</a:t>
            </a:r>
          </a:p>
        </p:txBody>
      </p:sp>
      <p:sp>
        <p:nvSpPr>
          <p:cNvPr id="388" name="Rectángulo 387">
            <a:extLst>
              <a:ext uri="{FF2B5EF4-FFF2-40B4-BE49-F238E27FC236}">
                <a16:creationId xmlns:a16="http://schemas.microsoft.com/office/drawing/2014/main" id="{70944D5F-0E43-63F4-BAF8-C1052AE18008}"/>
              </a:ext>
            </a:extLst>
          </p:cNvPr>
          <p:cNvSpPr/>
          <p:nvPr/>
        </p:nvSpPr>
        <p:spPr>
          <a:xfrm>
            <a:off x="13466618" y="0"/>
            <a:ext cx="2695061" cy="5536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9" name="16 CuadroTexto">
            <a:extLst>
              <a:ext uri="{FF2B5EF4-FFF2-40B4-BE49-F238E27FC236}">
                <a16:creationId xmlns:a16="http://schemas.microsoft.com/office/drawing/2014/main" id="{9A21E0D2-F7D5-4CB2-D055-967C06D1FC88}"/>
              </a:ext>
            </a:extLst>
          </p:cNvPr>
          <p:cNvSpPr txBox="1"/>
          <p:nvPr/>
        </p:nvSpPr>
        <p:spPr>
          <a:xfrm>
            <a:off x="10224655" y="121956"/>
            <a:ext cx="59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FUNDAMENTOS DE PROGRAMACIÓN  EN PYTHON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812800" y="953399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7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Disco duro en acción</a:t>
            </a:r>
          </a:p>
        </p:txBody>
      </p:sp>
      <p:pic>
        <p:nvPicPr>
          <p:cNvPr id="424" name="Shape 4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2050" y="2617200"/>
            <a:ext cx="3771900" cy="408939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/>
          <p:nvPr/>
        </p:nvSpPr>
        <p:spPr>
          <a:xfrm>
            <a:off x="3037463" y="7210242"/>
            <a:ext cx="9908700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http://www.youtube.com/watch?v=9eMWG3fwiEU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957F1406-5A79-04E2-2D6B-862D7F989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2759AC-6796-AAF6-295E-BCEA84AF4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61FA99A-F008-77AA-72C3-62B8A643C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08B54BA-662D-BAB8-1507-9FA809275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B9836728-2D35-B0D3-81F7-E305ADFB3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F99554A-C278-A2E3-2EF6-07C65A06F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C988F8C2-939D-BAC3-41F8-76A465900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673E0B3D-478C-D01F-1580-A675F6BCB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E5F4B8FD-99A8-62AD-9D18-9AC29EC82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BFB572DB-DA80-F06B-3A4E-3D2337953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32643E8-B771-EEEB-01A5-66DA87493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0864479-62DA-9C53-AAD3-25B0E77A2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87" y="2272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92D04D9-1ABA-64CD-2FB0-8C69A946A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A5828714-E100-56E8-824B-494C09CE3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70D87C5C-B217-7CED-14F6-0D513B51F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4 CuadroTexto">
            <a:extLst>
              <a:ext uri="{FF2B5EF4-FFF2-40B4-BE49-F238E27FC236}">
                <a16:creationId xmlns:a16="http://schemas.microsoft.com/office/drawing/2014/main" id="{A7E0E0E5-5FEA-CAB8-D875-102D1FC6876E}"/>
              </a:ext>
            </a:extLst>
          </p:cNvPr>
          <p:cNvSpPr txBox="1"/>
          <p:nvPr/>
        </p:nvSpPr>
        <p:spPr>
          <a:xfrm>
            <a:off x="165278" y="121956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M1. Introducción a Python y a la Programación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ADE9A1F-841D-264A-6D64-195507056203}"/>
              </a:ext>
            </a:extLst>
          </p:cNvPr>
          <p:cNvSpPr/>
          <p:nvPr/>
        </p:nvSpPr>
        <p:spPr>
          <a:xfrm>
            <a:off x="13466618" y="0"/>
            <a:ext cx="2695061" cy="5536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6 CuadroTexto">
            <a:extLst>
              <a:ext uri="{FF2B5EF4-FFF2-40B4-BE49-F238E27FC236}">
                <a16:creationId xmlns:a16="http://schemas.microsoft.com/office/drawing/2014/main" id="{10579C88-7BE4-4301-72F8-4C2FBF7A00DF}"/>
              </a:ext>
            </a:extLst>
          </p:cNvPr>
          <p:cNvSpPr txBox="1"/>
          <p:nvPr/>
        </p:nvSpPr>
        <p:spPr>
          <a:xfrm>
            <a:off x="10224655" y="121956"/>
            <a:ext cx="59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FUNDAMENTOS DE PROGRAMACIÓN  EN PYTHON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como Lenguaje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706387D-3DE7-2BAF-B790-13B6645AB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B76DA40-2E95-CA04-E809-1B44086BD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4EE7EE4-03B7-92F5-4F3E-6CFA24B14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DBBF960-DEF2-1556-8ED1-4B7469C15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EA3DDB45-28D8-48B4-C396-15474203C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5C87B1DA-478A-877B-9734-4D6F8BF9C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0B7D063-A459-3EAA-62EE-66030144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6394D069-49FD-2220-9D57-FF4DBCFD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2CA1AA41-05C5-E628-51CC-777ED34C8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7E2148C0-C53C-639A-69BC-EAFD73D1D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803" y="49829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98BD2881-FF07-68A6-87ED-672C25BAF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52362C6E-3716-A719-AFEA-76E41DCA9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F2BFD6E7-F0F9-C2FA-13C0-9B8CCCFC2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2E72C68D-C811-013E-93F2-15B9CA771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87" y="2272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6B8DE7D2-0432-F8CA-25D6-F710FA369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DB96CDB1-74E6-B689-D4BE-B00D7C158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EEBEF6C-160C-DD00-B4BF-01C01AA83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4 CuadroTexto">
            <a:extLst>
              <a:ext uri="{FF2B5EF4-FFF2-40B4-BE49-F238E27FC236}">
                <a16:creationId xmlns:a16="http://schemas.microsoft.com/office/drawing/2014/main" id="{A11B877B-5829-79C5-09C5-F6D11122EB6E}"/>
              </a:ext>
            </a:extLst>
          </p:cNvPr>
          <p:cNvSpPr txBox="1"/>
          <p:nvPr/>
        </p:nvSpPr>
        <p:spPr>
          <a:xfrm>
            <a:off x="165278" y="121956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M1. Introducción a Python y a la Programación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B7F420C-F54C-E810-9946-8337E1207CF5}"/>
              </a:ext>
            </a:extLst>
          </p:cNvPr>
          <p:cNvSpPr/>
          <p:nvPr/>
        </p:nvSpPr>
        <p:spPr>
          <a:xfrm>
            <a:off x="13466618" y="0"/>
            <a:ext cx="2695061" cy="5536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16 CuadroTexto">
            <a:extLst>
              <a:ext uri="{FF2B5EF4-FFF2-40B4-BE49-F238E27FC236}">
                <a16:creationId xmlns:a16="http://schemas.microsoft.com/office/drawing/2014/main" id="{0AADC59A-C3A6-6FB9-363D-ECBB8429B999}"/>
              </a:ext>
            </a:extLst>
          </p:cNvPr>
          <p:cNvSpPr txBox="1"/>
          <p:nvPr/>
        </p:nvSpPr>
        <p:spPr>
          <a:xfrm>
            <a:off x="10224655" y="121956"/>
            <a:ext cx="59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FUNDAMENTOS DE PROGRAMACIÓN  EN PYTHON</a:t>
            </a:r>
          </a:p>
        </p:txBody>
      </p:sp>
      <p:pic>
        <p:nvPicPr>
          <p:cNvPr id="431" name="Picture 2" descr="Imagen corporativa. Servei Públic d'Ocupació de Catalunya">
            <a:extLst>
              <a:ext uri="{FF2B5EF4-FFF2-40B4-BE49-F238E27FC236}">
                <a16:creationId xmlns:a16="http://schemas.microsoft.com/office/drawing/2014/main" id="{84EC2202-1485-CD1C-B3A2-CBBDD1257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78" y="8327302"/>
            <a:ext cx="2114551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2" name="Imagen 5">
            <a:extLst>
              <a:ext uri="{FF2B5EF4-FFF2-40B4-BE49-F238E27FC236}">
                <a16:creationId xmlns:a16="http://schemas.microsoft.com/office/drawing/2014/main" id="{E6D43879-D55C-B70C-096B-A8222483C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31" t="2916"/>
          <a:stretch>
            <a:fillRect/>
          </a:stretch>
        </p:blipFill>
        <p:spPr bwMode="auto">
          <a:xfrm>
            <a:off x="14649366" y="8428902"/>
            <a:ext cx="1152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3" name="Picture 4" descr="logo-consorci – inlingua Lleida">
            <a:extLst>
              <a:ext uri="{FF2B5EF4-FFF2-40B4-BE49-F238E27FC236}">
                <a16:creationId xmlns:a16="http://schemas.microsoft.com/office/drawing/2014/main" id="{AE88AC09-83A8-78D8-C143-766F92E44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923" y="8233639"/>
            <a:ext cx="29273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2318</TotalTime>
  <Words>382</Words>
  <Application>Microsoft Office PowerPoint</Application>
  <PresentationFormat>Personalizado</PresentationFormat>
  <Paragraphs>64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Cabin</vt:lpstr>
      <vt:lpstr>Courier New</vt:lpstr>
      <vt:lpstr>Georgia</vt:lpstr>
      <vt:lpstr>Gill Sans SemiBold</vt:lpstr>
      <vt:lpstr>Lucida Grande</vt:lpstr>
      <vt:lpstr>071215_powerpoint_template_b</vt:lpstr>
      <vt:lpstr>Arquitectura del Hardware</vt:lpstr>
      <vt:lpstr>Presentación de PowerPoint</vt:lpstr>
      <vt:lpstr>Presentación de PowerPoint</vt:lpstr>
      <vt:lpstr>Definiciones</vt:lpstr>
      <vt:lpstr>Presentación de PowerPoint</vt:lpstr>
      <vt:lpstr>Presentación de PowerPoint</vt:lpstr>
      <vt:lpstr>CPU muy caliente</vt:lpstr>
      <vt:lpstr>Disco duro en acción</vt:lpstr>
      <vt:lpstr>Python como Lenguaje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Program?</dc:title>
  <dc:creator>Julia</dc:creator>
  <cp:lastModifiedBy>Javier Barragan Calvo</cp:lastModifiedBy>
  <cp:revision>92</cp:revision>
  <dcterms:modified xsi:type="dcterms:W3CDTF">2025-05-28T20:14:37Z</dcterms:modified>
</cp:coreProperties>
</file>