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07" r:id="rId1"/>
  </p:sldMasterIdLst>
  <p:notesMasterIdLst>
    <p:notesMasterId r:id="rId7"/>
  </p:notesMasterIdLst>
  <p:sldIdLst>
    <p:sldId id="283" r:id="rId2"/>
    <p:sldId id="279" r:id="rId3"/>
    <p:sldId id="280" r:id="rId4"/>
    <p:sldId id="281" r:id="rId5"/>
    <p:sldId id="282" r:id="rId6"/>
  </p:sldIdLst>
  <p:sldSz cx="16256000" cy="9144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5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A00"/>
    <a:srgbClr val="FF9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58" autoAdjust="0"/>
    <p:restoredTop sz="93615"/>
  </p:normalViewPr>
  <p:slideViewPr>
    <p:cSldViewPr snapToGrid="0" snapToObjects="1">
      <p:cViewPr varScale="1">
        <p:scale>
          <a:sx n="46" d="100"/>
          <a:sy n="46" d="100"/>
        </p:scale>
        <p:origin x="1344" y="66"/>
      </p:cViewPr>
      <p:guideLst>
        <p:guide orient="horz" pos="2880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1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</a:pPr>
            <a:endParaRPr dirty="0"/>
          </a:p>
          <a:p>
            <a:pPr lvl="1">
              <a:spcBef>
                <a:spcPts val="0"/>
              </a:spcBef>
            </a:pPr>
            <a:endParaRPr dirty="0"/>
          </a:p>
          <a:p>
            <a:pPr lvl="2">
              <a:spcBef>
                <a:spcPts val="0"/>
              </a:spcBef>
            </a:pPr>
            <a:endParaRPr dirty="0"/>
          </a:p>
          <a:p>
            <a:pPr lvl="3">
              <a:spcBef>
                <a:spcPts val="0"/>
              </a:spcBef>
            </a:pPr>
            <a:endParaRPr dirty="0"/>
          </a:p>
          <a:p>
            <a:pPr lvl="4">
              <a:spcBef>
                <a:spcPts val="0"/>
              </a:spcBef>
            </a:pPr>
            <a:endParaRPr dirty="0"/>
          </a:p>
          <a:p>
            <a:pPr lvl="5">
              <a:spcBef>
                <a:spcPts val="0"/>
              </a:spcBef>
            </a:pPr>
            <a:endParaRPr dirty="0"/>
          </a:p>
          <a:p>
            <a:pPr lvl="6">
              <a:spcBef>
                <a:spcPts val="0"/>
              </a:spcBef>
            </a:pPr>
            <a:endParaRPr dirty="0"/>
          </a:p>
          <a:p>
            <a:pPr lvl="7">
              <a:spcBef>
                <a:spcPts val="0"/>
              </a:spcBef>
            </a:pPr>
            <a:endParaRPr dirty="0"/>
          </a:p>
          <a:p>
            <a:pPr lvl="8">
              <a:spcBef>
                <a:spcPts val="0"/>
              </a:spcBef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3843333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>
          <a:extLst>
            <a:ext uri="{FF2B5EF4-FFF2-40B4-BE49-F238E27FC236}">
              <a16:creationId xmlns:a16="http://schemas.microsoft.com/office/drawing/2014/main" id="{09921C4C-550B-5F09-5E89-5B68A5F1B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>
            <a:extLst>
              <a:ext uri="{FF2B5EF4-FFF2-40B4-BE49-F238E27FC236}">
                <a16:creationId xmlns:a16="http://schemas.microsoft.com/office/drawing/2014/main" id="{64D4FA9A-2BFD-BBD0-A484-70562D4FF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>
            <a:extLst>
              <a:ext uri="{FF2B5EF4-FFF2-40B4-BE49-F238E27FC236}">
                <a16:creationId xmlns:a16="http://schemas.microsoft.com/office/drawing/2014/main" id="{17C08CD1-B4E7-57E4-119F-BD85F62950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225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Shape 4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33" name="Shape 43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3925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Shape 43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0" name="Shape 44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39507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Shape 44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49" name="Shape 449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7182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Shape 45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 dirty="0"/>
          </a:p>
        </p:txBody>
      </p:sp>
      <p:sp>
        <p:nvSpPr>
          <p:cNvPr id="455" name="Shape 455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0454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678" y="889217"/>
            <a:ext cx="15174644" cy="2732951"/>
          </a:xfrm>
          <a:prstGeom prst="rect">
            <a:avLst/>
          </a:prstGeom>
          <a:effectLst>
            <a:innerShdw blurRad="482600" dist="50800" dir="13500000">
              <a:srgbClr val="000000">
                <a:alpha val="37000"/>
              </a:srgbClr>
            </a:innerShdw>
          </a:effectLst>
          <a:scene3d>
            <a:camera prst="orthographicFront"/>
            <a:lightRig rig="threePt" dir="t"/>
          </a:scene3d>
          <a:sp3d>
            <a:bevelT w="139700" prst="cross"/>
          </a:sp3d>
        </p:spPr>
        <p:txBody>
          <a:bodyPr lIns="162553" tIns="81276" rIns="162553" bIns="81276"/>
          <a:lstStyle>
            <a:lvl1pPr>
              <a:defRPr sz="62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7135" y="5181600"/>
            <a:ext cx="13392187" cy="23368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5500" b="1" i="0" baseline="0">
                <a:solidFill>
                  <a:srgbClr val="FDC227"/>
                </a:solidFill>
                <a:effectLst>
                  <a:innerShdw blurRad="63500" dist="50800" dir="13500000">
                    <a:srgbClr val="000000">
                      <a:alpha val="9000"/>
                    </a:srgbClr>
                  </a:innerShdw>
                </a:effectLst>
                <a:latin typeface="Gill Sans SemiBold"/>
                <a:cs typeface="Georgia"/>
              </a:defRPr>
            </a:lvl1pPr>
            <a:lvl2pPr marL="8127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62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438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2510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0638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8765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6893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650211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02769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>
            <a:spLocks noGrp="1"/>
          </p:cNvSpPr>
          <p:nvPr>
            <p:ph type="title"/>
          </p:nvPr>
        </p:nvSpPr>
        <p:spPr>
          <a:xfrm>
            <a:off x="812800" y="768096"/>
            <a:ext cx="14630400" cy="136550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60029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4258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178" y="905084"/>
            <a:ext cx="14991644" cy="1247721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6200" b="1" i="0" cap="none" baseline="0">
                <a:solidFill>
                  <a:srgbClr val="FFCB05"/>
                </a:solidFill>
                <a:effectLst>
                  <a:innerShdw blurRad="63500" dist="50800" dir="13500000">
                    <a:srgbClr val="000000">
                      <a:alpha val="14000"/>
                    </a:srgbClr>
                  </a:innerShdw>
                </a:effectLst>
                <a:latin typeface="Gill Sans SemiBold"/>
                <a:cs typeface="Georgia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2475702"/>
            <a:ext cx="14630400" cy="590206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553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683" y="1366549"/>
            <a:ext cx="15400421" cy="1816100"/>
          </a:xfrm>
          <a:prstGeom prst="rect">
            <a:avLst/>
          </a:prstGeom>
        </p:spPr>
        <p:txBody>
          <a:bodyPr lIns="162553" tIns="81276" rIns="162553" bIns="81276" anchor="t"/>
          <a:lstStyle>
            <a:lvl1pPr algn="ctr">
              <a:defRPr sz="6200" b="1" i="0" cap="none">
                <a:solidFill>
                  <a:schemeClr val="bg1"/>
                </a:solidFill>
                <a:latin typeface="Gill Sans SemiBold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4112" y="4919579"/>
            <a:ext cx="13817600" cy="9562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4300">
                <a:solidFill>
                  <a:srgbClr val="FDC227"/>
                </a:solidFill>
              </a:defRPr>
            </a:lvl1pPr>
            <a:lvl2pPr marL="812764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introhtml_SC_topbar.png"/>
          <p:cNvPicPr>
            <a:picLocks noChangeAspect="1"/>
          </p:cNvPicPr>
          <p:nvPr userDrawn="1"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428"/>
          <a:stretch/>
        </p:blipFill>
        <p:spPr>
          <a:xfrm>
            <a:off x="0" y="12096"/>
            <a:ext cx="9144000" cy="389467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/>
          <p:cNvSpPr txBox="1"/>
          <p:nvPr userDrawn="1"/>
        </p:nvSpPr>
        <p:spPr>
          <a:xfrm>
            <a:off x="83918" y="52940"/>
            <a:ext cx="25861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LECTURE</a:t>
            </a:r>
            <a:r>
              <a:rPr lang="en-US" sz="1400" baseline="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Lucida Grande"/>
                <a:cs typeface="Lucida Grande"/>
              </a:rPr>
              <a:t> NAME</a:t>
            </a:r>
            <a:endParaRPr lang="en-US" sz="1400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Lucida Grande"/>
              <a:cs typeface="Lucida Grande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253071" y="-3374"/>
            <a:ext cx="16207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PYTHON FOR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7466609" y="126322"/>
            <a:ext cx="120347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100" baseline="0" dirty="0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EVERYBODY</a:t>
            </a:r>
            <a:endParaRPr lang="en-US" sz="1100" dirty="0">
              <a:solidFill>
                <a:srgbClr val="FFFFFF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538934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8267" y="885296"/>
            <a:ext cx="14630400" cy="1248306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1" i="0" cap="none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63467" y="2133602"/>
            <a:ext cx="7179733" cy="6034617"/>
          </a:xfrm>
          <a:prstGeom prst="rect">
            <a:avLst/>
          </a:prstGeom>
        </p:spPr>
        <p:txBody>
          <a:bodyPr/>
          <a:lstStyle>
            <a:lvl1pPr>
              <a:defRPr sz="32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1715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820646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700" b="0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2046818"/>
            <a:ext cx="7182556" cy="85301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3600" b="0" i="0" cap="none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2800" y="3232187"/>
            <a:ext cx="7182556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57825" y="2046818"/>
            <a:ext cx="7185378" cy="85301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ctr">
              <a:buNone/>
              <a:defRPr sz="3600" b="0">
                <a:solidFill>
                  <a:srgbClr val="FDC227"/>
                </a:solidFill>
                <a:effectLst/>
                <a:latin typeface="Gill Sans SemiBold"/>
                <a:cs typeface="Lucida Grande"/>
              </a:defRPr>
            </a:lvl1pPr>
            <a:lvl2pPr marL="812764" indent="0">
              <a:buNone/>
              <a:defRPr sz="3600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00" b="1"/>
            </a:lvl4pPr>
            <a:lvl5pPr marL="3251058" indent="0">
              <a:buNone/>
              <a:defRPr sz="2800" b="1"/>
            </a:lvl5pPr>
            <a:lvl6pPr marL="4063822" indent="0">
              <a:buNone/>
              <a:defRPr sz="2800" b="1"/>
            </a:lvl6pPr>
            <a:lvl7pPr marL="4876587" indent="0">
              <a:buNone/>
              <a:defRPr sz="2800" b="1"/>
            </a:lvl7pPr>
            <a:lvl8pPr marL="5689351" indent="0">
              <a:buNone/>
              <a:defRPr sz="2800" b="1"/>
            </a:lvl8pPr>
            <a:lvl9pPr marL="6502116" indent="0">
              <a:buNone/>
              <a:defRPr sz="2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57823" y="3232187"/>
            <a:ext cx="7185378" cy="5268384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Gill Sans SemiBold"/>
                <a:cs typeface="Lucida Grande"/>
              </a:defRPr>
            </a:lvl1pPr>
            <a:lvl2pPr>
              <a:defRPr sz="2800" b="0" i="1">
                <a:latin typeface="Gill Sans SemiBold"/>
                <a:cs typeface="Lucida Grande"/>
              </a:defRPr>
            </a:lvl2pPr>
            <a:lvl3pPr>
              <a:defRPr sz="2800" b="0" i="1">
                <a:latin typeface="Gill Sans SemiBold"/>
                <a:cs typeface="Lucida Grande"/>
              </a:defRPr>
            </a:lvl3pPr>
            <a:lvl4pPr>
              <a:defRPr sz="2800" b="0" i="1">
                <a:latin typeface="Gill Sans SemiBold"/>
                <a:cs typeface="Lucida Grande"/>
              </a:defRPr>
            </a:lvl4pPr>
            <a:lvl5pPr>
              <a:defRPr sz="2800" b="0" i="1">
                <a:latin typeface="Gill Sans SemiBold"/>
                <a:cs typeface="Lucida Grande"/>
              </a:defRPr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8346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277099"/>
            <a:ext cx="14630400" cy="1226172"/>
          </a:xfrm>
          <a:prstGeom prst="rect">
            <a:avLst/>
          </a:prstGeom>
        </p:spPr>
        <p:txBody>
          <a:bodyPr lIns="162553" tIns="81276" rIns="162553" bIns="81276"/>
          <a:lstStyle>
            <a:lvl1pPr>
              <a:defRPr sz="5300" b="1" i="0" cap="none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47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5682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3" y="888973"/>
            <a:ext cx="5348112" cy="1238388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2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5644" y="888975"/>
            <a:ext cx="9087556" cy="7493140"/>
          </a:xfrm>
          <a:prstGeom prst="rect">
            <a:avLst/>
          </a:prstGeom>
        </p:spPr>
        <p:txBody>
          <a:bodyPr/>
          <a:lstStyle>
            <a:lvl1pPr>
              <a:defRPr sz="5000" b="0" i="0">
                <a:solidFill>
                  <a:srgbClr val="FDC227"/>
                </a:solidFill>
                <a:latin typeface="Gill Sans SemiBold"/>
                <a:cs typeface="Lucida Grande"/>
              </a:defRPr>
            </a:lvl1pPr>
            <a:lvl2pPr>
              <a:defRPr sz="5000" b="0" i="1">
                <a:latin typeface="Gill Sans SemiBold"/>
                <a:cs typeface="Lucida Grande"/>
              </a:defRPr>
            </a:lvl2pPr>
            <a:lvl3pPr>
              <a:defRPr sz="4300" b="0" i="1">
                <a:latin typeface="Gill Sans SemiBold"/>
                <a:cs typeface="Lucida Grande"/>
              </a:defRPr>
            </a:lvl3pPr>
            <a:lvl4pPr>
              <a:defRPr sz="3600" b="0" i="1">
                <a:latin typeface="Gill Sans SemiBold"/>
                <a:cs typeface="Lucida Grande"/>
              </a:defRPr>
            </a:lvl4pPr>
            <a:lvl5pPr>
              <a:defRPr sz="3600" b="0" i="1">
                <a:latin typeface="Gill Sans SemiBold"/>
                <a:cs typeface="Lucida Grande"/>
              </a:defRPr>
            </a:lvl5pPr>
            <a:lvl6pPr>
              <a:defRPr sz="3600"/>
            </a:lvl6pPr>
            <a:lvl7pPr>
              <a:defRPr sz="3600"/>
            </a:lvl7pPr>
            <a:lvl8pPr>
              <a:defRPr sz="3600"/>
            </a:lvl8pPr>
            <a:lvl9pPr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3" y="2127365"/>
            <a:ext cx="5348112" cy="62547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>
                <a:solidFill>
                  <a:schemeClr val="bg1"/>
                </a:solidFill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141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86290" y="6400800"/>
            <a:ext cx="9753600" cy="755652"/>
          </a:xfrm>
          <a:prstGeom prst="rect">
            <a:avLst/>
          </a:prstGeom>
        </p:spPr>
        <p:txBody>
          <a:bodyPr lIns="162553" tIns="81276" rIns="162553" bIns="81276" anchor="b"/>
          <a:lstStyle>
            <a:lvl1pPr algn="l">
              <a:defRPr sz="3600" b="0">
                <a:solidFill>
                  <a:schemeClr val="bg1"/>
                </a:solidFill>
                <a:latin typeface="Gill Sans SemiBold"/>
                <a:cs typeface="Lucida Grande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186290" y="817033"/>
            <a:ext cx="9753600" cy="54864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700"/>
            </a:lvl1pPr>
            <a:lvl2pPr marL="812764" indent="0">
              <a:buNone/>
              <a:defRPr sz="5000"/>
            </a:lvl2pPr>
            <a:lvl3pPr marL="1625529" indent="0">
              <a:buNone/>
              <a:defRPr sz="4300"/>
            </a:lvl3pPr>
            <a:lvl4pPr marL="2438293" indent="0">
              <a:buNone/>
              <a:defRPr sz="3600"/>
            </a:lvl4pPr>
            <a:lvl5pPr marL="3251058" indent="0">
              <a:buNone/>
              <a:defRPr sz="3600"/>
            </a:lvl5pPr>
            <a:lvl6pPr marL="4063822" indent="0">
              <a:buNone/>
              <a:defRPr sz="3600"/>
            </a:lvl6pPr>
            <a:lvl7pPr marL="4876587" indent="0">
              <a:buNone/>
              <a:defRPr sz="3600"/>
            </a:lvl7pPr>
            <a:lvl8pPr marL="5689351" indent="0">
              <a:buNone/>
              <a:defRPr sz="3600"/>
            </a:lvl8pPr>
            <a:lvl9pPr marL="6502116" indent="0">
              <a:buNone/>
              <a:defRPr sz="3600"/>
            </a:lvl9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86290" y="7156451"/>
            <a:ext cx="9753600" cy="10731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500" b="0" i="0">
                <a:solidFill>
                  <a:schemeClr val="bg1"/>
                </a:solidFill>
                <a:latin typeface="Gill Sans SemiBold"/>
                <a:cs typeface="Lucida Grande"/>
              </a:defRPr>
            </a:lvl1pPr>
            <a:lvl2pPr marL="812764" indent="0">
              <a:buNone/>
              <a:defRPr sz="2100"/>
            </a:lvl2pPr>
            <a:lvl3pPr marL="1625529" indent="0">
              <a:buNone/>
              <a:defRPr sz="1800"/>
            </a:lvl3pPr>
            <a:lvl4pPr marL="2438293" indent="0">
              <a:buNone/>
              <a:defRPr sz="1600"/>
            </a:lvl4pPr>
            <a:lvl5pPr marL="3251058" indent="0">
              <a:buNone/>
              <a:defRPr sz="1600"/>
            </a:lvl5pPr>
            <a:lvl6pPr marL="4063822" indent="0">
              <a:buNone/>
              <a:defRPr sz="1600"/>
            </a:lvl6pPr>
            <a:lvl7pPr marL="4876587" indent="0">
              <a:buNone/>
              <a:defRPr sz="1600"/>
            </a:lvl7pPr>
            <a:lvl8pPr marL="5689351" indent="0">
              <a:buNone/>
              <a:defRPr sz="1600"/>
            </a:lvl8pPr>
            <a:lvl9pPr marL="6502116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50291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828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Top_Bar_Background.pn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6256000" cy="9144000"/>
          </a:xfrm>
          <a:prstGeom prst="rect">
            <a:avLst/>
          </a:prstGeom>
        </p:spPr>
      </p:pic>
      <p:sp>
        <p:nvSpPr>
          <p:cNvPr id="28" name="TextBox 27"/>
          <p:cNvSpPr txBox="1"/>
          <p:nvPr userDrawn="1"/>
        </p:nvSpPr>
        <p:spPr>
          <a:xfrm>
            <a:off x="160716" y="114157"/>
            <a:ext cx="311532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solidFill>
                  <a:srgbClr val="FFFFFF"/>
                </a:solidFill>
                <a:latin typeface="Lucida Grande"/>
                <a:cs typeface="Lucida Grande"/>
              </a:rPr>
              <a:t>Introduction – Part 3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idx="1"/>
          </p:nvPr>
        </p:nvSpPr>
        <p:spPr>
          <a:xfrm>
            <a:off x="812800" y="2133602"/>
            <a:ext cx="14630400" cy="6034617"/>
          </a:xfrm>
          <a:prstGeom prst="rect">
            <a:avLst/>
          </a:prstGeom>
        </p:spPr>
        <p:txBody>
          <a:bodyPr vert="horz" lIns="162553" tIns="81276" rIns="162553" bIns="812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Box 26"/>
          <p:cNvSpPr txBox="1"/>
          <p:nvPr userDrawn="1"/>
        </p:nvSpPr>
        <p:spPr>
          <a:xfrm>
            <a:off x="13602247" y="33546"/>
            <a:ext cx="1595309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700" b="0" dirty="0">
                <a:solidFill>
                  <a:schemeClr val="bg1"/>
                </a:solidFill>
                <a:latin typeface="Georgia"/>
                <a:cs typeface="Georgia"/>
              </a:rPr>
              <a:t>PYTHON</a:t>
            </a:r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 FOR</a:t>
            </a:r>
          </a:p>
          <a:p>
            <a:pPr algn="ctr"/>
            <a:r>
              <a:rPr lang="en-US" sz="1700" baseline="0" dirty="0">
                <a:solidFill>
                  <a:schemeClr val="bg1"/>
                </a:solidFill>
                <a:latin typeface="Georgia"/>
                <a:cs typeface="Georgia"/>
              </a:rPr>
              <a:t>EVERYBODY</a:t>
            </a:r>
            <a:endParaRPr lang="en-US" sz="1700" dirty="0">
              <a:solidFill>
                <a:schemeClr val="bg1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701049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06" r:id="rId10"/>
    <p:sldLayoutId id="2147483705" r:id="rId11"/>
  </p:sldLayoutIdLst>
  <p:hf sldNum="0" hdr="0" ftr="0" dt="0"/>
  <p:txStyles>
    <p:titleStyle>
      <a:lvl1pPr algn="ctr" defTabSz="812764" rtl="0" eaLnBrk="1" latinLnBrk="0" hangingPunct="1">
        <a:spcBef>
          <a:spcPct val="0"/>
        </a:spcBef>
        <a:buNone/>
        <a:defRPr sz="7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812764" rtl="0" eaLnBrk="1" latinLnBrk="0" hangingPunct="1">
        <a:spcBef>
          <a:spcPct val="20000"/>
        </a:spcBef>
        <a:buFont typeface="Arial"/>
        <a:buNone/>
        <a:defRPr sz="5700" b="1" i="0" kern="1200">
          <a:solidFill>
            <a:schemeClr val="bg1"/>
          </a:solidFill>
          <a:latin typeface="Gill Sans SemiBold"/>
          <a:ea typeface="+mn-ea"/>
          <a:cs typeface="Lucida Grande"/>
        </a:defRPr>
      </a:lvl1pPr>
      <a:lvl2pPr marL="1320742" indent="-507978" algn="l" defTabSz="812764" rtl="0" eaLnBrk="1" latinLnBrk="0" hangingPunct="1">
        <a:spcBef>
          <a:spcPct val="20000"/>
        </a:spcBef>
        <a:buFont typeface="Arial"/>
        <a:buChar char="–"/>
        <a:defRPr sz="3600" b="1" i="0" kern="1200">
          <a:solidFill>
            <a:schemeClr val="bg1"/>
          </a:solidFill>
          <a:latin typeface="Gill Sans SemiBold"/>
          <a:ea typeface="+mn-ea"/>
          <a:cs typeface="Lucida Grande"/>
        </a:defRPr>
      </a:lvl2pPr>
      <a:lvl3pPr marL="2031911" indent="-406382" algn="l" defTabSz="812764" rtl="0" eaLnBrk="1" latinLnBrk="0" hangingPunct="1">
        <a:spcBef>
          <a:spcPct val="20000"/>
        </a:spcBef>
        <a:buFont typeface="Arial"/>
        <a:buChar char="•"/>
        <a:defRPr sz="3200" b="0" i="1" kern="1200">
          <a:solidFill>
            <a:schemeClr val="bg1"/>
          </a:solidFill>
          <a:latin typeface="Gill Sans SemiBold"/>
          <a:ea typeface="+mn-ea"/>
          <a:cs typeface="Lucida Grande"/>
        </a:defRPr>
      </a:lvl3pPr>
      <a:lvl4pPr marL="2844676" indent="-406382" algn="l" defTabSz="812764" rtl="0" eaLnBrk="1" latinLnBrk="0" hangingPunct="1">
        <a:spcBef>
          <a:spcPct val="20000"/>
        </a:spcBef>
        <a:buFont typeface="Arial"/>
        <a:buChar char="–"/>
        <a:defRPr sz="2700" b="0" i="1" kern="1200">
          <a:solidFill>
            <a:schemeClr val="bg1"/>
          </a:solidFill>
          <a:latin typeface="Gill Sans SemiBold"/>
          <a:ea typeface="+mn-ea"/>
          <a:cs typeface="Lucida Grande"/>
        </a:defRPr>
      </a:lvl4pPr>
      <a:lvl5pPr marL="3657440" indent="-406382" algn="l" defTabSz="812764" rtl="0" eaLnBrk="1" latinLnBrk="0" hangingPunct="1">
        <a:spcBef>
          <a:spcPct val="20000"/>
        </a:spcBef>
        <a:buFont typeface="Arial"/>
        <a:buChar char="»"/>
        <a:defRPr sz="2100" b="0" i="1" kern="1200">
          <a:solidFill>
            <a:schemeClr val="bg1"/>
          </a:solidFill>
          <a:latin typeface="Gill Sans SemiBold"/>
          <a:ea typeface="+mn-ea"/>
          <a:cs typeface="Lucida Grande"/>
        </a:defRPr>
      </a:lvl5pPr>
      <a:lvl6pPr marL="4470204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812764" rtl="0" eaLnBrk="1" latinLnBrk="0" hangingPunct="1">
        <a:spcBef>
          <a:spcPct val="20000"/>
        </a:spcBef>
        <a:buFont typeface="Arial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812764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harrypotter.wikia.com/wiki/Parseltongu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hyperlink" Target="http://harrypotter.wikia.com/wiki/Salazar_Slytheri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>
          <a:extLst>
            <a:ext uri="{FF2B5EF4-FFF2-40B4-BE49-F238E27FC236}">
              <a16:creationId xmlns:a16="http://schemas.microsoft.com/office/drawing/2014/main" id="{8575D3B1-2BD6-6BCB-474D-7A24DE29C9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>
            <a:extLst>
              <a:ext uri="{FF2B5EF4-FFF2-40B4-BE49-F238E27FC236}">
                <a16:creationId xmlns:a16="http://schemas.microsoft.com/office/drawing/2014/main" id="{005506E0-09D9-07D0-271B-CB489F4F52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como Lenguaje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BAD61E-0924-7ECD-F511-E43039AFE2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23559C6-BCE8-0D85-4135-21F8087CD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A8E40D04-0F0B-04EF-EC29-64FDFED53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38F4077E-CCD9-6767-CB81-BC023D1A4E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4 CuadroTexto">
            <a:extLst>
              <a:ext uri="{FF2B5EF4-FFF2-40B4-BE49-F238E27FC236}">
                <a16:creationId xmlns:a16="http://schemas.microsoft.com/office/drawing/2014/main" id="{FB9D300D-EA6C-7BEF-A78B-0F78B33D9836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EF04E24-229D-2114-D0D9-124E6A02353D}"/>
              </a:ext>
            </a:extLst>
          </p:cNvPr>
          <p:cNvSpPr/>
          <p:nvPr/>
        </p:nvSpPr>
        <p:spPr>
          <a:xfrm>
            <a:off x="13466618" y="0"/>
            <a:ext cx="2789382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6 CuadroTexto">
            <a:extLst>
              <a:ext uri="{FF2B5EF4-FFF2-40B4-BE49-F238E27FC236}">
                <a16:creationId xmlns:a16="http://schemas.microsoft.com/office/drawing/2014/main" id="{49F36D5D-3850-1353-D19F-30A07A327B21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pic>
        <p:nvPicPr>
          <p:cNvPr id="2049" name="Picture 2" descr="Imagen corporativa. Servei Públic d'Ocupació de Catalunya">
            <a:extLst>
              <a:ext uri="{FF2B5EF4-FFF2-40B4-BE49-F238E27FC236}">
                <a16:creationId xmlns:a16="http://schemas.microsoft.com/office/drawing/2014/main" id="{3749F3C5-4A08-C55B-3DA4-E2C3F9E8C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8327302"/>
            <a:ext cx="211455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Imagen 5">
            <a:extLst>
              <a:ext uri="{FF2B5EF4-FFF2-40B4-BE49-F238E27FC236}">
                <a16:creationId xmlns:a16="http://schemas.microsoft.com/office/drawing/2014/main" id="{BCC4BB65-E78A-B6FF-E07D-F7372D55AD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1" t="2916"/>
          <a:stretch>
            <a:fillRect/>
          </a:stretch>
        </p:blipFill>
        <p:spPr bwMode="auto">
          <a:xfrm>
            <a:off x="14649366" y="8428902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4" descr="logo-consorci – inlingua Lleida">
            <a:extLst>
              <a:ext uri="{FF2B5EF4-FFF2-40B4-BE49-F238E27FC236}">
                <a16:creationId xmlns:a16="http://schemas.microsoft.com/office/drawing/2014/main" id="{2BA0F4FD-F540-CDDD-775B-D29AEFAAE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23" y="8233639"/>
            <a:ext cx="29273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9582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Shape 435"/>
          <p:cNvSpPr txBox="1"/>
          <p:nvPr/>
        </p:nvSpPr>
        <p:spPr>
          <a:xfrm>
            <a:off x="3318350" y="7319254"/>
            <a:ext cx="9639000" cy="622199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Cabin"/>
              <a:buNone/>
            </a:pPr>
            <a:r>
              <a:rPr lang="en-US" sz="3000" u="sng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  <a:hlinkClick r:id="rId3"/>
              </a:rPr>
              <a:t>http://harrypotter.wikia.com/wiki/Parseltongue</a:t>
            </a:r>
          </a:p>
        </p:txBody>
      </p:sp>
      <p:sp>
        <p:nvSpPr>
          <p:cNvPr id="436" name="Shape 436"/>
          <p:cNvSpPr txBox="1"/>
          <p:nvPr/>
        </p:nvSpPr>
        <p:spPr>
          <a:xfrm>
            <a:off x="977855" y="1502224"/>
            <a:ext cx="10639181" cy="523108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lvl="0">
              <a:buClr>
                <a:srgbClr val="FF00FF"/>
              </a:buClr>
              <a:buSzPct val="25000"/>
            </a:pPr>
            <a:r>
              <a:rPr lang="es-AR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La Lengua Pársel 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la lengua de las serpientes y de aquellos que pueden hablar con ellas. Un individuo que puede hablar</a:t>
            </a:r>
            <a:r>
              <a:rPr lang="es-AR" sz="42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Pársel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conocido como </a:t>
            </a:r>
            <a:r>
              <a:rPr lang="es-AR" sz="4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hablante de Pársel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Es una habilidad muy poco común y puede ser hereditaria. </a:t>
            </a:r>
            <a:r>
              <a:rPr lang="es-AR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Casi todos los </a:t>
            </a:r>
            <a:r>
              <a:rPr lang="es-AR" sz="4200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hablantes de Pársel 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conocidos son descendentes de </a:t>
            </a:r>
            <a:r>
              <a:rPr lang="es-AR" sz="4200" u="sng" strike="noStrike" cap="none" dirty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  <a:sym typeface="Cabin"/>
                <a:hlinkClick r:id="rId4"/>
              </a:rPr>
              <a:t>Salazar Slytherin</a:t>
            </a:r>
            <a:r>
              <a:rPr lang="es-AR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37" name="Shape 4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2368383" y="2498600"/>
            <a:ext cx="3174900" cy="276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4 CuadroTexto"/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9917180-2EBD-1E4C-5AA7-47466038A24C}"/>
              </a:ext>
            </a:extLst>
          </p:cNvPr>
          <p:cNvSpPr/>
          <p:nvPr/>
        </p:nvSpPr>
        <p:spPr>
          <a:xfrm>
            <a:off x="13466618" y="0"/>
            <a:ext cx="2789382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16 CuadroTexto"/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/>
        </p:nvSpPr>
        <p:spPr>
          <a:xfrm>
            <a:off x="694631" y="1097822"/>
            <a:ext cx="11939130" cy="44577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FF"/>
              </a:buClr>
              <a:buSzPct val="25000"/>
              <a:buFont typeface="Cabin"/>
              <a:buNone/>
            </a:pPr>
            <a:r>
              <a:rPr lang="es-AR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el lenguaje del intérprete del software Python </a:t>
            </a:r>
            <a:r>
              <a:rPr lang="es-AR" sz="4200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y de quienes pueden hablar con él.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Un individuo que puede hablar </a:t>
            </a:r>
            <a:r>
              <a:rPr lang="es-AR" sz="42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es conocido como </a:t>
            </a:r>
            <a:r>
              <a:rPr lang="es-AR" sz="4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 Es una habilidad muy poco común y puede ser hereditaria. Casi todos los </a:t>
            </a:r>
            <a:r>
              <a:rPr lang="es-AR" sz="4200" u="none" strike="noStrike" cap="none" dirty="0">
                <a:solidFill>
                  <a:srgbClr val="00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Pythonistas</a:t>
            </a:r>
            <a:r>
              <a:rPr lang="es-AR" sz="4200" u="none" strike="noStrike" cap="none" dirty="0">
                <a:solidFill>
                  <a:srgbClr val="FFFFFF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utilizan el software inicialmente desarrollado por </a:t>
            </a:r>
            <a:r>
              <a:rPr lang="es-AR" sz="4200" u="none" strike="noStrike" cap="none" dirty="0">
                <a:solidFill>
                  <a:srgbClr val="F6B26B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Guido van Rossum</a:t>
            </a:r>
            <a:r>
              <a:rPr lang="es-AR" sz="4200" u="none" strike="noStrike" cap="none" dirty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</p:txBody>
      </p:sp>
      <p:pic>
        <p:nvPicPr>
          <p:cNvPr id="444" name="Shape 44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343301" y="4777500"/>
            <a:ext cx="2108100" cy="31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5" name="Shape 4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262702" y="1348500"/>
            <a:ext cx="2286000" cy="2997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6" name="Shape 4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94631" y="5904122"/>
            <a:ext cx="3517899" cy="2078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2D473B79-91A7-8A7E-FF4E-CA532EC20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4 CuadroTexto">
            <a:extLst>
              <a:ext uri="{FF2B5EF4-FFF2-40B4-BE49-F238E27FC236}">
                <a16:creationId xmlns:a16="http://schemas.microsoft.com/office/drawing/2014/main" id="{7BFB54AC-D40F-013B-FF79-8BF38ADEF985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C4A03EF-7420-9AAB-7244-6A6389B1685F}"/>
              </a:ext>
            </a:extLst>
          </p:cNvPr>
          <p:cNvSpPr/>
          <p:nvPr/>
        </p:nvSpPr>
        <p:spPr>
          <a:xfrm>
            <a:off x="13466618" y="0"/>
            <a:ext cx="2789382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5" name="16 CuadroTexto">
            <a:extLst>
              <a:ext uri="{FF2B5EF4-FFF2-40B4-BE49-F238E27FC236}">
                <a16:creationId xmlns:a16="http://schemas.microsoft.com/office/drawing/2014/main" id="{0CAD41AA-9F80-30DD-2DE5-E759339DC6FA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632178" y="780392"/>
            <a:ext cx="14991644" cy="1561273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Cabin"/>
              <a:buNone/>
            </a:pPr>
            <a:r>
              <a:rPr lang="es-AR" sz="6000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Aprendizaje Inicial</a:t>
            </a:r>
            <a:r>
              <a:rPr lang="es-AR" sz="60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: </a:t>
            </a:r>
            <a:r>
              <a:rPr lang="es-AR" sz="600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Errores de </a:t>
            </a:r>
            <a:r>
              <a:rPr lang="es-AR" sz="6000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Sintaxis</a:t>
            </a:r>
            <a:endParaRPr lang="es-AR" sz="6000" u="none" strike="noStrike" cap="none" dirty="0">
              <a:solidFill>
                <a:srgbClr val="E06666"/>
              </a:solidFill>
              <a:latin typeface="Arial" charset="0"/>
              <a:ea typeface="Arial" charset="0"/>
              <a:cs typeface="Arial" charset="0"/>
              <a:sym typeface="Cabin"/>
            </a:endParaRPr>
          </a:p>
        </p:txBody>
      </p:sp>
      <p:sp>
        <p:nvSpPr>
          <p:cNvPr id="452" name="Shape 452"/>
          <p:cNvSpPr txBox="1">
            <a:spLocks noGrp="1"/>
          </p:cNvSpPr>
          <p:nvPr>
            <p:ph idx="1"/>
          </p:nvPr>
        </p:nvSpPr>
        <p:spPr>
          <a:xfrm>
            <a:off x="632178" y="2528703"/>
            <a:ext cx="14630400" cy="5902068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749300" marR="0" lvl="0" indent="-35471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Necesitamos aprender el </a:t>
            </a: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lenguaje Python </a:t>
            </a: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para poder comunicar nuestras instrucciones a Python.  Al principio</a:t>
            </a:r>
            <a:r>
              <a:rPr lang="es-AR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, cometeremos muchos errores y hablaremos mal como ocurre con los niños pequeños</a:t>
            </a: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Cuando cometes un error, la computadora no cree que tú estés “tierno” o en “pañales”. Te dice que hay </a:t>
            </a:r>
            <a:r>
              <a:rPr lang="es-AR" sz="3000" b="0" i="0" u="none" strike="noStrike" cap="none" dirty="0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“error de sintaxis” (</a:t>
            </a:r>
            <a:r>
              <a:rPr lang="es-AR" sz="3000" b="0" u="none" strike="noStrike" cap="none" dirty="0">
                <a:solidFill>
                  <a:srgbClr val="E06666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syntax error)</a:t>
            </a: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</a:t>
            </a:r>
            <a:r>
              <a:rPr lang="es-AR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porque ella conoce el lenguaje pero tú aun lo estás aprendiendo. Da la sensación de que </a:t>
            </a: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 es cruel y carece de sentimientos.</a:t>
            </a:r>
          </a:p>
          <a:p>
            <a:pPr marL="749300" marR="0" lvl="0" indent="-354711" algn="l" rtl="0">
              <a:lnSpc>
                <a:spcPct val="100000"/>
              </a:lnSpc>
              <a:spcBef>
                <a:spcPts val="3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bin"/>
              <a:buChar char="•"/>
            </a:pP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Sin embargo, recuerda que tú eres inteligente y puedes aprender. La computadora es simple y muy veloz pero es incapaz de aprender.</a:t>
            </a:r>
            <a:r>
              <a:rPr lang="es-AR" sz="3000" b="0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 Entonces, </a:t>
            </a:r>
            <a:r>
              <a:rPr lang="es-AR" sz="3000" b="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es más sencillo para ti que aprendas Python que para la computadora aprender español</a:t>
            </a:r>
            <a:r>
              <a:rPr lang="es-AR" sz="3000" b="0" u="none" strike="noStrike" cap="none" dirty="0">
                <a:solidFill>
                  <a:schemeClr val="lt1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... (este paradigma está evolucionando con la IA, GIA o SIA)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4ABD5EA3-7CF7-7A80-61CC-A0DF1EB20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4 CuadroTexto">
            <a:extLst>
              <a:ext uri="{FF2B5EF4-FFF2-40B4-BE49-F238E27FC236}">
                <a16:creationId xmlns:a16="http://schemas.microsoft.com/office/drawing/2014/main" id="{70C3C188-0588-4666-0D09-87E0DF2AFDF0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5295BAC-912C-9DB5-ABCA-2CACC5A6E9A7}"/>
              </a:ext>
            </a:extLst>
          </p:cNvPr>
          <p:cNvSpPr/>
          <p:nvPr/>
        </p:nvSpPr>
        <p:spPr>
          <a:xfrm>
            <a:off x="13466618" y="0"/>
            <a:ext cx="2789382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16 CuadroTexto">
            <a:extLst>
              <a:ext uri="{FF2B5EF4-FFF2-40B4-BE49-F238E27FC236}">
                <a16:creationId xmlns:a16="http://schemas.microsoft.com/office/drawing/2014/main" id="{9B86FB0A-A9B0-5F96-250E-6896617BECC7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Shape 4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ct val="25000"/>
              <a:buFont typeface="Cabin"/>
              <a:buNone/>
            </a:pPr>
            <a:r>
              <a:rPr lang="es-AR" sz="7600" u="none" strike="noStrike" cap="none" dirty="0">
                <a:solidFill>
                  <a:srgbClr val="FFFF00"/>
                </a:solidFill>
                <a:latin typeface="Arial" charset="0"/>
                <a:ea typeface="Arial" charset="0"/>
                <a:cs typeface="Arial" charset="0"/>
                <a:sym typeface="Cabin"/>
              </a:rPr>
              <a:t>Python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1A72A0EB-7AE6-8A2C-BA85-A84C0CF81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0FCE2250-899E-FE92-C049-0F985DCDC4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1929" y="12770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07F9401-85CF-F14C-7254-D1A25416AC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9487" y="22724"/>
            <a:ext cx="2933700" cy="527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A85505DA-AAA3-A472-C470-0083D7C8CC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97" y="187780"/>
            <a:ext cx="29337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4 CuadroTexto">
            <a:extLst>
              <a:ext uri="{FF2B5EF4-FFF2-40B4-BE49-F238E27FC236}">
                <a16:creationId xmlns:a16="http://schemas.microsoft.com/office/drawing/2014/main" id="{3F34B91C-AFEB-B598-6411-C754F84AD47C}"/>
              </a:ext>
            </a:extLst>
          </p:cNvPr>
          <p:cNvSpPr txBox="1"/>
          <p:nvPr/>
        </p:nvSpPr>
        <p:spPr>
          <a:xfrm>
            <a:off x="165278" y="121956"/>
            <a:ext cx="49808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M1. Introducción a Python y a la Programación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BAC4875-6563-C1A9-D2D5-E6E8D0B085A3}"/>
              </a:ext>
            </a:extLst>
          </p:cNvPr>
          <p:cNvSpPr/>
          <p:nvPr/>
        </p:nvSpPr>
        <p:spPr>
          <a:xfrm>
            <a:off x="13466618" y="0"/>
            <a:ext cx="2789382" cy="55363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16 CuadroTexto">
            <a:extLst>
              <a:ext uri="{FF2B5EF4-FFF2-40B4-BE49-F238E27FC236}">
                <a16:creationId xmlns:a16="http://schemas.microsoft.com/office/drawing/2014/main" id="{68F9642B-084A-7612-B19D-63F90280983E}"/>
              </a:ext>
            </a:extLst>
          </p:cNvPr>
          <p:cNvSpPr txBox="1"/>
          <p:nvPr/>
        </p:nvSpPr>
        <p:spPr>
          <a:xfrm>
            <a:off x="10224655" y="121956"/>
            <a:ext cx="5937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s-AR" sz="1800" dirty="0">
                <a:solidFill>
                  <a:schemeClr val="bg1"/>
                </a:solidFill>
              </a:rPr>
              <a:t>FUNDAMENTOS DE PROGRAMACIÓN  EN PYTHON</a:t>
            </a:r>
          </a:p>
        </p:txBody>
      </p:sp>
      <p:pic>
        <p:nvPicPr>
          <p:cNvPr id="14" name="Picture 2" descr="Imagen corporativa. Servei Públic d'Ocupació de Catalunya">
            <a:extLst>
              <a:ext uri="{FF2B5EF4-FFF2-40B4-BE49-F238E27FC236}">
                <a16:creationId xmlns:a16="http://schemas.microsoft.com/office/drawing/2014/main" id="{2E4F0F01-288B-240A-0825-E5648D01A4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78" y="8327302"/>
            <a:ext cx="2114551" cy="61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Imagen 5">
            <a:extLst>
              <a:ext uri="{FF2B5EF4-FFF2-40B4-BE49-F238E27FC236}">
                <a16:creationId xmlns:a16="http://schemas.microsoft.com/office/drawing/2014/main" id="{E8DAD95F-3E64-3DDC-2A80-4EB78C0C8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031" t="2916"/>
          <a:stretch>
            <a:fillRect/>
          </a:stretch>
        </p:blipFill>
        <p:spPr bwMode="auto">
          <a:xfrm>
            <a:off x="14649366" y="8428902"/>
            <a:ext cx="1152525" cy="40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logo-consorci – inlingua Lleida">
            <a:extLst>
              <a:ext uri="{FF2B5EF4-FFF2-40B4-BE49-F238E27FC236}">
                <a16:creationId xmlns:a16="http://schemas.microsoft.com/office/drawing/2014/main" id="{88848E2D-78C6-95D9-A911-69DB0EF0D9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0923" y="8233639"/>
            <a:ext cx="2927350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071215_powerpoint_template_b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071215_powerpoint_template_b.thmx</Template>
  <TotalTime>2372</TotalTime>
  <Words>341</Words>
  <Application>Microsoft Office PowerPoint</Application>
  <PresentationFormat>Personalizado</PresentationFormat>
  <Paragraphs>19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1" baseType="lpstr">
      <vt:lpstr>Arial</vt:lpstr>
      <vt:lpstr>Cabin</vt:lpstr>
      <vt:lpstr>Georgia</vt:lpstr>
      <vt:lpstr>Gill Sans SemiBold</vt:lpstr>
      <vt:lpstr>Lucida Grande</vt:lpstr>
      <vt:lpstr>071215_powerpoint_template_b</vt:lpstr>
      <vt:lpstr>Python como Lenguaje</vt:lpstr>
      <vt:lpstr>Presentación de PowerPoint</vt:lpstr>
      <vt:lpstr>Presentación de PowerPoint</vt:lpstr>
      <vt:lpstr>Aprendizaje Inicial: Errores de Sintaxis</vt:lpstr>
      <vt:lpstr>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Program?</dc:title>
  <dc:creator>Julia</dc:creator>
  <cp:lastModifiedBy>Javier Barragan Calvo</cp:lastModifiedBy>
  <cp:revision>89</cp:revision>
  <dcterms:modified xsi:type="dcterms:W3CDTF">2025-05-28T19:51:29Z</dcterms:modified>
</cp:coreProperties>
</file>