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7" r:id="rId1"/>
  </p:sldMasterIdLst>
  <p:notesMasterIdLst>
    <p:notesMasterId r:id="rId21"/>
  </p:notesMasterIdLst>
  <p:sldIdLst>
    <p:sldId id="282" r:id="rId2"/>
    <p:sldId id="283" r:id="rId3"/>
    <p:sldId id="284" r:id="rId4"/>
    <p:sldId id="286" r:id="rId5"/>
    <p:sldId id="287" r:id="rId6"/>
    <p:sldId id="288" r:id="rId7"/>
    <p:sldId id="289" r:id="rId8"/>
    <p:sldId id="290" r:id="rId9"/>
    <p:sldId id="291" r:id="rId10"/>
    <p:sldId id="292" r:id="rId11"/>
    <p:sldId id="294" r:id="rId12"/>
    <p:sldId id="295" r:id="rId13"/>
    <p:sldId id="296" r:id="rId14"/>
    <p:sldId id="297" r:id="rId15"/>
    <p:sldId id="298" r:id="rId16"/>
    <p:sldId id="299" r:id="rId17"/>
    <p:sldId id="300" r:id="rId18"/>
    <p:sldId id="301" r:id="rId19"/>
    <p:sldId id="302" r:id="rId20"/>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5"/>
    <p:restoredTop sz="93588"/>
  </p:normalViewPr>
  <p:slideViewPr>
    <p:cSldViewPr snapToGrid="0" snapToObjects="1">
      <p:cViewPr varScale="1">
        <p:scale>
          <a:sx n="46" d="100"/>
          <a:sy n="46" d="100"/>
        </p:scale>
        <p:origin x="924" y="6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dirty="0"/>
          </a:p>
          <a:p>
            <a:pPr lvl="1">
              <a:spcBef>
                <a:spcPts val="0"/>
              </a:spcBef>
            </a:pPr>
            <a:endParaRPr dirty="0"/>
          </a:p>
          <a:p>
            <a:pPr lvl="2">
              <a:spcBef>
                <a:spcPts val="0"/>
              </a:spcBef>
            </a:pPr>
            <a:endParaRPr dirty="0"/>
          </a:p>
          <a:p>
            <a:pPr lvl="3">
              <a:spcBef>
                <a:spcPts val="0"/>
              </a:spcBef>
            </a:pPr>
            <a:endParaRPr dirty="0"/>
          </a:p>
          <a:p>
            <a:pPr lvl="4">
              <a:spcBef>
                <a:spcPts val="0"/>
              </a:spcBef>
            </a:pPr>
            <a:endParaRPr dirty="0"/>
          </a:p>
          <a:p>
            <a:pPr lvl="5">
              <a:spcBef>
                <a:spcPts val="0"/>
              </a:spcBef>
            </a:pPr>
            <a:endParaRPr dirty="0"/>
          </a:p>
          <a:p>
            <a:pPr lvl="6">
              <a:spcBef>
                <a:spcPts val="0"/>
              </a:spcBef>
            </a:pPr>
            <a:endParaRPr dirty="0"/>
          </a:p>
          <a:p>
            <a:pPr lvl="7">
              <a:spcBef>
                <a:spcPts val="0"/>
              </a:spcBef>
            </a:pPr>
            <a:endParaRPr dirty="0"/>
          </a:p>
          <a:p>
            <a:pPr lvl="8">
              <a:spcBef>
                <a:spcPts val="0"/>
              </a:spcBef>
            </a:pPr>
            <a:endParaRPr dirty="0"/>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227509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2026858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78123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29" name="Picture 28"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28" name="TextBox 27"/>
          <p:cNvSpPr txBox="1"/>
          <p:nvPr userDrawn="1"/>
        </p:nvSpPr>
        <p:spPr>
          <a:xfrm>
            <a:off x="160716" y="114157"/>
            <a:ext cx="3115325" cy="446276"/>
          </a:xfrm>
          <a:prstGeom prst="rect">
            <a:avLst/>
          </a:prstGeom>
          <a:noFill/>
        </p:spPr>
        <p:txBody>
          <a:bodyPr wrap="none" rtlCol="0">
            <a:spAutoFit/>
          </a:bodyPr>
          <a:lstStyle/>
          <a:p>
            <a:r>
              <a:rPr lang="en-US" sz="2300" dirty="0">
                <a:solidFill>
                  <a:srgbClr val="FFFFFF"/>
                </a:solidFill>
                <a:latin typeface="Lucida Grande"/>
                <a:cs typeface="Lucida Grande"/>
              </a:rPr>
              <a:t>Introduction – Part 4</a:t>
            </a:r>
          </a:p>
        </p:txBody>
      </p:sp>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Box 26"/>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06" r:id="rId10"/>
    <p:sldLayoutId id="2147483705"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dr-chuck.com/" TargetMode="External"/><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Hablemo</a:t>
            </a:r>
            <a:r>
              <a:rPr lang="es-AR" sz="7600" dirty="0">
                <a:solidFill>
                  <a:srgbClr val="FFFF00"/>
                </a:solidFill>
                <a:latin typeface="Arial" charset="0"/>
                <a:ea typeface="Arial" charset="0"/>
                <a:cs typeface="Arial" charset="0"/>
                <a:sym typeface="Cabin"/>
              </a:rPr>
              <a:t>s con </a:t>
            </a:r>
            <a:r>
              <a:rPr lang="es-AR" sz="7600" u="none" strike="noStrike" cap="none" dirty="0">
                <a:solidFill>
                  <a:srgbClr val="FFFF00"/>
                </a:solidFill>
                <a:latin typeface="Arial" charset="0"/>
                <a:ea typeface="Arial" charset="0"/>
                <a:cs typeface="Arial" charset="0"/>
                <a:sym typeface="Cabin"/>
              </a:rPr>
              <a:t>Python</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7E3BAE6D-7BCE-4AA9-1AB3-3272E35B7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B3EB7506-86A9-3825-7995-69440099A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8FEA89B3-0AF7-73E5-2812-7E969824D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BCED8CB1-D943-4FE7-537D-8E00C00F7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F75D270D-3144-40C5-FF36-03FDC2AD4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7040A3F0-8D50-7685-5E13-037F90215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E4F8A470-B69D-CBE8-6038-C94425144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4 CuadroTexto">
            <a:extLst>
              <a:ext uri="{FF2B5EF4-FFF2-40B4-BE49-F238E27FC236}">
                <a16:creationId xmlns:a16="http://schemas.microsoft.com/office/drawing/2014/main" id="{E473FA49-6AC8-356B-8801-7FC912976249}"/>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14" name="Rectángulo 13">
            <a:extLst>
              <a:ext uri="{FF2B5EF4-FFF2-40B4-BE49-F238E27FC236}">
                <a16:creationId xmlns:a16="http://schemas.microsoft.com/office/drawing/2014/main" id="{756A3E91-D52B-E55D-27FB-5A7047EAFAE6}"/>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16 CuadroTexto">
            <a:extLst>
              <a:ext uri="{FF2B5EF4-FFF2-40B4-BE49-F238E27FC236}">
                <a16:creationId xmlns:a16="http://schemas.microsoft.com/office/drawing/2014/main" id="{8CB94F62-B40B-8A17-3F08-9F6B5A3976EE}"/>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pic>
        <p:nvPicPr>
          <p:cNvPr id="16" name="Picture 2" descr="Imagen corporativa. Servei Públic d'Ocupació de Catalunya">
            <a:extLst>
              <a:ext uri="{FF2B5EF4-FFF2-40B4-BE49-F238E27FC236}">
                <a16:creationId xmlns:a16="http://schemas.microsoft.com/office/drawing/2014/main" id="{E3AB307B-B74C-E5D0-B8CB-22EB68DABA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78" y="8327302"/>
            <a:ext cx="2114551" cy="612775"/>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5">
            <a:extLst>
              <a:ext uri="{FF2B5EF4-FFF2-40B4-BE49-F238E27FC236}">
                <a16:creationId xmlns:a16="http://schemas.microsoft.com/office/drawing/2014/main" id="{2AD935A7-9DBF-4655-03D8-996BF83D27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9031" t="2916"/>
          <a:stretch>
            <a:fillRect/>
          </a:stretch>
        </p:blipFill>
        <p:spPr bwMode="auto">
          <a:xfrm>
            <a:off x="14649366" y="8428902"/>
            <a:ext cx="115252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logo-consorci – inlingua Lleida">
            <a:extLst>
              <a:ext uri="{FF2B5EF4-FFF2-40B4-BE49-F238E27FC236}">
                <a16:creationId xmlns:a16="http://schemas.microsoft.com/office/drawing/2014/main" id="{D2A42E5B-7B90-EF4E-73C5-8D5D710243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923" y="8233639"/>
            <a:ext cx="2927350" cy="800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400" u="none" strike="noStrike" cap="none" dirty="0">
                <a:solidFill>
                  <a:srgbClr val="FFFF00"/>
                </a:solidFill>
                <a:latin typeface="Arial" charset="0"/>
                <a:ea typeface="Arial" charset="0"/>
                <a:cs typeface="Arial" charset="0"/>
                <a:sym typeface="Cabin"/>
              </a:rPr>
              <a:t>Scripts </a:t>
            </a:r>
            <a:r>
              <a:rPr lang="es-AR" sz="7400" dirty="0">
                <a:solidFill>
                  <a:srgbClr val="FFFF00"/>
                </a:solidFill>
                <a:latin typeface="Arial" charset="0"/>
                <a:ea typeface="Arial" charset="0"/>
                <a:cs typeface="Arial" charset="0"/>
                <a:sym typeface="Cabin"/>
              </a:rPr>
              <a:t>de Python</a:t>
            </a:r>
            <a:endParaRPr lang="es-AR" sz="7400" u="none" strike="noStrike" cap="none" dirty="0">
              <a:solidFill>
                <a:srgbClr val="FFFF00"/>
              </a:solidFill>
              <a:latin typeface="Arial" charset="0"/>
              <a:ea typeface="Arial" charset="0"/>
              <a:cs typeface="Arial" charset="0"/>
              <a:sym typeface="Cabin"/>
            </a:endParaRPr>
          </a:p>
        </p:txBody>
      </p:sp>
      <p:sp>
        <p:nvSpPr>
          <p:cNvPr id="528" name="Shape 528"/>
          <p:cNvSpPr txBox="1">
            <a:spLocks noGrp="1"/>
          </p:cNvSpPr>
          <p:nvPr>
            <p:ph idx="1"/>
          </p:nvPr>
        </p:nvSpPr>
        <p:spPr>
          <a:xfrm>
            <a:off x="812800" y="2077302"/>
            <a:ext cx="14630400" cy="5902068"/>
          </a:xfrm>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s-AR" sz="3400" u="none" strike="noStrike" cap="none" dirty="0">
                <a:solidFill>
                  <a:schemeClr val="lt1"/>
                </a:solidFill>
                <a:latin typeface="Arial" charset="0"/>
                <a:ea typeface="Arial" charset="0"/>
                <a:cs typeface="Arial" charset="0"/>
                <a:sym typeface="Cabin"/>
              </a:rPr>
              <a:t>Interactive Python (Python interactivo) es </a:t>
            </a:r>
            <a:r>
              <a:rPr lang="es-AR" sz="3400" dirty="0">
                <a:solidFill>
                  <a:schemeClr val="lt1"/>
                </a:solidFill>
                <a:latin typeface="Arial" charset="0"/>
                <a:ea typeface="Arial" charset="0"/>
                <a:cs typeface="Arial" charset="0"/>
                <a:sym typeface="Cabin"/>
              </a:rPr>
              <a:t>bueno para los experimentos y programas de 3-4 líneas de largo</a:t>
            </a:r>
            <a:r>
              <a:rPr lang="es-AR"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s-AR" sz="3400" dirty="0">
                <a:solidFill>
                  <a:schemeClr val="lt1"/>
                </a:solidFill>
                <a:latin typeface="Arial" charset="0"/>
                <a:ea typeface="Arial" charset="0"/>
                <a:cs typeface="Arial" charset="0"/>
                <a:sym typeface="Cabin"/>
              </a:rPr>
              <a:t>La mayoría de los programas son mucho más largos, entonces los escribimos en un archivo y le decimos a Python que ejecute los comandos en el archivo</a:t>
            </a:r>
            <a:r>
              <a:rPr lang="es-AR"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s-AR" sz="3400" u="none" strike="noStrike" cap="none" dirty="0">
                <a:solidFill>
                  <a:schemeClr val="lt1"/>
                </a:solidFill>
                <a:latin typeface="Arial" charset="0"/>
                <a:ea typeface="Arial" charset="0"/>
                <a:cs typeface="Arial" charset="0"/>
                <a:sym typeface="Cabin"/>
              </a:rPr>
              <a:t>De algún modo, le estamos “dando un script (gui</a:t>
            </a:r>
            <a:r>
              <a:rPr lang="es-AR" sz="3400" dirty="0">
                <a:solidFill>
                  <a:schemeClr val="lt1"/>
                </a:solidFill>
                <a:latin typeface="Arial" charset="0"/>
                <a:ea typeface="Arial" charset="0"/>
                <a:cs typeface="Arial" charset="0"/>
                <a:sym typeface="Cabin"/>
              </a:rPr>
              <a:t>ón</a:t>
            </a:r>
            <a:r>
              <a:rPr lang="es-AR" sz="3400" u="none" strike="noStrike" cap="none" dirty="0">
                <a:solidFill>
                  <a:schemeClr val="lt1"/>
                </a:solidFill>
                <a:latin typeface="Arial" charset="0"/>
                <a:ea typeface="Arial" charset="0"/>
                <a:cs typeface="Arial" charset="0"/>
                <a:sym typeface="Cabin"/>
              </a:rPr>
              <a:t>) a </a:t>
            </a:r>
            <a:r>
              <a:rPr lang="es-AR" sz="3400" dirty="0">
                <a:solidFill>
                  <a:schemeClr val="lt1"/>
                </a:solidFill>
                <a:latin typeface="Arial" charset="0"/>
                <a:ea typeface="Arial" charset="0"/>
                <a:cs typeface="Arial" charset="0"/>
                <a:sym typeface="Cabin"/>
              </a:rPr>
              <a:t>Python</a:t>
            </a:r>
            <a:r>
              <a:rPr lang="es-AR" sz="3400" u="none" strike="noStrike" cap="none" dirty="0">
                <a:solidFill>
                  <a:schemeClr val="lt1"/>
                </a:solidFill>
                <a:latin typeface="Arial" charset="0"/>
                <a:ea typeface="Arial" charset="0"/>
                <a:cs typeface="Arial" charset="0"/>
                <a:sym typeface="Cabin"/>
              </a:rPr>
              <a:t>”</a:t>
            </a:r>
            <a:r>
              <a:rPr lang="es-AR" sz="3400" b="0" i="0" u="none" strike="noStrike" cap="none" dirty="0">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s-AR" sz="3400" u="none" strike="noStrike" cap="none" dirty="0">
                <a:solidFill>
                  <a:schemeClr val="lt1"/>
                </a:solidFill>
                <a:latin typeface="Arial" charset="0"/>
                <a:ea typeface="Arial" charset="0"/>
                <a:cs typeface="Arial" charset="0"/>
                <a:sym typeface="Cabin"/>
              </a:rPr>
              <a:t>Como  convenci</a:t>
            </a:r>
            <a:r>
              <a:rPr lang="es-AR" sz="3400" dirty="0">
                <a:solidFill>
                  <a:schemeClr val="lt1"/>
                </a:solidFill>
                <a:latin typeface="Arial" charset="0"/>
                <a:ea typeface="Arial" charset="0"/>
                <a:cs typeface="Arial" charset="0"/>
                <a:sym typeface="Cabin"/>
              </a:rPr>
              <a:t>ó</a:t>
            </a:r>
            <a:r>
              <a:rPr lang="es-AR" sz="3400" u="none" strike="noStrike" cap="none" dirty="0">
                <a:solidFill>
                  <a:schemeClr val="lt1"/>
                </a:solidFill>
                <a:latin typeface="Arial" charset="0"/>
                <a:ea typeface="Arial" charset="0"/>
                <a:cs typeface="Arial" charset="0"/>
                <a:sym typeface="Cabin"/>
              </a:rPr>
              <a:t>n, agregamos </a:t>
            </a:r>
            <a:r>
              <a:rPr lang="es-AR" sz="3400" b="0" i="0" u="none" strike="noStrike" cap="none" dirty="0">
                <a:solidFill>
                  <a:schemeClr val="lt1"/>
                </a:solidFill>
                <a:latin typeface="Arial"/>
                <a:ea typeface="Arial"/>
                <a:cs typeface="Arial"/>
                <a:sym typeface="Arial"/>
              </a:rPr>
              <a:t>“</a:t>
            </a:r>
            <a:r>
              <a:rPr lang="es-AR" sz="3400" u="none" strike="noStrike" cap="none" dirty="0">
                <a:solidFill>
                  <a:schemeClr val="lt1"/>
                </a:solidFill>
                <a:latin typeface="Arial" charset="0"/>
                <a:ea typeface="Arial" charset="0"/>
                <a:cs typeface="Arial" charset="0"/>
                <a:sym typeface="Cabin"/>
              </a:rPr>
              <a:t>.py</a:t>
            </a:r>
            <a:r>
              <a:rPr lang="es-AR" sz="3400" b="0" i="0" u="none" strike="noStrike" cap="none" dirty="0">
                <a:solidFill>
                  <a:schemeClr val="lt1"/>
                </a:solidFill>
                <a:latin typeface="Arial"/>
                <a:ea typeface="Arial"/>
                <a:cs typeface="Arial"/>
                <a:sym typeface="Arial"/>
              </a:rPr>
              <a:t>”</a:t>
            </a:r>
            <a:r>
              <a:rPr lang="es-AR" sz="3400" u="none" strike="noStrike" cap="none" dirty="0">
                <a:solidFill>
                  <a:schemeClr val="lt1"/>
                </a:solidFill>
                <a:latin typeface="Arial" charset="0"/>
                <a:ea typeface="Arial" charset="0"/>
                <a:cs typeface="Arial" charset="0"/>
                <a:sym typeface="Cabin"/>
              </a:rPr>
              <a:t> como sufijo al final de estos archivos para indicar que contienen Python.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72CB7A5D-C1C6-570B-5134-BA484B393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73A587D0-5B89-4406-D6BD-07C1A6341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2C06B0BC-923F-1D59-4F6C-D2588BB51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86494DC8-3576-7E27-94B9-AA1073EDC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DB91527B-4764-910C-A6EE-7B84967F0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88C75696-BCA4-BAD3-206F-3E4676EBD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99312AB9-ABFA-C1FB-0E77-ED14A9FC1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5F96D225-BF8B-FA97-FEFC-4E0E29585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A1AA601E-F287-9491-9FED-B4D7B53E8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FA0C3564-B103-BE0C-19DC-210D7B7F6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1DC3E4A5-FC14-F082-505C-B4CFBAA26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CCB971AC-A79F-55EA-07CC-C7B1AB155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51BE409C-B9DF-4D12-CE5A-D75BA0C16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DE0B8F48-F562-8BE4-A12C-898279ACF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703302A0-3FAB-F5CD-F97C-15982AEF7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4 CuadroTexto">
            <a:extLst>
              <a:ext uri="{FF2B5EF4-FFF2-40B4-BE49-F238E27FC236}">
                <a16:creationId xmlns:a16="http://schemas.microsoft.com/office/drawing/2014/main" id="{C863B070-0076-F47E-C34C-0F719FA1BF24}"/>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2" name="Rectángulo 21">
            <a:extLst>
              <a:ext uri="{FF2B5EF4-FFF2-40B4-BE49-F238E27FC236}">
                <a16:creationId xmlns:a16="http://schemas.microsoft.com/office/drawing/2014/main" id="{3469DF8B-EF97-54D2-09D5-8F3CAA33AF12}"/>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16 CuadroTexto">
            <a:extLst>
              <a:ext uri="{FF2B5EF4-FFF2-40B4-BE49-F238E27FC236}">
                <a16:creationId xmlns:a16="http://schemas.microsoft.com/office/drawing/2014/main" id="{DDB3780B-CD40-425A-4A17-A228E9B0EDF4}"/>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400" u="none" strike="noStrike" cap="none" dirty="0">
                <a:solidFill>
                  <a:srgbClr val="FFFF00"/>
                </a:solidFill>
                <a:latin typeface="Arial" charset="0"/>
                <a:ea typeface="Arial" charset="0"/>
                <a:cs typeface="Arial" charset="0"/>
                <a:sym typeface="Cabin"/>
              </a:rPr>
              <a:t>Interactivo versus Script</a:t>
            </a:r>
          </a:p>
        </p:txBody>
      </p:sp>
      <p:sp>
        <p:nvSpPr>
          <p:cNvPr id="539" name="Shape 539"/>
          <p:cNvSpPr txBox="1">
            <a:spLocks noGrp="1"/>
          </p:cNvSpPr>
          <p:nvPr>
            <p:ph idx="1"/>
          </p:nvPr>
        </p:nvSpPr>
        <p:spPr>
          <a:xfrm>
            <a:off x="679983" y="2066072"/>
            <a:ext cx="14709613"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s-AR" sz="3400" u="none" strike="noStrike" cap="none" dirty="0">
                <a:solidFill>
                  <a:srgbClr val="FFFF00"/>
                </a:solidFill>
                <a:latin typeface="Arial" charset="0"/>
                <a:ea typeface="Arial" charset="0"/>
                <a:cs typeface="Arial" charset="0"/>
                <a:sym typeface="Cabin"/>
              </a:rPr>
              <a:t>Interactivo</a:t>
            </a:r>
          </a:p>
          <a:p>
            <a:pPr marL="1041400" marR="0" lvl="1" indent="-533400" algn="l" rtl="0">
              <a:lnSpc>
                <a:spcPct val="100000"/>
              </a:lnSpc>
              <a:spcBef>
                <a:spcPts val="3500"/>
              </a:spcBef>
              <a:spcAft>
                <a:spcPts val="0"/>
              </a:spcAft>
              <a:buClr>
                <a:schemeClr val="lt1"/>
              </a:buClr>
              <a:buSzPct val="171000"/>
              <a:buFont typeface="Cabin"/>
            </a:pPr>
            <a:r>
              <a:rPr lang="es-AR" sz="3400" b="0" u="none" strike="noStrike" cap="none" dirty="0">
                <a:solidFill>
                  <a:schemeClr val="lt1"/>
                </a:solidFill>
                <a:latin typeface="Arial" charset="0"/>
                <a:ea typeface="Arial" charset="0"/>
                <a:cs typeface="Arial" charset="0"/>
                <a:sym typeface="Cabin"/>
              </a:rPr>
              <a:t>Escribes directamente en Python de a una línea por vez y el programa responde</a:t>
            </a:r>
          </a:p>
          <a:p>
            <a:pPr marL="749300" marR="0" lvl="0" indent="-533400" algn="l" rtl="0">
              <a:lnSpc>
                <a:spcPct val="100000"/>
              </a:lnSpc>
              <a:spcBef>
                <a:spcPts val="3500"/>
              </a:spcBef>
              <a:spcAft>
                <a:spcPts val="0"/>
              </a:spcAft>
              <a:buClr>
                <a:srgbClr val="FFFF00"/>
              </a:buClr>
              <a:buSzPct val="171000"/>
              <a:buFont typeface="Cabin"/>
              <a:buChar char="•"/>
            </a:pPr>
            <a:r>
              <a:rPr lang="es-AR" sz="3400" u="none" strike="noStrike" cap="none" dirty="0">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s-AR" sz="3400" b="0" u="none" strike="noStrike" cap="none" dirty="0">
                <a:solidFill>
                  <a:schemeClr val="lt1"/>
                </a:solidFill>
                <a:latin typeface="Arial" charset="0"/>
                <a:ea typeface="Arial" charset="0"/>
                <a:cs typeface="Arial" charset="0"/>
                <a:sym typeface="Cabin"/>
              </a:rPr>
              <a:t>Introduces una secuencia de enunciados (líneas) en un archivo utilizando un editor de texto (IDLE o IDE) y </a:t>
            </a:r>
            <a:r>
              <a:rPr lang="es-AR" sz="3400" b="0" dirty="0">
                <a:solidFill>
                  <a:schemeClr val="lt1"/>
                </a:solidFill>
                <a:latin typeface="Arial" charset="0"/>
                <a:ea typeface="Arial" charset="0"/>
                <a:cs typeface="Arial" charset="0"/>
                <a:sym typeface="Cabin"/>
              </a:rPr>
              <a:t>le dices a </a:t>
            </a:r>
            <a:r>
              <a:rPr lang="es-AR" sz="3400" b="0" u="none" strike="noStrike" cap="none" dirty="0">
                <a:solidFill>
                  <a:schemeClr val="lt1"/>
                </a:solidFill>
                <a:latin typeface="Arial" charset="0"/>
                <a:ea typeface="Arial" charset="0"/>
                <a:cs typeface="Arial" charset="0"/>
                <a:sym typeface="Cabin"/>
              </a:rPr>
              <a:t>Python que ejecute las sentencias en el archivo</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CA519160-D85F-9BFE-BABA-24FF71B42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80142A17-385F-C507-DE91-804563F9D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E86A2048-AD09-C09C-AA5C-23FA77809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FF281030-E5DE-451C-D044-1A9FA9392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30B262E9-D83F-B045-434A-5C86AC3AF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3305BD70-1932-F973-2BCB-FEDA37563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C5FD2EF9-AD32-3345-E78D-234CFF03E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65715E17-7825-92A9-5856-8C9902E90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DF2EED8B-DA0E-EDF8-6F66-6D25A5C1E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5725819C-31B5-89BE-1EA7-D51518187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B48482D0-5FB5-46C0-A527-FEE280F2C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069FC3AE-085A-02E8-6648-B3A06D071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D4A8021B-6597-431E-01EA-96A5E42A8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9D1C3369-6B97-7317-289D-2F9CEECE7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BFE591F2-D7C3-EFFE-5A41-B101717FC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4 CuadroTexto">
            <a:extLst>
              <a:ext uri="{FF2B5EF4-FFF2-40B4-BE49-F238E27FC236}">
                <a16:creationId xmlns:a16="http://schemas.microsoft.com/office/drawing/2014/main" id="{96DA337A-B280-E4E1-8485-EC4D24DF5F4B}"/>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2" name="Rectángulo 21">
            <a:extLst>
              <a:ext uri="{FF2B5EF4-FFF2-40B4-BE49-F238E27FC236}">
                <a16:creationId xmlns:a16="http://schemas.microsoft.com/office/drawing/2014/main" id="{AA7E946D-D997-B667-D9F1-9A87370216EF}"/>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16 CuadroTexto">
            <a:extLst>
              <a:ext uri="{FF2B5EF4-FFF2-40B4-BE49-F238E27FC236}">
                <a16:creationId xmlns:a16="http://schemas.microsoft.com/office/drawing/2014/main" id="{087D254F-8DF9-18DC-CD0F-A280A3814017}"/>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632178" y="801174"/>
            <a:ext cx="14991644" cy="138091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5400" u="none" strike="noStrike" cap="none" dirty="0">
                <a:solidFill>
                  <a:srgbClr val="FFFF00"/>
                </a:solidFill>
                <a:latin typeface="Arial" charset="0"/>
                <a:ea typeface="Arial" charset="0"/>
                <a:cs typeface="Arial" charset="0"/>
                <a:sym typeface="Cabin"/>
              </a:rPr>
              <a:t>Pasos del </a:t>
            </a:r>
            <a:r>
              <a:rPr lang="es-AR" sz="5400" dirty="0">
                <a:solidFill>
                  <a:srgbClr val="FFFF00"/>
                </a:solidFill>
                <a:latin typeface="Arial" charset="0"/>
                <a:ea typeface="Arial" charset="0"/>
                <a:cs typeface="Arial" charset="0"/>
                <a:sym typeface="Cabin"/>
              </a:rPr>
              <a:t>P</a:t>
            </a:r>
            <a:r>
              <a:rPr lang="es-AR" sz="5400" u="none" strike="noStrike" cap="none" dirty="0">
                <a:solidFill>
                  <a:srgbClr val="FFFF00"/>
                </a:solidFill>
                <a:latin typeface="Arial" charset="0"/>
                <a:ea typeface="Arial" charset="0"/>
                <a:cs typeface="Arial" charset="0"/>
                <a:sym typeface="Cabin"/>
              </a:rPr>
              <a:t>rograma o Flujo del Programa</a:t>
            </a:r>
          </a:p>
        </p:txBody>
      </p:sp>
      <p:sp>
        <p:nvSpPr>
          <p:cNvPr id="545" name="Shape 545"/>
          <p:cNvSpPr txBox="1">
            <a:spLocks noGrp="1"/>
          </p:cNvSpPr>
          <p:nvPr>
            <p:ph idx="1"/>
          </p:nvPr>
        </p:nvSpPr>
        <p:spPr>
          <a:xfrm>
            <a:off x="1015429" y="2656423"/>
            <a:ext cx="14028958"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dirty="0">
                <a:solidFill>
                  <a:schemeClr val="lt1"/>
                </a:solidFill>
                <a:latin typeface="Arial" charset="0"/>
                <a:ea typeface="Arial" charset="0"/>
                <a:cs typeface="Arial" charset="0"/>
                <a:sym typeface="Cabin"/>
              </a:rPr>
              <a:t>Al igual que una receta o las instrucciones de instalación, un programa es una</a:t>
            </a:r>
            <a:r>
              <a:rPr lang="es-AR" sz="3600" b="0" u="none" strike="noStrike" cap="none" dirty="0">
                <a:solidFill>
                  <a:schemeClr val="lt1"/>
                </a:solidFill>
                <a:latin typeface="Arial" charset="0"/>
                <a:ea typeface="Arial" charset="0"/>
                <a:cs typeface="Arial" charset="0"/>
                <a:sym typeface="Cabin"/>
              </a:rPr>
              <a:t> </a:t>
            </a:r>
            <a:r>
              <a:rPr lang="es-AR" sz="3600" b="0" u="none" strike="noStrike" cap="none" dirty="0">
                <a:solidFill>
                  <a:srgbClr val="FFFF00"/>
                </a:solidFill>
                <a:latin typeface="Arial" charset="0"/>
                <a:ea typeface="Arial" charset="0"/>
                <a:cs typeface="Arial" charset="0"/>
                <a:sym typeface="Cabin"/>
              </a:rPr>
              <a:t>secuencia</a:t>
            </a:r>
            <a:r>
              <a:rPr lang="es-AR" sz="3600" b="0" dirty="0">
                <a:solidFill>
                  <a:schemeClr val="lt1"/>
                </a:solidFill>
                <a:latin typeface="Arial" charset="0"/>
                <a:ea typeface="Arial" charset="0"/>
                <a:cs typeface="Arial" charset="0"/>
                <a:sym typeface="Cabin"/>
              </a:rPr>
              <a:t> de pasos que se deben dar en orden</a:t>
            </a:r>
            <a:r>
              <a:rPr lang="es-AR" sz="3600" b="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Algunos pasos son </a:t>
            </a:r>
            <a:r>
              <a:rPr lang="es-AR" sz="3600" b="0" u="none" strike="noStrike" cap="none" dirty="0">
                <a:solidFill>
                  <a:srgbClr val="FFFF00"/>
                </a:solidFill>
                <a:latin typeface="Arial" charset="0"/>
                <a:ea typeface="Arial" charset="0"/>
                <a:cs typeface="Arial" charset="0"/>
                <a:sym typeface="Cabin"/>
              </a:rPr>
              <a:t>condicionales</a:t>
            </a:r>
            <a:r>
              <a:rPr lang="es-AR" sz="3600" b="0" u="none" strike="noStrike" cap="none" dirty="0">
                <a:solidFill>
                  <a:schemeClr val="lt1"/>
                </a:solidFill>
                <a:latin typeface="Arial" charset="0"/>
                <a:ea typeface="Arial" charset="0"/>
                <a:cs typeface="Arial" charset="0"/>
                <a:sym typeface="Cabin"/>
              </a:rPr>
              <a:t>, es decir, pueden saltarse.</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A veces un paso o un grupo de pasos debe </a:t>
            </a:r>
            <a:r>
              <a:rPr lang="es-AR" sz="3600" b="0" u="none" strike="noStrike" cap="none" dirty="0">
                <a:solidFill>
                  <a:srgbClr val="FFFF00"/>
                </a:solidFill>
                <a:latin typeface="Arial" charset="0"/>
                <a:ea typeface="Arial" charset="0"/>
                <a:cs typeface="Arial" charset="0"/>
                <a:sym typeface="Cabin"/>
              </a:rPr>
              <a:t>repetirse</a:t>
            </a:r>
            <a:r>
              <a:rPr lang="es-AR" sz="3600" b="0" u="none" strike="noStrike" cap="none" dirty="0">
                <a:solidFill>
                  <a:schemeClr val="lt1"/>
                </a:solidFill>
                <a:latin typeface="Arial" charset="0"/>
                <a:ea typeface="Arial" charset="0"/>
                <a:cs typeface="Arial" charset="0"/>
                <a:sym typeface="Cabin"/>
              </a:rPr>
              <a:t>. </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A veces, almacenamos un conjunto de pasos para utilizar una y otra vez tal como sea necesario en distintos lugares durante el programa.</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F2072373-EE86-D063-5FC4-101D7A6C4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15B4D6A7-0967-39A8-7BA5-353175A1A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38AA6DAD-1AE2-C657-14C5-D608D9CD8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D21F2FD4-FC7E-5246-C284-D221C7CD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D372F7BF-34A5-1FB3-323C-3F8B48A4C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1480DAE4-9756-6BED-D1E5-F2466C140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C02050F7-84F5-1493-9463-12E20CD8F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2714DE39-20F5-0E76-F958-29ED20C91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5C176E50-6E83-7494-484E-D4E8C09B4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20FFEAA0-B8C4-0447-59AD-DD3A294DA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3AB5FDBD-9643-49B8-DFA4-11496D66A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AD85C2CE-5A5C-E034-851C-266AD1629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5CD36B55-C39C-28F4-07A2-134FAEA77D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04BC72AE-7FD4-32B9-1DBE-BF10CE506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89722AEA-4CA9-9088-C71A-48EDBF1E2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a:extLst>
              <a:ext uri="{FF2B5EF4-FFF2-40B4-BE49-F238E27FC236}">
                <a16:creationId xmlns:a16="http://schemas.microsoft.com/office/drawing/2014/main" id="{5A1AA31A-55D4-E7E7-BB5E-E596ABF02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a:extLst>
              <a:ext uri="{FF2B5EF4-FFF2-40B4-BE49-F238E27FC236}">
                <a16:creationId xmlns:a16="http://schemas.microsoft.com/office/drawing/2014/main" id="{94886A7D-5E9B-5D84-7972-8A54A249A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4 CuadroTexto">
            <a:extLst>
              <a:ext uri="{FF2B5EF4-FFF2-40B4-BE49-F238E27FC236}">
                <a16:creationId xmlns:a16="http://schemas.microsoft.com/office/drawing/2014/main" id="{0988EFB0-E629-04F9-0CC2-ED9ADA7588C0}"/>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4" name="Rectángulo 23">
            <a:extLst>
              <a:ext uri="{FF2B5EF4-FFF2-40B4-BE49-F238E27FC236}">
                <a16:creationId xmlns:a16="http://schemas.microsoft.com/office/drawing/2014/main" id="{3A0DEDC8-84A8-EB49-234C-B9E4B1988A4A}"/>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5" name="16 CuadroTexto">
            <a:extLst>
              <a:ext uri="{FF2B5EF4-FFF2-40B4-BE49-F238E27FC236}">
                <a16:creationId xmlns:a16="http://schemas.microsoft.com/office/drawing/2014/main" id="{3C5F8A38-440C-FAFC-AA03-49FF4DF4A600}"/>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812800" y="80399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a:solidFill>
                  <a:srgbClr val="FFFF00"/>
                </a:solidFill>
                <a:latin typeface="Arial" charset="0"/>
                <a:ea typeface="Arial" charset="0"/>
                <a:cs typeface="Arial" charset="0"/>
                <a:sym typeface="Cabin"/>
              </a:rPr>
              <a:t>Pasos Secuenciales</a:t>
            </a:r>
          </a:p>
        </p:txBody>
      </p:sp>
      <p:sp>
        <p:nvSpPr>
          <p:cNvPr id="551" name="Shape 551"/>
          <p:cNvSpPr txBox="1"/>
          <p:nvPr/>
        </p:nvSpPr>
        <p:spPr>
          <a:xfrm>
            <a:off x="6582116" y="25939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3600" b="1"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s-AR" sz="3600" b="1" u="none" strike="noStrike" cap="none" dirty="0">
                <a:solidFill>
                  <a:srgbClr val="FFFF00"/>
                </a:solidFill>
                <a:latin typeface="Courier" charset="0"/>
                <a:ea typeface="Courier" charset="0"/>
                <a:cs typeface="Courier" charset="0"/>
                <a:sym typeface="Cabin"/>
              </a:rPr>
              <a:t>print(</a:t>
            </a:r>
            <a:r>
              <a:rPr lang="es-AR" sz="3600" b="1" u="none" strike="noStrike" cap="none" dirty="0">
                <a:solidFill>
                  <a:srgbClr val="00FF00"/>
                </a:solidFill>
                <a:latin typeface="Courier" charset="0"/>
                <a:ea typeface="Courier" charset="0"/>
                <a:cs typeface="Courier" charset="0"/>
                <a:sym typeface="Cabin"/>
              </a:rPr>
              <a:t>x</a:t>
            </a:r>
            <a:r>
              <a:rPr lang="es-AR" sz="3600" b="1" dirty="0">
                <a:solidFill>
                  <a:srgbClr val="FFFF00"/>
                </a:solidFill>
                <a:latin typeface="Courier" charset="0"/>
                <a:ea typeface="Courier" charset="0"/>
                <a:cs typeface="Courier" charset="0"/>
                <a:sym typeface="Cabin"/>
              </a:rPr>
              <a:t>)</a:t>
            </a:r>
            <a:endParaRPr lang="es-AR" sz="36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3600" b="1"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s-AR" sz="3600" b="1" u="none" strike="noStrike" cap="none" dirty="0">
                <a:solidFill>
                  <a:srgbClr val="FFFF00"/>
                </a:solidFill>
                <a:latin typeface="Courier" charset="0"/>
                <a:ea typeface="Courier" charset="0"/>
                <a:cs typeface="Courier" charset="0"/>
                <a:sym typeface="Cabin"/>
              </a:rPr>
              <a:t>print(</a:t>
            </a:r>
            <a:r>
              <a:rPr lang="es-AR" sz="3600" b="1" u="none" strike="noStrike" cap="none" dirty="0">
                <a:solidFill>
                  <a:srgbClr val="00FF00"/>
                </a:solidFill>
                <a:latin typeface="Courier" charset="0"/>
                <a:ea typeface="Courier" charset="0"/>
                <a:cs typeface="Courier" charset="0"/>
                <a:sym typeface="Cabin"/>
              </a:rPr>
              <a:t>x</a:t>
            </a:r>
            <a:r>
              <a:rPr lang="es-AR" sz="3600" b="1" dirty="0">
                <a:solidFill>
                  <a:srgbClr val="FFFF00"/>
                </a:solidFill>
                <a:latin typeface="Courier" charset="0"/>
                <a:ea typeface="Courier" charset="0"/>
                <a:cs typeface="Courier" charset="0"/>
                <a:sym typeface="Cabin"/>
              </a:rPr>
              <a:t>)</a:t>
            </a:r>
            <a:endParaRPr lang="es-AR" sz="3600" b="1"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092865"/>
            <a:ext cx="223871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5102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x = 2</a:t>
            </a:r>
          </a:p>
        </p:txBody>
      </p:sp>
      <p:sp>
        <p:nvSpPr>
          <p:cNvPr id="554" name="Shape 554"/>
          <p:cNvSpPr txBox="1"/>
          <p:nvPr/>
        </p:nvSpPr>
        <p:spPr>
          <a:xfrm>
            <a:off x="1587500" y="36151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0928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68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x = x + 2</a:t>
            </a:r>
          </a:p>
        </p:txBody>
      </p:sp>
      <p:cxnSp>
        <p:nvCxnSpPr>
          <p:cNvPr id="557" name="Shape 557"/>
          <p:cNvCxnSpPr>
            <a:cxnSpLocks/>
          </p:cNvCxnSpPr>
          <p:nvPr/>
        </p:nvCxnSpPr>
        <p:spPr>
          <a:xfrm rot="10800000">
            <a:off x="2940049" y="41596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5799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2772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936182" y="4436877"/>
            <a:ext cx="2600823" cy="72778"/>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046565"/>
            <a:ext cx="2783186" cy="606090"/>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344327" y="6829115"/>
            <a:ext cx="115673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AR" sz="3300" u="none" strike="noStrike" cap="none" dirty="0">
                <a:solidFill>
                  <a:schemeClr val="lt1"/>
                </a:solidFill>
                <a:latin typeface="Arial" charset="0"/>
                <a:ea typeface="Arial" charset="0"/>
                <a:cs typeface="Arial" charset="0"/>
                <a:sym typeface="Cabin"/>
              </a:rPr>
              <a:t>Cuando se está ejecutando un programa, fluye de un paso al otro. Como programadores, configuramos los “paths” (caminos) que el programa debe seguir.</a:t>
            </a: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8EEB4A1D-C86D-1E2D-EA99-216AFB0C0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C65E51B9-79F6-79EE-992F-8D021B291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640212E7-2CF7-4D42-79A2-F30475EA8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17F05D42-A06A-EA56-C140-C4D1F5B6B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B1518473-7FC7-8102-0C78-C3B7B855B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A2D629A2-665B-D2AE-821D-A24E219C2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08EF0E78-47C4-BA44-05E4-C55DC0540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D09B30AB-69C6-547F-CE12-DA132C0FB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8E7D86A6-A837-B7C5-FB18-2BB45DEC7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72428D3C-5AF1-4E48-88A1-27A2C167D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12D4A43D-E21D-6C87-4F54-1FEA62119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4234DF97-0428-A520-B788-C5DFC9414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02CD70C5-2876-AF99-E025-E743F13EE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DC012184-0F9E-525B-C7A7-6AF754197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CEF2DFE0-4C41-DAED-3E01-BC5253750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a:extLst>
              <a:ext uri="{FF2B5EF4-FFF2-40B4-BE49-F238E27FC236}">
                <a16:creationId xmlns:a16="http://schemas.microsoft.com/office/drawing/2014/main" id="{DF0B2E2D-E1A8-4F91-A25D-F5F95D205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a:extLst>
              <a:ext uri="{FF2B5EF4-FFF2-40B4-BE49-F238E27FC236}">
                <a16:creationId xmlns:a16="http://schemas.microsoft.com/office/drawing/2014/main" id="{F8A2B50F-B943-54CD-1ACB-C0B0A0AB6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a:extLst>
              <a:ext uri="{FF2B5EF4-FFF2-40B4-BE49-F238E27FC236}">
                <a16:creationId xmlns:a16="http://schemas.microsoft.com/office/drawing/2014/main" id="{E6B6FC10-FB06-6FA8-E943-C2997E0E9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a:extLst>
              <a:ext uri="{FF2B5EF4-FFF2-40B4-BE49-F238E27FC236}">
                <a16:creationId xmlns:a16="http://schemas.microsoft.com/office/drawing/2014/main" id="{090B71C3-1019-0F1B-46EA-A86561E31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4 CuadroTexto">
            <a:extLst>
              <a:ext uri="{FF2B5EF4-FFF2-40B4-BE49-F238E27FC236}">
                <a16:creationId xmlns:a16="http://schemas.microsoft.com/office/drawing/2014/main" id="{2F7E7057-68F5-6BEC-6932-56CDF90ABFB1}"/>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6" name="Rectángulo 25">
            <a:extLst>
              <a:ext uri="{FF2B5EF4-FFF2-40B4-BE49-F238E27FC236}">
                <a16:creationId xmlns:a16="http://schemas.microsoft.com/office/drawing/2014/main" id="{8ADD4D75-40B1-D471-91C6-7F2F15F380F0}"/>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7" name="16 CuadroTexto">
            <a:extLst>
              <a:ext uri="{FF2B5EF4-FFF2-40B4-BE49-F238E27FC236}">
                <a16:creationId xmlns:a16="http://schemas.microsoft.com/office/drawing/2014/main" id="{E0CF7E5A-BEF2-90CF-E0E9-0241CF739020}"/>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6248400" y="790594"/>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200" u="none" strike="noStrike" cap="none" dirty="0">
                <a:solidFill>
                  <a:srgbClr val="FFFF00"/>
                </a:solidFill>
                <a:latin typeface="Arial" charset="0"/>
                <a:ea typeface="Arial" charset="0"/>
                <a:cs typeface="Arial" charset="0"/>
                <a:sym typeface="Cabin"/>
              </a:rPr>
              <a:t>Pasos Condicionales</a:t>
            </a:r>
          </a:p>
        </p:txBody>
      </p:sp>
      <p:sp>
        <p:nvSpPr>
          <p:cNvPr id="568" name="Shape 568"/>
          <p:cNvSpPr txBox="1"/>
          <p:nvPr/>
        </p:nvSpPr>
        <p:spPr>
          <a:xfrm>
            <a:off x="13372297" y="3920035"/>
            <a:ext cx="2789382"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a:solidFill>
                <a:schemeClr val="lt1"/>
              </a:solidFill>
              <a:latin typeface="Arial" charset="0"/>
              <a:ea typeface="Arial" charset="0"/>
              <a:cs typeface="Arial" charset="0"/>
              <a:sym typeface="Cabin"/>
            </a:endParaRPr>
          </a:p>
          <a:p>
            <a:pPr lvl="0">
              <a:buClr>
                <a:srgbClr val="FF00FF"/>
              </a:buClr>
              <a:buSzPct val="25000"/>
            </a:pPr>
            <a:r>
              <a:rPr lang="es-AR" sz="3600" u="none" strike="noStrike" cap="none" dirty="0">
                <a:solidFill>
                  <a:srgbClr val="FFFF00"/>
                </a:solidFill>
                <a:latin typeface="Arial" charset="0"/>
                <a:ea typeface="Arial" charset="0"/>
                <a:cs typeface="Arial" charset="0"/>
                <a:sym typeface="Cabin"/>
              </a:rPr>
              <a:t>Más </a:t>
            </a:r>
            <a:r>
              <a:rPr lang="es-AR" sz="3600" dirty="0">
                <a:solidFill>
                  <a:srgbClr val="FFFF00"/>
                </a:solidFill>
                <a:latin typeface="Arial" charset="0"/>
                <a:ea typeface="Arial" charset="0"/>
                <a:cs typeface="Arial" charset="0"/>
                <a:sym typeface="Cabin"/>
              </a:rPr>
              <a:t>pequeño </a:t>
            </a:r>
            <a:r>
              <a:rPr lang="es-AR" sz="3600" dirty="0" err="1">
                <a:solidFill>
                  <a:srgbClr val="FFFF00"/>
                </a:solidFill>
                <a:latin typeface="Arial" charset="0"/>
                <a:ea typeface="Arial" charset="0"/>
                <a:cs typeface="Arial" charset="0"/>
                <a:sym typeface="Cabin"/>
              </a:rPr>
              <a:t>Finis</a:t>
            </a:r>
            <a:endParaRPr lang="es-AR"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138987" y="2873375"/>
            <a:ext cx="5195685"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2800" b="1"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if</a:t>
            </a: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err="1">
                <a:solidFill>
                  <a:srgbClr val="FFFF00"/>
                </a:solidFill>
                <a:latin typeface="Courier" charset="0"/>
                <a:ea typeface="Courier" charset="0"/>
                <a:cs typeface="Courier" charset="0"/>
                <a:sym typeface="Cabin"/>
              </a:rPr>
              <a:t>print</a:t>
            </a:r>
            <a:r>
              <a:rPr lang="es-AR" sz="2800" b="1" u="none" strike="noStrike" cap="none" dirty="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pequeño'</a:t>
            </a:r>
            <a:r>
              <a:rPr lang="es-AR" sz="2800" b="1" dirty="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if</a:t>
            </a: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err="1">
                <a:solidFill>
                  <a:srgbClr val="FFFF00"/>
                </a:solidFill>
                <a:latin typeface="Courier" charset="0"/>
                <a:ea typeface="Courier" charset="0"/>
                <a:cs typeface="Courier" charset="0"/>
                <a:sym typeface="Cabin"/>
              </a:rPr>
              <a:t>print</a:t>
            </a:r>
            <a:r>
              <a:rPr lang="es-AR" sz="2800" b="1" u="none" strike="noStrike" cap="none" dirty="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grande'</a:t>
            </a:r>
            <a:r>
              <a:rPr lang="es-AR" sz="2800" b="1" dirty="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lang="es-AR" sz="2800" b="1"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s-AR" sz="2800" b="1" dirty="0">
                <a:solidFill>
                  <a:srgbClr val="FFFF00"/>
                </a:solidFill>
                <a:latin typeface="Courier" charset="0"/>
                <a:ea typeface="Courier" charset="0"/>
                <a:cs typeface="Courier" charset="0"/>
                <a:sym typeface="Cabin"/>
              </a:rPr>
              <a:t>p</a:t>
            </a:r>
            <a:r>
              <a:rPr lang="es-AR" sz="2800" b="1" u="none" strike="noStrike" cap="none" dirty="0">
                <a:solidFill>
                  <a:srgbClr val="FFFF00"/>
                </a:solidFill>
                <a:latin typeface="Courier" charset="0"/>
                <a:ea typeface="Courier" charset="0"/>
                <a:cs typeface="Courier" charset="0"/>
                <a:sym typeface="Cabin"/>
              </a:rPr>
              <a:t>rint(</a:t>
            </a:r>
            <a:r>
              <a:rPr lang="es-AR" sz="2800" b="1" u="none" strike="noStrike" cap="none" dirty="0">
                <a:solidFill>
                  <a:srgbClr val="00FF00"/>
                </a:solidFill>
                <a:latin typeface="Courier" charset="0"/>
                <a:ea typeface="Courier" charset="0"/>
                <a:cs typeface="Courier" charset="0"/>
                <a:sym typeface="Cabin"/>
              </a:rPr>
              <a:t>'Finis'</a:t>
            </a:r>
            <a:r>
              <a:rPr lang="es-AR" sz="2800" b="1" dirty="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364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190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cxnSpLocks/>
          </p:cNvCxnSpPr>
          <p:nvPr/>
        </p:nvCxnSpPr>
        <p:spPr>
          <a:xfrm flipH="1">
            <a:off x="12334672" y="5365749"/>
            <a:ext cx="858495" cy="103911"/>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0794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2970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11300"/>
            <a:ext cx="3100386"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400" u="none" strike="noStrike" cap="none" dirty="0">
                <a:solidFill>
                  <a:schemeClr val="lt1"/>
                </a:solidFill>
                <a:latin typeface="Arial" charset="0"/>
                <a:ea typeface="Arial" charset="0"/>
                <a:cs typeface="Arial" charset="0"/>
                <a:sym typeface="Cabin"/>
              </a:rPr>
              <a:t>print(</a:t>
            </a:r>
            <a:r>
              <a:rPr lang="en-US" sz="2400" dirty="0">
                <a:solidFill>
                  <a:schemeClr val="lt1"/>
                </a:solidFill>
                <a:latin typeface="Arial" charset="0"/>
                <a:ea typeface="Arial" charset="0"/>
                <a:cs typeface="Arial" charset="0"/>
                <a:sym typeface="Cabin"/>
              </a:rPr>
              <a:t>'</a:t>
            </a:r>
            <a:r>
              <a:rPr lang="en-US" sz="2400" dirty="0" err="1">
                <a:solidFill>
                  <a:schemeClr val="lt1"/>
                </a:solidFill>
                <a:latin typeface="Arial" charset="0"/>
                <a:ea typeface="Arial" charset="0"/>
                <a:cs typeface="Arial" charset="0"/>
                <a:sym typeface="Cabin"/>
              </a:rPr>
              <a:t>Más</a:t>
            </a:r>
            <a:r>
              <a:rPr lang="en-US" sz="2400" dirty="0">
                <a:solidFill>
                  <a:schemeClr val="lt1"/>
                </a:solidFill>
                <a:latin typeface="Arial" charset="0"/>
                <a:ea typeface="Arial" charset="0"/>
                <a:cs typeface="Arial" charset="0"/>
                <a:sym typeface="Cabin"/>
              </a:rPr>
              <a:t> </a:t>
            </a:r>
            <a:r>
              <a:rPr lang="en-US" sz="2400" dirty="0" err="1">
                <a:solidFill>
                  <a:schemeClr val="lt1"/>
                </a:solidFill>
                <a:latin typeface="Arial" charset="0"/>
                <a:ea typeface="Arial" charset="0"/>
                <a:cs typeface="Arial" charset="0"/>
                <a:sym typeface="Cabin"/>
              </a:rPr>
              <a:t>pequeño</a:t>
            </a:r>
            <a:r>
              <a:rPr lang="en-US" sz="2400" dirty="0">
                <a:solidFill>
                  <a:schemeClr val="lt1"/>
                </a:solidFill>
                <a:latin typeface="Arial" charset="0"/>
                <a:ea typeface="Arial" charset="0"/>
                <a:cs typeface="Arial" charset="0"/>
                <a:sym typeface="Cabin"/>
              </a:rPr>
              <a:t>')</a:t>
            </a:r>
            <a:endParaRPr lang="en-US" sz="24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080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080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463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3781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226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402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54500"/>
            <a:ext cx="3100386"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400" u="none" strike="noStrike" cap="none" dirty="0">
                <a:solidFill>
                  <a:schemeClr val="lt1"/>
                </a:solidFill>
                <a:latin typeface="Arial" charset="0"/>
                <a:ea typeface="Arial" charset="0"/>
                <a:cs typeface="Arial" charset="0"/>
                <a:sym typeface="Cabin"/>
              </a:rPr>
              <a:t>print(</a:t>
            </a:r>
            <a:r>
              <a:rPr lang="en-US" sz="2400" dirty="0">
                <a:solidFill>
                  <a:schemeClr val="lt1"/>
                </a:solidFill>
                <a:latin typeface="Arial" charset="0"/>
                <a:ea typeface="Arial" charset="0"/>
                <a:cs typeface="Arial" charset="0"/>
                <a:sym typeface="Cabin"/>
              </a:rPr>
              <a:t>'</a:t>
            </a:r>
            <a:r>
              <a:rPr lang="en-US" sz="2400" dirty="0" err="1">
                <a:solidFill>
                  <a:schemeClr val="lt1"/>
                </a:solidFill>
                <a:latin typeface="Arial" charset="0"/>
                <a:ea typeface="Arial" charset="0"/>
                <a:cs typeface="Arial" charset="0"/>
                <a:sym typeface="Cabin"/>
              </a:rPr>
              <a:t>Más</a:t>
            </a:r>
            <a:r>
              <a:rPr lang="en-US" sz="2400" dirty="0">
                <a:solidFill>
                  <a:schemeClr val="lt1"/>
                </a:solidFill>
                <a:latin typeface="Arial" charset="0"/>
                <a:ea typeface="Arial" charset="0"/>
                <a:cs typeface="Arial" charset="0"/>
                <a:sym typeface="Cabin"/>
              </a:rPr>
              <a:t> </a:t>
            </a:r>
            <a:r>
              <a:rPr lang="en-US" sz="2400" dirty="0" err="1">
                <a:solidFill>
                  <a:schemeClr val="lt1"/>
                </a:solidFill>
                <a:latin typeface="Arial" charset="0"/>
                <a:ea typeface="Arial" charset="0"/>
                <a:cs typeface="Arial" charset="0"/>
                <a:sym typeface="Cabin"/>
              </a:rPr>
              <a:t>grande</a:t>
            </a:r>
            <a:r>
              <a:rPr lang="en-US" sz="2400" dirty="0">
                <a:solidFill>
                  <a:schemeClr val="lt1"/>
                </a:solidFill>
                <a:latin typeface="Arial" charset="0"/>
                <a:ea typeface="Arial" charset="0"/>
                <a:cs typeface="Arial" charset="0"/>
                <a:sym typeface="Cabin"/>
              </a:rPr>
              <a:t>')</a:t>
            </a:r>
            <a:endParaRPr lang="en-US" sz="24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512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512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7895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213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a:cxnSpLocks/>
          </p:cNvCxnSpPr>
          <p:nvPr/>
        </p:nvCxnSpPr>
        <p:spPr>
          <a:xfrm flipH="1">
            <a:off x="10661073" y="5962425"/>
            <a:ext cx="2532094" cy="11588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166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0667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a:solidFill>
                  <a:srgbClr val="FFFFFF"/>
                </a:solidFill>
                <a:latin typeface="Arial" charset="0"/>
                <a:ea typeface="Arial" charset="0"/>
                <a:cs typeface="Arial" charset="0"/>
                <a:sym typeface="Cabin"/>
              </a:rPr>
              <a:t>Sí</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dirty="0"/>
          </a:p>
        </p:txBody>
      </p:sp>
      <p:sp>
        <p:nvSpPr>
          <p:cNvPr id="591" name="Shape 591"/>
          <p:cNvSpPr txBox="1"/>
          <p:nvPr/>
        </p:nvSpPr>
        <p:spPr>
          <a:xfrm>
            <a:off x="1438137" y="5902719"/>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rgbClr val="FFFFFF"/>
                </a:solidFill>
                <a:latin typeface="Arial" charset="0"/>
                <a:ea typeface="Arial" charset="0"/>
                <a:cs typeface="Arial" charset="0"/>
                <a:sym typeface="Cabin"/>
              </a:rPr>
              <a:t>No</a:t>
            </a:r>
          </a:p>
        </p:txBody>
      </p:sp>
      <p:sp>
        <p:nvSpPr>
          <p:cNvPr id="27" name="Shape 589"/>
          <p:cNvSpPr txBox="1"/>
          <p:nvPr/>
        </p:nvSpPr>
        <p:spPr>
          <a:xfrm>
            <a:off x="4350265" y="4844128"/>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a:solidFill>
                  <a:srgbClr val="FFFFFF"/>
                </a:solidFill>
                <a:latin typeface="Arial" charset="0"/>
                <a:ea typeface="Arial" charset="0"/>
                <a:cs typeface="Arial" charset="0"/>
                <a:sym typeface="Cabin"/>
              </a:rPr>
              <a:t>Sí</a:t>
            </a:r>
          </a:p>
        </p:txBody>
      </p:sp>
      <p:sp>
        <p:nvSpPr>
          <p:cNvPr id="28" name="Shape 591"/>
          <p:cNvSpPr txBox="1"/>
          <p:nvPr/>
        </p:nvSpPr>
        <p:spPr>
          <a:xfrm>
            <a:off x="1395089" y="3104079"/>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rgbClr val="FFFFFF"/>
                </a:solidFill>
                <a:latin typeface="Arial" charset="0"/>
                <a:ea typeface="Arial" charset="0"/>
                <a:cs typeface="Arial" charset="0"/>
                <a:sym typeface="Cabin"/>
              </a:rPr>
              <a:t>No</a:t>
            </a:r>
          </a:p>
        </p:txBody>
      </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789D1A62-1C20-2AB5-2444-42644978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7711BC66-C74E-7E86-3DE9-B892FE274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220BFF80-70C5-9539-C664-B48411ACD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D5C1D9CB-F02E-2DD6-AA6E-BADFCEF59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898E2613-D13F-D0B0-7C68-1660D57C0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6448E0B1-F784-E810-A809-BAC05D361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25F7F339-EF2C-F151-3594-120A1D4AD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31E133E0-2A7F-F5A9-5550-1064E6A5E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A4800D98-20DE-FFB0-A521-C24E1134E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8E3B8DDC-4AFA-D652-61FC-9D726D218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D539DCAB-341C-BA5A-ABDA-54C27B20C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4A14BB00-65B0-C5B4-FB10-2B117BDCE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B558DA15-8BDC-9642-60A4-EE85CA9B1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D149499F-9217-DCAD-C96B-B31AA09AF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47ED4903-5578-2A1D-623E-76ED8CBAF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BBAFFF42-E05B-B9DD-07BC-834766102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A7361877-7641-1D00-BA8D-FB354ECFA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32E1CB0F-CD71-30B7-6B88-4E1F5FF81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D407C601-E6AC-165C-8364-2C9ADE948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a:extLst>
              <a:ext uri="{FF2B5EF4-FFF2-40B4-BE49-F238E27FC236}">
                <a16:creationId xmlns:a16="http://schemas.microsoft.com/office/drawing/2014/main" id="{2174D15A-09F6-C579-8430-05B57CDBE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a:extLst>
              <a:ext uri="{FF2B5EF4-FFF2-40B4-BE49-F238E27FC236}">
                <a16:creationId xmlns:a16="http://schemas.microsoft.com/office/drawing/2014/main" id="{BC1AE5B4-6003-071B-D278-C9F0B984F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4 CuadroTexto">
            <a:extLst>
              <a:ext uri="{FF2B5EF4-FFF2-40B4-BE49-F238E27FC236}">
                <a16:creationId xmlns:a16="http://schemas.microsoft.com/office/drawing/2014/main" id="{83C802FA-2358-EB89-BA17-B77EDDF085C5}"/>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4" name="Rectángulo 23">
            <a:extLst>
              <a:ext uri="{FF2B5EF4-FFF2-40B4-BE49-F238E27FC236}">
                <a16:creationId xmlns:a16="http://schemas.microsoft.com/office/drawing/2014/main" id="{A8268F53-F3A0-5DCD-67F2-A6447E8BD3BE}"/>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5" name="16 CuadroTexto">
            <a:extLst>
              <a:ext uri="{FF2B5EF4-FFF2-40B4-BE49-F238E27FC236}">
                <a16:creationId xmlns:a16="http://schemas.microsoft.com/office/drawing/2014/main" id="{D2CC25A2-C410-1D88-9FDC-8196FF35EC26}"/>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6190044" y="811371"/>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a:solidFill>
                  <a:srgbClr val="FFFF00"/>
                </a:solidFill>
                <a:latin typeface="Arial" charset="0"/>
                <a:ea typeface="Arial" charset="0"/>
                <a:cs typeface="Arial" charset="0"/>
                <a:sym typeface="Cabin"/>
              </a:rPr>
              <a:t>Pasos Repetidos</a:t>
            </a:r>
          </a:p>
        </p:txBody>
      </p:sp>
      <p:sp>
        <p:nvSpPr>
          <p:cNvPr id="597" name="Shape 597"/>
          <p:cNvSpPr txBox="1"/>
          <p:nvPr/>
        </p:nvSpPr>
        <p:spPr>
          <a:xfrm>
            <a:off x="13337271" y="2406332"/>
            <a:ext cx="2406364"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¡Despegue!</a:t>
            </a:r>
          </a:p>
        </p:txBody>
      </p:sp>
      <p:sp>
        <p:nvSpPr>
          <p:cNvPr id="598" name="Shape 598"/>
          <p:cNvSpPr txBox="1"/>
          <p:nvPr/>
        </p:nvSpPr>
        <p:spPr>
          <a:xfrm>
            <a:off x="7192638" y="2611795"/>
            <a:ext cx="4194501"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s-AR"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while</a:t>
            </a:r>
            <a:r>
              <a:rPr lang="es-AR" sz="2800" b="1" u="none" strike="noStrike" cap="none" dirty="0">
                <a:solidFill>
                  <a:srgbClr val="00FF00"/>
                </a:solidFill>
                <a:latin typeface="Courier" charset="0"/>
                <a:ea typeface="Courier" charset="0"/>
                <a:cs typeface="Courier" charset="0"/>
                <a:sym typeface="Cabin"/>
              </a:rPr>
              <a:t> n &gt; 0</a:t>
            </a:r>
            <a:r>
              <a:rPr lang="es-AR"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    print(</a:t>
            </a:r>
            <a:r>
              <a:rPr lang="es-AR" sz="2800" b="1" u="none" strike="noStrike" cap="none" dirty="0">
                <a:solidFill>
                  <a:srgbClr val="00FF00"/>
                </a:solidFill>
                <a:latin typeface="Courier" charset="0"/>
                <a:ea typeface="Courier" charset="0"/>
                <a:cs typeface="Courier" charset="0"/>
                <a:sym typeface="Cabin"/>
              </a:rPr>
              <a:t>n</a:t>
            </a:r>
            <a:r>
              <a:rPr lang="es-AR" sz="2800" b="1"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    </a:t>
            </a:r>
            <a:r>
              <a:rPr lang="es-AR" sz="2800" b="1"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s-AR" sz="2800" b="1" dirty="0" err="1">
                <a:solidFill>
                  <a:srgbClr val="FFFF00"/>
                </a:solidFill>
                <a:latin typeface="Courier" charset="0"/>
                <a:ea typeface="Courier" charset="0"/>
                <a:cs typeface="Courier" charset="0"/>
                <a:sym typeface="Cabin"/>
              </a:rPr>
              <a:t>p</a:t>
            </a:r>
            <a:r>
              <a:rPr lang="es-AR" sz="2800" b="1" u="none" strike="noStrike" cap="none" dirty="0" err="1">
                <a:solidFill>
                  <a:srgbClr val="FFFF00"/>
                </a:solidFill>
                <a:latin typeface="Courier" charset="0"/>
                <a:ea typeface="Courier" charset="0"/>
                <a:cs typeface="Courier" charset="0"/>
                <a:sym typeface="Cabin"/>
              </a:rPr>
              <a:t>rint</a:t>
            </a:r>
            <a:r>
              <a:rPr lang="es-AR" sz="2800" b="1" u="none" strike="noStrike" cap="none" dirty="0">
                <a:solidFill>
                  <a:srgbClr val="FFFF00"/>
                </a:solidFill>
                <a:latin typeface="Courier" charset="0"/>
                <a:ea typeface="Courier" charset="0"/>
                <a:cs typeface="Courier" charset="0"/>
                <a:sym typeface="Cabin"/>
              </a:rPr>
              <a:t>(</a:t>
            </a:r>
            <a:r>
              <a:rPr lang="es-AR" sz="2800" b="1" u="none" strike="noStrike" cap="none" dirty="0">
                <a:solidFill>
                  <a:srgbClr val="00FF00"/>
                </a:solidFill>
                <a:latin typeface="Courier" charset="0"/>
                <a:ea typeface="Courier" charset="0"/>
                <a:cs typeface="Courier" charset="0"/>
                <a:sym typeface="Cabin"/>
              </a:rPr>
              <a:t>‘Despegue</a:t>
            </a:r>
            <a:r>
              <a:rPr lang="es-AR" sz="2800" b="1" dirty="0">
                <a:solidFill>
                  <a:srgbClr val="00FF00"/>
                </a:solidFill>
                <a:latin typeface="Courier" charset="0"/>
                <a:ea typeface="Courier" charset="0"/>
                <a:cs typeface="Courier" charset="0"/>
                <a:sym typeface="Cabin"/>
              </a:rPr>
              <a:t>'</a:t>
            </a:r>
            <a:r>
              <a:rPr lang="es-AR"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0035" y="19340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14099" y="24943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dirty="0">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28560" y="37643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1598" y="31230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16136" y="31230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16148" y="57456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44435" y="60487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58499" y="31388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31735" y="65267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55324" y="31103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75961" y="65440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just"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Los bucles (pasos repetidos) tienen </a:t>
            </a:r>
            <a:r>
              <a:rPr lang="es-AR" sz="3200" u="none" strike="noStrike" cap="none" dirty="0">
                <a:solidFill>
                  <a:srgbClr val="00FF00"/>
                </a:solidFill>
                <a:latin typeface="Arial" charset="0"/>
                <a:ea typeface="Arial" charset="0"/>
                <a:cs typeface="Arial" charset="0"/>
                <a:sym typeface="Cabin"/>
              </a:rPr>
              <a:t>variables de iteración</a:t>
            </a:r>
            <a:r>
              <a:rPr lang="es-AR" sz="3200" u="none" strike="noStrike" cap="none" dirty="0">
                <a:solidFill>
                  <a:srgbClr val="FF0000"/>
                </a:solidFill>
                <a:latin typeface="Arial" charset="0"/>
                <a:ea typeface="Arial" charset="0"/>
                <a:cs typeface="Arial" charset="0"/>
                <a:sym typeface="Cabin"/>
              </a:rPr>
              <a:t> </a:t>
            </a:r>
            <a:r>
              <a:rPr lang="es-AR" sz="3200" u="none" strike="noStrike" cap="none" dirty="0">
                <a:solidFill>
                  <a:schemeClr val="lt1"/>
                </a:solidFill>
                <a:latin typeface="Arial" charset="0"/>
                <a:ea typeface="Arial" charset="0"/>
                <a:cs typeface="Arial" charset="0"/>
                <a:sym typeface="Cabin"/>
              </a:rPr>
              <a:t>que cambian cada vez </a:t>
            </a:r>
            <a:r>
              <a:rPr lang="es-AR" sz="3200" dirty="0">
                <a:solidFill>
                  <a:schemeClr val="lt1"/>
                </a:solidFill>
                <a:latin typeface="Arial" charset="0"/>
                <a:ea typeface="Arial" charset="0"/>
                <a:cs typeface="Arial" charset="0"/>
                <a:sym typeface="Cabin"/>
              </a:rPr>
              <a:t>a través del</a:t>
            </a:r>
            <a:r>
              <a:rPr lang="es-AR" sz="3200" u="none" strike="noStrike" cap="none" dirty="0">
                <a:solidFill>
                  <a:schemeClr val="lt1"/>
                </a:solidFill>
                <a:latin typeface="Arial" charset="0"/>
                <a:ea typeface="Arial" charset="0"/>
                <a:cs typeface="Arial" charset="0"/>
                <a:sym typeface="Cabin"/>
              </a:rPr>
              <a:t> bucle</a:t>
            </a:r>
            <a:r>
              <a:rPr lang="es-AR" sz="3200" u="none" strike="noStrike" cap="none" dirty="0">
                <a:solidFill>
                  <a:schemeClr val="bg1"/>
                </a:solidFill>
                <a:latin typeface="Arial" charset="0"/>
                <a:ea typeface="Arial" charset="0"/>
                <a:cs typeface="Arial" charset="0"/>
                <a:sym typeface="Cabin"/>
              </a:rPr>
              <a:t>.</a:t>
            </a:r>
          </a:p>
        </p:txBody>
      </p:sp>
      <p:sp>
        <p:nvSpPr>
          <p:cNvPr id="614" name="Shape 614"/>
          <p:cNvSpPr txBox="1"/>
          <p:nvPr/>
        </p:nvSpPr>
        <p:spPr>
          <a:xfrm>
            <a:off x="534624" y="23800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FFFF"/>
                </a:solidFill>
                <a:latin typeface="Arial" charset="0"/>
                <a:ea typeface="Arial" charset="0"/>
                <a:cs typeface="Arial" charset="0"/>
                <a:sym typeface="Cabin"/>
              </a:rPr>
              <a:t>No</a:t>
            </a:r>
          </a:p>
        </p:txBody>
      </p:sp>
      <p:sp>
        <p:nvSpPr>
          <p:cNvPr id="615" name="Shape 615"/>
          <p:cNvSpPr txBox="1"/>
          <p:nvPr/>
        </p:nvSpPr>
        <p:spPr>
          <a:xfrm>
            <a:off x="1329965" y="71425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800" u="none" strike="noStrike" cap="none" dirty="0">
                <a:solidFill>
                  <a:schemeClr val="lt1"/>
                </a:solidFill>
                <a:latin typeface="Arial" charset="0"/>
                <a:ea typeface="Arial" charset="0"/>
                <a:cs typeface="Arial" charset="0"/>
                <a:sym typeface="Cabin"/>
              </a:rPr>
              <a:t>print(</a:t>
            </a:r>
            <a:r>
              <a:rPr lang="en-US" sz="2800" dirty="0">
                <a:solidFill>
                  <a:schemeClr val="lt1"/>
                </a:solidFill>
                <a:latin typeface="Arial" charset="0"/>
                <a:ea typeface="Arial" charset="0"/>
                <a:cs typeface="Arial" charset="0"/>
                <a:sym typeface="Cabin"/>
              </a:rPr>
              <a:t>‘</a:t>
            </a:r>
            <a:r>
              <a:rPr lang="en-US" sz="2800" dirty="0" err="1">
                <a:solidFill>
                  <a:schemeClr val="lt1"/>
                </a:solidFill>
                <a:latin typeface="Arial" charset="0"/>
                <a:ea typeface="Arial" charset="0"/>
                <a:cs typeface="Arial" charset="0"/>
                <a:sym typeface="Cabin"/>
              </a:rPr>
              <a:t>Despegue</a:t>
            </a:r>
            <a:r>
              <a:rPr lang="en-US" sz="2800" dirty="0">
                <a:solidFill>
                  <a:schemeClr val="lt1"/>
                </a:solidFill>
                <a:latin typeface="Arial" charset="0"/>
                <a:ea typeface="Arial" charset="0"/>
                <a:cs typeface="Arial" charset="0"/>
                <a:sym typeface="Cabin"/>
              </a:rPr>
              <a:t>')</a:t>
            </a:r>
            <a:endParaRPr lang="en-US" sz="28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1010" y="23800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rgbClr val="FFFFFF"/>
                </a:solidFill>
                <a:latin typeface="Arial" charset="0"/>
                <a:ea typeface="Arial" charset="0"/>
                <a:cs typeface="Arial" charset="0"/>
                <a:sym typeface="Cabin"/>
              </a:rPr>
              <a:t>Sí</a:t>
            </a:r>
          </a:p>
        </p:txBody>
      </p:sp>
      <p:sp>
        <p:nvSpPr>
          <p:cNvPr id="617" name="Shape 617"/>
          <p:cNvSpPr txBox="1"/>
          <p:nvPr/>
        </p:nvSpPr>
        <p:spPr>
          <a:xfrm>
            <a:off x="1388699" y="11989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5</a:t>
            </a:r>
          </a:p>
        </p:txBody>
      </p:sp>
      <p:sp>
        <p:nvSpPr>
          <p:cNvPr id="618" name="Shape 618"/>
          <p:cNvSpPr txBox="1"/>
          <p:nvPr/>
        </p:nvSpPr>
        <p:spPr>
          <a:xfrm>
            <a:off x="3573099" y="37770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0399" y="4996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dirty="0">
                <a:solidFill>
                  <a:schemeClr val="lt1"/>
                </a:solidFill>
                <a:latin typeface="Arial" charset="0"/>
                <a:ea typeface="Arial" charset="0"/>
                <a:cs typeface="Arial" charset="0"/>
                <a:sym typeface="Cabin"/>
              </a:rPr>
              <a:t> </a:t>
            </a:r>
            <a:r>
              <a:rPr lang="en-US" sz="3500" u="none" strike="noStrike" cap="none" dirty="0">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03048" y="4526466"/>
            <a:ext cx="30600" cy="473700"/>
          </a:xfrm>
          <a:prstGeom prst="straightConnector1">
            <a:avLst/>
          </a:prstGeom>
          <a:noFill/>
          <a:ln w="76200" cap="rnd" cmpd="sng">
            <a:solidFill>
              <a:srgbClr val="00FFFF"/>
            </a:solidFill>
            <a:prstDash val="solid"/>
            <a:miter/>
            <a:headEnd type="stealth" w="med" len="med"/>
            <a:tailEnd type="none" w="med" len="med"/>
          </a:ln>
        </p:spPr>
      </p:cxn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59767C8A-3EC3-C3A7-311B-4A888CD42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FB0C0E5C-2B0F-D9C5-FF75-3BC2BE296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2D220074-4D84-8B6E-16CE-D0603C0B4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1C9AC3B6-57A4-B2C0-AD1D-DE75D438C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951FB964-F49A-DC48-D16A-81781C2AC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B13576D2-5891-F2CC-1236-4CF8417C5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22653A71-97F8-96FD-954E-FF08D2322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FC0C4362-23FE-D2D8-4E0D-30158333A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3E7AA10F-4E2C-6BC4-C989-631703BFC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27DA88D9-75C3-905C-1ED1-5E6BC3B7A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E93F011E-908A-8D95-3A3B-A4600B429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7490A286-6ECE-FE33-D540-3BF88FB36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7A1C87CF-CAB2-D24F-BC82-04638E3D0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64C659DA-1C20-531C-E125-536E5605E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4824E8CD-C84D-9A70-7BC2-2875FBD31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3882BF72-DC17-CBDB-73D7-CE556204E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430F9E0B-A617-2FDB-158F-D8EAE6E1F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65E02D3C-7FFC-532E-AC84-8A097965B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79E0F158-0976-059C-3E57-069D150D5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a:extLst>
              <a:ext uri="{FF2B5EF4-FFF2-40B4-BE49-F238E27FC236}">
                <a16:creationId xmlns:a16="http://schemas.microsoft.com/office/drawing/2014/main" id="{D98D417F-5D10-8976-24F0-9A5D260C8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a:extLst>
              <a:ext uri="{FF2B5EF4-FFF2-40B4-BE49-F238E27FC236}">
                <a16:creationId xmlns:a16="http://schemas.microsoft.com/office/drawing/2014/main" id="{72D94FD5-B0D3-15B4-1DFE-45B8E7459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a:extLst>
              <a:ext uri="{FF2B5EF4-FFF2-40B4-BE49-F238E27FC236}">
                <a16:creationId xmlns:a16="http://schemas.microsoft.com/office/drawing/2014/main" id="{C75B0F4D-61FE-363E-17D0-14B6B4EB3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a:extLst>
              <a:ext uri="{FF2B5EF4-FFF2-40B4-BE49-F238E27FC236}">
                <a16:creationId xmlns:a16="http://schemas.microsoft.com/office/drawing/2014/main" id="{BF8F448C-B367-ADC8-2D0E-C875B8662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4 CuadroTexto">
            <a:extLst>
              <a:ext uri="{FF2B5EF4-FFF2-40B4-BE49-F238E27FC236}">
                <a16:creationId xmlns:a16="http://schemas.microsoft.com/office/drawing/2014/main" id="{1EC44F32-23AF-87E8-EA8C-0DFD4A4E2F90}"/>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6" name="Rectángulo 25">
            <a:extLst>
              <a:ext uri="{FF2B5EF4-FFF2-40B4-BE49-F238E27FC236}">
                <a16:creationId xmlns:a16="http://schemas.microsoft.com/office/drawing/2014/main" id="{E866B830-9FA1-893E-A960-119D6DAD32FF}"/>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1" name="16 CuadroTexto">
            <a:extLst>
              <a:ext uri="{FF2B5EF4-FFF2-40B4-BE49-F238E27FC236}">
                <a16:creationId xmlns:a16="http://schemas.microsoft.com/office/drawing/2014/main" id="{114B0483-7B07-292C-6B5A-D90545996673}"/>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394855" y="965249"/>
            <a:ext cx="11897074" cy="7548664"/>
          </a:xfrm>
          <a:prstGeom prst="rect">
            <a:avLst/>
          </a:prstGeom>
          <a:noFill/>
          <a:ln>
            <a:noFill/>
          </a:ln>
        </p:spPr>
        <p:txBody>
          <a:bodyPr lIns="0" tIns="0" rIns="0" bIns="0" anchor="ctr" anchorCtr="0">
            <a:noAutofit/>
          </a:bodyPr>
          <a:lstStyle/>
          <a:p>
            <a:pPr lvl="0">
              <a:buClr>
                <a:srgbClr val="00FF00"/>
              </a:buClr>
              <a:buSzPct val="25000"/>
            </a:pPr>
            <a:r>
              <a:rPr lang="es-ES" sz="2800" b="1" dirty="0" err="1">
                <a:solidFill>
                  <a:srgbClr val="FFFF00"/>
                </a:solidFill>
                <a:latin typeface="Courier New"/>
                <a:ea typeface="Courier New"/>
                <a:cs typeface="Courier New"/>
                <a:sym typeface="Courier New"/>
              </a:rPr>
              <a:t>name</a:t>
            </a:r>
            <a:r>
              <a:rPr lang="es-ES" sz="2800" b="1" dirty="0">
                <a:solidFill>
                  <a:srgbClr val="FFFF00"/>
                </a:solidFill>
                <a:latin typeface="Courier New"/>
                <a:ea typeface="Courier New"/>
                <a:cs typeface="Courier New"/>
                <a:sym typeface="Courier New"/>
              </a:rPr>
              <a:t> = input(‘Introduce el archivo:')</a:t>
            </a:r>
          </a:p>
          <a:p>
            <a:pPr lvl="0">
              <a:buClr>
                <a:srgbClr val="00FF00"/>
              </a:buClr>
              <a:buSzPct val="25000"/>
            </a:pPr>
            <a:r>
              <a:rPr lang="es-ES" sz="2800" b="1" dirty="0" err="1">
                <a:solidFill>
                  <a:srgbClr val="FFFF00"/>
                </a:solidFill>
                <a:latin typeface="Courier New"/>
                <a:ea typeface="Courier New"/>
                <a:cs typeface="Courier New"/>
                <a:sym typeface="Courier New"/>
              </a:rPr>
              <a:t>handle</a:t>
            </a:r>
            <a:r>
              <a:rPr lang="es-ES" sz="2800" b="1" dirty="0">
                <a:solidFill>
                  <a:srgbClr val="FFFF00"/>
                </a:solidFill>
                <a:latin typeface="Courier New"/>
                <a:ea typeface="Courier New"/>
                <a:cs typeface="Courier New"/>
                <a:sym typeface="Courier New"/>
              </a:rPr>
              <a:t> = open(</a:t>
            </a:r>
            <a:r>
              <a:rPr lang="es-ES" sz="2800" b="1" dirty="0" err="1">
                <a:solidFill>
                  <a:srgbClr val="FFFF00"/>
                </a:solidFill>
                <a:latin typeface="Courier New"/>
                <a:ea typeface="Courier New"/>
                <a:cs typeface="Courier New"/>
                <a:sym typeface="Courier New"/>
              </a:rPr>
              <a:t>name</a:t>
            </a:r>
            <a:r>
              <a:rPr lang="es-ES" sz="2800" b="1" dirty="0">
                <a:solidFill>
                  <a:srgbClr val="FFFF00"/>
                </a:solidFill>
                <a:latin typeface="Courier New"/>
                <a:ea typeface="Courier New"/>
                <a:cs typeface="Courier New"/>
                <a:sym typeface="Courier New"/>
              </a:rPr>
              <a:t>)</a:t>
            </a:r>
          </a:p>
          <a:p>
            <a:pPr lvl="0" algn="ct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a:solidFill>
                  <a:srgbClr val="FFFF00"/>
                </a:solidFill>
                <a:latin typeface="Courier New"/>
                <a:ea typeface="Courier New"/>
                <a:cs typeface="Courier New"/>
                <a:sym typeface="Courier New"/>
              </a:rPr>
              <a:t>conteos = </a:t>
            </a:r>
            <a:r>
              <a:rPr lang="es-ES" sz="2800" b="1" dirty="0" err="1">
                <a:solidFill>
                  <a:srgbClr val="FFFF00"/>
                </a:solidFill>
                <a:latin typeface="Courier New"/>
                <a:ea typeface="Courier New"/>
                <a:cs typeface="Courier New"/>
                <a:sym typeface="Courier New"/>
              </a:rPr>
              <a:t>dict</a:t>
            </a:r>
            <a:r>
              <a:rPr lang="es-ES" sz="2800" b="1" dirty="0">
                <a:solidFill>
                  <a:srgbClr val="FFFF00"/>
                </a:solidFill>
                <a:latin typeface="Courier New"/>
                <a:ea typeface="Courier New"/>
                <a:cs typeface="Courier New"/>
                <a:sym typeface="Courier New"/>
              </a:rPr>
              <a:t>()</a:t>
            </a:r>
          </a:p>
          <a:p>
            <a:pPr lvl="0">
              <a:buClr>
                <a:srgbClr val="00FF00"/>
              </a:buClr>
              <a:buSzPct val="25000"/>
            </a:pPr>
            <a:r>
              <a:rPr lang="es-ES" sz="2800" b="1" dirty="0">
                <a:solidFill>
                  <a:srgbClr val="00FA00"/>
                </a:solidFill>
                <a:latin typeface="Courier New"/>
                <a:ea typeface="Courier New"/>
                <a:cs typeface="Courier New"/>
                <a:sym typeface="Courier New"/>
              </a:rPr>
              <a:t>   </a:t>
            </a:r>
            <a:r>
              <a:rPr lang="es-ES" sz="2800" b="1" dirty="0" err="1">
                <a:solidFill>
                  <a:srgbClr val="00FA00"/>
                </a:solidFill>
                <a:latin typeface="Courier New"/>
                <a:ea typeface="Courier New"/>
                <a:cs typeface="Courier New"/>
                <a:sym typeface="Courier New"/>
              </a:rPr>
              <a:t>for</a:t>
            </a:r>
            <a:r>
              <a:rPr lang="es-ES" sz="2800" b="1" dirty="0">
                <a:solidFill>
                  <a:srgbClr val="00FA00"/>
                </a:solidFill>
                <a:latin typeface="Courier New"/>
                <a:ea typeface="Courier New"/>
                <a:cs typeface="Courier New"/>
                <a:sym typeface="Courier New"/>
              </a:rPr>
              <a:t> línea in </a:t>
            </a:r>
            <a:r>
              <a:rPr lang="es-ES" sz="2800" b="1" dirty="0" err="1">
                <a:solidFill>
                  <a:srgbClr val="00FA00"/>
                </a:solidFill>
                <a:latin typeface="Courier New"/>
                <a:ea typeface="Courier New"/>
                <a:cs typeface="Courier New"/>
                <a:sym typeface="Courier New"/>
              </a:rPr>
              <a:t>handle</a:t>
            </a:r>
            <a:r>
              <a:rPr lang="es-ES" sz="2800" b="1" dirty="0">
                <a:solidFill>
                  <a:srgbClr val="00FA00"/>
                </a:solidFill>
                <a:latin typeface="Courier New"/>
                <a:ea typeface="Courier New"/>
                <a:cs typeface="Courier New"/>
                <a:sym typeface="Courier New"/>
              </a:rPr>
              <a:t>:</a:t>
            </a:r>
          </a:p>
          <a:p>
            <a:pPr lvl="0">
              <a:buClr>
                <a:srgbClr val="00FF00"/>
              </a:buClr>
              <a:buSzPct val="25000"/>
            </a:pPr>
            <a:r>
              <a:rPr lang="es-ES" sz="2800" b="1" dirty="0">
                <a:solidFill>
                  <a:srgbClr val="00FA00"/>
                </a:solidFill>
                <a:latin typeface="Courier New"/>
                <a:ea typeface="Courier New"/>
                <a:cs typeface="Courier New"/>
                <a:sym typeface="Courier New"/>
              </a:rPr>
              <a:t>      palabras = </a:t>
            </a:r>
            <a:r>
              <a:rPr lang="es-ES" sz="2800" b="1" dirty="0" err="1">
                <a:solidFill>
                  <a:srgbClr val="00FA00"/>
                </a:solidFill>
                <a:latin typeface="Courier New"/>
                <a:ea typeface="Courier New"/>
                <a:cs typeface="Courier New"/>
                <a:sym typeface="Courier New"/>
              </a:rPr>
              <a:t>line.split</a:t>
            </a:r>
            <a:r>
              <a:rPr lang="es-ES" sz="2800" b="1" dirty="0">
                <a:solidFill>
                  <a:srgbClr val="00FA00"/>
                </a:solidFill>
                <a:latin typeface="Courier New"/>
                <a:ea typeface="Courier New"/>
                <a:cs typeface="Courier New"/>
                <a:sym typeface="Courier New"/>
              </a:rPr>
              <a:t>()</a:t>
            </a:r>
          </a:p>
          <a:p>
            <a:pPr lvl="0">
              <a:buClr>
                <a:srgbClr val="00FF00"/>
              </a:buClr>
              <a:buSzPct val="25000"/>
            </a:pPr>
            <a:r>
              <a:rPr lang="es-ES" sz="2800" b="1" dirty="0">
                <a:solidFill>
                  <a:srgbClr val="00FA00"/>
                </a:solidFill>
                <a:latin typeface="Courier New"/>
                <a:ea typeface="Courier New"/>
                <a:cs typeface="Courier New"/>
                <a:sym typeface="Courier New"/>
              </a:rPr>
              <a:t>      </a:t>
            </a:r>
            <a:r>
              <a:rPr lang="es-ES" sz="2800" b="1" dirty="0" err="1">
                <a:solidFill>
                  <a:srgbClr val="00FA00"/>
                </a:solidFill>
                <a:latin typeface="Courier New"/>
                <a:ea typeface="Courier New"/>
                <a:cs typeface="Courier New"/>
                <a:sym typeface="Courier New"/>
              </a:rPr>
              <a:t>for</a:t>
            </a:r>
            <a:r>
              <a:rPr lang="es-ES" sz="2800" b="1" dirty="0">
                <a:solidFill>
                  <a:srgbClr val="00FA00"/>
                </a:solidFill>
                <a:latin typeface="Courier New"/>
                <a:ea typeface="Courier New"/>
                <a:cs typeface="Courier New"/>
                <a:sym typeface="Courier New"/>
              </a:rPr>
              <a:t> palabra in palabras:</a:t>
            </a:r>
          </a:p>
          <a:p>
            <a:pPr lvl="0">
              <a:buClr>
                <a:srgbClr val="00FF00"/>
              </a:buClr>
              <a:buSzPct val="25000"/>
            </a:pPr>
            <a:r>
              <a:rPr lang="es-ES" sz="2800" b="1" dirty="0">
                <a:solidFill>
                  <a:srgbClr val="00FA00"/>
                </a:solidFill>
                <a:latin typeface="Courier New"/>
                <a:ea typeface="Courier New"/>
                <a:cs typeface="Courier New"/>
                <a:sym typeface="Courier New"/>
              </a:rPr>
              <a:t>          conteos[palabra] = </a:t>
            </a:r>
            <a:r>
              <a:rPr lang="es-ES" sz="2800" b="1" dirty="0" err="1">
                <a:solidFill>
                  <a:srgbClr val="00FA00"/>
                </a:solidFill>
                <a:latin typeface="Courier New"/>
                <a:ea typeface="Courier New"/>
                <a:cs typeface="Courier New"/>
                <a:sym typeface="Courier New"/>
              </a:rPr>
              <a:t>conteos.get</a:t>
            </a:r>
            <a:r>
              <a:rPr lang="es-ES" sz="2800" b="1" dirty="0">
                <a:solidFill>
                  <a:srgbClr val="00FA00"/>
                </a:solidFill>
                <a:latin typeface="Courier New"/>
                <a:ea typeface="Courier New"/>
                <a:cs typeface="Courier New"/>
                <a:sym typeface="Courier New"/>
              </a:rPr>
              <a:t>(palabra,0) + 1</a:t>
            </a:r>
          </a:p>
          <a:p>
            <a:pPr lvl="0">
              <a:buClr>
                <a:srgbClr val="00FF00"/>
              </a:buClr>
            </a:pP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err="1">
                <a:solidFill>
                  <a:srgbClr val="FFFF00"/>
                </a:solidFill>
                <a:latin typeface="Courier New"/>
                <a:ea typeface="Courier New"/>
                <a:cs typeface="Courier New"/>
                <a:sym typeface="Courier New"/>
              </a:rPr>
              <a:t>bigcount</a:t>
            </a:r>
            <a:r>
              <a:rPr lang="es-ES" sz="2800" b="1" dirty="0">
                <a:solidFill>
                  <a:srgbClr val="FFFF00"/>
                </a:solidFill>
                <a:latin typeface="Courier New"/>
                <a:ea typeface="Courier New"/>
                <a:cs typeface="Courier New"/>
                <a:sym typeface="Courier New"/>
              </a:rPr>
              <a:t> = </a:t>
            </a:r>
            <a:r>
              <a:rPr lang="es-ES" sz="2800" b="1" dirty="0" err="1">
                <a:solidFill>
                  <a:srgbClr val="FFFF00"/>
                </a:solidFill>
                <a:latin typeface="Courier New"/>
                <a:ea typeface="Courier New"/>
                <a:cs typeface="Courier New"/>
                <a:sym typeface="Courier New"/>
              </a:rPr>
              <a:t>None</a:t>
            </a:r>
            <a:endParaRPr lang="es-ES" sz="2800" b="1" dirty="0">
              <a:solidFill>
                <a:srgbClr val="FFFF00"/>
              </a:solidFill>
              <a:latin typeface="Courier New"/>
              <a:ea typeface="Courier New"/>
              <a:cs typeface="Courier New"/>
              <a:sym typeface="Courier New"/>
            </a:endParaRPr>
          </a:p>
          <a:p>
            <a:pPr lvl="0">
              <a:buClr>
                <a:srgbClr val="00FF00"/>
              </a:buClr>
              <a:buSzPct val="25000"/>
            </a:pPr>
            <a:r>
              <a:rPr lang="es-ES" sz="2800" b="1" dirty="0" err="1">
                <a:solidFill>
                  <a:srgbClr val="FFFF00"/>
                </a:solidFill>
                <a:latin typeface="Courier New"/>
                <a:ea typeface="Courier New"/>
                <a:cs typeface="Courier New"/>
                <a:sym typeface="Courier New"/>
              </a:rPr>
              <a:t>bigword</a:t>
            </a:r>
            <a:r>
              <a:rPr lang="es-ES" sz="2800" b="1" dirty="0">
                <a:solidFill>
                  <a:srgbClr val="FFFF00"/>
                </a:solidFill>
                <a:latin typeface="Courier New"/>
                <a:ea typeface="Courier New"/>
                <a:cs typeface="Courier New"/>
                <a:sym typeface="Courier New"/>
              </a:rPr>
              <a:t> = </a:t>
            </a:r>
            <a:r>
              <a:rPr lang="es-ES" sz="2800" b="1" dirty="0" err="1">
                <a:solidFill>
                  <a:srgbClr val="FFFF00"/>
                </a:solidFill>
                <a:latin typeface="Courier New"/>
                <a:ea typeface="Courier New"/>
                <a:cs typeface="Courier New"/>
                <a:sym typeface="Courier New"/>
              </a:rPr>
              <a:t>None</a:t>
            </a:r>
            <a:endParaRPr lang="es-ES" sz="2800" b="1" dirty="0">
              <a:solidFill>
                <a:srgbClr val="FFFF00"/>
              </a:solidFill>
              <a:latin typeface="Courier New"/>
              <a:ea typeface="Courier New"/>
              <a:cs typeface="Courier New"/>
              <a:sym typeface="Courier New"/>
            </a:endParaRPr>
          </a:p>
          <a:p>
            <a:pPr lvl="0">
              <a:buClr>
                <a:srgbClr val="00FF00"/>
              </a:buClr>
              <a:buSzPct val="25000"/>
            </a:pPr>
            <a:r>
              <a:rPr lang="es-ES" sz="2800" b="1" dirty="0" err="1">
                <a:solidFill>
                  <a:srgbClr val="00FA00"/>
                </a:solidFill>
                <a:latin typeface="Courier New"/>
                <a:ea typeface="Courier New"/>
                <a:cs typeface="Courier New"/>
                <a:sym typeface="Courier New"/>
              </a:rPr>
              <a:t>for</a:t>
            </a:r>
            <a:r>
              <a:rPr lang="es-ES" sz="2800" b="1" dirty="0">
                <a:solidFill>
                  <a:srgbClr val="00FA00"/>
                </a:solidFill>
                <a:latin typeface="Courier New"/>
                <a:ea typeface="Courier New"/>
                <a:cs typeface="Courier New"/>
                <a:sym typeface="Courier New"/>
              </a:rPr>
              <a:t> palabra, conteo in </a:t>
            </a:r>
            <a:r>
              <a:rPr lang="es-ES" sz="2800" b="1" dirty="0" err="1">
                <a:solidFill>
                  <a:srgbClr val="00FA00"/>
                </a:solidFill>
                <a:latin typeface="Courier New"/>
                <a:ea typeface="Courier New"/>
                <a:cs typeface="Courier New"/>
                <a:sym typeface="Courier New"/>
              </a:rPr>
              <a:t>conteos.items</a:t>
            </a:r>
            <a:r>
              <a:rPr lang="es-ES" sz="2800" b="1" dirty="0">
                <a:solidFill>
                  <a:srgbClr val="00FA00"/>
                </a:solidFill>
                <a:latin typeface="Courier New"/>
                <a:ea typeface="Courier New"/>
                <a:cs typeface="Courier New"/>
                <a:sym typeface="Courier New"/>
              </a:rPr>
              <a:t>():</a:t>
            </a:r>
          </a:p>
          <a:p>
            <a:pPr lvl="0">
              <a:buClr>
                <a:srgbClr val="00FF00"/>
              </a:buClr>
              <a:buSzPct val="25000"/>
            </a:pP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if</a:t>
            </a: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bigcount</a:t>
            </a: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is</a:t>
            </a: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None</a:t>
            </a: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or</a:t>
            </a:r>
            <a:r>
              <a:rPr lang="es-ES" sz="2800" b="1" dirty="0">
                <a:solidFill>
                  <a:srgbClr val="FF9300"/>
                </a:solidFill>
                <a:latin typeface="Courier New"/>
                <a:ea typeface="Courier New"/>
                <a:cs typeface="Courier New"/>
                <a:sym typeface="Courier New"/>
              </a:rPr>
              <a:t> conteo &gt; </a:t>
            </a:r>
            <a:r>
              <a:rPr lang="es-ES" sz="2800" b="1" dirty="0" err="1">
                <a:solidFill>
                  <a:srgbClr val="FF9300"/>
                </a:solidFill>
                <a:latin typeface="Courier New"/>
                <a:ea typeface="Courier New"/>
                <a:cs typeface="Courier New"/>
                <a:sym typeface="Courier New"/>
              </a:rPr>
              <a:t>bigcount</a:t>
            </a:r>
            <a:r>
              <a:rPr lang="es-ES" sz="2800" b="1" dirty="0">
                <a:solidFill>
                  <a:srgbClr val="FF9300"/>
                </a:solidFill>
                <a:latin typeface="Courier New"/>
                <a:ea typeface="Courier New"/>
                <a:cs typeface="Courier New"/>
                <a:sym typeface="Courier New"/>
              </a:rPr>
              <a:t>:</a:t>
            </a:r>
          </a:p>
          <a:p>
            <a:pPr lvl="0">
              <a:buClr>
                <a:srgbClr val="00FF00"/>
              </a:buClr>
              <a:buSzPct val="25000"/>
            </a:pP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bigword</a:t>
            </a:r>
            <a:r>
              <a:rPr lang="es-ES" sz="2800" b="1" dirty="0">
                <a:solidFill>
                  <a:srgbClr val="FF9300"/>
                </a:solidFill>
                <a:latin typeface="Courier New"/>
                <a:ea typeface="Courier New"/>
                <a:cs typeface="Courier New"/>
                <a:sym typeface="Courier New"/>
              </a:rPr>
              <a:t> = palabra</a:t>
            </a:r>
          </a:p>
          <a:p>
            <a:pPr lvl="0">
              <a:buClr>
                <a:srgbClr val="00FF00"/>
              </a:buClr>
              <a:buSzPct val="25000"/>
            </a:pP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bigcount</a:t>
            </a:r>
            <a:r>
              <a:rPr lang="es-ES" sz="2800" b="1" dirty="0">
                <a:solidFill>
                  <a:srgbClr val="FF9300"/>
                </a:solidFill>
                <a:latin typeface="Courier New"/>
                <a:ea typeface="Courier New"/>
                <a:cs typeface="Courier New"/>
                <a:sym typeface="Courier New"/>
              </a:rPr>
              <a:t> = conteo</a:t>
            </a:r>
          </a:p>
          <a:p>
            <a:pPr lvl="0">
              <a:buClr>
                <a:srgbClr val="00FF00"/>
              </a:buClr>
            </a:pP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err="1">
                <a:solidFill>
                  <a:srgbClr val="FFFF00"/>
                </a:solidFill>
                <a:latin typeface="Courier New"/>
                <a:ea typeface="Courier New"/>
                <a:cs typeface="Courier New"/>
                <a:sym typeface="Courier New"/>
              </a:rPr>
              <a:t>print</a:t>
            </a:r>
            <a:r>
              <a:rPr lang="es-ES" sz="2800" b="1" dirty="0">
                <a:solidFill>
                  <a:srgbClr val="FFFF00"/>
                </a:solidFill>
                <a:latin typeface="Courier New"/>
                <a:ea typeface="Courier New"/>
                <a:cs typeface="Courier New"/>
                <a:sym typeface="Courier New"/>
              </a:rPr>
              <a:t>(</a:t>
            </a:r>
            <a:r>
              <a:rPr lang="es-ES" sz="2800" b="1" dirty="0" err="1">
                <a:solidFill>
                  <a:srgbClr val="FFFF00"/>
                </a:solidFill>
                <a:latin typeface="Courier New"/>
                <a:ea typeface="Courier New"/>
                <a:cs typeface="Courier New"/>
                <a:sym typeface="Courier New"/>
              </a:rPr>
              <a:t>bigword</a:t>
            </a:r>
            <a:r>
              <a:rPr lang="es-ES" sz="2800" b="1" dirty="0">
                <a:solidFill>
                  <a:srgbClr val="FFFF00"/>
                </a:solidFill>
                <a:latin typeface="Courier New"/>
                <a:ea typeface="Courier New"/>
                <a:cs typeface="Courier New"/>
                <a:sym typeface="Courier New"/>
              </a:rPr>
              <a:t>, </a:t>
            </a:r>
            <a:r>
              <a:rPr lang="es-ES" sz="2800" b="1" dirty="0" err="1">
                <a:solidFill>
                  <a:srgbClr val="FFFF00"/>
                </a:solidFill>
                <a:latin typeface="Courier New"/>
                <a:ea typeface="Courier New"/>
                <a:cs typeface="Courier New"/>
                <a:sym typeface="Courier New"/>
              </a:rPr>
              <a:t>bigcount</a:t>
            </a:r>
            <a:r>
              <a:rPr lang="es-ES" sz="2800" b="1" dirty="0">
                <a:solidFill>
                  <a:srgbClr val="FFFF00"/>
                </a:solidFill>
                <a:latin typeface="Courier New"/>
                <a:ea typeface="Courier New"/>
                <a:cs typeface="Courier New"/>
                <a:sym typeface="Courier New"/>
              </a:rPr>
              <a:t>)</a:t>
            </a:r>
          </a:p>
        </p:txBody>
      </p:sp>
      <p:sp>
        <p:nvSpPr>
          <p:cNvPr id="626" name="Shape 626"/>
          <p:cNvSpPr txBox="1"/>
          <p:nvPr/>
        </p:nvSpPr>
        <p:spPr>
          <a:xfrm>
            <a:off x="13357149" y="778213"/>
            <a:ext cx="2550299" cy="2419652"/>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s-AR" sz="3000" b="1" dirty="0">
                <a:solidFill>
                  <a:srgbClr val="FFFF00"/>
                </a:solidFill>
                <a:latin typeface="Arial" charset="0"/>
                <a:ea typeface="Arial" charset="0"/>
                <a:cs typeface="Arial" charset="0"/>
                <a:sym typeface="Cabin"/>
              </a:rPr>
              <a:t>Secuencial</a:t>
            </a:r>
          </a:p>
          <a:p>
            <a:pPr marL="0" marR="0" lvl="0" indent="0" algn="ctr" rtl="0">
              <a:lnSpc>
                <a:spcPct val="150000"/>
              </a:lnSpc>
              <a:spcBef>
                <a:spcPts val="0"/>
              </a:spcBef>
              <a:spcAft>
                <a:spcPts val="0"/>
              </a:spcAft>
              <a:buClr>
                <a:srgbClr val="FF00FF"/>
              </a:buClr>
              <a:buSzPct val="25000"/>
              <a:buFont typeface="Cabin"/>
              <a:buNone/>
            </a:pPr>
            <a:r>
              <a:rPr lang="es-AR" sz="3000" b="1" dirty="0">
                <a:solidFill>
                  <a:srgbClr val="00FF00"/>
                </a:solidFill>
                <a:latin typeface="Arial" charset="0"/>
                <a:ea typeface="Arial" charset="0"/>
                <a:cs typeface="Arial" charset="0"/>
                <a:sym typeface="Cabin"/>
              </a:rPr>
              <a:t>Repetido</a:t>
            </a:r>
          </a:p>
          <a:p>
            <a:pPr marL="0" marR="0" lvl="0" indent="0" algn="ctr" rtl="0">
              <a:lnSpc>
                <a:spcPct val="150000"/>
              </a:lnSpc>
              <a:spcBef>
                <a:spcPts val="0"/>
              </a:spcBef>
              <a:spcAft>
                <a:spcPts val="0"/>
              </a:spcAft>
              <a:buClr>
                <a:srgbClr val="FF00FF"/>
              </a:buClr>
              <a:buSzPct val="25000"/>
              <a:buFont typeface="Cabin"/>
              <a:buNone/>
            </a:pPr>
            <a:r>
              <a:rPr lang="es-AR" sz="3000" b="1" dirty="0">
                <a:solidFill>
                  <a:srgbClr val="FF9900"/>
                </a:solidFill>
                <a:latin typeface="Arial" charset="0"/>
                <a:ea typeface="Arial" charset="0"/>
                <a:cs typeface="Arial" charset="0"/>
                <a:sym typeface="Cabin"/>
              </a:rPr>
              <a:t>Condicional</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E701CDC5-952B-9049-31CC-0C5754D7F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BC7D28E0-7EE6-BBFE-341E-88CDB1A6A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4A702242-A6AA-757B-C2DE-7800D5930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36C88597-F949-E0AF-6888-5883A371B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34A4DC42-3DC7-C32D-147E-E4144899D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45F9C06C-7928-6507-8783-1DD8FCBC0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66FE7242-82EA-675A-4F41-C3033A084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3EE2147C-4655-B9E8-48FB-6BF36C6DD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B7AEDA57-C57A-5A17-1DF1-6DB105DAF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CF47A041-273F-D450-A527-F121AE835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18273110-A05A-3251-EB9E-78DF32268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19BCEEF8-FA2D-A4AF-8C7E-B3A49C505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16300DFC-4C61-9589-1055-4645903DE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01C94E76-D441-6CCD-CD74-F837C7F9D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49D76C1D-534C-029C-3E2E-2176F4114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a:extLst>
              <a:ext uri="{FF2B5EF4-FFF2-40B4-BE49-F238E27FC236}">
                <a16:creationId xmlns:a16="http://schemas.microsoft.com/office/drawing/2014/main" id="{49DF12F5-6F23-CB12-6852-98C5055A4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a:extLst>
              <a:ext uri="{FF2B5EF4-FFF2-40B4-BE49-F238E27FC236}">
                <a16:creationId xmlns:a16="http://schemas.microsoft.com/office/drawing/2014/main" id="{C197C21C-CAC1-D254-7843-30E07BDF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a:extLst>
              <a:ext uri="{FF2B5EF4-FFF2-40B4-BE49-F238E27FC236}">
                <a16:creationId xmlns:a16="http://schemas.microsoft.com/office/drawing/2014/main" id="{222002BD-2102-303A-8D45-2B0B3777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a:extLst>
              <a:ext uri="{FF2B5EF4-FFF2-40B4-BE49-F238E27FC236}">
                <a16:creationId xmlns:a16="http://schemas.microsoft.com/office/drawing/2014/main" id="{FDB53678-4DD1-A1E0-25CC-5492B88AA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a:extLst>
              <a:ext uri="{FF2B5EF4-FFF2-40B4-BE49-F238E27FC236}">
                <a16:creationId xmlns:a16="http://schemas.microsoft.com/office/drawing/2014/main" id="{0C3E414E-13E7-9059-D91D-41D19C32C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a:extLst>
              <a:ext uri="{FF2B5EF4-FFF2-40B4-BE49-F238E27FC236}">
                <a16:creationId xmlns:a16="http://schemas.microsoft.com/office/drawing/2014/main" id="{FFD4FC76-5BF6-08C3-B7CF-943C8F7F1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a:extLst>
              <a:ext uri="{FF2B5EF4-FFF2-40B4-BE49-F238E27FC236}">
                <a16:creationId xmlns:a16="http://schemas.microsoft.com/office/drawing/2014/main" id="{DE5F8461-09DB-5754-2402-816D50340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a:extLst>
              <a:ext uri="{FF2B5EF4-FFF2-40B4-BE49-F238E27FC236}">
                <a16:creationId xmlns:a16="http://schemas.microsoft.com/office/drawing/2014/main" id="{530936E0-EC4A-BB6D-78B1-EA684504B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a:extLst>
              <a:ext uri="{FF2B5EF4-FFF2-40B4-BE49-F238E27FC236}">
                <a16:creationId xmlns:a16="http://schemas.microsoft.com/office/drawing/2014/main" id="{47566BEB-AA74-E1FC-2C70-41B5BE985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a:extLst>
              <a:ext uri="{FF2B5EF4-FFF2-40B4-BE49-F238E27FC236}">
                <a16:creationId xmlns:a16="http://schemas.microsoft.com/office/drawing/2014/main" id="{3EBAA559-C7ED-7E84-1BC0-B451472E8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4 CuadroTexto">
            <a:extLst>
              <a:ext uri="{FF2B5EF4-FFF2-40B4-BE49-F238E27FC236}">
                <a16:creationId xmlns:a16="http://schemas.microsoft.com/office/drawing/2014/main" id="{EE9D5436-DB31-9EBF-4EBA-EA7336593659}"/>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608" name="Rectángulo 607">
            <a:extLst>
              <a:ext uri="{FF2B5EF4-FFF2-40B4-BE49-F238E27FC236}">
                <a16:creationId xmlns:a16="http://schemas.microsoft.com/office/drawing/2014/main" id="{6B02ABAF-C521-E58A-A48C-2AAAA6DFEA47}"/>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09" name="16 CuadroTexto">
            <a:extLst>
              <a:ext uri="{FF2B5EF4-FFF2-40B4-BE49-F238E27FC236}">
                <a16:creationId xmlns:a16="http://schemas.microsoft.com/office/drawing/2014/main" id="{172A4706-5767-C316-99A3-FA9963AE293E}"/>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248408" y="778213"/>
            <a:ext cx="11288272" cy="7548664"/>
          </a:xfrm>
          <a:prstGeom prst="rect">
            <a:avLst/>
          </a:prstGeom>
          <a:noFill/>
          <a:ln>
            <a:noFill/>
          </a:ln>
        </p:spPr>
        <p:txBody>
          <a:bodyPr lIns="0" tIns="0" rIns="0" bIns="0" anchor="ctr" anchorCtr="0">
            <a:noAutofit/>
          </a:bodyPr>
          <a:lstStyle/>
          <a:p>
            <a:pPr lvl="0">
              <a:buClr>
                <a:srgbClr val="00FF00"/>
              </a:buClr>
              <a:buSzPct val="25000"/>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a:solidFill>
                  <a:schemeClr val="bg1"/>
                </a:solidFill>
                <a:latin typeface="Courier New"/>
                <a:ea typeface="Courier New"/>
                <a:cs typeface="Courier New"/>
                <a:sym typeface="Courier New"/>
              </a:rPr>
              <a:t>input</a:t>
            </a:r>
            <a:r>
              <a:rPr lang="en-US" sz="2800" b="1" dirty="0">
                <a:solidFill>
                  <a:srgbClr val="FFFF00"/>
                </a:solidFill>
                <a:latin typeface="Courier New"/>
                <a:ea typeface="Courier New"/>
                <a:cs typeface="Courier New"/>
                <a:sym typeface="Courier New"/>
              </a:rPr>
              <a:t>(‘Introduce </a:t>
            </a:r>
            <a:r>
              <a:rPr lang="en-US" sz="2800" b="1" dirty="0" err="1">
                <a:solidFill>
                  <a:srgbClr val="FFFF00"/>
                </a:solidFill>
                <a:latin typeface="Courier New"/>
                <a:ea typeface="Courier New"/>
                <a:cs typeface="Courier New"/>
                <a:sym typeface="Courier New"/>
              </a:rPr>
              <a:t>el</a:t>
            </a:r>
            <a:r>
              <a:rPr lang="en-US" sz="2800" b="1" dirty="0">
                <a:solidFill>
                  <a:srgbClr val="FFFF00"/>
                </a:solidFill>
                <a:latin typeface="Courier New"/>
                <a:ea typeface="Courier New"/>
                <a:cs typeface="Courier New"/>
                <a:sym typeface="Courier New"/>
              </a:rPr>
              <a:t> </a:t>
            </a:r>
            <a:r>
              <a:rPr lang="en-US" sz="2800" b="1" i="0" u="none" strike="noStrike" cap="none" dirty="0" err="1">
                <a:solidFill>
                  <a:srgbClr val="FFFF00"/>
                </a:solidFill>
                <a:latin typeface="Courier New"/>
                <a:ea typeface="Courier New"/>
                <a:cs typeface="Courier New"/>
                <a:sym typeface="Courier New"/>
              </a:rPr>
              <a:t>archivo</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conteos</a:t>
            </a:r>
            <a:r>
              <a:rPr lang="en-US" sz="2800" b="1" i="0" u="none" strike="noStrike" cap="none" dirty="0">
                <a:solidFill>
                  <a:srgbClr val="FFFF00"/>
                </a:solidFill>
                <a:latin typeface="Courier New"/>
                <a:ea typeface="Courier New"/>
                <a:cs typeface="Courier New"/>
                <a:sym typeface="Courier New"/>
              </a:rPr>
              <a:t> = dict()</a:t>
            </a:r>
          </a:p>
          <a:p>
            <a:pPr lvl="0">
              <a:buClr>
                <a:srgbClr val="00FF00"/>
              </a:buClr>
              <a:buSzPct val="25000"/>
            </a:pPr>
            <a:r>
              <a:rPr lang="en-US" sz="2800" b="1" dirty="0">
                <a:solidFill>
                  <a:srgbClr val="00FF00"/>
                </a:solidFill>
                <a:latin typeface="Courier New"/>
                <a:ea typeface="Courier New"/>
                <a:cs typeface="Courier New"/>
                <a:sym typeface="Courier New"/>
              </a:rPr>
              <a:t>for </a:t>
            </a:r>
            <a:r>
              <a:rPr lang="en-US" sz="2800" b="1" dirty="0" err="1">
                <a:solidFill>
                  <a:srgbClr val="00FF00"/>
                </a:solidFill>
                <a:latin typeface="Courier New"/>
                <a:ea typeface="Courier New"/>
                <a:cs typeface="Courier New"/>
                <a:sym typeface="Courier New"/>
              </a:rPr>
              <a:t>línea</a:t>
            </a:r>
            <a:r>
              <a:rPr lang="en-US" sz="2800" b="1" dirty="0">
                <a:solidFill>
                  <a:srgbClr val="00FF00"/>
                </a:solidFill>
                <a:latin typeface="Courier New"/>
                <a:ea typeface="Courier New"/>
                <a:cs typeface="Courier New"/>
                <a:sym typeface="Courier New"/>
              </a:rPr>
              <a:t> in handle:</a:t>
            </a:r>
          </a:p>
          <a:p>
            <a:pPr lvl="0">
              <a:buClr>
                <a:srgbClr val="00FF00"/>
              </a:buClr>
              <a:buSzPct val="25000"/>
            </a:pPr>
            <a:r>
              <a:rPr lang="en-US" sz="2800" b="1" dirty="0">
                <a:solidFill>
                  <a:srgbClr val="00FF00"/>
                </a:solidFill>
                <a:latin typeface="Courier New"/>
                <a:ea typeface="Courier New"/>
                <a:cs typeface="Courier New"/>
                <a:sym typeface="Courier New"/>
              </a:rPr>
              <a:t>    palabras = line.split()</a:t>
            </a:r>
          </a:p>
          <a:p>
            <a:pPr lvl="0">
              <a:buClr>
                <a:srgbClr val="00FF00"/>
              </a:buClr>
              <a:buSzPct val="25000"/>
            </a:pPr>
            <a:r>
              <a:rPr lang="en-US" sz="2800" b="1" dirty="0">
                <a:solidFill>
                  <a:srgbClr val="00FF00"/>
                </a:solidFill>
                <a:latin typeface="Courier New"/>
                <a:ea typeface="Courier New"/>
                <a:cs typeface="Courier New"/>
                <a:sym typeface="Courier New"/>
              </a:rPr>
              <a:t>    for palabra in palabras:</a:t>
            </a:r>
          </a:p>
          <a:p>
            <a:pPr lvl="0">
              <a:buClr>
                <a:srgbClr val="00FF00"/>
              </a:buClr>
              <a:buSzPct val="25000"/>
            </a:pPr>
            <a:r>
              <a:rPr lang="en-US" sz="2800" b="1" dirty="0">
                <a:solidFill>
                  <a:srgbClr val="00FF00"/>
                </a:solidFill>
                <a:latin typeface="Courier New"/>
                <a:ea typeface="Courier New"/>
                <a:cs typeface="Courier New"/>
                <a:sym typeface="Courier New"/>
              </a:rPr>
              <a:t>        </a:t>
            </a:r>
            <a:r>
              <a:rPr lang="en-US" sz="2800" b="1" dirty="0" err="1">
                <a:solidFill>
                  <a:srgbClr val="00FF00"/>
                </a:solidFill>
                <a:latin typeface="Courier New"/>
                <a:ea typeface="Courier New"/>
                <a:cs typeface="Courier New"/>
                <a:sym typeface="Courier New"/>
              </a:rPr>
              <a:t>conteos</a:t>
            </a:r>
            <a:r>
              <a:rPr lang="en-US" sz="2800" b="1" dirty="0">
                <a:solidFill>
                  <a:srgbClr val="00FF00"/>
                </a:solidFill>
                <a:latin typeface="Courier New"/>
                <a:ea typeface="Courier New"/>
                <a:cs typeface="Courier New"/>
                <a:sym typeface="Courier New"/>
              </a:rPr>
              <a:t>[palabra] = </a:t>
            </a:r>
            <a:r>
              <a:rPr lang="en-US" sz="2800" b="1" dirty="0" err="1">
                <a:solidFill>
                  <a:srgbClr val="00FF00"/>
                </a:solidFill>
                <a:latin typeface="Courier New"/>
                <a:ea typeface="Courier New"/>
                <a:cs typeface="Courier New"/>
                <a:sym typeface="Courier New"/>
              </a:rPr>
              <a:t>conteos.get</a:t>
            </a:r>
            <a:r>
              <a:rPr lang="en-US" sz="2800" b="1" dirty="0">
                <a:solidFill>
                  <a:srgbClr val="00FF00"/>
                </a:solidFill>
                <a:latin typeface="Courier New"/>
                <a:ea typeface="Courier New"/>
                <a:cs typeface="Courier New"/>
                <a:sym typeface="Courier New"/>
              </a:rPr>
              <a:t>(palabra,0) + 1</a:t>
            </a:r>
          </a:p>
          <a:p>
            <a:pPr marL="0" marR="0" lvl="0" indent="0" algn="l" rtl="0">
              <a:lnSpc>
                <a:spcPct val="100000"/>
              </a:lnSpc>
              <a:spcBef>
                <a:spcPts val="0"/>
              </a:spcBef>
              <a:spcAft>
                <a:spcPts val="0"/>
              </a:spcAft>
              <a:buClr>
                <a:srgbClr val="00FF00"/>
              </a:buClr>
              <a:buSzPct val="25000"/>
              <a:buFont typeface="Cabin"/>
              <a:buNone/>
            </a:pP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palabra, conteo in </a:t>
            </a:r>
            <a:r>
              <a:rPr lang="en-US" sz="2800" b="1" i="0" u="none" strike="noStrike" cap="none" dirty="0" err="1">
                <a:solidFill>
                  <a:srgbClr val="00FF00"/>
                </a:solidFill>
                <a:latin typeface="Courier New"/>
                <a:ea typeface="Courier New"/>
                <a:cs typeface="Courier New"/>
                <a:sym typeface="Courier New"/>
              </a:rPr>
              <a:t>conteos.items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conteo &gt; bigcount: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bigword = palabra</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bigcount = conteo</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print(bigword, bigcount)</a:t>
            </a:r>
          </a:p>
        </p:txBody>
      </p:sp>
      <p:sp>
        <p:nvSpPr>
          <p:cNvPr id="632" name="Shape 632"/>
          <p:cNvSpPr txBox="1"/>
          <p:nvPr/>
        </p:nvSpPr>
        <p:spPr>
          <a:xfrm>
            <a:off x="12003133" y="773205"/>
            <a:ext cx="3996000" cy="8110913"/>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s-AR" sz="2800" dirty="0">
                <a:solidFill>
                  <a:srgbClr val="FFFF00"/>
                </a:solidFill>
                <a:latin typeface="Arial" charset="0"/>
                <a:ea typeface="Arial" charset="0"/>
                <a:cs typeface="Arial" charset="0"/>
                <a:sym typeface="Cabin"/>
              </a:rPr>
              <a:t>Una breve “historia” de Python sobre cómo contar palabras en un archivo</a:t>
            </a:r>
          </a:p>
          <a:p>
            <a:pPr marL="0" marR="0" lvl="0" indent="0" algn="ctr" rtl="0">
              <a:lnSpc>
                <a:spcPct val="115000"/>
              </a:lnSpc>
              <a:spcBef>
                <a:spcPts val="0"/>
              </a:spcBef>
              <a:spcAft>
                <a:spcPts val="0"/>
              </a:spcAft>
              <a:buClr>
                <a:srgbClr val="FF00FF"/>
              </a:buClr>
              <a:buFont typeface="Cabin"/>
              <a:buNone/>
            </a:pPr>
            <a:endParaRPr lang="es-AR" sz="28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2800" dirty="0">
                <a:solidFill>
                  <a:srgbClr val="FFFFFF"/>
                </a:solidFill>
                <a:latin typeface="Arial" charset="0"/>
                <a:ea typeface="Arial" charset="0"/>
                <a:cs typeface="Arial" charset="0"/>
                <a:sym typeface="Cabin"/>
              </a:rPr>
              <a:t>Palabra utilizada para leer datos de un usuario</a:t>
            </a:r>
          </a:p>
          <a:p>
            <a:pPr marL="0" marR="0" lvl="0" indent="0" algn="ctr" rtl="0">
              <a:lnSpc>
                <a:spcPct val="115000"/>
              </a:lnSpc>
              <a:spcBef>
                <a:spcPts val="0"/>
              </a:spcBef>
              <a:spcAft>
                <a:spcPts val="0"/>
              </a:spcAft>
              <a:buClr>
                <a:srgbClr val="FF00FF"/>
              </a:buClr>
              <a:buFont typeface="Cabin"/>
              <a:buNone/>
            </a:pPr>
            <a:endParaRPr lang="es-AR" sz="28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2800" dirty="0">
                <a:solidFill>
                  <a:srgbClr val="00FA00"/>
                </a:solidFill>
                <a:latin typeface="Arial" charset="0"/>
                <a:ea typeface="Arial" charset="0"/>
                <a:cs typeface="Arial" charset="0"/>
                <a:sym typeface="Cabin"/>
              </a:rPr>
              <a:t>Una sentencia sobre la actualización de uno de los muchos conteos</a:t>
            </a:r>
          </a:p>
          <a:p>
            <a:pPr marL="0" marR="0" lvl="0" indent="0" algn="ctr" rtl="0">
              <a:lnSpc>
                <a:spcPct val="115000"/>
              </a:lnSpc>
              <a:spcBef>
                <a:spcPts val="0"/>
              </a:spcBef>
              <a:spcAft>
                <a:spcPts val="0"/>
              </a:spcAft>
              <a:buClr>
                <a:srgbClr val="FF00FF"/>
              </a:buClr>
              <a:buFont typeface="Cabin"/>
              <a:buNone/>
            </a:pPr>
            <a:endParaRPr lang="es-AR" sz="28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2800" dirty="0">
                <a:solidFill>
                  <a:srgbClr val="FF9900"/>
                </a:solidFill>
                <a:latin typeface="Arial" charset="0"/>
                <a:ea typeface="Arial" charset="0"/>
                <a:cs typeface="Arial" charset="0"/>
                <a:sym typeface="Cabin"/>
              </a:rPr>
              <a:t>Un párrafo sobre cómo encontrar el ítem más largo en un listado</a:t>
            </a:r>
          </a:p>
        </p:txBody>
      </p:sp>
      <p:cxnSp>
        <p:nvCxnSpPr>
          <p:cNvPr id="633" name="Shape 633"/>
          <p:cNvCxnSpPr>
            <a:cxnSpLocks/>
          </p:cNvCxnSpPr>
          <p:nvPr/>
        </p:nvCxnSpPr>
        <p:spPr>
          <a:xfrm>
            <a:off x="6872193" y="1644566"/>
            <a:ext cx="5052192" cy="218562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a:cxnSpLocks/>
          </p:cNvCxnSpPr>
          <p:nvPr/>
        </p:nvCxnSpPr>
        <p:spPr>
          <a:xfrm>
            <a:off x="8749145" y="4552545"/>
            <a:ext cx="3096491" cy="829947"/>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a:cxnSpLocks/>
          </p:cNvCxnSpPr>
          <p:nvPr/>
        </p:nvCxnSpPr>
        <p:spPr>
          <a:xfrm>
            <a:off x="8354291" y="6887183"/>
            <a:ext cx="3648842" cy="680936"/>
          </a:xfrm>
          <a:prstGeom prst="straightConnector1">
            <a:avLst/>
          </a:prstGeom>
          <a:noFill/>
          <a:ln w="38100" cap="flat" cmpd="sng">
            <a:solidFill>
              <a:srgbClr val="FF9900"/>
            </a:solidFill>
            <a:prstDash val="solid"/>
            <a:round/>
            <a:headEnd type="none" w="lg" len="lg"/>
            <a:tailEnd type="none" w="lg" len="lg"/>
          </a:ln>
        </p:spPr>
      </p:cxn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199209B6-930F-A678-0D40-1B89B8031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C4C0D18D-6DBF-B6E5-EE2E-94163CBC0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41B6A1ED-D5B9-8DAD-9755-429E56016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F43370D1-851C-6F6B-FAE8-361BA8A67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8746EB4A-0AAD-AEDB-31B7-A05A3065E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8585AD33-FDFD-34B0-0A85-B3A2EE734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2C55F477-174C-5AD2-38F2-B2AE89BA5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47C02635-C319-D2BC-F214-C9D92F566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a:extLst>
              <a:ext uri="{FF2B5EF4-FFF2-40B4-BE49-F238E27FC236}">
                <a16:creationId xmlns:a16="http://schemas.microsoft.com/office/drawing/2014/main" id="{5248D33F-E5B7-73EF-5FC2-44158E93E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a:extLst>
              <a:ext uri="{FF2B5EF4-FFF2-40B4-BE49-F238E27FC236}">
                <a16:creationId xmlns:a16="http://schemas.microsoft.com/office/drawing/2014/main" id="{C09CC37E-EF0B-2A95-B26C-EE221674B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a:extLst>
              <a:ext uri="{FF2B5EF4-FFF2-40B4-BE49-F238E27FC236}">
                <a16:creationId xmlns:a16="http://schemas.microsoft.com/office/drawing/2014/main" id="{A5E32221-6F23-05EA-B597-03C1045C7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a:extLst>
              <a:ext uri="{FF2B5EF4-FFF2-40B4-BE49-F238E27FC236}">
                <a16:creationId xmlns:a16="http://schemas.microsoft.com/office/drawing/2014/main" id="{B3A43841-2DB4-6341-E1A3-D79DC4D89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a:extLst>
              <a:ext uri="{FF2B5EF4-FFF2-40B4-BE49-F238E27FC236}">
                <a16:creationId xmlns:a16="http://schemas.microsoft.com/office/drawing/2014/main" id="{9223418B-8A91-127F-5229-F09B05EB7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a:extLst>
              <a:ext uri="{FF2B5EF4-FFF2-40B4-BE49-F238E27FC236}">
                <a16:creationId xmlns:a16="http://schemas.microsoft.com/office/drawing/2014/main" id="{D76785E2-2434-ACDF-E335-2B911D0DB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a:extLst>
              <a:ext uri="{FF2B5EF4-FFF2-40B4-BE49-F238E27FC236}">
                <a16:creationId xmlns:a16="http://schemas.microsoft.com/office/drawing/2014/main" id="{431C5F19-71F7-EC09-F6F6-B9C8C3F33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a:extLst>
              <a:ext uri="{FF2B5EF4-FFF2-40B4-BE49-F238E27FC236}">
                <a16:creationId xmlns:a16="http://schemas.microsoft.com/office/drawing/2014/main" id="{F637FBF6-33E6-C02C-9510-76A1E5803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a:extLst>
              <a:ext uri="{FF2B5EF4-FFF2-40B4-BE49-F238E27FC236}">
                <a16:creationId xmlns:a16="http://schemas.microsoft.com/office/drawing/2014/main" id="{B9A4F007-837F-FE95-5E23-C766E045E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a:extLst>
              <a:ext uri="{FF2B5EF4-FFF2-40B4-BE49-F238E27FC236}">
                <a16:creationId xmlns:a16="http://schemas.microsoft.com/office/drawing/2014/main" id="{39B1845B-EBBD-B646-6533-1AD0965D9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a:extLst>
              <a:ext uri="{FF2B5EF4-FFF2-40B4-BE49-F238E27FC236}">
                <a16:creationId xmlns:a16="http://schemas.microsoft.com/office/drawing/2014/main" id="{685803A5-6821-506B-6E8B-A587F9BF4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 name="Picture 2">
            <a:extLst>
              <a:ext uri="{FF2B5EF4-FFF2-40B4-BE49-F238E27FC236}">
                <a16:creationId xmlns:a16="http://schemas.microsoft.com/office/drawing/2014/main" id="{033055AC-5192-46B5-C816-333B20A7E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 name="Picture 2">
            <a:extLst>
              <a:ext uri="{FF2B5EF4-FFF2-40B4-BE49-F238E27FC236}">
                <a16:creationId xmlns:a16="http://schemas.microsoft.com/office/drawing/2014/main" id="{D49AC911-0B9B-78B3-BFF3-D363081FB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 name="Picture 2">
            <a:extLst>
              <a:ext uri="{FF2B5EF4-FFF2-40B4-BE49-F238E27FC236}">
                <a16:creationId xmlns:a16="http://schemas.microsoft.com/office/drawing/2014/main" id="{3847B63E-F06C-7F0B-70D5-ACB09A6E6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 name="Picture 2">
            <a:extLst>
              <a:ext uri="{FF2B5EF4-FFF2-40B4-BE49-F238E27FC236}">
                <a16:creationId xmlns:a16="http://schemas.microsoft.com/office/drawing/2014/main" id="{153F5D1D-602F-679B-AC89-92A908A8E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2" name="Picture 2">
            <a:extLst>
              <a:ext uri="{FF2B5EF4-FFF2-40B4-BE49-F238E27FC236}">
                <a16:creationId xmlns:a16="http://schemas.microsoft.com/office/drawing/2014/main" id="{A62442B0-6581-2BA5-7EB4-1FE212FBB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 name="Picture 2">
            <a:extLst>
              <a:ext uri="{FF2B5EF4-FFF2-40B4-BE49-F238E27FC236}">
                <a16:creationId xmlns:a16="http://schemas.microsoft.com/office/drawing/2014/main" id="{47A6F309-EC81-F748-E4EC-917F4FA6C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 name="Picture 2">
            <a:extLst>
              <a:ext uri="{FF2B5EF4-FFF2-40B4-BE49-F238E27FC236}">
                <a16:creationId xmlns:a16="http://schemas.microsoft.com/office/drawing/2014/main" id="{A39197B2-2AC3-8F3D-5F78-DB752B365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 name="Picture 2">
            <a:extLst>
              <a:ext uri="{FF2B5EF4-FFF2-40B4-BE49-F238E27FC236}">
                <a16:creationId xmlns:a16="http://schemas.microsoft.com/office/drawing/2014/main" id="{3527BBDB-902C-726B-4675-0DE4369E7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6" name="4 CuadroTexto">
            <a:extLst>
              <a:ext uri="{FF2B5EF4-FFF2-40B4-BE49-F238E27FC236}">
                <a16:creationId xmlns:a16="http://schemas.microsoft.com/office/drawing/2014/main" id="{30BFE0EE-7C82-82FC-EAD7-E05D2D15EB53}"/>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617" name="Rectángulo 616">
            <a:extLst>
              <a:ext uri="{FF2B5EF4-FFF2-40B4-BE49-F238E27FC236}">
                <a16:creationId xmlns:a16="http://schemas.microsoft.com/office/drawing/2014/main" id="{3DC6CDDA-0D54-7B5C-9E49-0EB16B124BE0}"/>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18" name="16 CuadroTexto">
            <a:extLst>
              <a:ext uri="{FF2B5EF4-FFF2-40B4-BE49-F238E27FC236}">
                <a16:creationId xmlns:a16="http://schemas.microsoft.com/office/drawing/2014/main" id="{C15AC409-DFD2-D77D-9887-507CD7D89789}"/>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6000" u="none" strike="noStrike" cap="none" dirty="0">
                <a:solidFill>
                  <a:srgbClr val="FFFF00"/>
                </a:solidFill>
                <a:latin typeface="Arial" charset="0"/>
                <a:ea typeface="Arial" charset="0"/>
                <a:cs typeface="Arial" charset="0"/>
                <a:sym typeface="Cabin"/>
              </a:rPr>
              <a:t>¿Qué hemos visto?</a:t>
            </a:r>
          </a:p>
        </p:txBody>
      </p:sp>
      <p:sp>
        <p:nvSpPr>
          <p:cNvPr id="641" name="Shape 641"/>
          <p:cNvSpPr txBox="1">
            <a:spLocks noGrp="1"/>
          </p:cNvSpPr>
          <p:nvPr>
            <p:ph idx="1"/>
          </p:nvPr>
        </p:nvSpPr>
        <p:spPr>
          <a:xfrm>
            <a:off x="935315" y="863584"/>
            <a:ext cx="14630400"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Descripción general rápida del </a:t>
            </a:r>
            <a:r>
              <a:rPr lang="es-AR" sz="3600" b="0" u="none" strike="noStrike" cap="none" dirty="0">
                <a:solidFill>
                  <a:srgbClr val="FFFF00"/>
                </a:solidFill>
                <a:latin typeface="Arial" charset="0"/>
                <a:ea typeface="Arial" charset="0"/>
                <a:cs typeface="Arial" charset="0"/>
                <a:sym typeface="Cabin"/>
              </a:rPr>
              <a:t>Módulo 1</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Repasaremos estos conceptos durante el curso</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Focalicémonos en el panorama general</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E5327761-F385-A020-5880-B8A3E976E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8A601416-C8F1-DBC5-16BB-738A0EEB3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A2272518-20BC-D2BC-FD88-2CCE31B11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0422DC44-FF3B-6C4D-0712-214A97E3C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030307E9-5F85-2306-01B9-9936F1D00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5024F86E-B53F-509B-7498-6106A81B3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C3F0497B-C177-7AFC-BAF5-442229D9A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7D47C0A5-592E-A787-A65B-88F015DC3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2BADF458-C805-C6C0-9333-60E434F69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4877FF6B-1395-0856-6649-CF01224F7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5A56D2D4-120C-E0DE-396D-0C89F8A5E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9501F85A-0EC5-EF9E-FBEB-1DAB10182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90E9323F-7BE8-2C75-B916-817B00619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51DEA7E7-D27A-381E-DC36-AD8A05A56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22524DAC-FAA0-657B-5C1C-E5817FFF6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a:extLst>
              <a:ext uri="{FF2B5EF4-FFF2-40B4-BE49-F238E27FC236}">
                <a16:creationId xmlns:a16="http://schemas.microsoft.com/office/drawing/2014/main" id="{7A047FF0-ACBE-CD58-3C62-FB39C4B7A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a:extLst>
              <a:ext uri="{FF2B5EF4-FFF2-40B4-BE49-F238E27FC236}">
                <a16:creationId xmlns:a16="http://schemas.microsoft.com/office/drawing/2014/main" id="{8663EDE4-71FA-4AA8-43BF-43C47C49D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a:extLst>
              <a:ext uri="{FF2B5EF4-FFF2-40B4-BE49-F238E27FC236}">
                <a16:creationId xmlns:a16="http://schemas.microsoft.com/office/drawing/2014/main" id="{252C6DAF-6EB5-31DF-6EFE-FB9A9A7B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a:extLst>
              <a:ext uri="{FF2B5EF4-FFF2-40B4-BE49-F238E27FC236}">
                <a16:creationId xmlns:a16="http://schemas.microsoft.com/office/drawing/2014/main" id="{009DAA2D-6BF1-BFFC-17A8-BE5DA0E05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a:extLst>
              <a:ext uri="{FF2B5EF4-FFF2-40B4-BE49-F238E27FC236}">
                <a16:creationId xmlns:a16="http://schemas.microsoft.com/office/drawing/2014/main" id="{135914AE-67A6-DB07-AA96-E7ABF11FA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a:extLst>
              <a:ext uri="{FF2B5EF4-FFF2-40B4-BE49-F238E27FC236}">
                <a16:creationId xmlns:a16="http://schemas.microsoft.com/office/drawing/2014/main" id="{F6B21243-3FC5-A676-2E64-66226A8E4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a:extLst>
              <a:ext uri="{FF2B5EF4-FFF2-40B4-BE49-F238E27FC236}">
                <a16:creationId xmlns:a16="http://schemas.microsoft.com/office/drawing/2014/main" id="{A5D44FEB-86F3-D0BA-48D3-8A88D6ABD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a:extLst>
              <a:ext uri="{FF2B5EF4-FFF2-40B4-BE49-F238E27FC236}">
                <a16:creationId xmlns:a16="http://schemas.microsoft.com/office/drawing/2014/main" id="{1D546C21-F186-0D80-BF32-F80481C0E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a:extLst>
              <a:ext uri="{FF2B5EF4-FFF2-40B4-BE49-F238E27FC236}">
                <a16:creationId xmlns:a16="http://schemas.microsoft.com/office/drawing/2014/main" id="{AA3F6FBC-40FC-2F43-15D0-21590E07D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a:extLst>
              <a:ext uri="{FF2B5EF4-FFF2-40B4-BE49-F238E27FC236}">
                <a16:creationId xmlns:a16="http://schemas.microsoft.com/office/drawing/2014/main" id="{E2F3A919-851A-C229-A081-BFCAF959A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a:extLst>
              <a:ext uri="{FF2B5EF4-FFF2-40B4-BE49-F238E27FC236}">
                <a16:creationId xmlns:a16="http://schemas.microsoft.com/office/drawing/2014/main" id="{A61F99E1-E6DF-D56A-0CC9-9CC814C04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2" name="Picture 2">
            <a:extLst>
              <a:ext uri="{FF2B5EF4-FFF2-40B4-BE49-F238E27FC236}">
                <a16:creationId xmlns:a16="http://schemas.microsoft.com/office/drawing/2014/main" id="{49726EF0-2EDC-DD14-E1B1-510236D67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 name="Picture 2">
            <a:extLst>
              <a:ext uri="{FF2B5EF4-FFF2-40B4-BE49-F238E27FC236}">
                <a16:creationId xmlns:a16="http://schemas.microsoft.com/office/drawing/2014/main" id="{8E7B5C70-847B-E560-1A1D-5AE5686E0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 name="Picture 2">
            <a:extLst>
              <a:ext uri="{FF2B5EF4-FFF2-40B4-BE49-F238E27FC236}">
                <a16:creationId xmlns:a16="http://schemas.microsoft.com/office/drawing/2014/main" id="{300362A1-182D-6067-A889-40E356898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 name="4 CuadroTexto">
            <a:extLst>
              <a:ext uri="{FF2B5EF4-FFF2-40B4-BE49-F238E27FC236}">
                <a16:creationId xmlns:a16="http://schemas.microsoft.com/office/drawing/2014/main" id="{87AB2DDC-027E-B04A-52C0-B3C9FDCDBFB8}"/>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646" name="Rectángulo 645">
            <a:extLst>
              <a:ext uri="{FF2B5EF4-FFF2-40B4-BE49-F238E27FC236}">
                <a16:creationId xmlns:a16="http://schemas.microsoft.com/office/drawing/2014/main" id="{C7DDF5D8-2B3F-C93B-2BD2-67E740208AC1}"/>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47" name="16 CuadroTexto">
            <a:extLst>
              <a:ext uri="{FF2B5EF4-FFF2-40B4-BE49-F238E27FC236}">
                <a16:creationId xmlns:a16="http://schemas.microsoft.com/office/drawing/2014/main" id="{AF08CEB8-36CC-D0AD-3C1E-068726B4B85F}"/>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812800" y="770799"/>
            <a:ext cx="14630400" cy="1226172"/>
          </a:xfrm>
          <a:prstGeom prst="rect">
            <a:avLst/>
          </a:prstGeom>
        </p:spPr>
        <p:txBody>
          <a:bodyPr lIns="91425" tIns="91425" rIns="91425" bIns="91425" anchor="ctr" anchorCtr="0">
            <a:noAutofit/>
          </a:bodyPr>
          <a:lstStyle/>
          <a:p>
            <a:r>
              <a:rPr lang="es-ES" sz="3600" dirty="0">
                <a:solidFill>
                  <a:srgbClr val="FFFF00"/>
                </a:solidFill>
              </a:rPr>
              <a:t>Agradecimientos / Colaboraciones</a:t>
            </a:r>
            <a:endParaRPr lang="es-AR" sz="3600" dirty="0">
              <a:solidFill>
                <a:srgbClr val="FFFF00"/>
              </a:solidFill>
            </a:endParaRPr>
          </a:p>
        </p:txBody>
      </p:sp>
      <p:sp>
        <p:nvSpPr>
          <p:cNvPr id="647" name="Shape 647"/>
          <p:cNvSpPr txBox="1"/>
          <p:nvPr/>
        </p:nvSpPr>
        <p:spPr>
          <a:xfrm>
            <a:off x="581892" y="1996197"/>
            <a:ext cx="7156284" cy="4425385"/>
          </a:xfrm>
          <a:prstGeom prst="rect">
            <a:avLst/>
          </a:prstGeom>
          <a:noFill/>
          <a:ln>
            <a:noFill/>
          </a:ln>
        </p:spPr>
        <p:txBody>
          <a:bodyPr lIns="91425" tIns="91425" rIns="91425" bIns="91425" anchor="t" anchorCtr="0">
            <a:noAutofit/>
          </a:bodyPr>
          <a:lstStyle/>
          <a:p>
            <a:r>
              <a:rPr lang="es-AR" sz="1800" dirty="0">
                <a:solidFill>
                  <a:schemeClr val="bg1"/>
                </a:solidFill>
              </a:rPr>
              <a:t>Estas diapositivas están protegidas por derechos de autor 2010-  Charles R. Severance (</a:t>
            </a:r>
            <a:r>
              <a:rPr lang="es-AR" sz="1800" u="sng" dirty="0">
                <a:solidFill>
                  <a:schemeClr val="bg1"/>
                </a:solidFill>
                <a:hlinkClick r:id="rId3"/>
              </a:rPr>
              <a:t>www.dr-chuck.com</a:t>
            </a:r>
            <a:r>
              <a:rPr lang="es-AR" sz="1800" dirty="0">
                <a:solidFill>
                  <a:schemeClr val="bg1"/>
                </a:solidFill>
              </a:rPr>
              <a:t>) de la Facultad de Información de la Universidad de Michigan, y se 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endParaRPr lang="es-AR" sz="1800" dirty="0">
              <a:solidFill>
                <a:schemeClr val="bg1"/>
              </a:solidFill>
            </a:endParaRPr>
          </a:p>
          <a:p>
            <a:r>
              <a:rPr lang="es-AR" sz="1800" dirty="0">
                <a:solidFill>
                  <a:schemeClr val="bg1"/>
                </a:solidFill>
              </a:rPr>
              <a:t>Desarrollo inicial: Charles Severance, Facultad de Información de la Universidad de Michigan</a:t>
            </a:r>
          </a:p>
          <a:p>
            <a:endParaRPr lang="es-AR" sz="1800" dirty="0">
              <a:solidFill>
                <a:schemeClr val="bg1"/>
              </a:solidFill>
            </a:endParaRPr>
          </a:p>
          <a:p>
            <a:r>
              <a:rPr lang="es-AR" sz="1800" dirty="0">
                <a:solidFill>
                  <a:schemeClr val="bg1"/>
                </a:solidFill>
              </a:rPr>
              <a:t>Desarrollo y adaptación posterior: Xavier Barragán, La Salle Ramon Llull </a:t>
            </a:r>
            <a:r>
              <a:rPr lang="es-AR" sz="1800" dirty="0" err="1">
                <a:solidFill>
                  <a:schemeClr val="bg1"/>
                </a:solidFill>
              </a:rPr>
              <a:t>University</a:t>
            </a:r>
            <a:r>
              <a:rPr lang="es-AR" sz="1800" dirty="0">
                <a:solidFill>
                  <a:schemeClr val="bg1"/>
                </a:solidFill>
              </a:rPr>
              <a:t>.</a:t>
            </a:r>
            <a:endParaRPr lang="en-US" sz="1800" dirty="0">
              <a:solidFill>
                <a:schemeClr val="bg1"/>
              </a:solidFill>
            </a:endParaRPr>
          </a:p>
          <a:p>
            <a:pPr lvl="0" rtl="0">
              <a:spcBef>
                <a:spcPts val="0"/>
              </a:spcBef>
              <a:buNone/>
            </a:pPr>
            <a:endParaRPr sz="1800" dirty="0">
              <a:solidFill>
                <a:srgbClr val="FFFFFF"/>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BAAC42AA-6B38-66D9-16C2-35D0B2BF2E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C723B8EA-E535-A3EA-FEE6-67DDEFA46A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BAE8C91F-F02D-04DF-0CD0-A461277077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9125542D-C70B-23AE-72F9-1458D2CD3C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7EA5586A-9518-221C-CC82-38C3CA9754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D747D6AF-3976-80CD-F020-6BE123256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6C4F5A89-F272-B046-4D89-E55CA66926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9926BA21-4257-BBBC-545B-553CC05BC0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FBAB05CA-006A-25A4-3558-0F42291ECB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D68D13F2-643D-12DE-413C-9AD7B121EF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7D1F9769-8386-4032-E0A1-5C97197C2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E216B7C2-B4FA-DEFB-2744-D99E81F34A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2B7A5852-8974-D436-D824-3A034FD6AE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E30343DF-6F4D-D8DD-33E5-C8FC17684F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9BF21C7F-4AE5-13ED-82C5-80CDEA87EA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a:extLst>
              <a:ext uri="{FF2B5EF4-FFF2-40B4-BE49-F238E27FC236}">
                <a16:creationId xmlns:a16="http://schemas.microsoft.com/office/drawing/2014/main" id="{D533E9C5-B816-BC62-3364-FE9DACDCC4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a:extLst>
              <a:ext uri="{FF2B5EF4-FFF2-40B4-BE49-F238E27FC236}">
                <a16:creationId xmlns:a16="http://schemas.microsoft.com/office/drawing/2014/main" id="{077B4101-2412-3C3C-F65A-EB02B90161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a:extLst>
              <a:ext uri="{FF2B5EF4-FFF2-40B4-BE49-F238E27FC236}">
                <a16:creationId xmlns:a16="http://schemas.microsoft.com/office/drawing/2014/main" id="{4B47D2CE-16F1-A18F-6920-EA8A0AA0DD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a:extLst>
              <a:ext uri="{FF2B5EF4-FFF2-40B4-BE49-F238E27FC236}">
                <a16:creationId xmlns:a16="http://schemas.microsoft.com/office/drawing/2014/main" id="{4680548C-548E-C773-AD0E-ABE6266DAB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a:extLst>
              <a:ext uri="{FF2B5EF4-FFF2-40B4-BE49-F238E27FC236}">
                <a16:creationId xmlns:a16="http://schemas.microsoft.com/office/drawing/2014/main" id="{ECB37A6C-D158-C624-1EAE-E2973D6B39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a:extLst>
              <a:ext uri="{FF2B5EF4-FFF2-40B4-BE49-F238E27FC236}">
                <a16:creationId xmlns:a16="http://schemas.microsoft.com/office/drawing/2014/main" id="{A358CAB4-95F0-1853-34E4-4B7669730F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a:extLst>
              <a:ext uri="{FF2B5EF4-FFF2-40B4-BE49-F238E27FC236}">
                <a16:creationId xmlns:a16="http://schemas.microsoft.com/office/drawing/2014/main" id="{2033A964-EA59-8767-DC33-A657266885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a:extLst>
              <a:ext uri="{FF2B5EF4-FFF2-40B4-BE49-F238E27FC236}">
                <a16:creationId xmlns:a16="http://schemas.microsoft.com/office/drawing/2014/main" id="{91CF65D0-683B-73DF-31C9-AE0B8BD711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a:extLst>
              <a:ext uri="{FF2B5EF4-FFF2-40B4-BE49-F238E27FC236}">
                <a16:creationId xmlns:a16="http://schemas.microsoft.com/office/drawing/2014/main" id="{D50070F0-19A0-F094-8C48-0DF03D5136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a:extLst>
              <a:ext uri="{FF2B5EF4-FFF2-40B4-BE49-F238E27FC236}">
                <a16:creationId xmlns:a16="http://schemas.microsoft.com/office/drawing/2014/main" id="{5DEC099D-5CFA-2C20-89F0-73B97B40A2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a:extLst>
              <a:ext uri="{FF2B5EF4-FFF2-40B4-BE49-F238E27FC236}">
                <a16:creationId xmlns:a16="http://schemas.microsoft.com/office/drawing/2014/main" id="{3BE73965-04C1-14B3-45DA-805814F4E7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 name="Picture 2">
            <a:extLst>
              <a:ext uri="{FF2B5EF4-FFF2-40B4-BE49-F238E27FC236}">
                <a16:creationId xmlns:a16="http://schemas.microsoft.com/office/drawing/2014/main" id="{D761E50D-3819-1C06-C4D0-9D8BBE426A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 name="Picture 2">
            <a:extLst>
              <a:ext uri="{FF2B5EF4-FFF2-40B4-BE49-F238E27FC236}">
                <a16:creationId xmlns:a16="http://schemas.microsoft.com/office/drawing/2014/main" id="{5A7D9DAF-87E2-E32D-C4C7-2FB194AA73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2" name="Picture 2">
            <a:extLst>
              <a:ext uri="{FF2B5EF4-FFF2-40B4-BE49-F238E27FC236}">
                <a16:creationId xmlns:a16="http://schemas.microsoft.com/office/drawing/2014/main" id="{B0349BB1-9FC5-86B5-4755-8E6F35D2D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 name="Picture 2">
            <a:extLst>
              <a:ext uri="{FF2B5EF4-FFF2-40B4-BE49-F238E27FC236}">
                <a16:creationId xmlns:a16="http://schemas.microsoft.com/office/drawing/2014/main" id="{7F3EE113-2674-6827-3006-27A1CDEAA4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 name="Picture 2">
            <a:extLst>
              <a:ext uri="{FF2B5EF4-FFF2-40B4-BE49-F238E27FC236}">
                <a16:creationId xmlns:a16="http://schemas.microsoft.com/office/drawing/2014/main" id="{9C75BB08-BFB8-1929-6C8F-2D2FAA3740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 name="4 CuadroTexto">
            <a:extLst>
              <a:ext uri="{FF2B5EF4-FFF2-40B4-BE49-F238E27FC236}">
                <a16:creationId xmlns:a16="http://schemas.microsoft.com/office/drawing/2014/main" id="{B58437FA-520D-D2C2-515F-CA624EA8E531}"/>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648" name="Rectángulo 647">
            <a:extLst>
              <a:ext uri="{FF2B5EF4-FFF2-40B4-BE49-F238E27FC236}">
                <a16:creationId xmlns:a16="http://schemas.microsoft.com/office/drawing/2014/main" id="{6593E1C5-7B42-B2A2-7D5E-1990DB7A88E0}"/>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51" name="16 CuadroTexto">
            <a:extLst>
              <a:ext uri="{FF2B5EF4-FFF2-40B4-BE49-F238E27FC236}">
                <a16:creationId xmlns:a16="http://schemas.microsoft.com/office/drawing/2014/main" id="{DC488E74-4183-CDDB-CC2D-198AED6A2E52}"/>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pic>
        <p:nvPicPr>
          <p:cNvPr id="652" name="Picture 2" descr="Imagen corporativa. Servei Públic d'Ocupació de Catalunya">
            <a:extLst>
              <a:ext uri="{FF2B5EF4-FFF2-40B4-BE49-F238E27FC236}">
                <a16:creationId xmlns:a16="http://schemas.microsoft.com/office/drawing/2014/main" id="{4D5644B5-1B07-8A3D-9009-F92AAE57A4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78" y="8327302"/>
            <a:ext cx="2114551" cy="612775"/>
          </a:xfrm>
          <a:prstGeom prst="rect">
            <a:avLst/>
          </a:prstGeom>
          <a:noFill/>
          <a:extLst>
            <a:ext uri="{909E8E84-426E-40DD-AFC4-6F175D3DCCD1}">
              <a14:hiddenFill xmlns:a14="http://schemas.microsoft.com/office/drawing/2010/main">
                <a:solidFill>
                  <a:srgbClr val="FFFFFF"/>
                </a:solidFill>
              </a14:hiddenFill>
            </a:ext>
          </a:extLst>
        </p:spPr>
      </p:pic>
      <p:pic>
        <p:nvPicPr>
          <p:cNvPr id="653" name="Imagen 5">
            <a:extLst>
              <a:ext uri="{FF2B5EF4-FFF2-40B4-BE49-F238E27FC236}">
                <a16:creationId xmlns:a16="http://schemas.microsoft.com/office/drawing/2014/main" id="{30A6C703-2187-43F2-C5E5-B523469131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79031" t="2916"/>
          <a:stretch>
            <a:fillRect/>
          </a:stretch>
        </p:blipFill>
        <p:spPr bwMode="auto">
          <a:xfrm>
            <a:off x="14649366" y="8428902"/>
            <a:ext cx="1152525" cy="409575"/>
          </a:xfrm>
          <a:prstGeom prst="rect">
            <a:avLst/>
          </a:prstGeom>
          <a:noFill/>
          <a:extLst>
            <a:ext uri="{909E8E84-426E-40DD-AFC4-6F175D3DCCD1}">
              <a14:hiddenFill xmlns:a14="http://schemas.microsoft.com/office/drawing/2010/main">
                <a:solidFill>
                  <a:srgbClr val="FFFFFF"/>
                </a:solidFill>
              </a14:hiddenFill>
            </a:ext>
          </a:extLst>
        </p:spPr>
      </p:pic>
      <p:pic>
        <p:nvPicPr>
          <p:cNvPr id="654" name="Picture 4" descr="logo-consorci – inlingua Lleida">
            <a:extLst>
              <a:ext uri="{FF2B5EF4-FFF2-40B4-BE49-F238E27FC236}">
                <a16:creationId xmlns:a16="http://schemas.microsoft.com/office/drawing/2014/main" id="{28804EC4-24C2-63B3-E968-591F90C251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0923" y="8233639"/>
            <a:ext cx="2927350" cy="800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63" name="Shape 463"/>
          <p:cNvGrpSpPr/>
          <p:nvPr/>
        </p:nvGrpSpPr>
        <p:grpSpPr>
          <a:xfrm>
            <a:off x="2808173" y="4434514"/>
            <a:ext cx="4239245" cy="858364"/>
            <a:chOff x="6843291" y="2326012"/>
            <a:chExt cx="4239245" cy="856736"/>
          </a:xfrm>
        </p:grpSpPr>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¿Qué sigue?</a:t>
              </a:r>
            </a:p>
          </p:txBody>
        </p:sp>
      </p:gr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5C270435-29E2-0F9F-3438-2F4366AE4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DAC7A73E-29E6-09BB-FFD3-407EAD626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DF08266C-62BE-3DF5-9996-A3E878410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2618F781-6BCA-C16B-92BC-A69A51607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E9A248DD-91DA-0E7E-0197-DD667DE1F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66817BCA-3FB6-4530-607B-F922363A5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E5EAE317-D11E-96D4-7686-0EA3A316A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D09D37F3-6B8B-2795-6D0D-D2A05A003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B07A6312-8527-CAEF-E92C-06B66347F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4 CuadroTexto">
            <a:extLst>
              <a:ext uri="{FF2B5EF4-FFF2-40B4-BE49-F238E27FC236}">
                <a16:creationId xmlns:a16="http://schemas.microsoft.com/office/drawing/2014/main" id="{068A31B3-3DEA-9D87-5743-DF71A2719F89}"/>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16" name="Rectángulo 15">
            <a:extLst>
              <a:ext uri="{FF2B5EF4-FFF2-40B4-BE49-F238E27FC236}">
                <a16:creationId xmlns:a16="http://schemas.microsoft.com/office/drawing/2014/main" id="{8588A421-F2B0-E03A-5FAB-72AFED04BA3C}"/>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1D17C300-45E7-FF6E-5EEE-37C1DE6D6B82}"/>
              </a:ext>
            </a:extLst>
          </p:cNvPr>
          <p:cNvPicPr>
            <a:picLocks noChangeAspect="1"/>
          </p:cNvPicPr>
          <p:nvPr/>
        </p:nvPicPr>
        <p:blipFill>
          <a:blip r:embed="rId4"/>
          <a:stretch>
            <a:fillRect/>
          </a:stretch>
        </p:blipFill>
        <p:spPr>
          <a:xfrm>
            <a:off x="515652" y="950338"/>
            <a:ext cx="14974975" cy="2769607"/>
          </a:xfrm>
          <a:prstGeom prst="rect">
            <a:avLst/>
          </a:prstGeom>
        </p:spPr>
      </p:pic>
      <p:sp>
        <p:nvSpPr>
          <p:cNvPr id="17" name="16 CuadroTexto">
            <a:extLst>
              <a:ext uri="{FF2B5EF4-FFF2-40B4-BE49-F238E27FC236}">
                <a16:creationId xmlns:a16="http://schemas.microsoft.com/office/drawing/2014/main" id="{8C75B484-0B49-9EFB-39CA-C1D01895A69C}"/>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
        <p:nvSpPr>
          <p:cNvPr id="20" name="CuadroTexto 19">
            <a:extLst>
              <a:ext uri="{FF2B5EF4-FFF2-40B4-BE49-F238E27FC236}">
                <a16:creationId xmlns:a16="http://schemas.microsoft.com/office/drawing/2014/main" id="{812371AF-1B6C-3DA2-09A7-61A34539EC8C}"/>
              </a:ext>
            </a:extLst>
          </p:cNvPr>
          <p:cNvSpPr txBox="1"/>
          <p:nvPr/>
        </p:nvSpPr>
        <p:spPr>
          <a:xfrm>
            <a:off x="1446464" y="4079819"/>
            <a:ext cx="1209239" cy="584775"/>
          </a:xfrm>
          <a:prstGeom prst="rect">
            <a:avLst/>
          </a:prstGeom>
          <a:noFill/>
        </p:spPr>
        <p:txBody>
          <a:bodyPr wrap="square" rtlCol="0">
            <a:spAutoFit/>
          </a:bodyPr>
          <a:lstStyle/>
          <a:p>
            <a:pPr algn="ctr"/>
            <a:r>
              <a:rPr lang="es-ES" sz="3200" b="1" dirty="0">
                <a:solidFill>
                  <a:schemeClr val="bg1"/>
                </a:solidFill>
              </a:rPr>
              <a:t>&gt;&gt;&gt;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994129" y="3885334"/>
            <a:ext cx="14267742" cy="409157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456643" y="5711687"/>
            <a:ext cx="9536024" cy="2256239"/>
          </a:xfrm>
          <a:prstGeom prst="rect">
            <a:avLst/>
          </a:prstGeom>
          <a:noFill/>
          <a:ln>
            <a:noFill/>
          </a:ln>
        </p:spPr>
        <p:txBody>
          <a:bodyPr lIns="0" tIns="0" rIns="0" bIns="0" anchor="ctr" anchorCtr="0">
            <a:noAutofit/>
          </a:bodyPr>
          <a:lstStyle/>
          <a:p>
            <a:pPr lvl="0" algn="just">
              <a:buClr>
                <a:srgbClr val="FFFF00"/>
              </a:buClr>
              <a:buSzPct val="25000"/>
            </a:pPr>
            <a:r>
              <a:rPr lang="es-AR" sz="3600" u="none" strike="noStrike" cap="none" dirty="0">
                <a:solidFill>
                  <a:srgbClr val="FFFF00"/>
                </a:solidFill>
                <a:latin typeface="Arial" charset="0"/>
                <a:ea typeface="Arial" charset="0"/>
                <a:cs typeface="Arial" charset="0"/>
                <a:sym typeface="Cabin"/>
              </a:rPr>
              <a:t>Es</a:t>
            </a:r>
            <a:r>
              <a:rPr lang="es-AR" sz="3600" dirty="0">
                <a:solidFill>
                  <a:srgbClr val="FFFF00"/>
                </a:solidFill>
                <a:latin typeface="Arial" charset="0"/>
                <a:ea typeface="Arial" charset="0"/>
                <a:cs typeface="Arial" charset="0"/>
                <a:sym typeface="Cabin"/>
              </a:rPr>
              <a:t>ta es una buena prueba para asegurarse de que ha instalado </a:t>
            </a:r>
            <a:r>
              <a:rPr lang="es-AR" sz="3600" u="none" strike="noStrike" cap="none" dirty="0">
                <a:solidFill>
                  <a:srgbClr val="FFFF00"/>
                </a:solidFill>
                <a:latin typeface="Arial" charset="0"/>
                <a:ea typeface="Arial" charset="0"/>
                <a:cs typeface="Arial" charset="0"/>
                <a:sym typeface="Cabin"/>
              </a:rPr>
              <a:t>Python correctamente. Observe que </a:t>
            </a:r>
            <a:r>
              <a:rPr lang="en-US" sz="3600" dirty="0">
                <a:solidFill>
                  <a:srgbClr val="FFFF00"/>
                </a:solidFill>
                <a:latin typeface="Arial" charset="0"/>
                <a:ea typeface="Arial" charset="0"/>
                <a:cs typeface="Arial" charset="0"/>
                <a:sym typeface="Cabin"/>
              </a:rPr>
              <a:t>quit</a:t>
            </a:r>
            <a:r>
              <a:rPr lang="es-AR" sz="3600" u="none" strike="noStrike" cap="none" dirty="0">
                <a:solidFill>
                  <a:srgbClr val="FFFF00"/>
                </a:solidFill>
                <a:latin typeface="Arial" charset="0"/>
                <a:ea typeface="Arial" charset="0"/>
                <a:cs typeface="Arial" charset="0"/>
                <a:sym typeface="Cabin"/>
              </a:rPr>
              <a:t>() también sirve para terminar una sesión </a:t>
            </a:r>
            <a:r>
              <a:rPr lang="es-AR" sz="3600" dirty="0">
                <a:solidFill>
                  <a:srgbClr val="FFFF00"/>
                </a:solidFill>
                <a:latin typeface="Arial" charset="0"/>
                <a:ea typeface="Arial" charset="0"/>
                <a:cs typeface="Arial" charset="0"/>
                <a:sym typeface="Cabin"/>
              </a:rPr>
              <a:t>interactiva</a:t>
            </a:r>
            <a:r>
              <a:rPr lang="es-AR" sz="3600" u="none" strike="noStrike" cap="none" dirty="0">
                <a:solidFill>
                  <a:srgbClr val="FFFF00"/>
                </a:solidFill>
                <a:latin typeface="Arial" charset="0"/>
                <a:ea typeface="Arial" charset="0"/>
                <a:cs typeface="Arial" charset="0"/>
                <a:sym typeface="Cabin"/>
              </a:rPr>
              <a:t>.</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6B9CCF17-24C6-3F4F-1DC9-25A68AECC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1863BB25-3DC9-DAB6-F192-79B6509CF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1FB8C28B-9512-3216-B78D-46C552B3B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AC385A1E-1973-D4EB-8755-A24FD98CD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3A59F7EA-A53F-64F9-B457-BC31DEF7B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72292AE6-FC15-F77B-F6B4-C8488256F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F455E323-463F-A9F8-128F-D1B2EBD05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2A4610E4-0FC5-B323-10BF-37EED9A26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DD6BE5C1-F1AA-1838-58DA-F8578E4A6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1A387D41-B5B1-5F0B-CA3B-E2EBE0A54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A2C1EFE1-D3CD-9A34-14F9-5855F6D2A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4 CuadroTexto">
            <a:extLst>
              <a:ext uri="{FF2B5EF4-FFF2-40B4-BE49-F238E27FC236}">
                <a16:creationId xmlns:a16="http://schemas.microsoft.com/office/drawing/2014/main" id="{41D1E932-CC21-548D-72F1-B82543989D63}"/>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18" name="Rectángulo 17">
            <a:extLst>
              <a:ext uri="{FF2B5EF4-FFF2-40B4-BE49-F238E27FC236}">
                <a16:creationId xmlns:a16="http://schemas.microsoft.com/office/drawing/2014/main" id="{F0F2B8C9-AB5E-34F4-8204-5C40FBC4BC4F}"/>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16 CuadroTexto">
            <a:extLst>
              <a:ext uri="{FF2B5EF4-FFF2-40B4-BE49-F238E27FC236}">
                <a16:creationId xmlns:a16="http://schemas.microsoft.com/office/drawing/2014/main" id="{FA147EA9-9300-3D57-8260-F6E1FFCF8E37}"/>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pic>
        <p:nvPicPr>
          <p:cNvPr id="20" name="Imagen 19">
            <a:extLst>
              <a:ext uri="{FF2B5EF4-FFF2-40B4-BE49-F238E27FC236}">
                <a16:creationId xmlns:a16="http://schemas.microsoft.com/office/drawing/2014/main" id="{2397B2D8-145D-1C7B-2057-529AAD2AB25A}"/>
              </a:ext>
            </a:extLst>
          </p:cNvPr>
          <p:cNvPicPr>
            <a:picLocks noChangeAspect="1"/>
          </p:cNvPicPr>
          <p:nvPr/>
        </p:nvPicPr>
        <p:blipFill>
          <a:blip r:embed="rId4"/>
          <a:stretch>
            <a:fillRect/>
          </a:stretch>
        </p:blipFill>
        <p:spPr>
          <a:xfrm>
            <a:off x="515652" y="950338"/>
            <a:ext cx="14974975" cy="27696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¿Qué decimos?</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A394490F-C3FD-754B-06DD-D0B91B89B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D842A337-C2FC-90CE-2F6A-5D53CBD4B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4CC77B85-4CC7-7667-D940-823AA0EE3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5DDDAAAD-F046-F354-6C16-FBB8C3552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07903769-49E9-29C1-84C3-3B7A78EBC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43B5E3AA-03B3-3D83-0F3D-7971DDB28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5A5C0EF3-A30F-C308-8A91-55B6AA9DC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A84F4170-8B10-65E8-B87C-B7894B672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2CCEF115-55BF-85B9-E800-93CA504F6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F928C7CD-D96A-EA98-9018-51A9D8BC7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7FB43674-991B-27D7-450C-7D6028819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990687A9-BD51-7DD4-FB22-4412F3DF0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5A00A94E-021D-9088-B607-1887D3A84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4 CuadroTexto">
            <a:extLst>
              <a:ext uri="{FF2B5EF4-FFF2-40B4-BE49-F238E27FC236}">
                <a16:creationId xmlns:a16="http://schemas.microsoft.com/office/drawing/2014/main" id="{1EA46910-57F1-0DE1-3C26-A9154A3F0294}"/>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0" name="Rectángulo 19">
            <a:extLst>
              <a:ext uri="{FF2B5EF4-FFF2-40B4-BE49-F238E27FC236}">
                <a16:creationId xmlns:a16="http://schemas.microsoft.com/office/drawing/2014/main" id="{51F563F7-1A43-4C0D-811F-825E6F48CA2C}"/>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16 CuadroTexto">
            <a:extLst>
              <a:ext uri="{FF2B5EF4-FFF2-40B4-BE49-F238E27FC236}">
                <a16:creationId xmlns:a16="http://schemas.microsoft.com/office/drawing/2014/main" id="{C65CA997-CCFA-373C-A9A7-E23DEFB076B9}"/>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Elementos de Python</a:t>
            </a:r>
          </a:p>
        </p:txBody>
      </p:sp>
      <p:sp>
        <p:nvSpPr>
          <p:cNvPr id="489" name="Shape 489"/>
          <p:cNvSpPr txBox="1">
            <a:spLocks noGrp="1"/>
          </p:cNvSpPr>
          <p:nvPr>
            <p:ph idx="1"/>
          </p:nvPr>
        </p:nvSpPr>
        <p:spPr>
          <a:xfrm>
            <a:off x="671682" y="1209010"/>
            <a:ext cx="14952139" cy="6750426"/>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AR" sz="3600" b="0" u="none" strike="noStrike" cap="none" dirty="0">
                <a:solidFill>
                  <a:srgbClr val="FFFF00"/>
                </a:solidFill>
                <a:latin typeface="Arial" charset="0"/>
                <a:ea typeface="Arial" charset="0"/>
                <a:cs typeface="Arial" charset="0"/>
                <a:sym typeface="Cabin"/>
              </a:rPr>
              <a:t>Vocabulario / Palabras</a:t>
            </a:r>
            <a:r>
              <a:rPr lang="es-AR" sz="3600" b="0" dirty="0">
                <a:solidFill>
                  <a:schemeClr val="lt1"/>
                </a:solidFill>
                <a:latin typeface="Arial" charset="0"/>
                <a:ea typeface="Arial" charset="0"/>
                <a:cs typeface="Arial" charset="0"/>
                <a:sym typeface="Cabin"/>
              </a:rPr>
              <a:t> – v</a:t>
            </a:r>
            <a:r>
              <a:rPr lang="es-AR" sz="3600" b="0" u="none" strike="noStrike" cap="none" dirty="0">
                <a:solidFill>
                  <a:schemeClr val="lt1"/>
                </a:solidFill>
                <a:latin typeface="Arial" charset="0"/>
                <a:ea typeface="Arial" charset="0"/>
                <a:cs typeface="Arial" charset="0"/>
                <a:sym typeface="Cabin"/>
              </a:rPr>
              <a:t>ariables y palabras reservadas</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rgbClr val="FFFF00"/>
                </a:solidFill>
                <a:latin typeface="Arial" charset="0"/>
                <a:ea typeface="Arial" charset="0"/>
                <a:cs typeface="Arial" charset="0"/>
                <a:sym typeface="Cabin"/>
              </a:rPr>
              <a:t>Estructura de la sentencia </a:t>
            </a:r>
            <a:r>
              <a:rPr lang="es-AR" sz="3600" b="0" u="none" strike="noStrike" cap="none" dirty="0">
                <a:solidFill>
                  <a:schemeClr val="lt1"/>
                </a:solidFill>
                <a:latin typeface="Arial" charset="0"/>
                <a:ea typeface="Arial" charset="0"/>
                <a:cs typeface="Arial" charset="0"/>
                <a:sym typeface="Cabin"/>
              </a:rPr>
              <a:t>– patrones de sintaxis válidos</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rgbClr val="FFFF00"/>
                </a:solidFill>
                <a:latin typeface="Arial" charset="0"/>
                <a:ea typeface="Arial" charset="0"/>
                <a:cs typeface="Arial" charset="0"/>
                <a:sym typeface="Cabin"/>
              </a:rPr>
              <a:t>Estructura de la historia</a:t>
            </a:r>
            <a:r>
              <a:rPr lang="es-AR" sz="3600" b="0" u="none" strike="noStrike" cap="none" dirty="0">
                <a:solidFill>
                  <a:schemeClr val="lt1"/>
                </a:solidFill>
                <a:latin typeface="Arial" charset="0"/>
                <a:ea typeface="Arial" charset="0"/>
                <a:cs typeface="Arial" charset="0"/>
                <a:sym typeface="Cabin"/>
              </a:rPr>
              <a:t> – construir un programa para un determinado propósito</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B24A82DA-67C3-9F14-8992-08785EF9B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F78F388F-C346-6818-5221-60711D405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9664A33D-D655-5280-6D2A-63CB7797E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0F1C28C8-78F2-5F3A-802F-BC6EB90F0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1F3B9279-C975-F6E5-900F-65B233662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8C132306-9140-489E-7CAD-413D83C81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4B828561-F6DA-9CD4-7EB2-5A24AEB7F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CE4F7CFE-76F1-12BF-7CEC-260E3F7E6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33049A89-74DD-223D-D05C-BC589B9F1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0DDE9967-13BD-DAD5-EB3B-858356FD5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9B2F41ED-8810-53AC-1B4A-7DD29D384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0B81344B-81B7-DAB6-F188-1A1EBA52A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DFF955EC-1EC7-4231-DC0B-61B21F16D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4 CuadroTexto">
            <a:extLst>
              <a:ext uri="{FF2B5EF4-FFF2-40B4-BE49-F238E27FC236}">
                <a16:creationId xmlns:a16="http://schemas.microsoft.com/office/drawing/2014/main" id="{D9074980-BDA6-3123-6C3E-B914B35D7252}"/>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0" name="Rectángulo 19">
            <a:extLst>
              <a:ext uri="{FF2B5EF4-FFF2-40B4-BE49-F238E27FC236}">
                <a16:creationId xmlns:a16="http://schemas.microsoft.com/office/drawing/2014/main" id="{23A0E53F-C934-8B72-4D55-BEA5043323B9}"/>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16 CuadroTexto">
            <a:extLst>
              <a:ext uri="{FF2B5EF4-FFF2-40B4-BE49-F238E27FC236}">
                <a16:creationId xmlns:a16="http://schemas.microsoft.com/office/drawing/2014/main" id="{6A6D13D7-F9B3-A44B-A9A8-496A5A2EE60A}"/>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10137746" cy="7908456"/>
          </a:xfrm>
          <a:prstGeom prst="rect">
            <a:avLst/>
          </a:prstGeom>
          <a:noFill/>
          <a:ln>
            <a:noFill/>
          </a:ln>
        </p:spPr>
        <p:txBody>
          <a:bodyPr lIns="0" tIns="0" rIns="0" bIns="0" anchor="ctr" anchorCtr="0">
            <a:noAutofit/>
          </a:bodyPr>
          <a:lstStyle/>
          <a:p>
            <a:pPr lvl="0">
              <a:buClr>
                <a:srgbClr val="00FF00"/>
              </a:buClr>
              <a:buSzPct val="25000"/>
            </a:pPr>
            <a:r>
              <a:rPr lang="es-ES" sz="2400" b="1" dirty="0" err="1">
                <a:solidFill>
                  <a:srgbClr val="00FF00"/>
                </a:solidFill>
                <a:latin typeface="Courier New"/>
                <a:ea typeface="Courier New"/>
                <a:cs typeface="Courier New"/>
                <a:sym typeface="Courier New"/>
              </a:rPr>
              <a:t>name</a:t>
            </a:r>
            <a:r>
              <a:rPr lang="es-ES" sz="2400" b="1" dirty="0">
                <a:solidFill>
                  <a:srgbClr val="00FF00"/>
                </a:solidFill>
                <a:latin typeface="Courier New"/>
                <a:ea typeface="Courier New"/>
                <a:cs typeface="Courier New"/>
                <a:sym typeface="Courier New"/>
              </a:rPr>
              <a:t> = input(‘Introduce el archivo:')</a:t>
            </a:r>
          </a:p>
          <a:p>
            <a:pPr lvl="0">
              <a:buClr>
                <a:srgbClr val="00FF00"/>
              </a:buClr>
              <a:buSzPct val="25000"/>
            </a:pPr>
            <a:r>
              <a:rPr lang="es-ES" sz="2400" b="1" dirty="0" err="1">
                <a:solidFill>
                  <a:srgbClr val="00FF00"/>
                </a:solidFill>
                <a:latin typeface="Courier New"/>
                <a:ea typeface="Courier New"/>
                <a:cs typeface="Courier New"/>
                <a:sym typeface="Courier New"/>
              </a:rPr>
              <a:t>handle</a:t>
            </a:r>
            <a:r>
              <a:rPr lang="es-ES" sz="2400" b="1" dirty="0">
                <a:solidFill>
                  <a:srgbClr val="00FF00"/>
                </a:solidFill>
                <a:latin typeface="Courier New"/>
                <a:ea typeface="Courier New"/>
                <a:cs typeface="Courier New"/>
                <a:sym typeface="Courier New"/>
              </a:rPr>
              <a:t> = open(nombre)</a:t>
            </a:r>
          </a:p>
          <a:p>
            <a:pPr lvl="0" algn="ctr"/>
            <a:endParaRPr lang="es-ES" sz="2400" b="1" dirty="0">
              <a:solidFill>
                <a:srgbClr val="00FF00"/>
              </a:solidFill>
              <a:latin typeface="Courier New"/>
              <a:ea typeface="Courier New"/>
              <a:cs typeface="Courier New"/>
              <a:sym typeface="Courier New"/>
            </a:endParaRPr>
          </a:p>
          <a:p>
            <a:pPr lvl="0">
              <a:buClr>
                <a:srgbClr val="00FF00"/>
              </a:buClr>
              <a:buSzPct val="25000"/>
            </a:pPr>
            <a:r>
              <a:rPr lang="es-ES" sz="2400" b="1" dirty="0">
                <a:solidFill>
                  <a:srgbClr val="FF00FF"/>
                </a:solidFill>
                <a:latin typeface="Courier New"/>
                <a:ea typeface="Courier New"/>
                <a:cs typeface="Courier New"/>
                <a:sym typeface="Courier New"/>
              </a:rPr>
              <a:t>conteos = </a:t>
            </a:r>
            <a:r>
              <a:rPr lang="es-ES" sz="2400" b="1" dirty="0" err="1">
                <a:solidFill>
                  <a:srgbClr val="FF00FF"/>
                </a:solidFill>
                <a:latin typeface="Courier New"/>
                <a:ea typeface="Courier New"/>
                <a:cs typeface="Courier New"/>
                <a:sym typeface="Courier New"/>
              </a:rPr>
              <a:t>dict</a:t>
            </a:r>
            <a:r>
              <a:rPr lang="es-ES" sz="2400" b="1" dirty="0">
                <a:solidFill>
                  <a:srgbClr val="FF00FF"/>
                </a:solidFill>
                <a:latin typeface="Courier New"/>
                <a:ea typeface="Courier New"/>
                <a:cs typeface="Courier New"/>
                <a:sym typeface="Courier New"/>
              </a:rPr>
              <a:t>()</a:t>
            </a:r>
          </a:p>
          <a:p>
            <a:pPr lvl="0">
              <a:buClr>
                <a:srgbClr val="00FF00"/>
              </a:buClr>
              <a:buSzPct val="25000"/>
            </a:pPr>
            <a:r>
              <a:rPr lang="es-ES" sz="2400" b="1" dirty="0" err="1">
                <a:solidFill>
                  <a:srgbClr val="FF00FF"/>
                </a:solidFill>
                <a:latin typeface="Courier New"/>
                <a:ea typeface="Courier New"/>
                <a:cs typeface="Courier New"/>
                <a:sym typeface="Courier New"/>
              </a:rPr>
              <a:t>for</a:t>
            </a:r>
            <a:r>
              <a:rPr lang="es-ES" sz="2400" b="1" dirty="0">
                <a:solidFill>
                  <a:srgbClr val="FF00FF"/>
                </a:solidFill>
                <a:latin typeface="Courier New"/>
                <a:ea typeface="Courier New"/>
                <a:cs typeface="Courier New"/>
                <a:sym typeface="Courier New"/>
              </a:rPr>
              <a:t> línea in </a:t>
            </a:r>
            <a:r>
              <a:rPr lang="es-ES" sz="2400" b="1" dirty="0" err="1">
                <a:solidFill>
                  <a:srgbClr val="FF00FF"/>
                </a:solidFill>
                <a:latin typeface="Courier New"/>
                <a:ea typeface="Courier New"/>
                <a:cs typeface="Courier New"/>
                <a:sym typeface="Courier New"/>
              </a:rPr>
              <a:t>handle</a:t>
            </a:r>
            <a:r>
              <a:rPr lang="es-ES" sz="2400" b="1" dirty="0">
                <a:solidFill>
                  <a:srgbClr val="FF00FF"/>
                </a:solidFill>
                <a:latin typeface="Courier New"/>
                <a:ea typeface="Courier New"/>
                <a:cs typeface="Courier New"/>
                <a:sym typeface="Courier New"/>
              </a:rPr>
              <a:t>:</a:t>
            </a:r>
          </a:p>
          <a:p>
            <a:pPr lvl="0">
              <a:buClr>
                <a:srgbClr val="00FF00"/>
              </a:buClr>
              <a:buSzPct val="25000"/>
            </a:pPr>
            <a:r>
              <a:rPr lang="es-ES" sz="2400" b="1" dirty="0">
                <a:solidFill>
                  <a:srgbClr val="FF00FF"/>
                </a:solidFill>
                <a:latin typeface="Courier New"/>
                <a:ea typeface="Courier New"/>
                <a:cs typeface="Courier New"/>
                <a:sym typeface="Courier New"/>
              </a:rPr>
              <a:t>    palabras = </a:t>
            </a:r>
            <a:r>
              <a:rPr lang="es-ES" sz="2400" b="1" dirty="0" err="1">
                <a:solidFill>
                  <a:srgbClr val="FF00FF"/>
                </a:solidFill>
                <a:latin typeface="Courier New"/>
                <a:ea typeface="Courier New"/>
                <a:cs typeface="Courier New"/>
                <a:sym typeface="Courier New"/>
              </a:rPr>
              <a:t>line.split</a:t>
            </a:r>
            <a:r>
              <a:rPr lang="es-ES" sz="2400" b="1" dirty="0">
                <a:solidFill>
                  <a:srgbClr val="FF00FF"/>
                </a:solidFill>
                <a:latin typeface="Courier New"/>
                <a:ea typeface="Courier New"/>
                <a:cs typeface="Courier New"/>
                <a:sym typeface="Courier New"/>
              </a:rPr>
              <a:t>()</a:t>
            </a:r>
          </a:p>
          <a:p>
            <a:pPr lvl="0">
              <a:buClr>
                <a:srgbClr val="00FF00"/>
              </a:buClr>
              <a:buSzPct val="25000"/>
            </a:pPr>
            <a:r>
              <a:rPr lang="es-ES" sz="2400" b="1" dirty="0">
                <a:solidFill>
                  <a:srgbClr val="FF00FF"/>
                </a:solidFill>
                <a:latin typeface="Courier New"/>
                <a:ea typeface="Courier New"/>
                <a:cs typeface="Courier New"/>
                <a:sym typeface="Courier New"/>
              </a:rPr>
              <a:t>	</a:t>
            </a:r>
            <a:r>
              <a:rPr lang="es-ES" sz="2400" b="1" dirty="0" err="1">
                <a:solidFill>
                  <a:srgbClr val="FF00FF"/>
                </a:solidFill>
                <a:latin typeface="Courier New"/>
                <a:ea typeface="Courier New"/>
                <a:cs typeface="Courier New"/>
                <a:sym typeface="Courier New"/>
              </a:rPr>
              <a:t>for</a:t>
            </a:r>
            <a:r>
              <a:rPr lang="es-ES" sz="2400" b="1" dirty="0">
                <a:solidFill>
                  <a:srgbClr val="FF00FF"/>
                </a:solidFill>
                <a:latin typeface="Courier New"/>
                <a:ea typeface="Courier New"/>
                <a:cs typeface="Courier New"/>
                <a:sym typeface="Courier New"/>
              </a:rPr>
              <a:t> palabra in palabras:</a:t>
            </a:r>
          </a:p>
          <a:p>
            <a:pPr lvl="0">
              <a:buClr>
                <a:srgbClr val="00FF00"/>
              </a:buClr>
              <a:buSzPct val="25000"/>
            </a:pPr>
            <a:r>
              <a:rPr lang="es-ES" sz="2400" b="1" dirty="0">
                <a:solidFill>
                  <a:srgbClr val="FF00FF"/>
                </a:solidFill>
                <a:latin typeface="Courier New"/>
                <a:ea typeface="Courier New"/>
                <a:cs typeface="Courier New"/>
                <a:sym typeface="Courier New"/>
              </a:rPr>
              <a:t>        conteos [palabra] = </a:t>
            </a:r>
            <a:r>
              <a:rPr lang="es-ES" sz="2400" b="1" dirty="0" err="1">
                <a:solidFill>
                  <a:srgbClr val="FF00FF"/>
                </a:solidFill>
                <a:latin typeface="Courier New"/>
                <a:ea typeface="Courier New"/>
                <a:cs typeface="Courier New"/>
                <a:sym typeface="Courier New"/>
              </a:rPr>
              <a:t>conteos.get</a:t>
            </a:r>
            <a:r>
              <a:rPr lang="es-ES" sz="2400" b="1" dirty="0">
                <a:solidFill>
                  <a:srgbClr val="FF00FF"/>
                </a:solidFill>
                <a:latin typeface="Courier New"/>
                <a:ea typeface="Courier New"/>
                <a:cs typeface="Courier New"/>
                <a:sym typeface="Courier New"/>
              </a:rPr>
              <a:t>(palabra,0) + 1</a:t>
            </a:r>
          </a:p>
          <a:p>
            <a:pPr lvl="0">
              <a:buClr>
                <a:srgbClr val="00FF00"/>
              </a:buClr>
            </a:pPr>
            <a:endParaRPr lang="es-ES" sz="2400" b="1" dirty="0">
              <a:solidFill>
                <a:srgbClr val="00FF00"/>
              </a:solidFill>
              <a:latin typeface="Courier New"/>
              <a:ea typeface="Courier New"/>
              <a:cs typeface="Courier New"/>
              <a:sym typeface="Courier New"/>
            </a:endParaRPr>
          </a:p>
          <a:p>
            <a:pPr lvl="0">
              <a:buClr>
                <a:srgbClr val="00FF00"/>
              </a:buClr>
              <a:buSzPct val="25000"/>
            </a:pPr>
            <a:r>
              <a:rPr lang="es-ES" sz="2400" b="1" dirty="0" err="1">
                <a:solidFill>
                  <a:srgbClr val="00FFFF"/>
                </a:solidFill>
                <a:latin typeface="Courier New"/>
                <a:ea typeface="Courier New"/>
                <a:cs typeface="Courier New"/>
                <a:sym typeface="Courier New"/>
              </a:rPr>
              <a:t>bigcount</a:t>
            </a:r>
            <a:r>
              <a:rPr lang="es-ES" sz="2400" b="1" dirty="0">
                <a:solidFill>
                  <a:srgbClr val="00FFFF"/>
                </a:solidFill>
                <a:latin typeface="Courier New"/>
                <a:ea typeface="Courier New"/>
                <a:cs typeface="Courier New"/>
                <a:sym typeface="Courier New"/>
              </a:rPr>
              <a:t> = </a:t>
            </a:r>
            <a:r>
              <a:rPr lang="es-ES" sz="2400" b="1" dirty="0" err="1">
                <a:solidFill>
                  <a:srgbClr val="00FFFF"/>
                </a:solidFill>
                <a:latin typeface="Courier New"/>
                <a:ea typeface="Courier New"/>
                <a:cs typeface="Courier New"/>
                <a:sym typeface="Courier New"/>
              </a:rPr>
              <a:t>None</a:t>
            </a:r>
            <a:endParaRPr lang="es-ES" sz="2400" b="1" dirty="0">
              <a:solidFill>
                <a:srgbClr val="00FFFF"/>
              </a:solidFill>
              <a:latin typeface="Courier New"/>
              <a:ea typeface="Courier New"/>
              <a:cs typeface="Courier New"/>
              <a:sym typeface="Courier New"/>
            </a:endParaRPr>
          </a:p>
          <a:p>
            <a:pPr lvl="0">
              <a:buClr>
                <a:srgbClr val="00FF00"/>
              </a:buClr>
              <a:buSzPct val="25000"/>
            </a:pPr>
            <a:r>
              <a:rPr lang="es-ES" sz="2400" b="1" dirty="0" err="1">
                <a:solidFill>
                  <a:srgbClr val="00FFFF"/>
                </a:solidFill>
                <a:latin typeface="Courier New"/>
                <a:ea typeface="Courier New"/>
                <a:cs typeface="Courier New"/>
                <a:sym typeface="Courier New"/>
              </a:rPr>
              <a:t>bigword</a:t>
            </a:r>
            <a:r>
              <a:rPr lang="es-ES" sz="2400" b="1" dirty="0">
                <a:solidFill>
                  <a:srgbClr val="00FFFF"/>
                </a:solidFill>
                <a:latin typeface="Courier New"/>
                <a:ea typeface="Courier New"/>
                <a:cs typeface="Courier New"/>
                <a:sym typeface="Courier New"/>
              </a:rPr>
              <a:t> = </a:t>
            </a:r>
            <a:r>
              <a:rPr lang="es-ES" sz="2400" b="1" dirty="0" err="1">
                <a:solidFill>
                  <a:srgbClr val="00FFFF"/>
                </a:solidFill>
                <a:latin typeface="Courier New"/>
                <a:ea typeface="Courier New"/>
                <a:cs typeface="Courier New"/>
                <a:sym typeface="Courier New"/>
              </a:rPr>
              <a:t>None</a:t>
            </a:r>
            <a:endParaRPr lang="es-ES" sz="2400" b="1" dirty="0">
              <a:solidFill>
                <a:srgbClr val="00FFFF"/>
              </a:solidFill>
              <a:latin typeface="Courier New"/>
              <a:ea typeface="Courier New"/>
              <a:cs typeface="Courier New"/>
              <a:sym typeface="Courier New"/>
            </a:endParaRPr>
          </a:p>
          <a:p>
            <a:pPr lvl="0">
              <a:buClr>
                <a:srgbClr val="00FF00"/>
              </a:buClr>
              <a:buSzPct val="25000"/>
            </a:pPr>
            <a:r>
              <a:rPr lang="es-ES" sz="2400" b="1" dirty="0" err="1">
                <a:solidFill>
                  <a:srgbClr val="00FFFF"/>
                </a:solidFill>
                <a:latin typeface="Courier New"/>
                <a:ea typeface="Courier New"/>
                <a:cs typeface="Courier New"/>
                <a:sym typeface="Courier New"/>
              </a:rPr>
              <a:t>for</a:t>
            </a:r>
            <a:r>
              <a:rPr lang="es-ES" sz="2400" b="1" dirty="0">
                <a:solidFill>
                  <a:srgbClr val="00FFFF"/>
                </a:solidFill>
                <a:latin typeface="Courier New"/>
                <a:ea typeface="Courier New"/>
                <a:cs typeface="Courier New"/>
                <a:sym typeface="Courier New"/>
              </a:rPr>
              <a:t> palabra, conteo en </a:t>
            </a:r>
            <a:r>
              <a:rPr lang="es-ES" sz="2400" b="1" dirty="0" err="1">
                <a:solidFill>
                  <a:srgbClr val="00FFFF"/>
                </a:solidFill>
                <a:latin typeface="Courier New"/>
                <a:ea typeface="Courier New"/>
                <a:cs typeface="Courier New"/>
                <a:sym typeface="Courier New"/>
              </a:rPr>
              <a:t>conteos.items</a:t>
            </a:r>
            <a:r>
              <a:rPr lang="es-ES" sz="2400" b="1" dirty="0">
                <a:solidFill>
                  <a:srgbClr val="00FFFF"/>
                </a:solidFill>
                <a:latin typeface="Courier New"/>
                <a:ea typeface="Courier New"/>
                <a:cs typeface="Courier New"/>
                <a:sym typeface="Courier New"/>
              </a:rPr>
              <a:t>():</a:t>
            </a:r>
          </a:p>
          <a:p>
            <a:pPr lvl="0">
              <a:buClr>
                <a:srgbClr val="00FF00"/>
              </a:buClr>
              <a:buSzPct val="25000"/>
            </a:pPr>
            <a:r>
              <a:rPr lang="es-ES" sz="2400" b="1" dirty="0">
                <a:solidFill>
                  <a:srgbClr val="00FFFF"/>
                </a:solidFill>
                <a:latin typeface="Courier New"/>
                <a:ea typeface="Courier New"/>
                <a:cs typeface="Courier New"/>
                <a:sym typeface="Courier New"/>
              </a:rPr>
              <a:t>	</a:t>
            </a:r>
            <a:r>
              <a:rPr lang="es-ES" sz="2400" b="1" dirty="0" err="1">
                <a:solidFill>
                  <a:srgbClr val="00FFFF"/>
                </a:solidFill>
                <a:latin typeface="Courier New"/>
                <a:ea typeface="Courier New"/>
                <a:cs typeface="Courier New"/>
                <a:sym typeface="Courier New"/>
              </a:rPr>
              <a:t>if</a:t>
            </a:r>
            <a:r>
              <a:rPr lang="es-ES" sz="2400" b="1" dirty="0">
                <a:solidFill>
                  <a:srgbClr val="00FFFF"/>
                </a:solidFill>
                <a:latin typeface="Courier New"/>
                <a:ea typeface="Courier New"/>
                <a:cs typeface="Courier New"/>
                <a:sym typeface="Courier New"/>
              </a:rPr>
              <a:t> </a:t>
            </a:r>
            <a:r>
              <a:rPr lang="es-ES" sz="2400" b="1" dirty="0" err="1">
                <a:solidFill>
                  <a:srgbClr val="00FFFF"/>
                </a:solidFill>
                <a:latin typeface="Courier New"/>
                <a:ea typeface="Courier New"/>
                <a:cs typeface="Courier New"/>
                <a:sym typeface="Courier New"/>
              </a:rPr>
              <a:t>bigcount</a:t>
            </a:r>
            <a:r>
              <a:rPr lang="es-ES" sz="2400" b="1" dirty="0">
                <a:solidFill>
                  <a:srgbClr val="00FFFF"/>
                </a:solidFill>
                <a:latin typeface="Courier New"/>
                <a:ea typeface="Courier New"/>
                <a:cs typeface="Courier New"/>
                <a:sym typeface="Courier New"/>
              </a:rPr>
              <a:t> </a:t>
            </a:r>
            <a:r>
              <a:rPr lang="es-ES" sz="2400" b="1" dirty="0" err="1">
                <a:solidFill>
                  <a:srgbClr val="00FFFF"/>
                </a:solidFill>
                <a:latin typeface="Courier New"/>
                <a:ea typeface="Courier New"/>
                <a:cs typeface="Courier New"/>
                <a:sym typeface="Courier New"/>
              </a:rPr>
              <a:t>is</a:t>
            </a:r>
            <a:r>
              <a:rPr lang="es-ES" sz="2400" b="1" dirty="0">
                <a:solidFill>
                  <a:srgbClr val="00FFFF"/>
                </a:solidFill>
                <a:latin typeface="Courier New"/>
                <a:ea typeface="Courier New"/>
                <a:cs typeface="Courier New"/>
                <a:sym typeface="Courier New"/>
              </a:rPr>
              <a:t> </a:t>
            </a:r>
            <a:r>
              <a:rPr lang="es-ES" sz="2400" b="1" dirty="0" err="1">
                <a:solidFill>
                  <a:srgbClr val="00FFFF"/>
                </a:solidFill>
                <a:latin typeface="Courier New"/>
                <a:ea typeface="Courier New"/>
                <a:cs typeface="Courier New"/>
                <a:sym typeface="Courier New"/>
              </a:rPr>
              <a:t>None</a:t>
            </a:r>
            <a:r>
              <a:rPr lang="es-ES" sz="2400" b="1" dirty="0">
                <a:solidFill>
                  <a:srgbClr val="00FFFF"/>
                </a:solidFill>
                <a:latin typeface="Courier New"/>
                <a:ea typeface="Courier New"/>
                <a:cs typeface="Courier New"/>
                <a:sym typeface="Courier New"/>
              </a:rPr>
              <a:t> </a:t>
            </a:r>
            <a:r>
              <a:rPr lang="es-ES" sz="2400" b="1" dirty="0" err="1">
                <a:solidFill>
                  <a:srgbClr val="00FFFF"/>
                </a:solidFill>
                <a:latin typeface="Courier New"/>
                <a:ea typeface="Courier New"/>
                <a:cs typeface="Courier New"/>
                <a:sym typeface="Courier New"/>
              </a:rPr>
              <a:t>or</a:t>
            </a:r>
            <a:r>
              <a:rPr lang="es-ES" sz="2400" b="1" dirty="0">
                <a:solidFill>
                  <a:srgbClr val="00FFFF"/>
                </a:solidFill>
                <a:latin typeface="Courier New"/>
                <a:ea typeface="Courier New"/>
                <a:cs typeface="Courier New"/>
                <a:sym typeface="Courier New"/>
              </a:rPr>
              <a:t> conteo &gt; </a:t>
            </a:r>
            <a:r>
              <a:rPr lang="es-ES" sz="2400" b="1" dirty="0" err="1">
                <a:solidFill>
                  <a:srgbClr val="00FFFF"/>
                </a:solidFill>
                <a:latin typeface="Courier New"/>
                <a:ea typeface="Courier New"/>
                <a:cs typeface="Courier New"/>
                <a:sym typeface="Courier New"/>
              </a:rPr>
              <a:t>bigcount</a:t>
            </a:r>
            <a:r>
              <a:rPr lang="es-ES" sz="2400" b="1" dirty="0">
                <a:solidFill>
                  <a:srgbClr val="00FFFF"/>
                </a:solidFill>
                <a:latin typeface="Courier New"/>
                <a:ea typeface="Courier New"/>
                <a:cs typeface="Courier New"/>
                <a:sym typeface="Courier New"/>
              </a:rPr>
              <a:t>:</a:t>
            </a:r>
          </a:p>
          <a:p>
            <a:pPr lvl="0">
              <a:buClr>
                <a:srgbClr val="00FF00"/>
              </a:buClr>
              <a:buSzPct val="25000"/>
            </a:pPr>
            <a:r>
              <a:rPr lang="es-ES" sz="2400" b="1" dirty="0">
                <a:solidFill>
                  <a:srgbClr val="00FFFF"/>
                </a:solidFill>
                <a:latin typeface="Courier New"/>
                <a:ea typeface="Courier New"/>
                <a:cs typeface="Courier New"/>
                <a:sym typeface="Courier New"/>
              </a:rPr>
              <a:t>        </a:t>
            </a:r>
            <a:r>
              <a:rPr lang="es-ES" sz="2400" b="1" dirty="0" err="1">
                <a:solidFill>
                  <a:srgbClr val="00FFFF"/>
                </a:solidFill>
                <a:latin typeface="Courier New"/>
                <a:ea typeface="Courier New"/>
                <a:cs typeface="Courier New"/>
                <a:sym typeface="Courier New"/>
              </a:rPr>
              <a:t>bigword</a:t>
            </a:r>
            <a:r>
              <a:rPr lang="es-ES" sz="2400" b="1" dirty="0">
                <a:solidFill>
                  <a:srgbClr val="00FFFF"/>
                </a:solidFill>
                <a:latin typeface="Courier New"/>
                <a:ea typeface="Courier New"/>
                <a:cs typeface="Courier New"/>
                <a:sym typeface="Courier New"/>
              </a:rPr>
              <a:t> = palabra</a:t>
            </a:r>
          </a:p>
          <a:p>
            <a:pPr lvl="0">
              <a:buClr>
                <a:srgbClr val="00FF00"/>
              </a:buClr>
              <a:buSzPct val="25000"/>
            </a:pPr>
            <a:r>
              <a:rPr lang="es-ES" sz="2400" b="1" dirty="0">
                <a:solidFill>
                  <a:srgbClr val="00FFFF"/>
                </a:solidFill>
                <a:latin typeface="Courier New"/>
                <a:ea typeface="Courier New"/>
                <a:cs typeface="Courier New"/>
                <a:sym typeface="Courier New"/>
              </a:rPr>
              <a:t>        </a:t>
            </a:r>
            <a:r>
              <a:rPr lang="es-ES" sz="2400" b="1" dirty="0" err="1">
                <a:solidFill>
                  <a:srgbClr val="00FFFF"/>
                </a:solidFill>
                <a:latin typeface="Courier New"/>
                <a:ea typeface="Courier New"/>
                <a:cs typeface="Courier New"/>
                <a:sym typeface="Courier New"/>
              </a:rPr>
              <a:t>bigcount</a:t>
            </a:r>
            <a:r>
              <a:rPr lang="es-ES" sz="2400" b="1" dirty="0">
                <a:solidFill>
                  <a:srgbClr val="00FFFF"/>
                </a:solidFill>
                <a:latin typeface="Courier New"/>
                <a:ea typeface="Courier New"/>
                <a:cs typeface="Courier New"/>
                <a:sym typeface="Courier New"/>
              </a:rPr>
              <a:t> = conteo</a:t>
            </a:r>
          </a:p>
          <a:p>
            <a:pPr lvl="0">
              <a:buClr>
                <a:srgbClr val="00FF00"/>
              </a:buClr>
            </a:pPr>
            <a:endParaRPr lang="es-ES" sz="2400" b="1" dirty="0">
              <a:solidFill>
                <a:srgbClr val="00FF00"/>
              </a:solidFill>
              <a:latin typeface="Courier New"/>
              <a:ea typeface="Courier New"/>
              <a:cs typeface="Courier New"/>
              <a:sym typeface="Courier New"/>
            </a:endParaRPr>
          </a:p>
          <a:p>
            <a:pPr lvl="0">
              <a:buClr>
                <a:srgbClr val="00FF00"/>
              </a:buClr>
              <a:buSzPct val="25000"/>
            </a:pPr>
            <a:r>
              <a:rPr lang="es-ES" sz="2400" b="1" dirty="0" err="1">
                <a:solidFill>
                  <a:srgbClr val="FF7F00"/>
                </a:solidFill>
                <a:latin typeface="Courier New"/>
                <a:ea typeface="Courier New"/>
                <a:cs typeface="Courier New"/>
                <a:sym typeface="Courier New"/>
              </a:rPr>
              <a:t>print</a:t>
            </a:r>
            <a:r>
              <a:rPr lang="es-ES" sz="2400" b="1" dirty="0">
                <a:solidFill>
                  <a:srgbClr val="FF7F00"/>
                </a:solidFill>
                <a:latin typeface="Courier New"/>
                <a:ea typeface="Courier New"/>
                <a:cs typeface="Courier New"/>
                <a:sym typeface="Courier New"/>
              </a:rPr>
              <a:t>(</a:t>
            </a:r>
            <a:r>
              <a:rPr lang="es-ES" sz="2400" b="1" dirty="0" err="1">
                <a:solidFill>
                  <a:srgbClr val="FF7F00"/>
                </a:solidFill>
                <a:latin typeface="Courier New"/>
                <a:ea typeface="Courier New"/>
                <a:cs typeface="Courier New"/>
                <a:sym typeface="Courier New"/>
              </a:rPr>
              <a:t>bigword</a:t>
            </a:r>
            <a:r>
              <a:rPr lang="es-ES" sz="2400" b="1" dirty="0">
                <a:solidFill>
                  <a:srgbClr val="FF7F00"/>
                </a:solidFill>
                <a:latin typeface="Courier New"/>
                <a:ea typeface="Courier New"/>
                <a:cs typeface="Courier New"/>
                <a:sym typeface="Courier New"/>
              </a:rPr>
              <a:t>, </a:t>
            </a:r>
            <a:r>
              <a:rPr lang="es-ES" sz="2400" b="1" dirty="0" err="1">
                <a:solidFill>
                  <a:srgbClr val="FF7F00"/>
                </a:solidFill>
                <a:latin typeface="Courier New"/>
                <a:ea typeface="Courier New"/>
                <a:cs typeface="Courier New"/>
                <a:sym typeface="Courier New"/>
              </a:rPr>
              <a:t>bigcount</a:t>
            </a:r>
            <a:r>
              <a:rPr lang="es-ES" sz="2400" b="1" dirty="0">
                <a:solidFill>
                  <a:srgbClr val="FF7F00"/>
                </a:solidFill>
                <a:latin typeface="Courier New"/>
                <a:ea typeface="Courier New"/>
                <a:cs typeface="Courier New"/>
                <a:sym typeface="Courier New"/>
              </a:rPr>
              <a:t>)</a:t>
            </a:r>
          </a:p>
        </p:txBody>
      </p:sp>
      <p:sp>
        <p:nvSpPr>
          <p:cNvPr id="495" name="Shape 495"/>
          <p:cNvSpPr txBox="1"/>
          <p:nvPr/>
        </p:nvSpPr>
        <p:spPr>
          <a:xfrm>
            <a:off x="9641445" y="6449218"/>
            <a:ext cx="6405418"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600" dirty="0">
                <a:solidFill>
                  <a:srgbClr val="FFFF00"/>
                </a:solidFill>
                <a:latin typeface="Arial" charset="0"/>
                <a:ea typeface="Arial" charset="0"/>
                <a:cs typeface="Arial" charset="0"/>
                <a:sym typeface="Cabin"/>
              </a:rPr>
              <a:t> </a:t>
            </a:r>
            <a:r>
              <a:rPr lang="es-AR"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s-AR" sz="3600" dirty="0">
                <a:solidFill>
                  <a:srgbClr val="FFFF00"/>
                </a:solidFill>
                <a:latin typeface="Arial" charset="0"/>
                <a:ea typeface="Arial" charset="0"/>
                <a:cs typeface="Arial" charset="0"/>
                <a:sym typeface="Cabin"/>
              </a:rPr>
              <a:t> I</a:t>
            </a:r>
            <a:r>
              <a:rPr lang="es-AR" sz="3600" u="none" strike="noStrike" cap="none" dirty="0">
                <a:solidFill>
                  <a:srgbClr val="FFFF00"/>
                </a:solidFill>
                <a:latin typeface="Arial" charset="0"/>
                <a:ea typeface="Arial" charset="0"/>
                <a:cs typeface="Arial" charset="0"/>
                <a:sym typeface="Cabin"/>
              </a:rPr>
              <a:t>ntroduce el archivo: </a:t>
            </a:r>
            <a:r>
              <a:rPr lang="es-AR" sz="3600" u="none" strike="noStrike" cap="none" dirty="0">
                <a:solidFill>
                  <a:schemeClr val="bg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s-AR" sz="3600" dirty="0">
                <a:solidFill>
                  <a:srgbClr val="FFFF00"/>
                </a:solidFill>
                <a:latin typeface="Arial" charset="0"/>
                <a:ea typeface="Arial" charset="0"/>
                <a:cs typeface="Arial" charset="0"/>
                <a:sym typeface="Cabin"/>
              </a:rPr>
              <a:t> </a:t>
            </a:r>
            <a:r>
              <a:rPr lang="es-AR" sz="3600" dirty="0" err="1">
                <a:solidFill>
                  <a:srgbClr val="FFFF00"/>
                </a:solidFill>
                <a:latin typeface="Arial" charset="0"/>
                <a:ea typeface="Arial" charset="0"/>
                <a:cs typeface="Arial" charset="0"/>
                <a:sym typeface="Cabin"/>
              </a:rPr>
              <a:t>to</a:t>
            </a:r>
            <a:r>
              <a:rPr lang="es-AR" sz="3600" u="none" strike="noStrike" cap="none" dirty="0">
                <a:solidFill>
                  <a:srgbClr val="FFFF00"/>
                </a:solidFill>
                <a:latin typeface="Arial" charset="0"/>
                <a:ea typeface="Arial" charset="0"/>
                <a:cs typeface="Arial" charset="0"/>
                <a:sym typeface="Cabin"/>
              </a:rPr>
              <a:t> 16</a:t>
            </a:r>
          </a:p>
        </p:txBody>
      </p:sp>
      <p:sp>
        <p:nvSpPr>
          <p:cNvPr id="496" name="Shape 496"/>
          <p:cNvSpPr txBox="1"/>
          <p:nvPr/>
        </p:nvSpPr>
        <p:spPr>
          <a:xfrm>
            <a:off x="10809274" y="736780"/>
            <a:ext cx="5027308" cy="3337718"/>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AR" sz="4000" u="none" strike="noStrike" cap="none" dirty="0">
                <a:solidFill>
                  <a:schemeClr val="lt1"/>
                </a:solidFill>
                <a:latin typeface="Arial" charset="0"/>
                <a:ea typeface="Arial" charset="0"/>
                <a:cs typeface="Arial" charset="0"/>
                <a:sym typeface="Cabin"/>
              </a:rPr>
              <a:t>Una “</a:t>
            </a:r>
            <a:r>
              <a:rPr lang="es-AR" sz="4000" dirty="0">
                <a:solidFill>
                  <a:schemeClr val="lt1"/>
                </a:solidFill>
                <a:latin typeface="Arial" charset="0"/>
                <a:ea typeface="Arial" charset="0"/>
                <a:cs typeface="Arial" charset="0"/>
                <a:sym typeface="Cabin"/>
              </a:rPr>
              <a:t>historia</a:t>
            </a:r>
            <a:r>
              <a:rPr lang="es-AR" sz="4000" u="none" strike="noStrike" cap="none" dirty="0">
                <a:solidFill>
                  <a:schemeClr val="lt1"/>
                </a:solidFill>
                <a:latin typeface="Arial" charset="0"/>
                <a:ea typeface="Arial" charset="0"/>
                <a:cs typeface="Arial" charset="0"/>
                <a:sym typeface="Cabin"/>
              </a:rPr>
              <a:t>” breve sobre cómo contar palabras en un archivo realizado en Python</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4D9D5832-C66F-9EAD-9A20-15A1A31FF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AF66F46D-2D8C-37AB-C374-E88EBC52F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488D6FEB-22B2-7D52-F135-73DD48F07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F6DD1AD4-6ED4-8810-E8DE-3A080CD22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A963196F-42CC-30B3-A479-03182614A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E8A84366-5A3C-30AA-5916-084A50920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8C2251C3-0FE1-4644-8936-A04F37312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37BBCB2A-0DD0-D1B4-49CB-72D3FA987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36178E80-07D8-DCE0-F2AD-B401027A5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427627BE-7D22-6DA8-7122-43C3AAF93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40229301-43D2-8F31-4A89-04307C294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8DDDBF9B-3F89-5C27-0032-49E9CA181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AA2C3FE8-5C6E-40FA-9A0D-B2074C2DA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4 CuadroTexto">
            <a:extLst>
              <a:ext uri="{FF2B5EF4-FFF2-40B4-BE49-F238E27FC236}">
                <a16:creationId xmlns:a16="http://schemas.microsoft.com/office/drawing/2014/main" id="{2432AD36-7DC3-4EC2-9E73-15B404E9F938}"/>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0" name="Rectángulo 19">
            <a:extLst>
              <a:ext uri="{FF2B5EF4-FFF2-40B4-BE49-F238E27FC236}">
                <a16:creationId xmlns:a16="http://schemas.microsoft.com/office/drawing/2014/main" id="{902AA41E-524C-1996-E435-E03CC2735A03}"/>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16 CuadroTexto">
            <a:extLst>
              <a:ext uri="{FF2B5EF4-FFF2-40B4-BE49-F238E27FC236}">
                <a16:creationId xmlns:a16="http://schemas.microsoft.com/office/drawing/2014/main" id="{D3797A24-4FD8-7D32-738C-751ECBB7D926}"/>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Palabras Reservadas</a:t>
            </a:r>
          </a:p>
        </p:txBody>
      </p:sp>
      <p:sp>
        <p:nvSpPr>
          <p:cNvPr id="502" name="Shape 502"/>
          <p:cNvSpPr txBox="1">
            <a:spLocks noGrp="1"/>
          </p:cNvSpPr>
          <p:nvPr>
            <p:ph idx="1"/>
          </p:nvPr>
        </p:nvSpPr>
        <p:spPr>
          <a:xfrm>
            <a:off x="779596" y="24212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No pueden</a:t>
            </a:r>
            <a:r>
              <a:rPr lang="es-AR" sz="3600" b="0" dirty="0">
                <a:solidFill>
                  <a:schemeClr val="lt1"/>
                </a:solidFill>
                <a:latin typeface="Arial" charset="0"/>
                <a:ea typeface="Arial" charset="0"/>
                <a:cs typeface="Arial" charset="0"/>
                <a:sym typeface="Cabin"/>
              </a:rPr>
              <a:t> utilizar las</a:t>
            </a:r>
            <a:r>
              <a:rPr lang="es-AR" sz="3600" b="0" u="none" strike="noStrike" cap="none" dirty="0">
                <a:solidFill>
                  <a:schemeClr val="lt1"/>
                </a:solidFill>
                <a:latin typeface="Arial" charset="0"/>
                <a:ea typeface="Arial" charset="0"/>
                <a:cs typeface="Arial" charset="0"/>
                <a:sym typeface="Cabin"/>
              </a:rPr>
              <a:t> </a:t>
            </a:r>
            <a:r>
              <a:rPr lang="es-AR" sz="3600" b="0" u="none" strike="noStrike" cap="none" dirty="0">
                <a:solidFill>
                  <a:srgbClr val="FFFF00"/>
                </a:solidFill>
                <a:latin typeface="Arial" charset="0"/>
                <a:ea typeface="Arial" charset="0"/>
                <a:cs typeface="Arial" charset="0"/>
                <a:sym typeface="Cabin"/>
              </a:rPr>
              <a:t>palabras reservadas</a:t>
            </a:r>
            <a:r>
              <a:rPr lang="es-AR" sz="3600" b="0" u="none" strike="noStrike" cap="none" dirty="0">
                <a:solidFill>
                  <a:schemeClr val="lt1"/>
                </a:solidFill>
                <a:latin typeface="Arial" charset="0"/>
                <a:ea typeface="Arial" charset="0"/>
                <a:cs typeface="Arial" charset="0"/>
                <a:sym typeface="Cabin"/>
              </a:rPr>
              <a:t> como nombres o identificadores de variables</a:t>
            </a:r>
          </a:p>
        </p:txBody>
      </p:sp>
      <p:sp>
        <p:nvSpPr>
          <p:cNvPr id="503" name="Shape 503"/>
          <p:cNvSpPr txBox="1"/>
          <p:nvPr/>
        </p:nvSpPr>
        <p:spPr>
          <a:xfrm>
            <a:off x="3347317" y="3633936"/>
            <a:ext cx="956136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01387E1E-3F5F-82AE-FCE6-D9FBFA0A5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708B7DFD-DE18-69BB-372C-609487642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9B64EF60-83C5-33E7-73A3-F2C45E831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CC059F10-1213-00D9-5F35-2EA7B4EDA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B1EC74A3-90C9-B267-BB56-053CB3A21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0FD84700-911D-9705-F9C6-660EA2B9D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C1805BF9-EF8C-D2F9-6327-15811CF25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7FB69E50-ABE2-E405-F591-6FCD46388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A393FEC6-14C4-1728-C8CE-8881E4CFD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C3448D5A-E917-6220-BAB1-75932D738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48B110A0-0848-4699-3BC9-13BBD67BA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7C4DB909-499F-3DB9-C70F-B75855763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8D670A42-B1E6-B79A-8EE9-374AD7245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4 CuadroTexto">
            <a:extLst>
              <a:ext uri="{FF2B5EF4-FFF2-40B4-BE49-F238E27FC236}">
                <a16:creationId xmlns:a16="http://schemas.microsoft.com/office/drawing/2014/main" id="{591BCC34-4502-C286-58D9-D4C34100671B}"/>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0" name="Rectángulo 19">
            <a:extLst>
              <a:ext uri="{FF2B5EF4-FFF2-40B4-BE49-F238E27FC236}">
                <a16:creationId xmlns:a16="http://schemas.microsoft.com/office/drawing/2014/main" id="{04C82FFC-0553-FE94-300B-CC7C59566A80}"/>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16 CuadroTexto">
            <a:extLst>
              <a:ext uri="{FF2B5EF4-FFF2-40B4-BE49-F238E27FC236}">
                <a16:creationId xmlns:a16="http://schemas.microsoft.com/office/drawing/2014/main" id="{B256D6DB-E268-E697-1F31-304DAE0CAE85}"/>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
        <p:nvSpPr>
          <p:cNvPr id="7" name="Shape 470">
            <a:extLst>
              <a:ext uri="{FF2B5EF4-FFF2-40B4-BE49-F238E27FC236}">
                <a16:creationId xmlns:a16="http://schemas.microsoft.com/office/drawing/2014/main" id="{1D862CC1-405A-45F2-D6C2-AF0C9385D89F}"/>
              </a:ext>
            </a:extLst>
          </p:cNvPr>
          <p:cNvSpPr txBox="1"/>
          <p:nvPr/>
        </p:nvSpPr>
        <p:spPr>
          <a:xfrm>
            <a:off x="10897081" y="7374286"/>
            <a:ext cx="5042574" cy="124772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&gt;&gt;&gt; </a:t>
            </a:r>
            <a:r>
              <a:rPr lang="en-US" sz="3200" u="none" strike="noStrike" cap="none" dirty="0">
                <a:solidFill>
                  <a:srgbClr val="FFFF00"/>
                </a:solidFill>
                <a:latin typeface="Arial" charset="0"/>
                <a:ea typeface="Arial" charset="0"/>
                <a:cs typeface="Arial" charset="0"/>
                <a:sym typeface="Cabin"/>
              </a:rPr>
              <a:t>import keyword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&gt;&gt;&gt; </a:t>
            </a:r>
            <a:r>
              <a:rPr lang="en-US" sz="3200" u="none" strike="noStrike" cap="none" dirty="0">
                <a:solidFill>
                  <a:srgbClr val="FFFF00"/>
                </a:solidFill>
                <a:latin typeface="Arial" charset="0"/>
                <a:ea typeface="Arial" charset="0"/>
                <a:cs typeface="Arial" charset="0"/>
                <a:sym typeface="Cabin"/>
              </a:rPr>
              <a:t>print (</a:t>
            </a:r>
            <a:r>
              <a:rPr lang="en-US" sz="3200" u="none" strike="noStrike" cap="none" dirty="0" err="1">
                <a:solidFill>
                  <a:srgbClr val="FFFF00"/>
                </a:solidFill>
                <a:latin typeface="Arial" charset="0"/>
                <a:ea typeface="Arial" charset="0"/>
                <a:cs typeface="Arial" charset="0"/>
                <a:sym typeface="Cabin"/>
              </a:rPr>
              <a:t>keyword.kwlist</a:t>
            </a:r>
            <a:r>
              <a:rPr lang="en-US" sz="3200" u="none" strike="noStrike" cap="none" dirty="0">
                <a:solidFill>
                  <a:srgbClr val="FFFF00"/>
                </a:solidFill>
                <a:latin typeface="Arial" charset="0"/>
                <a:ea typeface="Arial" charset="0"/>
                <a:cs typeface="Arial" charset="0"/>
                <a:sym typeface="Cabi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Sentencias o </a:t>
            </a:r>
            <a:r>
              <a:rPr lang="es-AR" sz="7600" dirty="0">
                <a:solidFill>
                  <a:srgbClr val="FFFF00"/>
                </a:solidFill>
                <a:latin typeface="Arial" charset="0"/>
                <a:ea typeface="Arial" charset="0"/>
                <a:cs typeface="Arial" charset="0"/>
                <a:sym typeface="Cabin"/>
              </a:rPr>
              <a:t>Línea</a:t>
            </a:r>
            <a:r>
              <a:rPr lang="es-AR" sz="7600" u="none" strike="noStrike" cap="none" dirty="0">
                <a:solidFill>
                  <a:srgbClr val="FFFF00"/>
                </a:solidFill>
                <a:latin typeface="Arial" charset="0"/>
                <a:ea typeface="Arial" charset="0"/>
                <a:cs typeface="Arial" charset="0"/>
                <a:sym typeface="Cabin"/>
              </a:rPr>
              <a:t>s</a:t>
            </a:r>
          </a:p>
        </p:txBody>
      </p:sp>
      <p:sp>
        <p:nvSpPr>
          <p:cNvPr id="509" name="Shape 509"/>
          <p:cNvSpPr txBox="1"/>
          <p:nvPr/>
        </p:nvSpPr>
        <p:spPr>
          <a:xfrm>
            <a:off x="1554125" y="23734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a:solidFill>
                  <a:srgbClr val="FFFF00"/>
                </a:solidFill>
                <a:latin typeface="Courier New"/>
                <a:ea typeface="Courier New"/>
                <a:cs typeface="Courier New"/>
                <a:sym typeface="Courier New"/>
              </a:rPr>
              <a:t>)</a:t>
            </a:r>
          </a:p>
        </p:txBody>
      </p:sp>
      <p:sp>
        <p:nvSpPr>
          <p:cNvPr id="510" name="Shape 510"/>
          <p:cNvSpPr txBox="1"/>
          <p:nvPr/>
        </p:nvSpPr>
        <p:spPr>
          <a:xfrm>
            <a:off x="1306313" y="65062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dirty="0">
                <a:solidFill>
                  <a:srgbClr val="FF9900"/>
                </a:solidFill>
                <a:latin typeface="Arial" charset="0"/>
                <a:ea typeface="Arial" charset="0"/>
                <a:cs typeface="Arial" charset="0"/>
                <a:sym typeface="Cabin"/>
              </a:rPr>
              <a:t>Variable</a:t>
            </a:r>
          </a:p>
        </p:txBody>
      </p:sp>
      <p:sp>
        <p:nvSpPr>
          <p:cNvPr id="511" name="Shape 511"/>
          <p:cNvSpPr txBox="1"/>
          <p:nvPr/>
        </p:nvSpPr>
        <p:spPr>
          <a:xfrm>
            <a:off x="4679763" y="6506222"/>
            <a:ext cx="2533836"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4200" u="none" strike="noStrike" cap="none" dirty="0">
                <a:solidFill>
                  <a:srgbClr val="FFFFFF"/>
                </a:solidFill>
                <a:latin typeface="Arial" charset="0"/>
                <a:ea typeface="Arial" charset="0"/>
                <a:cs typeface="Arial" charset="0"/>
                <a:sym typeface="Cabin"/>
              </a:rPr>
              <a:t>Operador</a:t>
            </a:r>
          </a:p>
        </p:txBody>
      </p:sp>
      <p:sp>
        <p:nvSpPr>
          <p:cNvPr id="512" name="Shape 512"/>
          <p:cNvSpPr txBox="1"/>
          <p:nvPr/>
        </p:nvSpPr>
        <p:spPr>
          <a:xfrm>
            <a:off x="8064313" y="6557022"/>
            <a:ext cx="2748066"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4200" u="none" strike="noStrike" cap="none" dirty="0">
                <a:solidFill>
                  <a:srgbClr val="00FFFF"/>
                </a:solidFill>
                <a:latin typeface="Arial" charset="0"/>
                <a:ea typeface="Arial" charset="0"/>
                <a:cs typeface="Arial" charset="0"/>
                <a:sym typeface="Cabin"/>
              </a:rPr>
              <a:t>Constante</a:t>
            </a:r>
          </a:p>
        </p:txBody>
      </p:sp>
      <p:sp>
        <p:nvSpPr>
          <p:cNvPr id="513" name="Shape 513"/>
          <p:cNvSpPr txBox="1"/>
          <p:nvPr/>
        </p:nvSpPr>
        <p:spPr>
          <a:xfrm>
            <a:off x="11260384" y="65570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4200" u="none" strike="noStrike" cap="none" dirty="0">
                <a:solidFill>
                  <a:srgbClr val="FFFF00"/>
                </a:solidFill>
                <a:latin typeface="Arial" charset="0"/>
                <a:ea typeface="Arial" charset="0"/>
                <a:cs typeface="Arial" charset="0"/>
                <a:sym typeface="Cabin"/>
              </a:rPr>
              <a:t>Función</a:t>
            </a:r>
          </a:p>
        </p:txBody>
      </p:sp>
      <p:sp>
        <p:nvSpPr>
          <p:cNvPr id="514" name="Shape 514"/>
          <p:cNvSpPr txBox="1"/>
          <p:nvPr/>
        </p:nvSpPr>
        <p:spPr>
          <a:xfrm>
            <a:off x="7213599" y="23609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a:solidFill>
                  <a:schemeClr val="lt1"/>
                </a:solidFill>
                <a:latin typeface="Arial" charset="0"/>
                <a:ea typeface="Arial" charset="0"/>
                <a:cs typeface="Arial" charset="0"/>
                <a:sym typeface="Cabin"/>
              </a:rPr>
              <a:t>Enunciado de asignación</a:t>
            </a:r>
          </a:p>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a:solidFill>
                  <a:schemeClr val="lt1"/>
                </a:solidFill>
                <a:latin typeface="Arial" charset="0"/>
                <a:ea typeface="Arial" charset="0"/>
                <a:cs typeface="Arial" charset="0"/>
                <a:sym typeface="Cabin"/>
              </a:rPr>
              <a:t>Asignación con expresión</a:t>
            </a:r>
          </a:p>
          <a:p>
            <a:pPr marL="0" marR="0" lvl="0" indent="0" algn="l" rtl="0">
              <a:lnSpc>
                <a:spcPct val="100000"/>
              </a:lnSpc>
              <a:spcBef>
                <a:spcPts val="0"/>
              </a:spcBef>
              <a:spcAft>
                <a:spcPts val="0"/>
              </a:spcAft>
              <a:buClr>
                <a:schemeClr val="lt1"/>
              </a:buClr>
              <a:buSzPct val="25000"/>
              <a:buFont typeface="Cabin"/>
              <a:buNone/>
            </a:pPr>
            <a:r>
              <a:rPr lang="es-AR" sz="5400" dirty="0">
                <a:solidFill>
                  <a:schemeClr val="lt1"/>
                </a:solidFill>
                <a:latin typeface="Arial" charset="0"/>
                <a:ea typeface="Arial" charset="0"/>
                <a:cs typeface="Arial" charset="0"/>
                <a:sym typeface="Cabin"/>
              </a:rPr>
              <a:t>Función print (imprimir)</a:t>
            </a:r>
            <a:endParaRPr lang="es-AR"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5293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3771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205762"/>
            <a:ext cx="1330199" cy="17399"/>
          </a:xfrm>
          <a:prstGeom prst="straightConnector1">
            <a:avLst/>
          </a:prstGeom>
          <a:noFill/>
          <a:ln w="63500" cap="rnd" cmpd="sng">
            <a:solidFill>
              <a:schemeClr val="lt1"/>
            </a:solidFill>
            <a:prstDash val="solid"/>
            <a:miter/>
            <a:headEnd type="stealth" w="med" len="med"/>
            <a:tailEnd type="none" w="med" len="med"/>
          </a:ln>
        </p:spPr>
      </p:cxn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FCE6CD94-87F5-9FD7-049A-BE5E904FA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943DF1A8-9D38-FD12-2A2D-E066FB901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D628772A-1728-630C-4348-3AF76274E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37A3CEE3-B3C4-F3DD-F523-DA706AB63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C95EEE4C-44F4-D401-F524-D640B3CF9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83820964-4C3C-F6F7-F041-F9504268B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37230A00-CCE7-0571-705C-75617021D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93F76B5C-54D6-C710-27F9-633EA2E40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8432919A-5508-4A56-BBB0-6305A11FF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BFBA7A1D-459B-FE64-1244-5D14B8F21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A84FF7D9-BC3E-62C1-9EB6-3B0299E76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ADFC9188-312D-E3EE-3913-C7F1C8730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6D8B7432-C992-DAE1-DF9C-5C82CA382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B2EB593D-CEFD-9509-4181-AF11CF53D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4C10469B-2C05-9F0A-76C2-1EB1D1B6B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4 CuadroTexto">
            <a:extLst>
              <a:ext uri="{FF2B5EF4-FFF2-40B4-BE49-F238E27FC236}">
                <a16:creationId xmlns:a16="http://schemas.microsoft.com/office/drawing/2014/main" id="{5DDC64FE-4E33-1636-F32C-B17A689A597D}"/>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2" name="Rectángulo 21">
            <a:extLst>
              <a:ext uri="{FF2B5EF4-FFF2-40B4-BE49-F238E27FC236}">
                <a16:creationId xmlns:a16="http://schemas.microsoft.com/office/drawing/2014/main" id="{2A93732F-D2A7-4A85-B0CD-6FA1BDA237E7}"/>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16 CuadroTexto">
            <a:extLst>
              <a:ext uri="{FF2B5EF4-FFF2-40B4-BE49-F238E27FC236}">
                <a16:creationId xmlns:a16="http://schemas.microsoft.com/office/drawing/2014/main" id="{2DF32BEF-E811-EA2E-9E84-2699D2642B14}"/>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Programación de Párrafos</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C6B22C40-3249-4857-5591-5AFE900EC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4B738E27-D714-EF92-C62C-737CC79B2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F167E7E5-A0D3-BD8E-3097-14137BF3A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id="{A6F70BED-D0BB-1647-7FFE-DB9C70BED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6060BD0E-767A-F1B4-BA72-53DA32793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6E6115D1-380F-294D-8B73-434E5A149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2EA5346F-43C3-F1ED-4251-CCAA9AD881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1D83FA48-91B4-3EDD-7449-34E6A996C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D316F36A-9325-E048-1FD4-8B68885C5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801297FB-216A-F404-4429-A3534E43F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a:extLst>
              <a:ext uri="{FF2B5EF4-FFF2-40B4-BE49-F238E27FC236}">
                <a16:creationId xmlns:a16="http://schemas.microsoft.com/office/drawing/2014/main" id="{BDA88AB0-91F1-5D15-E631-34F096E35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E66A5C38-BAF6-BEC1-9E37-E6795A45B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F5C04F00-5BE4-3A07-551D-7F7349535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929" y="12770"/>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a:extLst>
              <a:ext uri="{FF2B5EF4-FFF2-40B4-BE49-F238E27FC236}">
                <a16:creationId xmlns:a16="http://schemas.microsoft.com/office/drawing/2014/main" id="{21A634A7-931A-9644-C93B-4729E67AB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9487" y="2272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97EAEC44-AC18-B238-BC38-239588295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7"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4 CuadroTexto">
            <a:extLst>
              <a:ext uri="{FF2B5EF4-FFF2-40B4-BE49-F238E27FC236}">
                <a16:creationId xmlns:a16="http://schemas.microsoft.com/office/drawing/2014/main" id="{9C670F29-6858-3FE6-C909-F954AB985A81}"/>
              </a:ext>
            </a:extLst>
          </p:cNvPr>
          <p:cNvSpPr txBox="1"/>
          <p:nvPr/>
        </p:nvSpPr>
        <p:spPr>
          <a:xfrm>
            <a:off x="165278" y="121956"/>
            <a:ext cx="4980851"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M1. Introducción a Python y a la Programación</a:t>
            </a:r>
          </a:p>
        </p:txBody>
      </p:sp>
      <p:sp>
        <p:nvSpPr>
          <p:cNvPr id="22" name="Rectángulo 21">
            <a:extLst>
              <a:ext uri="{FF2B5EF4-FFF2-40B4-BE49-F238E27FC236}">
                <a16:creationId xmlns:a16="http://schemas.microsoft.com/office/drawing/2014/main" id="{4069DBAB-99C9-4F69-93E4-A779E2227ED6}"/>
              </a:ext>
            </a:extLst>
          </p:cNvPr>
          <p:cNvSpPr/>
          <p:nvPr/>
        </p:nvSpPr>
        <p:spPr>
          <a:xfrm>
            <a:off x="13466618" y="0"/>
            <a:ext cx="2789382" cy="553634"/>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16 CuadroTexto">
            <a:extLst>
              <a:ext uri="{FF2B5EF4-FFF2-40B4-BE49-F238E27FC236}">
                <a16:creationId xmlns:a16="http://schemas.microsoft.com/office/drawing/2014/main" id="{6F91A9B5-303C-3B98-8800-3C28B0D016D6}"/>
              </a:ext>
            </a:extLst>
          </p:cNvPr>
          <p:cNvSpPr txBox="1"/>
          <p:nvPr/>
        </p:nvSpPr>
        <p:spPr>
          <a:xfrm>
            <a:off x="10224655" y="121956"/>
            <a:ext cx="5937024"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FUNDAMENTOS DE PROGRAMACIÓN  EN PYTHON</a:t>
            </a:r>
          </a:p>
        </p:txBody>
      </p: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683</TotalTime>
  <Words>1425</Words>
  <Application>Microsoft Office PowerPoint</Application>
  <PresentationFormat>Personalizado</PresentationFormat>
  <Paragraphs>230</Paragraphs>
  <Slides>19</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Cabin</vt:lpstr>
      <vt:lpstr>Courier</vt:lpstr>
      <vt:lpstr>Courier New</vt:lpstr>
      <vt:lpstr>Georgia</vt:lpstr>
      <vt:lpstr>Gill Sans SemiBold</vt:lpstr>
      <vt:lpstr>Lucida Grande</vt:lpstr>
      <vt:lpstr>071215_powerpoint_template_b</vt:lpstr>
      <vt:lpstr>Hablemos con Python</vt:lpstr>
      <vt:lpstr>Presentación de PowerPoint</vt:lpstr>
      <vt:lpstr>Presentación de PowerPoint</vt:lpstr>
      <vt:lpstr>¿Qué decimos?</vt:lpstr>
      <vt:lpstr>Elementos de Python</vt:lpstr>
      <vt:lpstr>Presentación de PowerPoint</vt:lpstr>
      <vt:lpstr>Palabras Reservadas</vt:lpstr>
      <vt:lpstr>Sentencias o Líneas</vt:lpstr>
      <vt:lpstr>Programación de Párrafos</vt:lpstr>
      <vt:lpstr>Scripts de Python</vt:lpstr>
      <vt:lpstr>Interactivo versus Script</vt:lpstr>
      <vt:lpstr>Pasos del Programa o Flujo del Programa</vt:lpstr>
      <vt:lpstr>Pasos Secuenciales</vt:lpstr>
      <vt:lpstr>Pasos Condicionales</vt:lpstr>
      <vt:lpstr>Pasos Repetidos</vt:lpstr>
      <vt:lpstr>Presentación de PowerPoint</vt:lpstr>
      <vt:lpstr>Presentación de PowerPoint</vt:lpstr>
      <vt:lpstr>¿Qué hemos visto?</vt:lpstr>
      <vt:lpstr>Agradecimientos / Colaboraciones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dc:creator>Julia</dc:creator>
  <cp:lastModifiedBy>Javier Barragan Calvo</cp:lastModifiedBy>
  <cp:revision>147</cp:revision>
  <dcterms:modified xsi:type="dcterms:W3CDTF">2025-05-28T20:23:58Z</dcterms:modified>
</cp:coreProperties>
</file>