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7B2996-5748-494D-AB83-A34E657C8B30}" type="datetimeFigureOut">
              <a:rPr lang="uk-UA" smtClean="0"/>
              <a:t>04.07.2019</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615A3B4E-C507-41A4-8351-5F591CB6A62A}" type="slidenum">
              <a:rPr lang="uk-UA" smtClean="0"/>
              <a:t>‹#›</a:t>
            </a:fld>
            <a:endParaRPr lang="uk-UA" dirty="0"/>
          </a:p>
        </p:txBody>
      </p:sp>
    </p:spTree>
    <p:extLst>
      <p:ext uri="{BB962C8B-B14F-4D97-AF65-F5344CB8AC3E}">
        <p14:creationId xmlns:p14="http://schemas.microsoft.com/office/powerpoint/2010/main" val="53615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7B2996-5748-494D-AB83-A34E657C8B30}" type="datetimeFigureOut">
              <a:rPr lang="uk-UA" smtClean="0"/>
              <a:t>04.07.2019</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615A3B4E-C507-41A4-8351-5F591CB6A62A}" type="slidenum">
              <a:rPr lang="uk-UA" smtClean="0"/>
              <a:t>‹#›</a:t>
            </a:fld>
            <a:endParaRPr lang="uk-UA" dirty="0"/>
          </a:p>
        </p:txBody>
      </p:sp>
    </p:spTree>
    <p:extLst>
      <p:ext uri="{BB962C8B-B14F-4D97-AF65-F5344CB8AC3E}">
        <p14:creationId xmlns:p14="http://schemas.microsoft.com/office/powerpoint/2010/main" val="419200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7B2996-5748-494D-AB83-A34E657C8B30}" type="datetimeFigureOut">
              <a:rPr lang="uk-UA" smtClean="0"/>
              <a:t>04.07.2019</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615A3B4E-C507-41A4-8351-5F591CB6A62A}" type="slidenum">
              <a:rPr lang="uk-UA" smtClean="0"/>
              <a:t>‹#›</a:t>
            </a:fld>
            <a:endParaRPr lang="uk-UA"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7820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7B2996-5748-494D-AB83-A34E657C8B30}" type="datetimeFigureOut">
              <a:rPr lang="uk-UA" smtClean="0"/>
              <a:t>04.07.2019</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615A3B4E-C507-41A4-8351-5F591CB6A62A}" type="slidenum">
              <a:rPr lang="uk-UA" smtClean="0"/>
              <a:t>‹#›</a:t>
            </a:fld>
            <a:endParaRPr lang="uk-UA" dirty="0"/>
          </a:p>
        </p:txBody>
      </p:sp>
    </p:spTree>
    <p:extLst>
      <p:ext uri="{BB962C8B-B14F-4D97-AF65-F5344CB8AC3E}">
        <p14:creationId xmlns:p14="http://schemas.microsoft.com/office/powerpoint/2010/main" val="1992678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7B2996-5748-494D-AB83-A34E657C8B30}" type="datetimeFigureOut">
              <a:rPr lang="uk-UA" smtClean="0"/>
              <a:t>04.07.2019</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615A3B4E-C507-41A4-8351-5F591CB6A62A}" type="slidenum">
              <a:rPr lang="uk-UA" smtClean="0"/>
              <a:t>‹#›</a:t>
            </a:fld>
            <a:endParaRPr lang="uk-UA"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777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7B2996-5748-494D-AB83-A34E657C8B30}" type="datetimeFigureOut">
              <a:rPr lang="uk-UA" smtClean="0"/>
              <a:t>04.07.2019</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615A3B4E-C507-41A4-8351-5F591CB6A62A}" type="slidenum">
              <a:rPr lang="uk-UA" smtClean="0"/>
              <a:t>‹#›</a:t>
            </a:fld>
            <a:endParaRPr lang="uk-UA" dirty="0"/>
          </a:p>
        </p:txBody>
      </p:sp>
    </p:spTree>
    <p:extLst>
      <p:ext uri="{BB962C8B-B14F-4D97-AF65-F5344CB8AC3E}">
        <p14:creationId xmlns:p14="http://schemas.microsoft.com/office/powerpoint/2010/main" val="551533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996-5748-494D-AB83-A34E657C8B30}" type="datetimeFigureOut">
              <a:rPr lang="uk-UA" smtClean="0"/>
              <a:t>04.07.2019</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615A3B4E-C507-41A4-8351-5F591CB6A62A}" type="slidenum">
              <a:rPr lang="uk-UA" smtClean="0"/>
              <a:t>‹#›</a:t>
            </a:fld>
            <a:endParaRPr lang="uk-UA" dirty="0"/>
          </a:p>
        </p:txBody>
      </p:sp>
    </p:spTree>
    <p:extLst>
      <p:ext uri="{BB962C8B-B14F-4D97-AF65-F5344CB8AC3E}">
        <p14:creationId xmlns:p14="http://schemas.microsoft.com/office/powerpoint/2010/main" val="202960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996-5748-494D-AB83-A34E657C8B30}" type="datetimeFigureOut">
              <a:rPr lang="uk-UA" smtClean="0"/>
              <a:t>04.07.2019</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615A3B4E-C507-41A4-8351-5F591CB6A62A}" type="slidenum">
              <a:rPr lang="uk-UA" smtClean="0"/>
              <a:t>‹#›</a:t>
            </a:fld>
            <a:endParaRPr lang="uk-UA" dirty="0"/>
          </a:p>
        </p:txBody>
      </p:sp>
    </p:spTree>
    <p:extLst>
      <p:ext uri="{BB962C8B-B14F-4D97-AF65-F5344CB8AC3E}">
        <p14:creationId xmlns:p14="http://schemas.microsoft.com/office/powerpoint/2010/main" val="248921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996-5748-494D-AB83-A34E657C8B30}" type="datetimeFigureOut">
              <a:rPr lang="uk-UA" smtClean="0"/>
              <a:t>04.07.2019</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615A3B4E-C507-41A4-8351-5F591CB6A62A}" type="slidenum">
              <a:rPr lang="uk-UA" smtClean="0"/>
              <a:t>‹#›</a:t>
            </a:fld>
            <a:endParaRPr lang="uk-UA" dirty="0"/>
          </a:p>
        </p:txBody>
      </p:sp>
    </p:spTree>
    <p:extLst>
      <p:ext uri="{BB962C8B-B14F-4D97-AF65-F5344CB8AC3E}">
        <p14:creationId xmlns:p14="http://schemas.microsoft.com/office/powerpoint/2010/main" val="689861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7B2996-5748-494D-AB83-A34E657C8B30}" type="datetimeFigureOut">
              <a:rPr lang="uk-UA" smtClean="0"/>
              <a:t>04.07.2019</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615A3B4E-C507-41A4-8351-5F591CB6A62A}" type="slidenum">
              <a:rPr lang="uk-UA" smtClean="0"/>
              <a:t>‹#›</a:t>
            </a:fld>
            <a:endParaRPr lang="uk-UA" dirty="0"/>
          </a:p>
        </p:txBody>
      </p:sp>
    </p:spTree>
    <p:extLst>
      <p:ext uri="{BB962C8B-B14F-4D97-AF65-F5344CB8AC3E}">
        <p14:creationId xmlns:p14="http://schemas.microsoft.com/office/powerpoint/2010/main" val="936959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B2996-5748-494D-AB83-A34E657C8B30}" type="datetimeFigureOut">
              <a:rPr lang="uk-UA" smtClean="0"/>
              <a:t>04.07.2019</a:t>
            </a:fld>
            <a:endParaRPr lang="uk-UA" dirty="0"/>
          </a:p>
        </p:txBody>
      </p:sp>
      <p:sp>
        <p:nvSpPr>
          <p:cNvPr id="6" name="Footer Placeholder 5"/>
          <p:cNvSpPr>
            <a:spLocks noGrp="1"/>
          </p:cNvSpPr>
          <p:nvPr>
            <p:ph type="ftr" sz="quarter" idx="11"/>
          </p:nvPr>
        </p:nvSpPr>
        <p:spPr/>
        <p:txBody>
          <a:bodyPr/>
          <a:lstStyle/>
          <a:p>
            <a:endParaRPr lang="uk-UA" dirty="0"/>
          </a:p>
        </p:txBody>
      </p:sp>
      <p:sp>
        <p:nvSpPr>
          <p:cNvPr id="7" name="Slide Number Placeholder 6"/>
          <p:cNvSpPr>
            <a:spLocks noGrp="1"/>
          </p:cNvSpPr>
          <p:nvPr>
            <p:ph type="sldNum" sz="quarter" idx="12"/>
          </p:nvPr>
        </p:nvSpPr>
        <p:spPr/>
        <p:txBody>
          <a:bodyPr/>
          <a:lstStyle/>
          <a:p>
            <a:fld id="{615A3B4E-C507-41A4-8351-5F591CB6A62A}" type="slidenum">
              <a:rPr lang="uk-UA" smtClean="0"/>
              <a:t>‹#›</a:t>
            </a:fld>
            <a:endParaRPr lang="uk-UA" dirty="0"/>
          </a:p>
        </p:txBody>
      </p:sp>
    </p:spTree>
    <p:extLst>
      <p:ext uri="{BB962C8B-B14F-4D97-AF65-F5344CB8AC3E}">
        <p14:creationId xmlns:p14="http://schemas.microsoft.com/office/powerpoint/2010/main" val="3557420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7B2996-5748-494D-AB83-A34E657C8B30}" type="datetimeFigureOut">
              <a:rPr lang="uk-UA" smtClean="0"/>
              <a:t>04.07.2019</a:t>
            </a:fld>
            <a:endParaRPr lang="uk-UA" dirty="0"/>
          </a:p>
        </p:txBody>
      </p:sp>
      <p:sp>
        <p:nvSpPr>
          <p:cNvPr id="8" name="Footer Placeholder 7"/>
          <p:cNvSpPr>
            <a:spLocks noGrp="1"/>
          </p:cNvSpPr>
          <p:nvPr>
            <p:ph type="ftr" sz="quarter" idx="11"/>
          </p:nvPr>
        </p:nvSpPr>
        <p:spPr/>
        <p:txBody>
          <a:bodyPr/>
          <a:lstStyle/>
          <a:p>
            <a:endParaRPr lang="uk-UA" dirty="0"/>
          </a:p>
        </p:txBody>
      </p:sp>
      <p:sp>
        <p:nvSpPr>
          <p:cNvPr id="9" name="Slide Number Placeholder 8"/>
          <p:cNvSpPr>
            <a:spLocks noGrp="1"/>
          </p:cNvSpPr>
          <p:nvPr>
            <p:ph type="sldNum" sz="quarter" idx="12"/>
          </p:nvPr>
        </p:nvSpPr>
        <p:spPr/>
        <p:txBody>
          <a:bodyPr/>
          <a:lstStyle/>
          <a:p>
            <a:fld id="{615A3B4E-C507-41A4-8351-5F591CB6A62A}" type="slidenum">
              <a:rPr lang="uk-UA" smtClean="0"/>
              <a:t>‹#›</a:t>
            </a:fld>
            <a:endParaRPr lang="uk-UA" dirty="0"/>
          </a:p>
        </p:txBody>
      </p:sp>
    </p:spTree>
    <p:extLst>
      <p:ext uri="{BB962C8B-B14F-4D97-AF65-F5344CB8AC3E}">
        <p14:creationId xmlns:p14="http://schemas.microsoft.com/office/powerpoint/2010/main" val="325643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7B2996-5748-494D-AB83-A34E657C8B30}" type="datetimeFigureOut">
              <a:rPr lang="uk-UA" smtClean="0"/>
              <a:t>04.07.2019</a:t>
            </a:fld>
            <a:endParaRPr lang="uk-UA" dirty="0"/>
          </a:p>
        </p:txBody>
      </p:sp>
      <p:sp>
        <p:nvSpPr>
          <p:cNvPr id="4" name="Footer Placeholder 3"/>
          <p:cNvSpPr>
            <a:spLocks noGrp="1"/>
          </p:cNvSpPr>
          <p:nvPr>
            <p:ph type="ftr" sz="quarter" idx="11"/>
          </p:nvPr>
        </p:nvSpPr>
        <p:spPr/>
        <p:txBody>
          <a:bodyPr/>
          <a:lstStyle/>
          <a:p>
            <a:endParaRPr lang="uk-UA" dirty="0"/>
          </a:p>
        </p:txBody>
      </p:sp>
      <p:sp>
        <p:nvSpPr>
          <p:cNvPr id="5" name="Slide Number Placeholder 4"/>
          <p:cNvSpPr>
            <a:spLocks noGrp="1"/>
          </p:cNvSpPr>
          <p:nvPr>
            <p:ph type="sldNum" sz="quarter" idx="12"/>
          </p:nvPr>
        </p:nvSpPr>
        <p:spPr/>
        <p:txBody>
          <a:bodyPr/>
          <a:lstStyle/>
          <a:p>
            <a:fld id="{615A3B4E-C507-41A4-8351-5F591CB6A62A}" type="slidenum">
              <a:rPr lang="uk-UA" smtClean="0"/>
              <a:t>‹#›</a:t>
            </a:fld>
            <a:endParaRPr lang="uk-UA" dirty="0"/>
          </a:p>
        </p:txBody>
      </p:sp>
    </p:spTree>
    <p:extLst>
      <p:ext uri="{BB962C8B-B14F-4D97-AF65-F5344CB8AC3E}">
        <p14:creationId xmlns:p14="http://schemas.microsoft.com/office/powerpoint/2010/main" val="218983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996-5748-494D-AB83-A34E657C8B30}" type="datetimeFigureOut">
              <a:rPr lang="uk-UA" smtClean="0"/>
              <a:t>04.07.2019</a:t>
            </a:fld>
            <a:endParaRPr lang="uk-UA" dirty="0"/>
          </a:p>
        </p:txBody>
      </p:sp>
      <p:sp>
        <p:nvSpPr>
          <p:cNvPr id="3" name="Footer Placeholder 2"/>
          <p:cNvSpPr>
            <a:spLocks noGrp="1"/>
          </p:cNvSpPr>
          <p:nvPr>
            <p:ph type="ftr" sz="quarter" idx="11"/>
          </p:nvPr>
        </p:nvSpPr>
        <p:spPr/>
        <p:txBody>
          <a:bodyPr/>
          <a:lstStyle/>
          <a:p>
            <a:endParaRPr lang="uk-UA" dirty="0"/>
          </a:p>
        </p:txBody>
      </p:sp>
      <p:sp>
        <p:nvSpPr>
          <p:cNvPr id="4" name="Slide Number Placeholder 3"/>
          <p:cNvSpPr>
            <a:spLocks noGrp="1"/>
          </p:cNvSpPr>
          <p:nvPr>
            <p:ph type="sldNum" sz="quarter" idx="12"/>
          </p:nvPr>
        </p:nvSpPr>
        <p:spPr/>
        <p:txBody>
          <a:bodyPr/>
          <a:lstStyle/>
          <a:p>
            <a:fld id="{615A3B4E-C507-41A4-8351-5F591CB6A62A}" type="slidenum">
              <a:rPr lang="uk-UA" smtClean="0"/>
              <a:t>‹#›</a:t>
            </a:fld>
            <a:endParaRPr lang="uk-UA" dirty="0"/>
          </a:p>
        </p:txBody>
      </p:sp>
    </p:spTree>
    <p:extLst>
      <p:ext uri="{BB962C8B-B14F-4D97-AF65-F5344CB8AC3E}">
        <p14:creationId xmlns:p14="http://schemas.microsoft.com/office/powerpoint/2010/main" val="286003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7B2996-5748-494D-AB83-A34E657C8B30}" type="datetimeFigureOut">
              <a:rPr lang="uk-UA" smtClean="0"/>
              <a:t>04.07.2019</a:t>
            </a:fld>
            <a:endParaRPr lang="uk-UA" dirty="0"/>
          </a:p>
        </p:txBody>
      </p:sp>
      <p:sp>
        <p:nvSpPr>
          <p:cNvPr id="6" name="Footer Placeholder 5"/>
          <p:cNvSpPr>
            <a:spLocks noGrp="1"/>
          </p:cNvSpPr>
          <p:nvPr>
            <p:ph type="ftr" sz="quarter" idx="11"/>
          </p:nvPr>
        </p:nvSpPr>
        <p:spPr/>
        <p:txBody>
          <a:bodyPr/>
          <a:lstStyle/>
          <a:p>
            <a:endParaRPr lang="uk-UA" dirty="0"/>
          </a:p>
        </p:txBody>
      </p:sp>
      <p:sp>
        <p:nvSpPr>
          <p:cNvPr id="7" name="Slide Number Placeholder 6"/>
          <p:cNvSpPr>
            <a:spLocks noGrp="1"/>
          </p:cNvSpPr>
          <p:nvPr>
            <p:ph type="sldNum" sz="quarter" idx="12"/>
          </p:nvPr>
        </p:nvSpPr>
        <p:spPr/>
        <p:txBody>
          <a:bodyPr/>
          <a:lstStyle/>
          <a:p>
            <a:fld id="{615A3B4E-C507-41A4-8351-5F591CB6A62A}" type="slidenum">
              <a:rPr lang="uk-UA" smtClean="0"/>
              <a:t>‹#›</a:t>
            </a:fld>
            <a:endParaRPr lang="uk-UA" dirty="0"/>
          </a:p>
        </p:txBody>
      </p:sp>
    </p:spTree>
    <p:extLst>
      <p:ext uri="{BB962C8B-B14F-4D97-AF65-F5344CB8AC3E}">
        <p14:creationId xmlns:p14="http://schemas.microsoft.com/office/powerpoint/2010/main" val="62579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7B2996-5748-494D-AB83-A34E657C8B30}" type="datetimeFigureOut">
              <a:rPr lang="uk-UA" smtClean="0"/>
              <a:t>04.07.2019</a:t>
            </a:fld>
            <a:endParaRPr lang="uk-UA" dirty="0"/>
          </a:p>
        </p:txBody>
      </p:sp>
      <p:sp>
        <p:nvSpPr>
          <p:cNvPr id="6" name="Footer Placeholder 5"/>
          <p:cNvSpPr>
            <a:spLocks noGrp="1"/>
          </p:cNvSpPr>
          <p:nvPr>
            <p:ph type="ftr" sz="quarter" idx="11"/>
          </p:nvPr>
        </p:nvSpPr>
        <p:spPr/>
        <p:txBody>
          <a:bodyPr/>
          <a:lstStyle/>
          <a:p>
            <a:endParaRPr lang="uk-UA" dirty="0"/>
          </a:p>
        </p:txBody>
      </p:sp>
      <p:sp>
        <p:nvSpPr>
          <p:cNvPr id="7" name="Slide Number Placeholder 6"/>
          <p:cNvSpPr>
            <a:spLocks noGrp="1"/>
          </p:cNvSpPr>
          <p:nvPr>
            <p:ph type="sldNum" sz="quarter" idx="12"/>
          </p:nvPr>
        </p:nvSpPr>
        <p:spPr/>
        <p:txBody>
          <a:bodyPr/>
          <a:lstStyle/>
          <a:p>
            <a:fld id="{615A3B4E-C507-41A4-8351-5F591CB6A62A}" type="slidenum">
              <a:rPr lang="uk-UA" smtClean="0"/>
              <a:t>‹#›</a:t>
            </a:fld>
            <a:endParaRPr lang="uk-UA" dirty="0"/>
          </a:p>
        </p:txBody>
      </p:sp>
    </p:spTree>
    <p:extLst>
      <p:ext uri="{BB962C8B-B14F-4D97-AF65-F5344CB8AC3E}">
        <p14:creationId xmlns:p14="http://schemas.microsoft.com/office/powerpoint/2010/main" val="143441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7B2996-5748-494D-AB83-A34E657C8B30}" type="datetimeFigureOut">
              <a:rPr lang="uk-UA" smtClean="0"/>
              <a:t>04.07.2019</a:t>
            </a:fld>
            <a:endParaRPr lang="uk-UA"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uk-UA"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5A3B4E-C507-41A4-8351-5F591CB6A62A}" type="slidenum">
              <a:rPr lang="uk-UA" smtClean="0"/>
              <a:t>‹#›</a:t>
            </a:fld>
            <a:endParaRPr lang="uk-UA" dirty="0"/>
          </a:p>
        </p:txBody>
      </p:sp>
    </p:spTree>
    <p:extLst>
      <p:ext uri="{BB962C8B-B14F-4D97-AF65-F5344CB8AC3E}">
        <p14:creationId xmlns:p14="http://schemas.microsoft.com/office/powerpoint/2010/main" val="419913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1623A-FBF4-40D7-AA59-B13F6E8799E1}"/>
              </a:ext>
            </a:extLst>
          </p:cNvPr>
          <p:cNvSpPr>
            <a:spLocks noGrp="1"/>
          </p:cNvSpPr>
          <p:nvPr>
            <p:ph type="ctrTitle"/>
          </p:nvPr>
        </p:nvSpPr>
        <p:spPr>
          <a:noFill/>
        </p:spPr>
        <p:txBody>
          <a:bodyPr/>
          <a:lstStyle/>
          <a:p>
            <a:r>
              <a:rPr lang="en-US" dirty="0">
                <a:solidFill>
                  <a:schemeClr val="tx1"/>
                </a:solidFill>
              </a:rPr>
              <a:t>Overview from Java 9</a:t>
            </a:r>
            <a:endParaRPr lang="uk-UA" dirty="0">
              <a:solidFill>
                <a:schemeClr val="tx1"/>
              </a:solidFill>
            </a:endParaRPr>
          </a:p>
        </p:txBody>
      </p:sp>
    </p:spTree>
    <p:extLst>
      <p:ext uri="{BB962C8B-B14F-4D97-AF65-F5344CB8AC3E}">
        <p14:creationId xmlns:p14="http://schemas.microsoft.com/office/powerpoint/2010/main" val="194034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0CA98-389A-4382-BF2E-7F5903124154}"/>
              </a:ext>
            </a:extLst>
          </p:cNvPr>
          <p:cNvSpPr>
            <a:spLocks noGrp="1"/>
          </p:cNvSpPr>
          <p:nvPr>
            <p:ph idx="1"/>
          </p:nvPr>
        </p:nvSpPr>
        <p:spPr>
          <a:xfrm>
            <a:off x="113809" y="76607"/>
            <a:ext cx="10561279" cy="6398621"/>
          </a:xfrm>
        </p:spPr>
        <p:txBody>
          <a:bodyPr>
            <a:normAutofit lnSpcReduction="10000"/>
          </a:bodyPr>
          <a:lstStyle/>
          <a:p>
            <a:r>
              <a:rPr lang="en-US" dirty="0"/>
              <a:t>JEP 269: Convenience Factory Methods for Collections</a:t>
            </a:r>
          </a:p>
          <a:p>
            <a:r>
              <a:rPr lang="en-US" b="1" dirty="0"/>
              <a:t>Motivation</a:t>
            </a:r>
            <a:endParaRPr lang="en-US" dirty="0"/>
          </a:p>
          <a:p>
            <a:r>
              <a:rPr lang="en-US" dirty="0"/>
              <a:t>Makes it easier to create instances of collections and maps with small numbers of elements. New static factory methods on the List, Set, and Map interfaces make it simpler to create immutable instances of those collections.</a:t>
            </a:r>
          </a:p>
          <a:p>
            <a:r>
              <a:rPr lang="en-US" dirty="0"/>
              <a:t>Set&lt;String&gt; alphabet = Set.of("a", "b", "c");</a:t>
            </a:r>
          </a:p>
          <a:p>
            <a:r>
              <a:rPr lang="en-US" dirty="0"/>
              <a:t>1.They are structurally immutable. Elements cannot be added or removed. Calling any mutator method will always cause UnsupportedOperationException to be thrown. However, if the contained elements are themselves mutable, this may cause the Set to behave inconsistently or its contents to appear to change.</a:t>
            </a:r>
          </a:p>
          <a:p>
            <a:r>
              <a:rPr lang="en-US" dirty="0"/>
              <a:t>2.They disallow null elements. Attempts to create them with null elements result in NullPointerException.</a:t>
            </a:r>
          </a:p>
          <a:p>
            <a:r>
              <a:rPr lang="en-US" dirty="0"/>
              <a:t>3.They are serializable if all elements are serializable.</a:t>
            </a:r>
          </a:p>
          <a:p>
            <a:r>
              <a:rPr lang="en-US" dirty="0"/>
              <a:t>4.They reject duplicate elements at creation time. Duplicate elements passed to a static factory method result in IllegalArgumentException.</a:t>
            </a:r>
          </a:p>
          <a:p>
            <a:r>
              <a:rPr lang="en-US" dirty="0"/>
              <a:t>5.The iteration order of set elements is unspecified and is subject to change.</a:t>
            </a:r>
          </a:p>
          <a:p>
            <a:r>
              <a:rPr lang="en-US" dirty="0"/>
              <a:t>6.They are value-based. Callers should make no assumptions about the identity of the returned instances. Factories are free to create new instances or reuse existing ones. Therefore, identity-sensitive operations on these instances (reference equality (==), identity hash code, and synchronization) are unreliable and should be avoided.</a:t>
            </a:r>
          </a:p>
          <a:p>
            <a:endParaRPr lang="uk-UA" dirty="0"/>
          </a:p>
        </p:txBody>
      </p:sp>
    </p:spTree>
    <p:extLst>
      <p:ext uri="{BB962C8B-B14F-4D97-AF65-F5344CB8AC3E}">
        <p14:creationId xmlns:p14="http://schemas.microsoft.com/office/powerpoint/2010/main" val="820852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A5DBD32-B4CC-4DBC-8D2B-A7F0629C1673}"/>
              </a:ext>
            </a:extLst>
          </p:cNvPr>
          <p:cNvSpPr>
            <a:spLocks noGrp="1" noChangeArrowheads="1"/>
          </p:cNvSpPr>
          <p:nvPr>
            <p:ph idx="1"/>
          </p:nvPr>
        </p:nvSpPr>
        <p:spPr bwMode="auto">
          <a:xfrm>
            <a:off x="315543" y="432628"/>
            <a:ext cx="10327647"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1" i="0" u="none" strike="noStrike" cap="none" normalizeH="0" baseline="0" dirty="0">
                <a:ln>
                  <a:noFill/>
                </a:ln>
                <a:solidFill>
                  <a:srgbClr val="000080"/>
                </a:solidFill>
                <a:effectLst/>
                <a:latin typeface="Source Code Pro"/>
              </a:rPr>
              <a:t>public class </a:t>
            </a:r>
            <a:r>
              <a:rPr kumimoji="0" lang="uk-UA" altLang="uk-UA" sz="1200" b="0" i="0" u="none" strike="noStrike" cap="none" normalizeH="0" baseline="0" dirty="0">
                <a:ln>
                  <a:noFill/>
                </a:ln>
                <a:solidFill>
                  <a:srgbClr val="000000"/>
                </a:solidFill>
                <a:effectLst/>
                <a:latin typeface="Source Code Pro"/>
              </a:rPr>
              <a:t>ListTest {</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a:t>
            </a:r>
            <a:r>
              <a:rPr kumimoji="0" lang="uk-UA" altLang="uk-UA" sz="1200" b="1" i="0" u="none" strike="noStrike" cap="none" normalizeH="0" baseline="0" dirty="0">
                <a:ln>
                  <a:noFill/>
                </a:ln>
                <a:solidFill>
                  <a:srgbClr val="000080"/>
                </a:solidFill>
                <a:effectLst/>
                <a:latin typeface="Source Code Pro"/>
              </a:rPr>
              <a:t>public static void </a:t>
            </a:r>
            <a:r>
              <a:rPr kumimoji="0" lang="uk-UA" altLang="uk-UA" sz="1200" b="0" i="0" u="none" strike="noStrike" cap="none" normalizeH="0" baseline="0" dirty="0">
                <a:ln>
                  <a:noFill/>
                </a:ln>
                <a:solidFill>
                  <a:srgbClr val="000000"/>
                </a:solidFill>
                <a:effectLst/>
                <a:latin typeface="Source Code Pro"/>
              </a:rPr>
              <a:t>main(String[] args) {</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a:t>
            </a:r>
            <a:r>
              <a:rPr kumimoji="0" lang="uk-UA" altLang="uk-UA" sz="1200" b="0" i="1" u="none" strike="noStrike" cap="none" normalizeH="0" baseline="0" dirty="0">
                <a:ln>
                  <a:noFill/>
                </a:ln>
                <a:solidFill>
                  <a:srgbClr val="808080"/>
                </a:solidFill>
                <a:effectLst/>
                <a:latin typeface="Source Code Pro"/>
              </a:rPr>
              <a:t>// Create few unmodifiable lists</a:t>
            </a:r>
            <a:br>
              <a:rPr kumimoji="0" lang="uk-UA" altLang="uk-UA" sz="1200" b="0" i="1" u="none" strike="noStrike" cap="none" normalizeH="0" baseline="0" dirty="0">
                <a:ln>
                  <a:noFill/>
                </a:ln>
                <a:solidFill>
                  <a:srgbClr val="808080"/>
                </a:solidFill>
                <a:effectLst/>
                <a:latin typeface="Source Code Pro"/>
              </a:rPr>
            </a:br>
            <a:r>
              <a:rPr kumimoji="0" lang="uk-UA" altLang="uk-UA" sz="1200" b="0" i="1" u="none" strike="noStrike" cap="none" normalizeH="0" baseline="0" dirty="0">
                <a:ln>
                  <a:noFill/>
                </a:ln>
                <a:solidFill>
                  <a:srgbClr val="808080"/>
                </a:solidFill>
                <a:effectLst/>
                <a:latin typeface="Source Code Pro"/>
              </a:rPr>
              <a:t>        </a:t>
            </a:r>
            <a:r>
              <a:rPr kumimoji="0" lang="uk-UA" altLang="uk-UA" sz="1200" b="0" i="0" u="none" strike="noStrike" cap="none" normalizeH="0" baseline="0" dirty="0">
                <a:ln>
                  <a:noFill/>
                </a:ln>
                <a:solidFill>
                  <a:srgbClr val="000000"/>
                </a:solidFill>
                <a:effectLst/>
                <a:latin typeface="Source Code Pro"/>
              </a:rPr>
              <a:t>List&lt;Integer&gt; emptyList = List.</a:t>
            </a:r>
            <a:r>
              <a:rPr kumimoji="0" lang="uk-UA" altLang="uk-UA" sz="1200" b="0" i="1" u="none" strike="noStrike" cap="none" normalizeH="0" baseline="0" dirty="0">
                <a:ln>
                  <a:noFill/>
                </a:ln>
                <a:solidFill>
                  <a:srgbClr val="000000"/>
                </a:solidFill>
                <a:effectLst/>
                <a:latin typeface="Source Code Pro"/>
              </a:rPr>
              <a:t>of</a:t>
            </a:r>
            <a:r>
              <a:rPr kumimoji="0" lang="uk-UA" altLang="uk-UA" sz="1200" b="0" i="0" u="none" strike="noStrike" cap="none" normalizeH="0" baseline="0" dirty="0">
                <a:ln>
                  <a:noFill/>
                </a:ln>
                <a:solidFill>
                  <a:srgbClr val="000000"/>
                </a:solidFill>
                <a:effectLst/>
                <a:latin typeface="Source Code Pro"/>
              </a:rPr>
              <a:t>();</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List&lt;Integer&gt; luckyNumber = List.</a:t>
            </a:r>
            <a:r>
              <a:rPr kumimoji="0" lang="uk-UA" altLang="uk-UA" sz="1200" b="0" i="1" u="none" strike="noStrike" cap="none" normalizeH="0" baseline="0" dirty="0">
                <a:ln>
                  <a:noFill/>
                </a:ln>
                <a:solidFill>
                  <a:srgbClr val="000000"/>
                </a:solidFill>
                <a:effectLst/>
                <a:latin typeface="Source Code Pro"/>
              </a:rPr>
              <a:t>of</a:t>
            </a:r>
            <a:r>
              <a:rPr kumimoji="0" lang="uk-UA" altLang="uk-UA" sz="1200" b="0" i="0" u="none" strike="noStrike" cap="none" normalizeH="0" baseline="0" dirty="0">
                <a:ln>
                  <a:noFill/>
                </a:ln>
                <a:solidFill>
                  <a:srgbClr val="000000"/>
                </a:solidFill>
                <a:effectLst/>
                <a:latin typeface="Source Code Pro"/>
              </a:rPr>
              <a:t>(</a:t>
            </a:r>
            <a:r>
              <a:rPr kumimoji="0" lang="uk-UA" altLang="uk-UA" sz="1200" b="0" i="0" u="none" strike="noStrike" cap="none" normalizeH="0" baseline="0" dirty="0">
                <a:ln>
                  <a:noFill/>
                </a:ln>
                <a:solidFill>
                  <a:srgbClr val="0000FF"/>
                </a:solidFill>
                <a:effectLst/>
                <a:latin typeface="Source Code Pro"/>
              </a:rPr>
              <a:t>19</a:t>
            </a:r>
            <a:r>
              <a:rPr kumimoji="0" lang="uk-UA" altLang="uk-UA" sz="1200" b="0" i="0" u="none" strike="noStrike" cap="none" normalizeH="0" baseline="0" dirty="0">
                <a:ln>
                  <a:noFill/>
                </a:ln>
                <a:solidFill>
                  <a:srgbClr val="000000"/>
                </a:solidFill>
                <a:effectLst/>
                <a:latin typeface="Source Code Pro"/>
              </a:rPr>
              <a:t>);</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List&lt;String&gt; vowels = List.</a:t>
            </a:r>
            <a:r>
              <a:rPr kumimoji="0" lang="uk-UA" altLang="uk-UA" sz="1200" b="0" i="1" u="none" strike="noStrike" cap="none" normalizeH="0" baseline="0" dirty="0">
                <a:ln>
                  <a:noFill/>
                </a:ln>
                <a:solidFill>
                  <a:srgbClr val="000000"/>
                </a:solidFill>
                <a:effectLst/>
                <a:latin typeface="Source Code Pro"/>
              </a:rPr>
              <a:t>of</a:t>
            </a:r>
            <a:r>
              <a:rPr kumimoji="0" lang="uk-UA" altLang="uk-UA" sz="1200" b="0" i="0" u="none" strike="noStrike" cap="none" normalizeH="0" baseline="0" dirty="0">
                <a:ln>
                  <a:noFill/>
                </a:ln>
                <a:solidFill>
                  <a:srgbClr val="000000"/>
                </a:solidFill>
                <a:effectLst/>
                <a:latin typeface="Source Code Pro"/>
              </a:rPr>
              <a:t>(</a:t>
            </a:r>
            <a:r>
              <a:rPr kumimoji="0" lang="uk-UA" altLang="uk-UA" sz="1200" b="1" i="0" u="none" strike="noStrike" cap="none" normalizeH="0" baseline="0" dirty="0">
                <a:ln>
                  <a:noFill/>
                </a:ln>
                <a:solidFill>
                  <a:srgbClr val="008000"/>
                </a:solidFill>
                <a:effectLst/>
                <a:latin typeface="Source Code Pro"/>
              </a:rPr>
              <a:t>"A"</a:t>
            </a:r>
            <a:r>
              <a:rPr kumimoji="0" lang="uk-UA" altLang="uk-UA" sz="1200" b="0" i="0" u="none" strike="noStrike" cap="none" normalizeH="0" baseline="0" dirty="0">
                <a:ln>
                  <a:noFill/>
                </a:ln>
                <a:solidFill>
                  <a:srgbClr val="000000"/>
                </a:solidFill>
                <a:effectLst/>
                <a:latin typeface="Source Code Pro"/>
              </a:rPr>
              <a:t>, </a:t>
            </a:r>
            <a:r>
              <a:rPr kumimoji="0" lang="uk-UA" altLang="uk-UA" sz="1200" b="1" i="0" u="none" strike="noStrike" cap="none" normalizeH="0" baseline="0" dirty="0">
                <a:ln>
                  <a:noFill/>
                </a:ln>
                <a:solidFill>
                  <a:srgbClr val="008000"/>
                </a:solidFill>
                <a:effectLst/>
                <a:latin typeface="Source Code Pro"/>
              </a:rPr>
              <a:t>"E"</a:t>
            </a:r>
            <a:r>
              <a:rPr kumimoji="0" lang="uk-UA" altLang="uk-UA" sz="1200" b="0" i="0" u="none" strike="noStrike" cap="none" normalizeH="0" baseline="0" dirty="0">
                <a:ln>
                  <a:noFill/>
                </a:ln>
                <a:solidFill>
                  <a:srgbClr val="000000"/>
                </a:solidFill>
                <a:effectLst/>
                <a:latin typeface="Source Code Pro"/>
              </a:rPr>
              <a:t>, </a:t>
            </a:r>
            <a:r>
              <a:rPr kumimoji="0" lang="uk-UA" altLang="uk-UA" sz="1200" b="1" i="0" u="none" strike="noStrike" cap="none" normalizeH="0" baseline="0" dirty="0">
                <a:ln>
                  <a:noFill/>
                </a:ln>
                <a:solidFill>
                  <a:srgbClr val="008000"/>
                </a:solidFill>
                <a:effectLst/>
                <a:latin typeface="Source Code Pro"/>
              </a:rPr>
              <a:t>"I"</a:t>
            </a:r>
            <a:r>
              <a:rPr kumimoji="0" lang="uk-UA" altLang="uk-UA" sz="1200" b="0" i="0" u="none" strike="noStrike" cap="none" normalizeH="0" baseline="0" dirty="0">
                <a:ln>
                  <a:noFill/>
                </a:ln>
                <a:solidFill>
                  <a:srgbClr val="000000"/>
                </a:solidFill>
                <a:effectLst/>
                <a:latin typeface="Source Code Pro"/>
              </a:rPr>
              <a:t>, </a:t>
            </a:r>
            <a:r>
              <a:rPr kumimoji="0" lang="uk-UA" altLang="uk-UA" sz="1200" b="1" i="0" u="none" strike="noStrike" cap="none" normalizeH="0" baseline="0" dirty="0">
                <a:ln>
                  <a:noFill/>
                </a:ln>
                <a:solidFill>
                  <a:srgbClr val="008000"/>
                </a:solidFill>
                <a:effectLst/>
                <a:latin typeface="Source Code Pro"/>
              </a:rPr>
              <a:t>"O"</a:t>
            </a:r>
            <a:r>
              <a:rPr kumimoji="0" lang="uk-UA" altLang="uk-UA" sz="1200" b="0" i="0" u="none" strike="noStrike" cap="none" normalizeH="0" baseline="0" dirty="0">
                <a:ln>
                  <a:noFill/>
                </a:ln>
                <a:solidFill>
                  <a:srgbClr val="000000"/>
                </a:solidFill>
                <a:effectLst/>
                <a:latin typeface="Source Code Pro"/>
              </a:rPr>
              <a:t>, </a:t>
            </a:r>
            <a:r>
              <a:rPr kumimoji="0" lang="uk-UA" altLang="uk-UA" sz="1200" b="1" i="0" u="none" strike="noStrike" cap="none" normalizeH="0" baseline="0" dirty="0">
                <a:ln>
                  <a:noFill/>
                </a:ln>
                <a:solidFill>
                  <a:srgbClr val="008000"/>
                </a:solidFill>
                <a:effectLst/>
                <a:latin typeface="Source Code Pro"/>
              </a:rPr>
              <a:t>"U"</a:t>
            </a:r>
            <a:r>
              <a:rPr kumimoji="0" lang="uk-UA" altLang="uk-UA" sz="1200" b="0" i="0" u="none" strike="noStrike" cap="none" normalizeH="0" baseline="0" dirty="0">
                <a:ln>
                  <a:noFill/>
                </a:ln>
                <a:solidFill>
                  <a:srgbClr val="000000"/>
                </a:solidFill>
                <a:effectLst/>
                <a:latin typeface="Source Code Pro"/>
              </a:rPr>
              <a:t>);</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System.</a:t>
            </a:r>
            <a:r>
              <a:rPr kumimoji="0" lang="uk-UA" altLang="uk-UA" sz="1200" b="1" i="1" u="none" strike="noStrike" cap="none" normalizeH="0" baseline="0" dirty="0">
                <a:ln>
                  <a:noFill/>
                </a:ln>
                <a:solidFill>
                  <a:srgbClr val="660E7A"/>
                </a:solidFill>
                <a:effectLst/>
                <a:latin typeface="Source Code Pro"/>
              </a:rPr>
              <a:t>out</a:t>
            </a:r>
            <a:r>
              <a:rPr kumimoji="0" lang="uk-UA" altLang="uk-UA" sz="1200" b="0" i="0" u="none" strike="noStrike" cap="none" normalizeH="0" baseline="0" dirty="0">
                <a:ln>
                  <a:noFill/>
                </a:ln>
                <a:solidFill>
                  <a:srgbClr val="000000"/>
                </a:solidFill>
                <a:effectLst/>
                <a:latin typeface="Source Code Pro"/>
              </a:rPr>
              <a:t>.println(</a:t>
            </a:r>
            <a:r>
              <a:rPr kumimoji="0" lang="uk-UA" altLang="uk-UA" sz="1200" b="1" i="0" u="none" strike="noStrike" cap="none" normalizeH="0" baseline="0" dirty="0">
                <a:ln>
                  <a:noFill/>
                </a:ln>
                <a:solidFill>
                  <a:srgbClr val="008000"/>
                </a:solidFill>
                <a:effectLst/>
                <a:latin typeface="Source Code Pro"/>
              </a:rPr>
              <a:t>"emptyList = " </a:t>
            </a:r>
            <a:r>
              <a:rPr kumimoji="0" lang="uk-UA" altLang="uk-UA" sz="1200" b="0" i="0" u="none" strike="noStrike" cap="none" normalizeH="0" baseline="0" dirty="0">
                <a:ln>
                  <a:noFill/>
                </a:ln>
                <a:solidFill>
                  <a:srgbClr val="000000"/>
                </a:solidFill>
                <a:effectLst/>
                <a:latin typeface="Source Code Pro"/>
              </a:rPr>
              <a:t>+ emptyList);</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System.</a:t>
            </a:r>
            <a:r>
              <a:rPr kumimoji="0" lang="uk-UA" altLang="uk-UA" sz="1200" b="1" i="1" u="none" strike="noStrike" cap="none" normalizeH="0" baseline="0" dirty="0">
                <a:ln>
                  <a:noFill/>
                </a:ln>
                <a:solidFill>
                  <a:srgbClr val="660E7A"/>
                </a:solidFill>
                <a:effectLst/>
                <a:latin typeface="Source Code Pro"/>
              </a:rPr>
              <a:t>out</a:t>
            </a:r>
            <a:r>
              <a:rPr kumimoji="0" lang="uk-UA" altLang="uk-UA" sz="1200" b="0" i="0" u="none" strike="noStrike" cap="none" normalizeH="0" baseline="0" dirty="0">
                <a:ln>
                  <a:noFill/>
                </a:ln>
                <a:solidFill>
                  <a:srgbClr val="000000"/>
                </a:solidFill>
                <a:effectLst/>
                <a:latin typeface="Source Code Pro"/>
              </a:rPr>
              <a:t>.println(</a:t>
            </a:r>
            <a:r>
              <a:rPr kumimoji="0" lang="uk-UA" altLang="uk-UA" sz="1200" b="1" i="0" u="none" strike="noStrike" cap="none" normalizeH="0" baseline="0" dirty="0">
                <a:ln>
                  <a:noFill/>
                </a:ln>
                <a:solidFill>
                  <a:srgbClr val="008000"/>
                </a:solidFill>
                <a:effectLst/>
                <a:latin typeface="Source Code Pro"/>
              </a:rPr>
              <a:t>"singletonList = " </a:t>
            </a:r>
            <a:r>
              <a:rPr kumimoji="0" lang="uk-UA" altLang="uk-UA" sz="1200" b="0" i="0" u="none" strike="noStrike" cap="none" normalizeH="0" baseline="0" dirty="0">
                <a:ln>
                  <a:noFill/>
                </a:ln>
                <a:solidFill>
                  <a:srgbClr val="000000"/>
                </a:solidFill>
                <a:effectLst/>
                <a:latin typeface="Source Code Pro"/>
              </a:rPr>
              <a:t>+ luckyNumber);</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System.</a:t>
            </a:r>
            <a:r>
              <a:rPr kumimoji="0" lang="uk-UA" altLang="uk-UA" sz="1200" b="1" i="1" u="none" strike="noStrike" cap="none" normalizeH="0" baseline="0" dirty="0">
                <a:ln>
                  <a:noFill/>
                </a:ln>
                <a:solidFill>
                  <a:srgbClr val="660E7A"/>
                </a:solidFill>
                <a:effectLst/>
                <a:latin typeface="Source Code Pro"/>
              </a:rPr>
              <a:t>out</a:t>
            </a:r>
            <a:r>
              <a:rPr kumimoji="0" lang="uk-UA" altLang="uk-UA" sz="1200" b="0" i="0" u="none" strike="noStrike" cap="none" normalizeH="0" baseline="0" dirty="0">
                <a:ln>
                  <a:noFill/>
                </a:ln>
                <a:solidFill>
                  <a:srgbClr val="000000"/>
                </a:solidFill>
                <a:effectLst/>
                <a:latin typeface="Source Code Pro"/>
              </a:rPr>
              <a:t>.println(</a:t>
            </a:r>
            <a:r>
              <a:rPr kumimoji="0" lang="uk-UA" altLang="uk-UA" sz="1200" b="1" i="0" u="none" strike="noStrike" cap="none" normalizeH="0" baseline="0" dirty="0">
                <a:ln>
                  <a:noFill/>
                </a:ln>
                <a:solidFill>
                  <a:srgbClr val="008000"/>
                </a:solidFill>
                <a:effectLst/>
                <a:latin typeface="Source Code Pro"/>
              </a:rPr>
              <a:t>"vowels = " </a:t>
            </a:r>
            <a:r>
              <a:rPr kumimoji="0" lang="uk-UA" altLang="uk-UA" sz="1200" b="0" i="0" u="none" strike="noStrike" cap="none" normalizeH="0" baseline="0" dirty="0">
                <a:ln>
                  <a:noFill/>
                </a:ln>
                <a:solidFill>
                  <a:srgbClr val="000000"/>
                </a:solidFill>
                <a:effectLst/>
                <a:latin typeface="Source Code Pro"/>
              </a:rPr>
              <a:t>+ vowels);</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a:t>
            </a:r>
            <a:r>
              <a:rPr kumimoji="0" lang="uk-UA" altLang="uk-UA" sz="1200" b="1" i="0" u="none" strike="noStrike" cap="none" normalizeH="0" baseline="0" dirty="0">
                <a:ln>
                  <a:noFill/>
                </a:ln>
                <a:solidFill>
                  <a:srgbClr val="000080"/>
                </a:solidFill>
                <a:effectLst/>
                <a:latin typeface="Source Code Pro"/>
              </a:rPr>
              <a:t>try </a:t>
            </a:r>
            <a:r>
              <a:rPr kumimoji="0" lang="uk-UA" altLang="uk-UA" sz="1200" b="0" i="0" u="none" strike="noStrike" cap="none" normalizeH="0" baseline="0" dirty="0">
                <a:ln>
                  <a:noFill/>
                </a:ln>
                <a:solidFill>
                  <a:srgbClr val="000000"/>
                </a:solidFill>
                <a:effectLst/>
                <a:latin typeface="Source Code Pro"/>
              </a:rPr>
              <a:t>{</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a:t>
            </a:r>
            <a:r>
              <a:rPr kumimoji="0" lang="uk-UA" altLang="uk-UA" sz="1200" b="0" i="1" u="none" strike="noStrike" cap="none" normalizeH="0" baseline="0" dirty="0">
                <a:ln>
                  <a:noFill/>
                </a:ln>
                <a:solidFill>
                  <a:srgbClr val="808080"/>
                </a:solidFill>
                <a:effectLst/>
                <a:latin typeface="Source Code Pro"/>
              </a:rPr>
              <a:t>// Try using a null element</a:t>
            </a:r>
            <a:br>
              <a:rPr kumimoji="0" lang="uk-UA" altLang="uk-UA" sz="1200" b="0" i="1" u="none" strike="noStrike" cap="none" normalizeH="0" baseline="0" dirty="0">
                <a:ln>
                  <a:noFill/>
                </a:ln>
                <a:solidFill>
                  <a:srgbClr val="808080"/>
                </a:solidFill>
                <a:effectLst/>
                <a:latin typeface="Source Code Pro"/>
              </a:rPr>
            </a:br>
            <a:r>
              <a:rPr kumimoji="0" lang="uk-UA" altLang="uk-UA" sz="1200" b="0" i="1" u="none" strike="noStrike" cap="none" normalizeH="0" baseline="0" dirty="0">
                <a:ln>
                  <a:noFill/>
                </a:ln>
                <a:solidFill>
                  <a:srgbClr val="808080"/>
                </a:solidFill>
                <a:effectLst/>
                <a:latin typeface="Source Code Pro"/>
              </a:rPr>
              <a:t>            </a:t>
            </a:r>
            <a:r>
              <a:rPr kumimoji="0" lang="uk-UA" altLang="uk-UA" sz="1200" b="0" i="0" u="none" strike="noStrike" cap="none" normalizeH="0" baseline="0" dirty="0">
                <a:ln>
                  <a:noFill/>
                </a:ln>
                <a:solidFill>
                  <a:srgbClr val="000000"/>
                </a:solidFill>
                <a:effectLst/>
                <a:latin typeface="Source Code Pro"/>
              </a:rPr>
              <a:t>List&lt;Integer&gt; list = List.</a:t>
            </a:r>
            <a:r>
              <a:rPr kumimoji="0" lang="uk-UA" altLang="uk-UA" sz="1200" b="0" i="1" u="none" strike="noStrike" cap="none" normalizeH="0" baseline="0" dirty="0">
                <a:ln>
                  <a:noFill/>
                </a:ln>
                <a:solidFill>
                  <a:srgbClr val="000000"/>
                </a:solidFill>
                <a:effectLst/>
                <a:latin typeface="Source Code Pro"/>
              </a:rPr>
              <a:t>of</a:t>
            </a:r>
            <a:r>
              <a:rPr kumimoji="0" lang="uk-UA" altLang="uk-UA" sz="1200" b="0" i="0" u="none" strike="noStrike" cap="none" normalizeH="0" baseline="0" dirty="0">
                <a:ln>
                  <a:noFill/>
                </a:ln>
                <a:solidFill>
                  <a:srgbClr val="000000"/>
                </a:solidFill>
                <a:effectLst/>
                <a:latin typeface="Source Code Pro"/>
              </a:rPr>
              <a:t>(</a:t>
            </a:r>
            <a:r>
              <a:rPr kumimoji="0" lang="uk-UA" altLang="uk-UA" sz="1200" b="0" i="0" u="none" strike="noStrike" cap="none" normalizeH="0" baseline="0" dirty="0">
                <a:ln>
                  <a:noFill/>
                </a:ln>
                <a:solidFill>
                  <a:srgbClr val="0000FF"/>
                </a:solidFill>
                <a:effectLst/>
                <a:latin typeface="Source Code Pro"/>
              </a:rPr>
              <a:t>1</a:t>
            </a:r>
            <a:r>
              <a:rPr kumimoji="0" lang="uk-UA" altLang="uk-UA" sz="1200" b="0" i="0" u="none" strike="noStrike" cap="none" normalizeH="0" baseline="0" dirty="0">
                <a:ln>
                  <a:noFill/>
                </a:ln>
                <a:solidFill>
                  <a:srgbClr val="000000"/>
                </a:solidFill>
                <a:effectLst/>
                <a:latin typeface="Source Code Pro"/>
              </a:rPr>
              <a:t>, </a:t>
            </a:r>
            <a:r>
              <a:rPr kumimoji="0" lang="uk-UA" altLang="uk-UA" sz="1200" b="0" i="0" u="none" strike="noStrike" cap="none" normalizeH="0" baseline="0" dirty="0">
                <a:ln>
                  <a:noFill/>
                </a:ln>
                <a:solidFill>
                  <a:srgbClr val="0000FF"/>
                </a:solidFill>
                <a:effectLst/>
                <a:latin typeface="Source Code Pro"/>
              </a:rPr>
              <a:t>2</a:t>
            </a:r>
            <a:r>
              <a:rPr kumimoji="0" lang="uk-UA" altLang="uk-UA" sz="1200" b="0" i="0" u="none" strike="noStrike" cap="none" normalizeH="0" baseline="0" dirty="0">
                <a:ln>
                  <a:noFill/>
                </a:ln>
                <a:solidFill>
                  <a:srgbClr val="000000"/>
                </a:solidFill>
                <a:effectLst/>
                <a:latin typeface="Source Code Pro"/>
              </a:rPr>
              <a:t>, </a:t>
            </a:r>
            <a:r>
              <a:rPr kumimoji="0" lang="uk-UA" altLang="uk-UA" sz="1200" b="1" i="0" u="none" strike="noStrike" cap="none" normalizeH="0" baseline="0" dirty="0">
                <a:ln>
                  <a:noFill/>
                </a:ln>
                <a:solidFill>
                  <a:srgbClr val="000080"/>
                </a:solidFill>
                <a:effectLst/>
                <a:latin typeface="Source Code Pro"/>
              </a:rPr>
              <a:t>null</a:t>
            </a:r>
            <a:r>
              <a:rPr kumimoji="0" lang="uk-UA" altLang="uk-UA" sz="1200" b="0" i="0" u="none" strike="noStrike" cap="none" normalizeH="0" baseline="0" dirty="0">
                <a:ln>
                  <a:noFill/>
                </a:ln>
                <a:solidFill>
                  <a:srgbClr val="000000"/>
                </a:solidFill>
                <a:effectLst/>
                <a:latin typeface="Source Code Pro"/>
              </a:rPr>
              <a:t>, </a:t>
            </a:r>
            <a:r>
              <a:rPr kumimoji="0" lang="uk-UA" altLang="uk-UA" sz="1200" b="0" i="0" u="none" strike="noStrike" cap="none" normalizeH="0" baseline="0" dirty="0">
                <a:ln>
                  <a:noFill/>
                </a:ln>
                <a:solidFill>
                  <a:srgbClr val="0000FF"/>
                </a:solidFill>
                <a:effectLst/>
                <a:latin typeface="Source Code Pro"/>
              </a:rPr>
              <a:t>3</a:t>
            </a:r>
            <a:r>
              <a:rPr kumimoji="0" lang="uk-UA" altLang="uk-UA" sz="1200" b="0" i="0" u="none" strike="noStrike" cap="none" normalizeH="0" baseline="0" dirty="0">
                <a:ln>
                  <a:noFill/>
                </a:ln>
                <a:solidFill>
                  <a:srgbClr val="000000"/>
                </a:solidFill>
                <a:effectLst/>
                <a:latin typeface="Source Code Pro"/>
              </a:rPr>
              <a:t>);</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 </a:t>
            </a:r>
            <a:r>
              <a:rPr kumimoji="0" lang="uk-UA" altLang="uk-UA" sz="1200" b="1" i="0" u="none" strike="noStrike" cap="none" normalizeH="0" baseline="0" dirty="0">
                <a:ln>
                  <a:noFill/>
                </a:ln>
                <a:solidFill>
                  <a:srgbClr val="000080"/>
                </a:solidFill>
                <a:effectLst/>
                <a:latin typeface="Source Code Pro"/>
              </a:rPr>
              <a:t>catch</a:t>
            </a:r>
            <a:r>
              <a:rPr kumimoji="0" lang="uk-UA" altLang="uk-UA" sz="1200" b="0" i="0" u="none" strike="noStrike" cap="none" normalizeH="0" baseline="0" dirty="0">
                <a:ln>
                  <a:noFill/>
                </a:ln>
                <a:solidFill>
                  <a:srgbClr val="000000"/>
                </a:solidFill>
                <a:effectLst/>
                <a:latin typeface="Source Code Pro"/>
              </a:rPr>
              <a:t>(NullPointerException e) {</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System.</a:t>
            </a:r>
            <a:r>
              <a:rPr kumimoji="0" lang="uk-UA" altLang="uk-UA" sz="1200" b="1" i="1" u="none" strike="noStrike" cap="none" normalizeH="0" baseline="0" dirty="0">
                <a:ln>
                  <a:noFill/>
                </a:ln>
                <a:solidFill>
                  <a:srgbClr val="660E7A"/>
                </a:solidFill>
                <a:effectLst/>
                <a:latin typeface="Source Code Pro"/>
              </a:rPr>
              <a:t>out</a:t>
            </a:r>
            <a:r>
              <a:rPr kumimoji="0" lang="uk-UA" altLang="uk-UA" sz="1200" b="0" i="0" u="none" strike="noStrike" cap="none" normalizeH="0" baseline="0" dirty="0">
                <a:ln>
                  <a:noFill/>
                </a:ln>
                <a:solidFill>
                  <a:srgbClr val="000000"/>
                </a:solidFill>
                <a:effectLst/>
                <a:latin typeface="Source Code Pro"/>
              </a:rPr>
              <a:t>.println(</a:t>
            </a:r>
            <a:r>
              <a:rPr kumimoji="0" lang="uk-UA" altLang="uk-UA" sz="1200" b="1" i="0" u="none" strike="noStrike" cap="none" normalizeH="0" baseline="0" dirty="0">
                <a:ln>
                  <a:noFill/>
                </a:ln>
                <a:solidFill>
                  <a:srgbClr val="008000"/>
                </a:solidFill>
                <a:effectLst/>
                <a:latin typeface="Source Code Pro"/>
              </a:rPr>
              <a:t>"Nulls not allowed in List.of()."</a:t>
            </a:r>
            <a:r>
              <a:rPr kumimoji="0" lang="uk-UA" altLang="uk-UA" sz="1200" b="0" i="0" u="none" strike="noStrike" cap="none" normalizeH="0" baseline="0" dirty="0">
                <a:ln>
                  <a:noFill/>
                </a:ln>
                <a:solidFill>
                  <a:srgbClr val="000000"/>
                </a:solidFill>
                <a:effectLst/>
                <a:latin typeface="Source Code Pro"/>
              </a:rPr>
              <a:t>);</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a:t>
            </a:r>
            <a:r>
              <a:rPr kumimoji="0" lang="uk-UA" altLang="uk-UA" sz="1200" b="1" i="0" u="none" strike="noStrike" cap="none" normalizeH="0" baseline="0" dirty="0">
                <a:ln>
                  <a:noFill/>
                </a:ln>
                <a:solidFill>
                  <a:srgbClr val="000080"/>
                </a:solidFill>
                <a:effectLst/>
                <a:latin typeface="Source Code Pro"/>
              </a:rPr>
              <a:t>try </a:t>
            </a:r>
            <a:r>
              <a:rPr kumimoji="0" lang="uk-UA" altLang="uk-UA" sz="1200" b="0" i="0" u="none" strike="noStrike" cap="none" normalizeH="0" baseline="0" dirty="0">
                <a:ln>
                  <a:noFill/>
                </a:ln>
                <a:solidFill>
                  <a:srgbClr val="000000"/>
                </a:solidFill>
                <a:effectLst/>
                <a:latin typeface="Source Code Pro"/>
              </a:rPr>
              <a:t>{</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a:t>
            </a:r>
            <a:r>
              <a:rPr kumimoji="0" lang="uk-UA" altLang="uk-UA" sz="1200" b="0" i="1" u="none" strike="noStrike" cap="none" normalizeH="0" baseline="0" dirty="0">
                <a:ln>
                  <a:noFill/>
                </a:ln>
                <a:solidFill>
                  <a:srgbClr val="808080"/>
                </a:solidFill>
                <a:effectLst/>
                <a:latin typeface="Source Code Pro"/>
              </a:rPr>
              <a:t>// Try adding an element</a:t>
            </a:r>
            <a:br>
              <a:rPr kumimoji="0" lang="uk-UA" altLang="uk-UA" sz="1200" b="0" i="1" u="none" strike="noStrike" cap="none" normalizeH="0" baseline="0" dirty="0">
                <a:ln>
                  <a:noFill/>
                </a:ln>
                <a:solidFill>
                  <a:srgbClr val="808080"/>
                </a:solidFill>
                <a:effectLst/>
                <a:latin typeface="Source Code Pro"/>
              </a:rPr>
            </a:br>
            <a:r>
              <a:rPr kumimoji="0" lang="uk-UA" altLang="uk-UA" sz="1200" b="0" i="1" u="none" strike="noStrike" cap="none" normalizeH="0" baseline="0" dirty="0">
                <a:ln>
                  <a:noFill/>
                </a:ln>
                <a:solidFill>
                  <a:srgbClr val="808080"/>
                </a:solidFill>
                <a:effectLst/>
                <a:latin typeface="Source Code Pro"/>
              </a:rPr>
              <a:t>            </a:t>
            </a:r>
            <a:r>
              <a:rPr kumimoji="0" lang="uk-UA" altLang="uk-UA" sz="1200" b="0" i="0" u="none" strike="noStrike" cap="none" normalizeH="0" baseline="0" dirty="0">
                <a:ln>
                  <a:noFill/>
                </a:ln>
                <a:solidFill>
                  <a:srgbClr val="000000"/>
                </a:solidFill>
                <a:effectLst/>
                <a:latin typeface="Source Code Pro"/>
              </a:rPr>
              <a:t>luckyNumber.add(</a:t>
            </a:r>
            <a:r>
              <a:rPr kumimoji="0" lang="uk-UA" altLang="uk-UA" sz="1200" b="0" i="0" u="none" strike="noStrike" cap="none" normalizeH="0" baseline="0" dirty="0">
                <a:ln>
                  <a:noFill/>
                </a:ln>
                <a:solidFill>
                  <a:srgbClr val="0000FF"/>
                </a:solidFill>
                <a:effectLst/>
                <a:latin typeface="Source Code Pro"/>
              </a:rPr>
              <a:t>8</a:t>
            </a:r>
            <a:r>
              <a:rPr kumimoji="0" lang="uk-UA" altLang="uk-UA" sz="1200" b="0" i="0" u="none" strike="noStrike" cap="none" normalizeH="0" baseline="0" dirty="0">
                <a:ln>
                  <a:noFill/>
                </a:ln>
                <a:solidFill>
                  <a:srgbClr val="000000"/>
                </a:solidFill>
                <a:effectLst/>
                <a:latin typeface="Source Code Pro"/>
              </a:rPr>
              <a:t>);</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 </a:t>
            </a:r>
            <a:r>
              <a:rPr kumimoji="0" lang="uk-UA" altLang="uk-UA" sz="1200" b="1" i="0" u="none" strike="noStrike" cap="none" normalizeH="0" baseline="0" dirty="0">
                <a:ln>
                  <a:noFill/>
                </a:ln>
                <a:solidFill>
                  <a:srgbClr val="000080"/>
                </a:solidFill>
                <a:effectLst/>
                <a:latin typeface="Source Code Pro"/>
              </a:rPr>
              <a:t>catch</a:t>
            </a:r>
            <a:r>
              <a:rPr kumimoji="0" lang="uk-UA" altLang="uk-UA" sz="1200" b="0" i="0" u="none" strike="noStrike" cap="none" normalizeH="0" baseline="0" dirty="0">
                <a:ln>
                  <a:noFill/>
                </a:ln>
                <a:solidFill>
                  <a:srgbClr val="000000"/>
                </a:solidFill>
                <a:effectLst/>
                <a:latin typeface="Source Code Pro"/>
              </a:rPr>
              <a:t>(UnsupportedOperationException e) {</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System.</a:t>
            </a:r>
            <a:r>
              <a:rPr kumimoji="0" lang="uk-UA" altLang="uk-UA" sz="1200" b="1" i="1" u="none" strike="noStrike" cap="none" normalizeH="0" baseline="0" dirty="0">
                <a:ln>
                  <a:noFill/>
                </a:ln>
                <a:solidFill>
                  <a:srgbClr val="660E7A"/>
                </a:solidFill>
                <a:effectLst/>
                <a:latin typeface="Source Code Pro"/>
              </a:rPr>
              <a:t>out</a:t>
            </a:r>
            <a:r>
              <a:rPr kumimoji="0" lang="uk-UA" altLang="uk-UA" sz="1200" b="0" i="0" u="none" strike="noStrike" cap="none" normalizeH="0" baseline="0" dirty="0">
                <a:ln>
                  <a:noFill/>
                </a:ln>
                <a:solidFill>
                  <a:srgbClr val="000000"/>
                </a:solidFill>
                <a:effectLst/>
                <a:latin typeface="Source Code Pro"/>
              </a:rPr>
              <a:t>.println(</a:t>
            </a:r>
            <a:r>
              <a:rPr kumimoji="0" lang="uk-UA" altLang="uk-UA" sz="1200" b="1" i="0" u="none" strike="noStrike" cap="none" normalizeH="0" baseline="0" dirty="0">
                <a:ln>
                  <a:noFill/>
                </a:ln>
                <a:solidFill>
                  <a:srgbClr val="008000"/>
                </a:solidFill>
                <a:effectLst/>
                <a:latin typeface="Source Code Pro"/>
              </a:rPr>
              <a:t>"Cannot add an element."</a:t>
            </a:r>
            <a:r>
              <a:rPr kumimoji="0" lang="uk-UA" altLang="uk-UA" sz="1200" b="0" i="0" u="none" strike="noStrike" cap="none" normalizeH="0" baseline="0" dirty="0">
                <a:ln>
                  <a:noFill/>
                </a:ln>
                <a:solidFill>
                  <a:srgbClr val="000000"/>
                </a:solidFill>
                <a:effectLst/>
                <a:latin typeface="Source Code Pro"/>
              </a:rPr>
              <a:t>);</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a:t>
            </a:r>
            <a:r>
              <a:rPr kumimoji="0" lang="uk-UA" altLang="uk-UA" sz="1200" b="1" i="0" u="none" strike="noStrike" cap="none" normalizeH="0" baseline="0" dirty="0">
                <a:ln>
                  <a:noFill/>
                </a:ln>
                <a:solidFill>
                  <a:srgbClr val="000080"/>
                </a:solidFill>
                <a:effectLst/>
                <a:latin typeface="Source Code Pro"/>
              </a:rPr>
              <a:t>try </a:t>
            </a:r>
            <a:r>
              <a:rPr kumimoji="0" lang="uk-UA" altLang="uk-UA" sz="1200" b="0" i="0" u="none" strike="noStrike" cap="none" normalizeH="0" baseline="0" dirty="0">
                <a:ln>
                  <a:noFill/>
                </a:ln>
                <a:solidFill>
                  <a:srgbClr val="000000"/>
                </a:solidFill>
                <a:effectLst/>
                <a:latin typeface="Source Code Pro"/>
              </a:rPr>
              <a:t>{</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a:t>
            </a:r>
            <a:r>
              <a:rPr kumimoji="0" lang="uk-UA" altLang="uk-UA" sz="1200" b="0" i="1" u="none" strike="noStrike" cap="none" normalizeH="0" baseline="0" dirty="0">
                <a:ln>
                  <a:noFill/>
                </a:ln>
                <a:solidFill>
                  <a:srgbClr val="808080"/>
                </a:solidFill>
                <a:effectLst/>
                <a:latin typeface="Source Code Pro"/>
              </a:rPr>
              <a:t>// Try removing an element</a:t>
            </a:r>
            <a:br>
              <a:rPr kumimoji="0" lang="uk-UA" altLang="uk-UA" sz="1200" b="0" i="1" u="none" strike="noStrike" cap="none" normalizeH="0" baseline="0" dirty="0">
                <a:ln>
                  <a:noFill/>
                </a:ln>
                <a:solidFill>
                  <a:srgbClr val="808080"/>
                </a:solidFill>
                <a:effectLst/>
                <a:latin typeface="Source Code Pro"/>
              </a:rPr>
            </a:br>
            <a:r>
              <a:rPr kumimoji="0" lang="uk-UA" altLang="uk-UA" sz="1200" b="0" i="1" u="none" strike="noStrike" cap="none" normalizeH="0" baseline="0" dirty="0">
                <a:ln>
                  <a:noFill/>
                </a:ln>
                <a:solidFill>
                  <a:srgbClr val="808080"/>
                </a:solidFill>
                <a:effectLst/>
                <a:latin typeface="Source Code Pro"/>
              </a:rPr>
              <a:t>            </a:t>
            </a:r>
            <a:r>
              <a:rPr kumimoji="0" lang="uk-UA" altLang="uk-UA" sz="1200" b="0" i="0" u="none" strike="noStrike" cap="none" normalizeH="0" baseline="0" dirty="0">
                <a:ln>
                  <a:noFill/>
                </a:ln>
                <a:solidFill>
                  <a:srgbClr val="000000"/>
                </a:solidFill>
                <a:effectLst/>
                <a:latin typeface="Source Code Pro"/>
              </a:rPr>
              <a:t>luckyNumber.remove(</a:t>
            </a:r>
            <a:r>
              <a:rPr kumimoji="0" lang="uk-UA" altLang="uk-UA" sz="1200" b="0" i="0" u="none" strike="noStrike" cap="none" normalizeH="0" baseline="0" dirty="0">
                <a:ln>
                  <a:noFill/>
                </a:ln>
                <a:solidFill>
                  <a:srgbClr val="0000FF"/>
                </a:solidFill>
                <a:effectLst/>
                <a:latin typeface="Source Code Pro"/>
              </a:rPr>
              <a:t>0</a:t>
            </a:r>
            <a:r>
              <a:rPr kumimoji="0" lang="uk-UA" altLang="uk-UA" sz="1200" b="0" i="0" u="none" strike="noStrike" cap="none" normalizeH="0" baseline="0" dirty="0">
                <a:ln>
                  <a:noFill/>
                </a:ln>
                <a:solidFill>
                  <a:srgbClr val="000000"/>
                </a:solidFill>
                <a:effectLst/>
                <a:latin typeface="Source Code Pro"/>
              </a:rPr>
              <a:t>);</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 </a:t>
            </a:r>
            <a:r>
              <a:rPr kumimoji="0" lang="uk-UA" altLang="uk-UA" sz="1200" b="1" i="0" u="none" strike="noStrike" cap="none" normalizeH="0" baseline="0" dirty="0">
                <a:ln>
                  <a:noFill/>
                </a:ln>
                <a:solidFill>
                  <a:srgbClr val="000080"/>
                </a:solidFill>
                <a:effectLst/>
                <a:latin typeface="Source Code Pro"/>
              </a:rPr>
              <a:t>catch</a:t>
            </a:r>
            <a:r>
              <a:rPr kumimoji="0" lang="uk-UA" altLang="uk-UA" sz="1200" b="0" i="0" u="none" strike="noStrike" cap="none" normalizeH="0" baseline="0" dirty="0">
                <a:ln>
                  <a:noFill/>
                </a:ln>
                <a:solidFill>
                  <a:srgbClr val="000000"/>
                </a:solidFill>
                <a:effectLst/>
                <a:latin typeface="Source Code Pro"/>
              </a:rPr>
              <a:t>(UnsupportedOperationException e) {</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System.</a:t>
            </a:r>
            <a:r>
              <a:rPr kumimoji="0" lang="uk-UA" altLang="uk-UA" sz="1200" b="1" i="1" u="none" strike="noStrike" cap="none" normalizeH="0" baseline="0" dirty="0">
                <a:ln>
                  <a:noFill/>
                </a:ln>
                <a:solidFill>
                  <a:srgbClr val="660E7A"/>
                </a:solidFill>
                <a:effectLst/>
                <a:latin typeface="Source Code Pro"/>
              </a:rPr>
              <a:t>out</a:t>
            </a:r>
            <a:r>
              <a:rPr kumimoji="0" lang="uk-UA" altLang="uk-UA" sz="1200" b="0" i="0" u="none" strike="noStrike" cap="none" normalizeH="0" baseline="0" dirty="0">
                <a:ln>
                  <a:noFill/>
                </a:ln>
                <a:solidFill>
                  <a:srgbClr val="000000"/>
                </a:solidFill>
                <a:effectLst/>
                <a:latin typeface="Source Code Pro"/>
              </a:rPr>
              <a:t>.println(</a:t>
            </a:r>
            <a:r>
              <a:rPr kumimoji="0" lang="uk-UA" altLang="uk-UA" sz="1200" b="1" i="0" u="none" strike="noStrike" cap="none" normalizeH="0" baseline="0" dirty="0">
                <a:ln>
                  <a:noFill/>
                </a:ln>
                <a:solidFill>
                  <a:srgbClr val="008000"/>
                </a:solidFill>
                <a:effectLst/>
                <a:latin typeface="Source Code Pro"/>
              </a:rPr>
              <a:t>"Cannot remove an element."</a:t>
            </a:r>
            <a:r>
              <a:rPr kumimoji="0" lang="uk-UA" altLang="uk-UA" sz="1200" b="0" i="0" u="none" strike="noStrike" cap="none" normalizeH="0" baseline="0" dirty="0">
                <a:ln>
                  <a:noFill/>
                </a:ln>
                <a:solidFill>
                  <a:srgbClr val="000000"/>
                </a:solidFill>
                <a:effectLst/>
                <a:latin typeface="Source Code Pro"/>
              </a:rPr>
              <a:t>);</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    }</a:t>
            </a:r>
            <a:br>
              <a:rPr kumimoji="0" lang="uk-UA" altLang="uk-UA" sz="1200" b="0" i="0" u="none" strike="noStrike" cap="none" normalizeH="0" baseline="0" dirty="0">
                <a:ln>
                  <a:noFill/>
                </a:ln>
                <a:solidFill>
                  <a:srgbClr val="000000"/>
                </a:solidFill>
                <a:effectLst/>
                <a:latin typeface="Source Code Pro"/>
              </a:rPr>
            </a:br>
            <a:r>
              <a:rPr kumimoji="0" lang="uk-UA" altLang="uk-UA" sz="1200" b="0" i="0" u="none" strike="noStrike" cap="none" normalizeH="0" baseline="0" dirty="0">
                <a:ln>
                  <a:noFill/>
                </a:ln>
                <a:solidFill>
                  <a:srgbClr val="000000"/>
                </a:solidFill>
                <a:effectLst/>
                <a:latin typeface="Source Code Pro"/>
              </a:rPr>
              <a:t>}</a:t>
            </a:r>
            <a:endParaRPr kumimoji="0" lang="uk-UA" altLang="uk-UA" sz="1200" b="0" i="0" u="none" strike="noStrike" cap="none" normalizeH="0" baseline="0" dirty="0">
              <a:ln>
                <a:noFill/>
              </a:ln>
              <a:solidFill>
                <a:schemeClr val="tx1"/>
              </a:solidFill>
              <a:effectLst/>
              <a:latin typeface="Source Code Pro"/>
            </a:endParaRPr>
          </a:p>
        </p:txBody>
      </p:sp>
    </p:spTree>
    <p:extLst>
      <p:ext uri="{BB962C8B-B14F-4D97-AF65-F5344CB8AC3E}">
        <p14:creationId xmlns:p14="http://schemas.microsoft.com/office/powerpoint/2010/main" val="1139714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B206-035C-47AE-BB3E-44686A04A886}"/>
              </a:ext>
            </a:extLst>
          </p:cNvPr>
          <p:cNvSpPr>
            <a:spLocks noGrp="1"/>
          </p:cNvSpPr>
          <p:nvPr>
            <p:ph type="title"/>
          </p:nvPr>
        </p:nvSpPr>
        <p:spPr/>
        <p:txBody>
          <a:bodyPr/>
          <a:lstStyle/>
          <a:p>
            <a:r>
              <a:rPr lang="en-US" dirty="0"/>
              <a:t>Content</a:t>
            </a:r>
            <a:endParaRPr lang="uk-UA" dirty="0"/>
          </a:p>
        </p:txBody>
      </p:sp>
      <p:sp>
        <p:nvSpPr>
          <p:cNvPr id="3" name="Content Placeholder 2">
            <a:extLst>
              <a:ext uri="{FF2B5EF4-FFF2-40B4-BE49-F238E27FC236}">
                <a16:creationId xmlns:a16="http://schemas.microsoft.com/office/drawing/2014/main" id="{35FD1639-09CE-471C-AE8A-C5C374F0C4E9}"/>
              </a:ext>
            </a:extLst>
          </p:cNvPr>
          <p:cNvSpPr>
            <a:spLocks noGrp="1"/>
          </p:cNvSpPr>
          <p:nvPr>
            <p:ph idx="1"/>
          </p:nvPr>
        </p:nvSpPr>
        <p:spPr/>
        <p:txBody>
          <a:bodyPr/>
          <a:lstStyle/>
          <a:p>
            <a:r>
              <a:rPr lang="en-US" dirty="0"/>
              <a:t>1) Compact Strings</a:t>
            </a:r>
          </a:p>
          <a:p>
            <a:r>
              <a:rPr lang="en-US" dirty="0"/>
              <a:t>2) Logging and Service</a:t>
            </a:r>
          </a:p>
          <a:p>
            <a:r>
              <a:rPr lang="en-US" dirty="0"/>
              <a:t>3) Collection Static Factory Methods</a:t>
            </a:r>
            <a:endParaRPr lang="uk-UA" dirty="0"/>
          </a:p>
        </p:txBody>
      </p:sp>
    </p:spTree>
    <p:extLst>
      <p:ext uri="{BB962C8B-B14F-4D97-AF65-F5344CB8AC3E}">
        <p14:creationId xmlns:p14="http://schemas.microsoft.com/office/powerpoint/2010/main" val="393931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A6D5-D312-4207-88EF-F6EA2B3B849E}"/>
              </a:ext>
            </a:extLst>
          </p:cNvPr>
          <p:cNvSpPr>
            <a:spLocks noGrp="1"/>
          </p:cNvSpPr>
          <p:nvPr>
            <p:ph type="title"/>
          </p:nvPr>
        </p:nvSpPr>
        <p:spPr/>
        <p:txBody>
          <a:bodyPr/>
          <a:lstStyle/>
          <a:p>
            <a:r>
              <a:rPr lang="en-US" dirty="0"/>
              <a:t>COMPACT STRINGS</a:t>
            </a:r>
            <a:endParaRPr lang="uk-UA" dirty="0"/>
          </a:p>
        </p:txBody>
      </p:sp>
      <p:sp>
        <p:nvSpPr>
          <p:cNvPr id="3" name="Text Placeholder 2">
            <a:extLst>
              <a:ext uri="{FF2B5EF4-FFF2-40B4-BE49-F238E27FC236}">
                <a16:creationId xmlns:a16="http://schemas.microsoft.com/office/drawing/2014/main" id="{C0B0F4F5-36A6-45AC-9757-9F39048AA527}"/>
              </a:ext>
            </a:extLst>
          </p:cNvPr>
          <p:cNvSpPr>
            <a:spLocks noGrp="1"/>
          </p:cNvSpPr>
          <p:nvPr>
            <p:ph type="body" idx="1"/>
          </p:nvPr>
        </p:nvSpPr>
        <p:spPr/>
        <p:txBody>
          <a:bodyPr/>
          <a:lstStyle/>
          <a:p>
            <a:endParaRPr lang="uk-UA" dirty="0"/>
          </a:p>
        </p:txBody>
      </p:sp>
    </p:spTree>
    <p:extLst>
      <p:ext uri="{BB962C8B-B14F-4D97-AF65-F5344CB8AC3E}">
        <p14:creationId xmlns:p14="http://schemas.microsoft.com/office/powerpoint/2010/main" val="2714286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306AB81-E3C1-46E8-B85A-B6703084DCF3}"/>
              </a:ext>
            </a:extLst>
          </p:cNvPr>
          <p:cNvPicPr>
            <a:picLocks noGrp="1" noChangeAspect="1"/>
          </p:cNvPicPr>
          <p:nvPr>
            <p:ph idx="1"/>
          </p:nvPr>
        </p:nvPicPr>
        <p:blipFill>
          <a:blip r:embed="rId2"/>
          <a:stretch>
            <a:fillRect/>
          </a:stretch>
        </p:blipFill>
        <p:spPr>
          <a:xfrm>
            <a:off x="441103" y="223284"/>
            <a:ext cx="9532236" cy="6634716"/>
          </a:xfrm>
          <a:prstGeom prst="rect">
            <a:avLst/>
          </a:prstGeom>
        </p:spPr>
      </p:pic>
    </p:spTree>
    <p:extLst>
      <p:ext uri="{BB962C8B-B14F-4D97-AF65-F5344CB8AC3E}">
        <p14:creationId xmlns:p14="http://schemas.microsoft.com/office/powerpoint/2010/main" val="2177099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DD3A07-3813-4AEA-955D-59880F8340DF}"/>
              </a:ext>
            </a:extLst>
          </p:cNvPr>
          <p:cNvPicPr>
            <a:picLocks noChangeAspect="1"/>
          </p:cNvPicPr>
          <p:nvPr/>
        </p:nvPicPr>
        <p:blipFill>
          <a:blip r:embed="rId2"/>
          <a:stretch>
            <a:fillRect/>
          </a:stretch>
        </p:blipFill>
        <p:spPr>
          <a:xfrm>
            <a:off x="324077" y="116958"/>
            <a:ext cx="9925709" cy="6742023"/>
          </a:xfrm>
          <a:prstGeom prst="rect">
            <a:avLst/>
          </a:prstGeom>
        </p:spPr>
      </p:pic>
    </p:spTree>
    <p:extLst>
      <p:ext uri="{BB962C8B-B14F-4D97-AF65-F5344CB8AC3E}">
        <p14:creationId xmlns:p14="http://schemas.microsoft.com/office/powerpoint/2010/main" val="113521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9F96-6752-4288-AC92-53B6EFD35404}"/>
              </a:ext>
            </a:extLst>
          </p:cNvPr>
          <p:cNvSpPr>
            <a:spLocks noGrp="1"/>
          </p:cNvSpPr>
          <p:nvPr>
            <p:ph type="title"/>
          </p:nvPr>
        </p:nvSpPr>
        <p:spPr/>
        <p:txBody>
          <a:bodyPr/>
          <a:lstStyle/>
          <a:p>
            <a:r>
              <a:rPr lang="en-US" dirty="0"/>
              <a:t>LOGGING AND SERVICE</a:t>
            </a:r>
            <a:endParaRPr lang="uk-UA" dirty="0"/>
          </a:p>
        </p:txBody>
      </p:sp>
    </p:spTree>
    <p:extLst>
      <p:ext uri="{BB962C8B-B14F-4D97-AF65-F5344CB8AC3E}">
        <p14:creationId xmlns:p14="http://schemas.microsoft.com/office/powerpoint/2010/main" val="33064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CA2F7E-DB1B-4EF9-8AB4-64941A2D755D}"/>
              </a:ext>
            </a:extLst>
          </p:cNvPr>
          <p:cNvSpPr>
            <a:spLocks noGrp="1"/>
          </p:cNvSpPr>
          <p:nvPr>
            <p:ph idx="1"/>
          </p:nvPr>
        </p:nvSpPr>
        <p:spPr/>
        <p:txBody>
          <a:bodyPr/>
          <a:lstStyle/>
          <a:p>
            <a:r>
              <a:rPr lang="en-US" dirty="0"/>
              <a:t>JEP 264 Platform Logging and Service</a:t>
            </a:r>
          </a:p>
          <a:p>
            <a:r>
              <a:rPr lang="en-US" dirty="0"/>
              <a:t>1.java.util.ServiceLoader API, LoggerFinder implementation is located and loaded using the system class loader.</a:t>
            </a:r>
          </a:p>
          <a:p>
            <a:r>
              <a:rPr lang="en-US" dirty="0"/>
              <a:t>2.If no concrete implementation is found, the JDK internal default implementation of the LoggerFinder service is used. </a:t>
            </a:r>
          </a:p>
          <a:p>
            <a:r>
              <a:rPr lang="en-US" dirty="0"/>
              <a:t>3.The default implementation of the service uses java.util.logging as a backend when the java.logging module, by default, log messages are routed to java.util.logging.Logger as before. </a:t>
            </a:r>
          </a:p>
          <a:p>
            <a:r>
              <a:rPr lang="en-US" dirty="0"/>
              <a:t>4.LoggerFinder service makes it possible for an application/framework to plug in its own external logging backend, without needing to configure both java.util.logging and that backend.</a:t>
            </a:r>
          </a:p>
          <a:p>
            <a:endParaRPr lang="uk-UA" dirty="0"/>
          </a:p>
        </p:txBody>
      </p:sp>
    </p:spTree>
    <p:extLst>
      <p:ext uri="{BB962C8B-B14F-4D97-AF65-F5344CB8AC3E}">
        <p14:creationId xmlns:p14="http://schemas.microsoft.com/office/powerpoint/2010/main" val="3294624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6E48B51-3B48-43F5-9700-FAFD130AF7BF}"/>
              </a:ext>
            </a:extLst>
          </p:cNvPr>
          <p:cNvPicPr>
            <a:picLocks noGrp="1" noChangeAspect="1"/>
          </p:cNvPicPr>
          <p:nvPr>
            <p:ph idx="1"/>
          </p:nvPr>
        </p:nvPicPr>
        <p:blipFill>
          <a:blip r:embed="rId2"/>
          <a:stretch>
            <a:fillRect/>
          </a:stretch>
        </p:blipFill>
        <p:spPr>
          <a:xfrm>
            <a:off x="422682" y="1030738"/>
            <a:ext cx="8596312" cy="2845043"/>
          </a:xfrm>
          <a:prstGeom prst="rect">
            <a:avLst/>
          </a:prstGeom>
        </p:spPr>
      </p:pic>
    </p:spTree>
    <p:extLst>
      <p:ext uri="{BB962C8B-B14F-4D97-AF65-F5344CB8AC3E}">
        <p14:creationId xmlns:p14="http://schemas.microsoft.com/office/powerpoint/2010/main" val="25642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EB4C-6DB2-4488-B0E0-AF7BE8241BD4}"/>
              </a:ext>
            </a:extLst>
          </p:cNvPr>
          <p:cNvSpPr>
            <a:spLocks noGrp="1"/>
          </p:cNvSpPr>
          <p:nvPr>
            <p:ph type="title"/>
          </p:nvPr>
        </p:nvSpPr>
        <p:spPr>
          <a:xfrm>
            <a:off x="315827" y="2768600"/>
            <a:ext cx="8596668" cy="1320800"/>
          </a:xfrm>
        </p:spPr>
        <p:txBody>
          <a:bodyPr/>
          <a:lstStyle/>
          <a:p>
            <a:r>
              <a:rPr lang="en-US" dirty="0"/>
              <a:t>COLLECTION STATIC FACTORY METHODS</a:t>
            </a:r>
            <a:endParaRPr lang="uk-UA" dirty="0"/>
          </a:p>
        </p:txBody>
      </p:sp>
    </p:spTree>
    <p:extLst>
      <p:ext uri="{BB962C8B-B14F-4D97-AF65-F5344CB8AC3E}">
        <p14:creationId xmlns:p14="http://schemas.microsoft.com/office/powerpoint/2010/main" val="35264752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TotalTime>
  <Words>400</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Source Code Pro</vt:lpstr>
      <vt:lpstr>Trebuchet MS</vt:lpstr>
      <vt:lpstr>Wingdings 3</vt:lpstr>
      <vt:lpstr>Facet</vt:lpstr>
      <vt:lpstr>Overview from Java 9</vt:lpstr>
      <vt:lpstr>Content</vt:lpstr>
      <vt:lpstr>COMPACT STRINGS</vt:lpstr>
      <vt:lpstr>PowerPoint Presentation</vt:lpstr>
      <vt:lpstr>PowerPoint Presentation</vt:lpstr>
      <vt:lpstr>LOGGING AND SERVICE</vt:lpstr>
      <vt:lpstr>PowerPoint Presentation</vt:lpstr>
      <vt:lpstr>PowerPoint Presentation</vt:lpstr>
      <vt:lpstr>COLLECTION STATIC FACTORY METHODS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from Java 9</dc:title>
  <dc:creator>Владислав Кондратенко</dc:creator>
  <cp:lastModifiedBy>Владислав Кондратенко</cp:lastModifiedBy>
  <cp:revision>2</cp:revision>
  <dcterms:created xsi:type="dcterms:W3CDTF">2019-07-04T20:51:26Z</dcterms:created>
  <dcterms:modified xsi:type="dcterms:W3CDTF">2019-07-04T21:05:30Z</dcterms:modified>
</cp:coreProperties>
</file>