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7162AF-1BBB-45F9-8BDB-8AFB8BF1B1DF}" type="datetimeFigureOut">
              <a:rPr lang="en-US" smtClean="0"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D6F734-E5E6-4E16-8DCF-CD804A3922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Wilson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table = { #python's built-in </a:t>
            </a:r>
            <a:r>
              <a:rPr lang="en-US" dirty="0" err="1" smtClean="0"/>
              <a:t>dict</a:t>
            </a:r>
            <a:r>
              <a:rPr lang="en-US" dirty="0" smtClean="0"/>
              <a:t> data type</a:t>
            </a:r>
          </a:p>
          <a:p>
            <a:pPr>
              <a:buNone/>
            </a:pPr>
            <a:r>
              <a:rPr lang="en-US" dirty="0" smtClean="0"/>
              <a:t>  "John Smith" : "521-1234",</a:t>
            </a:r>
          </a:p>
          <a:p>
            <a:pPr>
              <a:buNone/>
            </a:pPr>
            <a:r>
              <a:rPr lang="en-US" dirty="0" smtClean="0"/>
              <a:t>  "Lisa Smith" : "521-8976",</a:t>
            </a:r>
          </a:p>
          <a:p>
            <a:pPr>
              <a:buNone/>
            </a:pPr>
            <a:r>
              <a:rPr lang="en-US" dirty="0" smtClean="0"/>
              <a:t>  "Sam Doe"    : "521-5030",</a:t>
            </a:r>
          </a:p>
          <a:p>
            <a:pPr>
              <a:buNone/>
            </a:pPr>
            <a:r>
              <a:rPr lang="en-US" dirty="0" smtClean="0"/>
              <a:t>  "Sandra Dee" : "521-9655",</a:t>
            </a:r>
          </a:p>
          <a:p>
            <a:pPr>
              <a:buNone/>
            </a:pPr>
            <a:r>
              <a:rPr lang="en-US" dirty="0" smtClean="0"/>
              <a:t>  "Ted Baker"  : "418-4165",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table["John Smith"] # prints out value from key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table.get</a:t>
            </a:r>
            <a:r>
              <a:rPr lang="en-US" dirty="0" smtClean="0"/>
              <a:t>("Sam Doe") # same as above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 table.pop("Lisa Smith") # removes and returns value with this key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table["John Doe"] = "521-4679" # adds value with key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Sources: All stolen from Wikipedia</a:t>
            </a:r>
            <a:endParaRPr lang="en-US" dirty="0"/>
          </a:p>
        </p:txBody>
      </p:sp>
      <p:pic>
        <p:nvPicPr>
          <p:cNvPr id="6" name="Picture 3" descr="C:\Documents and Settings\pob915\Local Settings\Temporary Internet Files\Content.IE5\00B610L4\MPj04444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133600"/>
            <a:ext cx="2160587" cy="3227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Hash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structure that uses a hash function to efficiently identify values</a:t>
            </a:r>
          </a:p>
          <a:p>
            <a:r>
              <a:rPr lang="en-US" dirty="0" smtClean="0"/>
              <a:t>Uses unique identifiers or keys to map to associated values</a:t>
            </a:r>
          </a:p>
          <a:p>
            <a:r>
              <a:rPr lang="en-US" dirty="0" smtClean="0"/>
              <a:t>The Key is transformed into a hash – the index of the array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109" name="Picture 13" descr="C:\Documents and Settings\pob915\Local Settings\Temporary Internet Files\Content.IE5\009KC3D0\MPj044227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219450" cy="2575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69152" cy="4495800"/>
          </a:xfrm>
        </p:spPr>
        <p:txBody>
          <a:bodyPr/>
          <a:lstStyle/>
          <a:p>
            <a:r>
              <a:rPr lang="en-US" dirty="0" smtClean="0"/>
              <a:t>More efficient than search trees and other lookup structures</a:t>
            </a:r>
          </a:p>
          <a:p>
            <a:r>
              <a:rPr lang="en-US" dirty="0" smtClean="0"/>
              <a:t>Low cost-per-operation</a:t>
            </a:r>
          </a:p>
          <a:p>
            <a:r>
              <a:rPr lang="en-US" dirty="0" smtClean="0"/>
              <a:t>Cost not dependent upon number of operations</a:t>
            </a:r>
          </a:p>
          <a:p>
            <a:r>
              <a:rPr lang="en-US" dirty="0" smtClean="0"/>
              <a:t>Fast arbitrary insertions and deletions</a:t>
            </a:r>
          </a:p>
          <a:p>
            <a:endParaRPr lang="en-US" dirty="0"/>
          </a:p>
        </p:txBody>
      </p:sp>
      <p:pic>
        <p:nvPicPr>
          <p:cNvPr id="5" name="Picture 18" descr="C:\Documents and Settings\pob915\Local Settings\Temporary Internet Files\Content.IE5\00B610L4\MPj044236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286000"/>
            <a:ext cx="2333748" cy="3506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passed through hash function</a:t>
            </a:r>
          </a:p>
          <a:p>
            <a:r>
              <a:rPr lang="en-US" dirty="0" smtClean="0"/>
              <a:t>Returned hash is index in the array</a:t>
            </a:r>
          </a:p>
          <a:p>
            <a:r>
              <a:rPr lang="en-US" dirty="0" smtClean="0"/>
              <a:t>Getting value at index returns wanted value</a:t>
            </a:r>
            <a:endParaRPr lang="en-US" dirty="0"/>
          </a:p>
        </p:txBody>
      </p:sp>
      <p:pic>
        <p:nvPicPr>
          <p:cNvPr id="1026" name="Picture 2" descr="C:\Documents and Settings\pob915\Desktop\315px-Hash_table_3_1_1_0_1_0_0_SP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474" y="3429000"/>
            <a:ext cx="3730902" cy="272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simple as 1-2 machine instructions</a:t>
            </a:r>
          </a:p>
          <a:p>
            <a:r>
              <a:rPr lang="en-US" dirty="0" smtClean="0"/>
              <a:t>Good hashing functions</a:t>
            </a:r>
          </a:p>
          <a:p>
            <a:pPr lvl="1"/>
            <a:r>
              <a:rPr lang="en-US" dirty="0" smtClean="0"/>
              <a:t>Uniform key distribution</a:t>
            </a:r>
          </a:p>
          <a:p>
            <a:pPr lvl="1"/>
            <a:r>
              <a:rPr lang="en-US" dirty="0" smtClean="0"/>
              <a:t>Avoid clustering</a:t>
            </a:r>
          </a:p>
          <a:p>
            <a:pPr lvl="1"/>
            <a:r>
              <a:rPr lang="en-US" dirty="0" smtClean="0"/>
              <a:t>Low overhead</a:t>
            </a:r>
            <a:endParaRPr lang="en-US" dirty="0"/>
          </a:p>
        </p:txBody>
      </p:sp>
      <p:pic>
        <p:nvPicPr>
          <p:cNvPr id="3074" name="Picture 2" descr="C:\Documents and Settings\pob915\Desktop\300px-Hash_table_4_1_0_0_0_0_0_L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371" y="3733800"/>
            <a:ext cx="3292929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pob915\Local Settings\Temporary Internet Files\Content.IE5\009KC3D0\MPj044293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038600"/>
            <a:ext cx="1840992" cy="2423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Harder to implement than search trees</a:t>
            </a:r>
          </a:p>
          <a:p>
            <a:r>
              <a:rPr lang="en-US" dirty="0" smtClean="0"/>
              <a:t>Hash function might adds overhead</a:t>
            </a:r>
          </a:p>
          <a:p>
            <a:r>
              <a:rPr lang="en-US" dirty="0" smtClean="0"/>
              <a:t>Can’t find values close to one another</a:t>
            </a:r>
          </a:p>
          <a:p>
            <a:r>
              <a:rPr lang="en-US" dirty="0" smtClean="0"/>
              <a:t>Hash collision probable based on quality of function</a:t>
            </a:r>
          </a:p>
          <a:p>
            <a:r>
              <a:rPr lang="en-US" dirty="0" smtClean="0"/>
              <a:t>Cost of single operation may be high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Happens when different keys result in the same hash</a:t>
            </a:r>
          </a:p>
          <a:p>
            <a:endParaRPr lang="en-US" dirty="0" smtClean="0"/>
          </a:p>
          <a:p>
            <a:r>
              <a:rPr lang="en-US" dirty="0" smtClean="0"/>
              <a:t>Chaining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Open Addressing</a:t>
            </a:r>
            <a:endParaRPr lang="en-US" dirty="0"/>
          </a:p>
        </p:txBody>
      </p:sp>
      <p:pic>
        <p:nvPicPr>
          <p:cNvPr id="2050" name="Picture 2" descr="C:\Documents and Settings\pob915\Desktop\450px-Hash_table_5_0_1_1_1_1_1_L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0"/>
            <a:ext cx="3276600" cy="2257214"/>
          </a:xfrm>
          <a:prstGeom prst="rect">
            <a:avLst/>
          </a:prstGeom>
          <a:noFill/>
        </p:spPr>
      </p:pic>
      <p:pic>
        <p:nvPicPr>
          <p:cNvPr id="2051" name="Picture 3" descr="C:\Documents and Settings\pob915\Desktop\380px-Hash_table_5_0_1_1_1_1_0_SP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7964" y="2819400"/>
            <a:ext cx="2690092" cy="2336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certain load factor, table needs to be resized</a:t>
            </a:r>
          </a:p>
          <a:p>
            <a:r>
              <a:rPr lang="en-US" dirty="0" smtClean="0"/>
              <a:t>Resizing by copying the whole table</a:t>
            </a:r>
          </a:p>
          <a:p>
            <a:pPr lvl="1"/>
            <a:r>
              <a:rPr lang="en-US" dirty="0" smtClean="0"/>
              <a:t>Has to copy the whole table before next operation</a:t>
            </a:r>
          </a:p>
          <a:p>
            <a:pPr lvl="1"/>
            <a:r>
              <a:rPr lang="en-US" dirty="0" smtClean="0"/>
              <a:t>Doubles cost of each insertion/deletion</a:t>
            </a:r>
          </a:p>
          <a:p>
            <a:r>
              <a:rPr lang="en-US" dirty="0" smtClean="0"/>
              <a:t>Incremental resizing</a:t>
            </a:r>
          </a:p>
          <a:p>
            <a:pPr lvl="1"/>
            <a:r>
              <a:rPr lang="en-US" dirty="0" smtClean="0"/>
              <a:t>Create new table</a:t>
            </a:r>
          </a:p>
          <a:p>
            <a:pPr lvl="1"/>
            <a:r>
              <a:rPr lang="en-US" dirty="0" smtClean="0"/>
              <a:t>Move items slowly to the next table</a:t>
            </a:r>
          </a:p>
          <a:p>
            <a:endParaRPr lang="en-US" dirty="0"/>
          </a:p>
        </p:txBody>
      </p:sp>
      <p:pic>
        <p:nvPicPr>
          <p:cNvPr id="5" name="Picture 2" descr="C:\Documents and Settings\pob915\Local Settings\Temporary Internet Files\Content.IE5\88J2RIPA\MPj04431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114800"/>
            <a:ext cx="1600200" cy="2397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#include "</a:t>
            </a:r>
            <a:r>
              <a:rPr lang="en-US" dirty="0" err="1" smtClean="0"/>
              <a:t>table.h</a:t>
            </a:r>
            <a:r>
              <a:rPr lang="en-US" dirty="0" smtClean="0"/>
              <a:t>" </a:t>
            </a:r>
            <a:br>
              <a:rPr lang="en-US" dirty="0" smtClean="0"/>
            </a:br>
            <a:r>
              <a:rPr lang="en-US" dirty="0" smtClean="0"/>
              <a:t>#include "</a:t>
            </a:r>
            <a:r>
              <a:rPr lang="en-US" dirty="0" err="1" smtClean="0"/>
              <a:t>list.h</a:t>
            </a:r>
            <a:r>
              <a:rPr lang="en-US" dirty="0" smtClean="0"/>
              <a:t>"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tableClass</a:t>
            </a:r>
            <a:r>
              <a:rPr lang="en-US" dirty="0" smtClean="0"/>
              <a:t>::</a:t>
            </a:r>
            <a:r>
              <a:rPr lang="en-US" dirty="0" err="1" smtClean="0"/>
              <a:t>tableClass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   Size = 0;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tableClass</a:t>
            </a:r>
            <a:r>
              <a:rPr lang="en-US" dirty="0" smtClean="0"/>
              <a:t>::~</a:t>
            </a:r>
            <a:r>
              <a:rPr lang="en-US" dirty="0" err="1" smtClean="0"/>
              <a:t>tableClass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   Size = 0; /*notice </a:t>
            </a:r>
            <a:r>
              <a:rPr lang="en-US" dirty="0" err="1" smtClean="0"/>
              <a:t>i</a:t>
            </a:r>
            <a:r>
              <a:rPr lang="en-US" dirty="0" smtClean="0"/>
              <a:t> didn't go through and free up the memory, you could do this with </a:t>
            </a:r>
            <a:r>
              <a:rPr lang="en-US" dirty="0" err="1" smtClean="0"/>
              <a:t>TableDelete</a:t>
            </a:r>
            <a:r>
              <a:rPr lang="en-US" dirty="0" smtClean="0"/>
              <a:t> in a while loop if you wish*/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tableClass</a:t>
            </a:r>
            <a:r>
              <a:rPr lang="en-US" dirty="0" smtClean="0"/>
              <a:t>::</a:t>
            </a:r>
            <a:r>
              <a:rPr lang="en-US" dirty="0" err="1" smtClean="0"/>
              <a:t>AddToTable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newItem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 smtClean="0"/>
              <a:t>GetIndex</a:t>
            </a:r>
            <a:r>
              <a:rPr lang="en-US" dirty="0" smtClean="0"/>
              <a:t>(</a:t>
            </a:r>
            <a:r>
              <a:rPr lang="en-US" dirty="0" err="1" smtClean="0"/>
              <a:t>newItem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listPtr</a:t>
            </a:r>
            <a:r>
              <a:rPr lang="en-US" dirty="0" smtClean="0"/>
              <a:t> = &amp;T[index]; //lets </a:t>
            </a:r>
            <a:r>
              <a:rPr lang="en-US" dirty="0" err="1" smtClean="0"/>
              <a:t>listPtr</a:t>
            </a:r>
            <a:r>
              <a:rPr lang="en-US" dirty="0" smtClean="0"/>
              <a:t> represent this element in the table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listPtr.AddToList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newItem</a:t>
            </a:r>
            <a:r>
              <a:rPr lang="en-US" dirty="0" smtClean="0"/>
              <a:t>); /*assuming this was the name of the function to add an item to the list*/ </a:t>
            </a:r>
            <a:br>
              <a:rPr lang="en-US" dirty="0" smtClean="0"/>
            </a:br>
            <a:r>
              <a:rPr lang="en-US" dirty="0" smtClean="0"/>
              <a:t>   Size++; //increasing the number of items in the table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tableClass</a:t>
            </a:r>
            <a:r>
              <a:rPr lang="en-US" dirty="0" smtClean="0"/>
              <a:t>::</a:t>
            </a:r>
            <a:r>
              <a:rPr lang="en-US" dirty="0" err="1" smtClean="0"/>
              <a:t>TableDelete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searchKey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 smtClean="0"/>
              <a:t>GetIndex</a:t>
            </a:r>
            <a:r>
              <a:rPr lang="en-US" dirty="0" smtClean="0"/>
              <a:t>(</a:t>
            </a:r>
            <a:r>
              <a:rPr lang="en-US" dirty="0" err="1" smtClean="0"/>
              <a:t>searchKey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listPtr</a:t>
            </a:r>
            <a:r>
              <a:rPr lang="en-US" dirty="0" smtClean="0"/>
              <a:t> = &amp;T[index];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listPtr.ListDelete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searchKey</a:t>
            </a:r>
            <a:r>
              <a:rPr lang="en-US" dirty="0" smtClean="0"/>
              <a:t>); /*assuming this was the name of the function to remove an item from the list*/ </a:t>
            </a:r>
            <a:br>
              <a:rPr lang="en-US" dirty="0" smtClean="0"/>
            </a:br>
            <a:r>
              <a:rPr lang="en-US" dirty="0" smtClean="0"/>
              <a:t>   Size--; //decreasing the number of items in the table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tableClass</a:t>
            </a:r>
            <a:r>
              <a:rPr lang="en-US" dirty="0" smtClean="0"/>
              <a:t>::</a:t>
            </a:r>
            <a:r>
              <a:rPr lang="en-US" dirty="0" err="1" smtClean="0"/>
              <a:t>GetIndex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searchKey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int</a:t>
            </a:r>
            <a:r>
              <a:rPr lang="en-US" dirty="0" smtClean="0"/>
              <a:t> index = searchKey%5; //our hash formula </a:t>
            </a:r>
            <a:br>
              <a:rPr lang="en-US" dirty="0" smtClean="0"/>
            </a:br>
            <a:r>
              <a:rPr lang="en-US" dirty="0" smtClean="0"/>
              <a:t>   return index; 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329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Hash Tables</vt:lpstr>
      <vt:lpstr>What Is A Hash Table?</vt:lpstr>
      <vt:lpstr>Why Is It Important?</vt:lpstr>
      <vt:lpstr>How It Works</vt:lpstr>
      <vt:lpstr>Hash Function</vt:lpstr>
      <vt:lpstr>Disadvantages</vt:lpstr>
      <vt:lpstr>Collisions</vt:lpstr>
      <vt:lpstr>Resizing Table</vt:lpstr>
      <vt:lpstr>C++ Example</vt:lpstr>
      <vt:lpstr>Python Example</vt:lpstr>
      <vt:lpstr>Questions?</vt:lpstr>
    </vt:vector>
  </TitlesOfParts>
  <Company>University of Texas at San Antonio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The Office of Information Technology</dc:creator>
  <cp:lastModifiedBy>The Office of Information Technology</cp:lastModifiedBy>
  <cp:revision>44</cp:revision>
  <dcterms:created xsi:type="dcterms:W3CDTF">2009-12-11T05:40:20Z</dcterms:created>
  <dcterms:modified xsi:type="dcterms:W3CDTF">2009-12-11T06:50:09Z</dcterms:modified>
</cp:coreProperties>
</file>