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78" r:id="rId11"/>
    <p:sldId id="277" r:id="rId12"/>
    <p:sldId id="266" r:id="rId13"/>
    <p:sldId id="267" r:id="rId14"/>
    <p:sldId id="268" r:id="rId15"/>
    <p:sldId id="269" r:id="rId16"/>
    <p:sldId id="274" r:id="rId17"/>
    <p:sldId id="270" r:id="rId18"/>
    <p:sldId id="271" r:id="rId19"/>
    <p:sldId id="272" r:id="rId20"/>
    <p:sldId id="275" r:id="rId21"/>
    <p:sldId id="276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59DD-8389-4CFF-9AE4-6F93B89DB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CD837-F28F-4BF2-B559-9B4810B3D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296EB-53D2-4170-90F6-07F708A0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9E5D-AD92-42C8-9206-A3B6F4F4C002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A1864-8958-4A16-BB4D-B250CEBF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8AFBF-921A-44FB-8B1E-443213CE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01CA-2514-414C-B889-58FBB81B4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85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00B7-14A8-4257-B75B-F152DD47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C701D-9227-4447-976B-B2A8BBB62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7F381-EA3F-4A4D-BFE6-46E9BC1B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9E5D-AD92-42C8-9206-A3B6F4F4C002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29538-F438-44C9-96D0-BE2B97A21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5C90D-E977-462F-B800-531029AC3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01CA-2514-414C-B889-58FBB81B4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2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DEE5D7-A980-4FCA-B9B0-500899F7E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02BAE-B817-4031-A3EE-66B150007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47D33-5CF6-49B8-A57D-2A0D6AFF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9E5D-AD92-42C8-9206-A3B6F4F4C002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C7D12-2D41-4BE5-8CB4-ED1BB572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290CC-CD06-4B3E-A849-55BF8F72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01CA-2514-414C-B889-58FBB81B4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82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F7FB-0FCA-42C2-AF19-DC896E45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1EB2F-3CEA-476E-A710-097A45FF7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258F7-71EF-48A9-8E17-DE3B37556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9E5D-AD92-42C8-9206-A3B6F4F4C002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02E6C-11E6-44E9-8D97-78B0AFE9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64BE1-1AD7-4955-BA4C-26BC7715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01CA-2514-414C-B889-58FBB81B4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90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16DB-4392-43A3-B60B-A453E4B9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A7395-02BA-4174-A295-0BDAF7D2F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0F5EA-6195-4F98-9791-73C3CCA9E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9E5D-AD92-42C8-9206-A3B6F4F4C002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F62B9-15BE-4F96-BAC1-6E3189D9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40345-657B-45DF-B644-E7B4670B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01CA-2514-414C-B889-58FBB81B4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32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4C11C-AC52-480F-B8FC-E0C3022EB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FD8F0-4572-405A-AC04-1116C204F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F9C8B-6D2A-498D-A1D4-1A39B443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11A10-0234-4CFF-B020-E935056C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9E5D-AD92-42C8-9206-A3B6F4F4C002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DC9DF-7C01-4E53-96A5-86500C39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E0D8F-23F8-4AC2-A307-66FA7A19B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01CA-2514-414C-B889-58FBB81B4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18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81A1-6247-4482-B8A0-6749A6EA4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0E117-EE6C-4AB2-BB9E-F80536981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95632-02EE-4C95-9800-0D8A01993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BE142C-8964-4398-889D-9715A55F3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06B35-3BED-4AEB-82BA-CB16E48C3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1B8B8-0AC9-409F-BE1E-99109524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9E5D-AD92-42C8-9206-A3B6F4F4C002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6D57D-045C-49E4-A1D5-39F4FE28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BAA8C8-1B42-495E-8F5F-18407D15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01CA-2514-414C-B889-58FBB81B4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11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97EB-D6A7-40B8-9BEC-313AB5EB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32887A-7A78-42EF-8383-47E455FC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9E5D-AD92-42C8-9206-A3B6F4F4C002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BABB6-D0FB-4381-AA40-9027467EB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C48CE-B074-4C74-9270-5663CACF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01CA-2514-414C-B889-58FBB81B4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58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C3CFBB-BC02-48A8-816E-437E4A27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9E5D-AD92-42C8-9206-A3B6F4F4C002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9018D-31CF-46AD-810F-BB4B46D7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C0B64-C3BD-45A1-B328-A4F78064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01CA-2514-414C-B889-58FBB81B4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32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C074-A7A6-4340-9C19-2293743D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AD4D3-43B5-40A6-9EC6-24DB0D70A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B75F8-3132-4A77-8A55-114BB7F2C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C39D7-E490-4520-A515-85CC6C53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9E5D-AD92-42C8-9206-A3B6F4F4C002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20ABA-9A5B-4811-9AE1-6BE0ECC31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B4C0A-07DC-4F12-AEED-72ED9D8AC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01CA-2514-414C-B889-58FBB81B4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59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F77F7-E91B-433E-A474-77492E25C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DD83FC-D9A1-44AD-9C55-9718744BB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4246C-C1E1-4A74-93CA-512855D6C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590C2-2CE6-4DC3-BB1F-7E6B588E1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9E5D-AD92-42C8-9206-A3B6F4F4C002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8A03B-C4BE-4623-AFFC-A39C3040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A7B72-422A-4DF4-87E2-5FFFB242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01CA-2514-414C-B889-58FBB81B4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3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39A07E-5EAC-468E-BE15-309F9F92B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09D6D-265C-499D-AE39-A3DF46738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7EC0F-5C51-45CE-ABF8-3C5DBB738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49E5D-AD92-42C8-9206-A3B6F4F4C002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1190D-39D3-47E6-B36A-F7A3BB468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E30B6-44FF-48C1-86A8-A7CFED7B2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B01CA-2514-414C-B889-58FBB81B4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00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6;p1">
            <a:extLst>
              <a:ext uri="{FF2B5EF4-FFF2-40B4-BE49-F238E27FC236}">
                <a16:creationId xmlns:a16="http://schemas.microsoft.com/office/drawing/2014/main" id="{6997A5C2-D5A8-4635-8B9A-5D6B4B09C6E2}"/>
              </a:ext>
            </a:extLst>
          </p:cNvPr>
          <p:cNvSpPr txBox="1"/>
          <p:nvPr/>
        </p:nvSpPr>
        <p:spPr>
          <a:xfrm>
            <a:off x="6781359" y="1834483"/>
            <a:ext cx="239418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PROJECT</a:t>
            </a:r>
            <a:endParaRPr sz="11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7;p1">
            <a:extLst>
              <a:ext uri="{FF2B5EF4-FFF2-40B4-BE49-F238E27FC236}">
                <a16:creationId xmlns:a16="http://schemas.microsoft.com/office/drawing/2014/main" id="{4BE500C7-2CF1-4CA0-A97A-0C6C0A64F3C6}"/>
              </a:ext>
            </a:extLst>
          </p:cNvPr>
          <p:cNvSpPr txBox="1"/>
          <p:nvPr/>
        </p:nvSpPr>
        <p:spPr>
          <a:xfrm>
            <a:off x="4544290" y="2665439"/>
            <a:ext cx="686832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R="0" lvl="0" indent="0">
              <a:spcBef>
                <a:spcPts val="0"/>
              </a:spcBef>
              <a:spcAft>
                <a:spcPts val="0"/>
              </a:spcAft>
              <a:buNone/>
              <a:defRPr sz="5400" b="1" i="0" u="none" strike="noStrike" cap="none">
                <a:latin typeface="Calibri"/>
                <a:ea typeface="Calibri"/>
                <a:cs typeface="Calibri"/>
              </a:defRPr>
            </a:lvl1pPr>
          </a:lstStyle>
          <a:p>
            <a:r>
              <a:rPr lang="en-GB" u="sng" dirty="0"/>
              <a:t>PREDICT LIVER DISEASE</a:t>
            </a:r>
            <a:endParaRPr lang="en-GB" sz="6000" dirty="0">
              <a:sym typeface="Calibri"/>
            </a:endParaRPr>
          </a:p>
        </p:txBody>
      </p:sp>
      <p:sp>
        <p:nvSpPr>
          <p:cNvPr id="6" name="Google Shape;88;p1">
            <a:extLst>
              <a:ext uri="{FF2B5EF4-FFF2-40B4-BE49-F238E27FC236}">
                <a16:creationId xmlns:a16="http://schemas.microsoft.com/office/drawing/2014/main" id="{66AE09B6-D954-450E-92C4-BC29A249241F}"/>
              </a:ext>
            </a:extLst>
          </p:cNvPr>
          <p:cNvSpPr txBox="1"/>
          <p:nvPr/>
        </p:nvSpPr>
        <p:spPr>
          <a:xfrm>
            <a:off x="8623119" y="5960594"/>
            <a:ext cx="330102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GB" sz="2400" i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Guided By – </a:t>
            </a:r>
            <a:r>
              <a:rPr lang="en-GB" sz="2400" i="1" dirty="0">
                <a:solidFill>
                  <a:srgbClr val="002060"/>
                </a:solidFill>
                <a:ea typeface="Calibri"/>
                <a:cs typeface="Calibri"/>
                <a:sym typeface="Calibri"/>
              </a:rPr>
              <a:t>Varun </a:t>
            </a:r>
            <a:r>
              <a:rPr lang="en-GB" sz="2400" i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Sir.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i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B29382-8319-4841-A422-E871A28FB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59" y="3024751"/>
            <a:ext cx="3899831" cy="389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2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67C013-F380-4A98-82A6-E41A11FD0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225" y="0"/>
            <a:ext cx="12304450" cy="6858000"/>
          </a:xfrm>
          <a:prstGeom prst="rect">
            <a:avLst/>
          </a:prstGeom>
        </p:spPr>
      </p:pic>
      <p:sp>
        <p:nvSpPr>
          <p:cNvPr id="9" name="Google Shape;121;p5">
            <a:extLst>
              <a:ext uri="{FF2B5EF4-FFF2-40B4-BE49-F238E27FC236}">
                <a16:creationId xmlns:a16="http://schemas.microsoft.com/office/drawing/2014/main" id="{5BBCB84B-3927-47AA-8106-53B1CF3E5706}"/>
              </a:ext>
            </a:extLst>
          </p:cNvPr>
          <p:cNvSpPr txBox="1"/>
          <p:nvPr/>
        </p:nvSpPr>
        <p:spPr>
          <a:xfrm>
            <a:off x="4428565" y="2244866"/>
            <a:ext cx="588130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GB" sz="3200" dirty="0">
                <a:latin typeface="Consolas"/>
                <a:ea typeface="Consolas"/>
                <a:cs typeface="Consolas"/>
                <a:sym typeface="Consolas"/>
              </a:rPr>
              <a:t>Using </a:t>
            </a:r>
            <a:r>
              <a:rPr lang="en-GB" sz="3200" dirty="0" err="1">
                <a:latin typeface="Consolas"/>
                <a:ea typeface="Consolas"/>
                <a:cs typeface="Consolas"/>
                <a:sym typeface="Consolas"/>
              </a:rPr>
              <a:t>AutoViz_Class</a:t>
            </a:r>
            <a:endParaRPr lang="en-IN" sz="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Google Shape;121;p5">
            <a:extLst>
              <a:ext uri="{FF2B5EF4-FFF2-40B4-BE49-F238E27FC236}">
                <a16:creationId xmlns:a16="http://schemas.microsoft.com/office/drawing/2014/main" id="{D812BEAC-3C06-4C96-9341-663CD9901DD4}"/>
              </a:ext>
            </a:extLst>
          </p:cNvPr>
          <p:cNvSpPr txBox="1"/>
          <p:nvPr/>
        </p:nvSpPr>
        <p:spPr>
          <a:xfrm>
            <a:off x="2716421" y="1321523"/>
            <a:ext cx="737157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GB" sz="3200" dirty="0">
                <a:solidFill>
                  <a:schemeClr val="accent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      Auto </a:t>
            </a:r>
            <a:r>
              <a:rPr lang="en-GB" sz="3200" dirty="0" err="1">
                <a:solidFill>
                  <a:schemeClr val="accent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eda</a:t>
            </a:r>
            <a:r>
              <a:rPr lang="en-GB" sz="3200" dirty="0">
                <a:solidFill>
                  <a:schemeClr val="accent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700" dirty="0">
              <a:solidFill>
                <a:schemeClr val="accent1">
                  <a:lumMod val="75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74060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67C013-F380-4A98-82A6-E41A11FD0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225" y="0"/>
            <a:ext cx="12304450" cy="6858000"/>
          </a:xfrm>
          <a:prstGeom prst="rect">
            <a:avLst/>
          </a:prstGeom>
        </p:spPr>
      </p:pic>
      <p:sp>
        <p:nvSpPr>
          <p:cNvPr id="5" name="Google Shape;121;p5">
            <a:extLst>
              <a:ext uri="{FF2B5EF4-FFF2-40B4-BE49-F238E27FC236}">
                <a16:creationId xmlns:a16="http://schemas.microsoft.com/office/drawing/2014/main" id="{D812BEAC-3C06-4C96-9341-663CD9901DD4}"/>
              </a:ext>
            </a:extLst>
          </p:cNvPr>
          <p:cNvSpPr txBox="1"/>
          <p:nvPr/>
        </p:nvSpPr>
        <p:spPr>
          <a:xfrm>
            <a:off x="2716421" y="1321523"/>
            <a:ext cx="737157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GB" sz="3200" dirty="0">
                <a:solidFill>
                  <a:schemeClr val="accent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  Data balancing </a:t>
            </a:r>
            <a:endParaRPr sz="700" dirty="0">
              <a:solidFill>
                <a:schemeClr val="accent1">
                  <a:lumMod val="75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115BD2-3F38-4011-ABAA-7E3CF34F8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705" y="3076512"/>
            <a:ext cx="3439005" cy="10002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A7CDA1-F552-094C-55DB-F34F451254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36" t="48497" r="55220" b="32156"/>
          <a:stretch/>
        </p:blipFill>
        <p:spPr>
          <a:xfrm>
            <a:off x="3505200" y="2474259"/>
            <a:ext cx="5459506" cy="281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37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67C013-F380-4A98-82A6-E41A11FD0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225" y="0"/>
            <a:ext cx="12304450" cy="6858000"/>
          </a:xfrm>
          <a:prstGeom prst="rect">
            <a:avLst/>
          </a:prstGeom>
        </p:spPr>
      </p:pic>
      <p:sp>
        <p:nvSpPr>
          <p:cNvPr id="9" name="Google Shape;121;p5">
            <a:extLst>
              <a:ext uri="{FF2B5EF4-FFF2-40B4-BE49-F238E27FC236}">
                <a16:creationId xmlns:a16="http://schemas.microsoft.com/office/drawing/2014/main" id="{5BBCB84B-3927-47AA-8106-53B1CF3E5706}"/>
              </a:ext>
            </a:extLst>
          </p:cNvPr>
          <p:cNvSpPr txBox="1"/>
          <p:nvPr/>
        </p:nvSpPr>
        <p:spPr>
          <a:xfrm>
            <a:off x="4959936" y="721293"/>
            <a:ext cx="290229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err="1">
                <a:latin typeface="Consolas"/>
                <a:ea typeface="Consolas"/>
                <a:cs typeface="Consolas"/>
                <a:sym typeface="Consolas"/>
              </a:rPr>
              <a:t>Data.hist</a:t>
            </a:r>
            <a:r>
              <a:rPr lang="en-GB" sz="32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7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Google Shape;121;p5">
            <a:extLst>
              <a:ext uri="{FF2B5EF4-FFF2-40B4-BE49-F238E27FC236}">
                <a16:creationId xmlns:a16="http://schemas.microsoft.com/office/drawing/2014/main" id="{D812BEAC-3C06-4C96-9341-663CD9901DD4}"/>
              </a:ext>
            </a:extLst>
          </p:cNvPr>
          <p:cNvSpPr txBox="1"/>
          <p:nvPr/>
        </p:nvSpPr>
        <p:spPr>
          <a:xfrm>
            <a:off x="4209421" y="256076"/>
            <a:ext cx="377315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GB" sz="3200" dirty="0">
                <a:solidFill>
                  <a:schemeClr val="accent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Visualization</a:t>
            </a:r>
            <a:endParaRPr sz="700" dirty="0">
              <a:solidFill>
                <a:schemeClr val="accent1">
                  <a:lumMod val="75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3F8904-74E1-468D-91CC-C756CACCD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923" y="1306028"/>
            <a:ext cx="5538324" cy="546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73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67C013-F380-4A98-82A6-E41A11FD0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225" y="0"/>
            <a:ext cx="12304450" cy="6858000"/>
          </a:xfrm>
          <a:prstGeom prst="rect">
            <a:avLst/>
          </a:prstGeom>
        </p:spPr>
      </p:pic>
      <p:sp>
        <p:nvSpPr>
          <p:cNvPr id="9" name="Google Shape;121;p5">
            <a:extLst>
              <a:ext uri="{FF2B5EF4-FFF2-40B4-BE49-F238E27FC236}">
                <a16:creationId xmlns:a16="http://schemas.microsoft.com/office/drawing/2014/main" id="{5BBCB84B-3927-47AA-8106-53B1CF3E5706}"/>
              </a:ext>
            </a:extLst>
          </p:cNvPr>
          <p:cNvSpPr txBox="1"/>
          <p:nvPr/>
        </p:nvSpPr>
        <p:spPr>
          <a:xfrm>
            <a:off x="5015225" y="1138368"/>
            <a:ext cx="314199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err="1">
                <a:latin typeface="Consolas"/>
                <a:ea typeface="Consolas"/>
                <a:cs typeface="Consolas"/>
                <a:sym typeface="Consolas"/>
              </a:rPr>
              <a:t>sns.heatmap</a:t>
            </a:r>
            <a:r>
              <a:rPr lang="en-GB" sz="32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7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Google Shape;121;p5">
            <a:extLst>
              <a:ext uri="{FF2B5EF4-FFF2-40B4-BE49-F238E27FC236}">
                <a16:creationId xmlns:a16="http://schemas.microsoft.com/office/drawing/2014/main" id="{D812BEAC-3C06-4C96-9341-663CD9901DD4}"/>
              </a:ext>
            </a:extLst>
          </p:cNvPr>
          <p:cNvSpPr txBox="1"/>
          <p:nvPr/>
        </p:nvSpPr>
        <p:spPr>
          <a:xfrm>
            <a:off x="3852762" y="481294"/>
            <a:ext cx="481184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GB" sz="3200" dirty="0">
                <a:solidFill>
                  <a:schemeClr val="accent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Correlation Matrix</a:t>
            </a:r>
            <a:endParaRPr sz="700" dirty="0">
              <a:solidFill>
                <a:schemeClr val="accent1">
                  <a:lumMod val="75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E878E6-5A16-466C-9BBF-0B8CF4D15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514" y="2087809"/>
            <a:ext cx="5358709" cy="423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66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67C013-F380-4A98-82A6-E41A11FD0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225" y="0"/>
            <a:ext cx="12304450" cy="6858000"/>
          </a:xfrm>
          <a:prstGeom prst="rect">
            <a:avLst/>
          </a:prstGeom>
        </p:spPr>
      </p:pic>
      <p:sp>
        <p:nvSpPr>
          <p:cNvPr id="9" name="Google Shape;121;p5">
            <a:extLst>
              <a:ext uri="{FF2B5EF4-FFF2-40B4-BE49-F238E27FC236}">
                <a16:creationId xmlns:a16="http://schemas.microsoft.com/office/drawing/2014/main" id="{5BBCB84B-3927-47AA-8106-53B1CF3E5706}"/>
              </a:ext>
            </a:extLst>
          </p:cNvPr>
          <p:cNvSpPr txBox="1"/>
          <p:nvPr/>
        </p:nvSpPr>
        <p:spPr>
          <a:xfrm>
            <a:off x="4237097" y="1308178"/>
            <a:ext cx="491888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err="1">
                <a:latin typeface="Consolas"/>
                <a:ea typeface="Consolas"/>
                <a:cs typeface="Consolas"/>
                <a:sym typeface="Consolas"/>
              </a:rPr>
              <a:t>data.select.d_types</a:t>
            </a:r>
            <a:r>
              <a:rPr lang="en-GB" sz="32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7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Google Shape;121;p5">
            <a:extLst>
              <a:ext uri="{FF2B5EF4-FFF2-40B4-BE49-F238E27FC236}">
                <a16:creationId xmlns:a16="http://schemas.microsoft.com/office/drawing/2014/main" id="{D812BEAC-3C06-4C96-9341-663CD9901DD4}"/>
              </a:ext>
            </a:extLst>
          </p:cNvPr>
          <p:cNvSpPr txBox="1"/>
          <p:nvPr/>
        </p:nvSpPr>
        <p:spPr>
          <a:xfrm>
            <a:off x="3036015" y="231000"/>
            <a:ext cx="6685033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 algn="ctr"/>
            <a:r>
              <a:rPr lang="en-GB" sz="3200" dirty="0">
                <a:solidFill>
                  <a:schemeClr val="accent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Separating of non-numerical </a:t>
            </a:r>
          </a:p>
          <a:p>
            <a:pPr lvl="1" algn="ctr"/>
            <a:r>
              <a:rPr lang="en-GB" sz="3200" dirty="0">
                <a:solidFill>
                  <a:schemeClr val="accent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and numerical values</a:t>
            </a:r>
            <a:endParaRPr lang="en-GB" sz="700" dirty="0">
              <a:solidFill>
                <a:schemeClr val="accent1">
                  <a:lumMod val="75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EE0688-F7A4-48B3-AABE-0FE167043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499" y="1992033"/>
            <a:ext cx="1971950" cy="4544059"/>
          </a:xfrm>
          <a:prstGeom prst="rect">
            <a:avLst/>
          </a:prstGeom>
        </p:spPr>
      </p:pic>
      <p:sp>
        <p:nvSpPr>
          <p:cNvPr id="10" name="Google Shape;88;p1">
            <a:extLst>
              <a:ext uri="{FF2B5EF4-FFF2-40B4-BE49-F238E27FC236}">
                <a16:creationId xmlns:a16="http://schemas.microsoft.com/office/drawing/2014/main" id="{817CE91E-8B8F-4273-90B4-A8D76D0D5A4C}"/>
              </a:ext>
            </a:extLst>
          </p:cNvPr>
          <p:cNvSpPr txBox="1"/>
          <p:nvPr/>
        </p:nvSpPr>
        <p:spPr>
          <a:xfrm>
            <a:off x="8552097" y="6282951"/>
            <a:ext cx="329071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GB" sz="2000" i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*Selecting numerical features</a:t>
            </a:r>
            <a:endParaRPr sz="2000" i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212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67C013-F380-4A98-82A6-E41A11FD0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225" y="0"/>
            <a:ext cx="12304450" cy="6858000"/>
          </a:xfrm>
          <a:prstGeom prst="rect">
            <a:avLst/>
          </a:prstGeom>
        </p:spPr>
      </p:pic>
      <p:sp>
        <p:nvSpPr>
          <p:cNvPr id="9" name="Google Shape;121;p5">
            <a:extLst>
              <a:ext uri="{FF2B5EF4-FFF2-40B4-BE49-F238E27FC236}">
                <a16:creationId xmlns:a16="http://schemas.microsoft.com/office/drawing/2014/main" id="{5BBCB84B-3927-47AA-8106-53B1CF3E5706}"/>
              </a:ext>
            </a:extLst>
          </p:cNvPr>
          <p:cNvSpPr txBox="1"/>
          <p:nvPr/>
        </p:nvSpPr>
        <p:spPr>
          <a:xfrm>
            <a:off x="4653686" y="1342630"/>
            <a:ext cx="357835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err="1">
                <a:latin typeface="Consolas"/>
                <a:ea typeface="Consolas"/>
                <a:cs typeface="Consolas"/>
                <a:sym typeface="Consolas"/>
              </a:rPr>
              <a:t>sns.countplot</a:t>
            </a:r>
            <a:r>
              <a:rPr lang="en-GB" sz="32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7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Google Shape;121;p5">
            <a:extLst>
              <a:ext uri="{FF2B5EF4-FFF2-40B4-BE49-F238E27FC236}">
                <a16:creationId xmlns:a16="http://schemas.microsoft.com/office/drawing/2014/main" id="{D812BEAC-3C06-4C96-9341-663CD9901DD4}"/>
              </a:ext>
            </a:extLst>
          </p:cNvPr>
          <p:cNvSpPr txBox="1"/>
          <p:nvPr/>
        </p:nvSpPr>
        <p:spPr>
          <a:xfrm>
            <a:off x="2527742" y="481294"/>
            <a:ext cx="783025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GB" sz="3200" dirty="0">
                <a:solidFill>
                  <a:schemeClr val="accent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Distribution of target variables</a:t>
            </a:r>
            <a:endParaRPr sz="700" dirty="0">
              <a:solidFill>
                <a:schemeClr val="accent1">
                  <a:lumMod val="75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D34B6D-F97E-461B-8C86-EEBA80401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653" y="2344111"/>
            <a:ext cx="4134427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50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67C013-F380-4A98-82A6-E41A11FD0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225" y="0"/>
            <a:ext cx="12304450" cy="6858000"/>
          </a:xfrm>
          <a:prstGeom prst="rect">
            <a:avLst/>
          </a:prstGeom>
        </p:spPr>
      </p:pic>
      <p:sp>
        <p:nvSpPr>
          <p:cNvPr id="9" name="Google Shape;121;p5">
            <a:extLst>
              <a:ext uri="{FF2B5EF4-FFF2-40B4-BE49-F238E27FC236}">
                <a16:creationId xmlns:a16="http://schemas.microsoft.com/office/drawing/2014/main" id="{5BBCB84B-3927-47AA-8106-53B1CF3E5706}"/>
              </a:ext>
            </a:extLst>
          </p:cNvPr>
          <p:cNvSpPr txBox="1"/>
          <p:nvPr/>
        </p:nvSpPr>
        <p:spPr>
          <a:xfrm>
            <a:off x="4627053" y="1285378"/>
            <a:ext cx="357835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err="1">
                <a:latin typeface="Consolas"/>
                <a:ea typeface="Consolas"/>
                <a:cs typeface="Consolas"/>
                <a:sym typeface="Consolas"/>
              </a:rPr>
              <a:t>sns.countplot</a:t>
            </a:r>
            <a:r>
              <a:rPr lang="en-GB" sz="32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7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Google Shape;121;p5">
            <a:extLst>
              <a:ext uri="{FF2B5EF4-FFF2-40B4-BE49-F238E27FC236}">
                <a16:creationId xmlns:a16="http://schemas.microsoft.com/office/drawing/2014/main" id="{D812BEAC-3C06-4C96-9341-663CD9901DD4}"/>
              </a:ext>
            </a:extLst>
          </p:cNvPr>
          <p:cNvSpPr txBox="1"/>
          <p:nvPr/>
        </p:nvSpPr>
        <p:spPr>
          <a:xfrm>
            <a:off x="2501106" y="562906"/>
            <a:ext cx="783025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GB" sz="3200" dirty="0">
                <a:solidFill>
                  <a:schemeClr val="accent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Distribution of target variables</a:t>
            </a:r>
            <a:endParaRPr sz="700" dirty="0">
              <a:solidFill>
                <a:schemeClr val="accent1">
                  <a:lumMod val="75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1D5D58-D462-4E2C-841C-28EA89EBC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559" y="2295282"/>
            <a:ext cx="5260723" cy="35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08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67C013-F380-4A98-82A6-E41A11FD0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225" y="0"/>
            <a:ext cx="12304450" cy="6858000"/>
          </a:xfrm>
          <a:prstGeom prst="rect">
            <a:avLst/>
          </a:prstGeom>
        </p:spPr>
      </p:pic>
      <p:sp>
        <p:nvSpPr>
          <p:cNvPr id="9" name="Google Shape;121;p5">
            <a:extLst>
              <a:ext uri="{FF2B5EF4-FFF2-40B4-BE49-F238E27FC236}">
                <a16:creationId xmlns:a16="http://schemas.microsoft.com/office/drawing/2014/main" id="{5BBCB84B-3927-47AA-8106-53B1CF3E5706}"/>
              </a:ext>
            </a:extLst>
          </p:cNvPr>
          <p:cNvSpPr txBox="1"/>
          <p:nvPr/>
        </p:nvSpPr>
        <p:spPr>
          <a:xfrm>
            <a:off x="5419186" y="1100831"/>
            <a:ext cx="357835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err="1">
                <a:latin typeface="Consolas"/>
                <a:ea typeface="Consolas"/>
                <a:cs typeface="Consolas"/>
                <a:sym typeface="Consolas"/>
              </a:rPr>
              <a:t>sns.pairplot</a:t>
            </a:r>
            <a:r>
              <a:rPr lang="en-GB" sz="32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7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Google Shape;121;p5">
            <a:extLst>
              <a:ext uri="{FF2B5EF4-FFF2-40B4-BE49-F238E27FC236}">
                <a16:creationId xmlns:a16="http://schemas.microsoft.com/office/drawing/2014/main" id="{D812BEAC-3C06-4C96-9341-663CD9901DD4}"/>
              </a:ext>
            </a:extLst>
          </p:cNvPr>
          <p:cNvSpPr txBox="1"/>
          <p:nvPr/>
        </p:nvSpPr>
        <p:spPr>
          <a:xfrm>
            <a:off x="4066255" y="405135"/>
            <a:ext cx="539114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GB" sz="3200" dirty="0">
                <a:solidFill>
                  <a:schemeClr val="accent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Multivariate analysis</a:t>
            </a:r>
            <a:endParaRPr sz="700" dirty="0">
              <a:solidFill>
                <a:schemeClr val="accent1">
                  <a:lumMod val="75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6B2B20-8DF5-4E4C-BF17-2854C3B98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215" y="1907487"/>
            <a:ext cx="9658303" cy="430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17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67C013-F380-4A98-82A6-E41A11FD0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225" y="0"/>
            <a:ext cx="12304450" cy="6858000"/>
          </a:xfrm>
          <a:prstGeom prst="rect">
            <a:avLst/>
          </a:prstGeom>
        </p:spPr>
      </p:pic>
      <p:sp>
        <p:nvSpPr>
          <p:cNvPr id="9" name="Google Shape;121;p5">
            <a:extLst>
              <a:ext uri="{FF2B5EF4-FFF2-40B4-BE49-F238E27FC236}">
                <a16:creationId xmlns:a16="http://schemas.microsoft.com/office/drawing/2014/main" id="{5BBCB84B-3927-47AA-8106-53B1CF3E5706}"/>
              </a:ext>
            </a:extLst>
          </p:cNvPr>
          <p:cNvSpPr txBox="1"/>
          <p:nvPr/>
        </p:nvSpPr>
        <p:spPr>
          <a:xfrm>
            <a:off x="5239612" y="946121"/>
            <a:ext cx="321192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err="1">
                <a:latin typeface="Consolas"/>
                <a:ea typeface="Consolas"/>
                <a:cs typeface="Consolas"/>
                <a:sym typeface="Consolas"/>
              </a:rPr>
              <a:t>plt.scatter</a:t>
            </a:r>
            <a:r>
              <a:rPr lang="en-GB" sz="32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7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Google Shape;121;p5">
            <a:extLst>
              <a:ext uri="{FF2B5EF4-FFF2-40B4-BE49-F238E27FC236}">
                <a16:creationId xmlns:a16="http://schemas.microsoft.com/office/drawing/2014/main" id="{D812BEAC-3C06-4C96-9341-663CD9901DD4}"/>
              </a:ext>
            </a:extLst>
          </p:cNvPr>
          <p:cNvSpPr txBox="1"/>
          <p:nvPr/>
        </p:nvSpPr>
        <p:spPr>
          <a:xfrm>
            <a:off x="2867769" y="396597"/>
            <a:ext cx="722614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GB" sz="3200" dirty="0">
                <a:solidFill>
                  <a:schemeClr val="accent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Creating multiple scatterplot</a:t>
            </a:r>
            <a:endParaRPr sz="700" dirty="0">
              <a:solidFill>
                <a:schemeClr val="accent1">
                  <a:lumMod val="75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ACE28B-143B-4F22-BABD-939905FC9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831" y="1642719"/>
            <a:ext cx="2435215" cy="4958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4637E0-511A-4AF4-BDD7-73A32DF00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046" y="1642719"/>
            <a:ext cx="2435215" cy="49908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8495D0-5C01-4EC0-935C-AEB0E4B69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0261" y="1615931"/>
            <a:ext cx="2435215" cy="50116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DACB56-A490-4347-9660-8CF6218228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5476" y="1645750"/>
            <a:ext cx="2435215" cy="498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18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67C013-F380-4A98-82A6-E41A11FD0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225" y="0"/>
            <a:ext cx="12304450" cy="6858000"/>
          </a:xfrm>
          <a:prstGeom prst="rect">
            <a:avLst/>
          </a:prstGeom>
        </p:spPr>
      </p:pic>
      <p:sp>
        <p:nvSpPr>
          <p:cNvPr id="5" name="Google Shape;121;p5">
            <a:extLst>
              <a:ext uri="{FF2B5EF4-FFF2-40B4-BE49-F238E27FC236}">
                <a16:creationId xmlns:a16="http://schemas.microsoft.com/office/drawing/2014/main" id="{D812BEAC-3C06-4C96-9341-663CD9901DD4}"/>
              </a:ext>
            </a:extLst>
          </p:cNvPr>
          <p:cNvSpPr txBox="1"/>
          <p:nvPr/>
        </p:nvSpPr>
        <p:spPr>
          <a:xfrm>
            <a:off x="2492231" y="217714"/>
            <a:ext cx="834740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GB" sz="3200" dirty="0">
                <a:solidFill>
                  <a:schemeClr val="accent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Density plot of Numerical features</a:t>
            </a:r>
            <a:endParaRPr sz="700" dirty="0">
              <a:solidFill>
                <a:schemeClr val="accent1">
                  <a:lumMod val="75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7341A9-ED77-47B2-AA2C-D8E40C54C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197" y="939545"/>
            <a:ext cx="5461904" cy="578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0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44;p31">
            <a:extLst>
              <a:ext uri="{FF2B5EF4-FFF2-40B4-BE49-F238E27FC236}">
                <a16:creationId xmlns:a16="http://schemas.microsoft.com/office/drawing/2014/main" id="{C89F2644-C101-4123-B4FA-3A37C7DC4F25}"/>
              </a:ext>
            </a:extLst>
          </p:cNvPr>
          <p:cNvSpPr txBox="1"/>
          <p:nvPr/>
        </p:nvSpPr>
        <p:spPr>
          <a:xfrm>
            <a:off x="1980837" y="1411129"/>
            <a:ext cx="487227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dirty="0">
                <a:latin typeface="Calibri"/>
                <a:ea typeface="Calibri"/>
                <a:cs typeface="Calibri"/>
                <a:sym typeface="Calibri"/>
              </a:rPr>
              <a:t>Team Member’s</a:t>
            </a:r>
            <a:endParaRPr sz="11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45;p31">
            <a:extLst>
              <a:ext uri="{FF2B5EF4-FFF2-40B4-BE49-F238E27FC236}">
                <a16:creationId xmlns:a16="http://schemas.microsoft.com/office/drawing/2014/main" id="{AE4B1FF2-915E-465A-88EF-EAA3A6083EDA}"/>
              </a:ext>
            </a:extLst>
          </p:cNvPr>
          <p:cNvSpPr txBox="1"/>
          <p:nvPr/>
        </p:nvSpPr>
        <p:spPr>
          <a:xfrm>
            <a:off x="2753958" y="2634247"/>
            <a:ext cx="3221791" cy="295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i="1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Ms. Anjali Mahajan.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i="1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Ms. Shivani </a:t>
            </a:r>
            <a:r>
              <a:rPr lang="en-GB" sz="2800" i="1" dirty="0" err="1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Dogne</a:t>
            </a:r>
            <a:r>
              <a:rPr lang="en-GB" sz="2800" i="1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i="1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  <a:sym typeface="Calibri"/>
              </a:rPr>
              <a:t>Ms. </a:t>
            </a:r>
            <a:r>
              <a:rPr lang="en-GB" sz="2800" i="1" dirty="0" err="1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  <a:sym typeface="Calibri"/>
              </a:rPr>
              <a:t>Mamta</a:t>
            </a:r>
            <a:r>
              <a:rPr lang="en-GB" sz="2800" i="1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  <a:sym typeface="Calibri"/>
              </a:rPr>
              <a:t> Patil.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i="1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  <a:sym typeface="Calibri"/>
              </a:rPr>
              <a:t>Mr. </a:t>
            </a:r>
            <a:r>
              <a:rPr lang="en-GB" sz="2800" i="1" dirty="0" err="1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  <a:sym typeface="Calibri"/>
              </a:rPr>
              <a:t>Amey</a:t>
            </a:r>
            <a:r>
              <a:rPr lang="en-GB" sz="2800" i="1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GB" sz="2800" i="1" dirty="0" err="1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  <a:sym typeface="Calibri"/>
              </a:rPr>
              <a:t>Kumbhar</a:t>
            </a:r>
            <a:r>
              <a:rPr lang="en-GB" sz="2800" i="1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  <a:sym typeface="Calibri"/>
              </a:rPr>
              <a:t>.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sz="2800" i="1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Mr. Kunal Shinde.</a:t>
            </a:r>
          </a:p>
          <a:p>
            <a:r>
              <a:rPr lang="en-GB" sz="2800" i="1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Mr. Om </a:t>
            </a:r>
            <a:r>
              <a:rPr lang="en-GB" sz="2800" i="1" dirty="0" err="1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Gorantiwar</a:t>
            </a:r>
            <a:r>
              <a:rPr lang="en-GB" sz="2800" i="1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GB" sz="2800" i="1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ECA26B-89C3-42D7-98FA-9F927EDB7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114" y="2876904"/>
            <a:ext cx="4971943" cy="387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5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67C013-F380-4A98-82A6-E41A11FD0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225" y="0"/>
            <a:ext cx="12304450" cy="6858000"/>
          </a:xfrm>
          <a:prstGeom prst="rect">
            <a:avLst/>
          </a:prstGeom>
        </p:spPr>
      </p:pic>
      <p:sp>
        <p:nvSpPr>
          <p:cNvPr id="5" name="Google Shape;121;p5">
            <a:extLst>
              <a:ext uri="{FF2B5EF4-FFF2-40B4-BE49-F238E27FC236}">
                <a16:creationId xmlns:a16="http://schemas.microsoft.com/office/drawing/2014/main" id="{D812BEAC-3C06-4C96-9341-663CD9901DD4}"/>
              </a:ext>
            </a:extLst>
          </p:cNvPr>
          <p:cNvSpPr txBox="1"/>
          <p:nvPr/>
        </p:nvSpPr>
        <p:spPr>
          <a:xfrm>
            <a:off x="2536619" y="679189"/>
            <a:ext cx="834740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GB" sz="3200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multiple scatterplots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EE713F-15E2-4CF2-B306-7682C4685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468" y="1601910"/>
            <a:ext cx="6370559" cy="428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00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67C013-F380-4A98-82A6-E41A11FD0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225" y="0"/>
            <a:ext cx="12304450" cy="6858000"/>
          </a:xfrm>
          <a:prstGeom prst="rect">
            <a:avLst/>
          </a:prstGeom>
        </p:spPr>
      </p:pic>
      <p:sp>
        <p:nvSpPr>
          <p:cNvPr id="5" name="Google Shape;121;p5">
            <a:extLst>
              <a:ext uri="{FF2B5EF4-FFF2-40B4-BE49-F238E27FC236}">
                <a16:creationId xmlns:a16="http://schemas.microsoft.com/office/drawing/2014/main" id="{D812BEAC-3C06-4C96-9341-663CD9901DD4}"/>
              </a:ext>
            </a:extLst>
          </p:cNvPr>
          <p:cNvSpPr txBox="1"/>
          <p:nvPr/>
        </p:nvSpPr>
        <p:spPr>
          <a:xfrm>
            <a:off x="2536619" y="208672"/>
            <a:ext cx="834740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GB" sz="3200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Density plot of Numerical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04D68A-80E1-4499-818A-9A55116A1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365" y="902074"/>
            <a:ext cx="7655457" cy="581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85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0A102-63DB-1311-D781-5CA95284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deployment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A6A2CA-39C9-937E-06F0-CC1953C92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965" y="1622612"/>
            <a:ext cx="5118847" cy="45543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758D61-9912-D7C2-2C72-78B76D9CC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22611"/>
            <a:ext cx="6024282" cy="455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59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4136-1FD2-12CD-A97D-56509D1A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we faced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27310-4AA3-A85C-E714-CBE9D983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preprocessing were challenging to use </a:t>
            </a:r>
          </a:p>
          <a:p>
            <a:pPr marL="0" indent="0">
              <a:buNone/>
            </a:pPr>
            <a:r>
              <a:rPr lang="en-US" dirty="0"/>
              <a:t>How we come over it?</a:t>
            </a:r>
          </a:p>
          <a:p>
            <a:pPr marL="0" indent="0">
              <a:buNone/>
            </a:pPr>
            <a:r>
              <a:rPr lang="en-US" dirty="0"/>
              <a:t>To address this challenge, used techniques like imputation to fill in missing data,. </a:t>
            </a:r>
            <a:r>
              <a:rPr lang="en-US"/>
              <a:t>also we consider </a:t>
            </a:r>
            <a:r>
              <a:rPr lang="en-US" dirty="0"/>
              <a:t>using outlier detection techniques to identify and remove outliers.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002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25C59E-C569-4B85-8103-D43160B44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923" y="-656948"/>
            <a:ext cx="12257846" cy="8171896"/>
          </a:xfrm>
          <a:prstGeom prst="rect">
            <a:avLst/>
          </a:prstGeom>
        </p:spPr>
      </p:pic>
      <p:sp>
        <p:nvSpPr>
          <p:cNvPr id="6" name="Google Shape;95;p2">
            <a:extLst>
              <a:ext uri="{FF2B5EF4-FFF2-40B4-BE49-F238E27FC236}">
                <a16:creationId xmlns:a16="http://schemas.microsoft.com/office/drawing/2014/main" id="{A0CAE419-B0EE-418D-9BE6-516EA9EDE35A}"/>
              </a:ext>
            </a:extLst>
          </p:cNvPr>
          <p:cNvSpPr txBox="1"/>
          <p:nvPr/>
        </p:nvSpPr>
        <p:spPr>
          <a:xfrm>
            <a:off x="1270719" y="2014188"/>
            <a:ext cx="551356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GB" sz="4800" b="1" dirty="0">
                <a:latin typeface="Calibri"/>
                <a:cs typeface="Calibri"/>
              </a:rPr>
              <a:t>BUSINESS OBJECTIVE</a:t>
            </a:r>
            <a:endParaRPr lang="en-GB" sz="4800" b="1" dirty="0">
              <a:latin typeface="Calibri"/>
              <a:cs typeface="Calibri"/>
              <a:sym typeface="Calibri"/>
            </a:endParaRPr>
          </a:p>
        </p:txBody>
      </p:sp>
      <p:sp>
        <p:nvSpPr>
          <p:cNvPr id="7" name="Google Shape;96;p2">
            <a:extLst>
              <a:ext uri="{FF2B5EF4-FFF2-40B4-BE49-F238E27FC236}">
                <a16:creationId xmlns:a16="http://schemas.microsoft.com/office/drawing/2014/main" id="{CADD7E41-414F-452F-A0E1-FF148EC38ECF}"/>
              </a:ext>
            </a:extLst>
          </p:cNvPr>
          <p:cNvSpPr txBox="1"/>
          <p:nvPr/>
        </p:nvSpPr>
        <p:spPr>
          <a:xfrm>
            <a:off x="214618" y="3429000"/>
            <a:ext cx="762577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GB" sz="24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Arial"/>
              </a:rPr>
              <a:t>The variable to be predicted is categorical</a:t>
            </a:r>
          </a:p>
          <a:p>
            <a:r>
              <a:rPr lang="en-GB" sz="24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Arial"/>
              </a:rPr>
              <a:t>(no disease, suspect disease, hepatitis c, fibrosis, cirrhosis). </a:t>
            </a:r>
          </a:p>
          <a:p>
            <a:r>
              <a:rPr lang="en-GB" sz="24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Arial"/>
              </a:rPr>
              <a:t>Therefore, this is a classification project.</a:t>
            </a:r>
          </a:p>
        </p:txBody>
      </p:sp>
    </p:spTree>
    <p:extLst>
      <p:ext uri="{BB962C8B-B14F-4D97-AF65-F5344CB8AC3E}">
        <p14:creationId xmlns:p14="http://schemas.microsoft.com/office/powerpoint/2010/main" val="369767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67C013-F380-4A98-82A6-E41A11FD0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4450" cy="6858000"/>
          </a:xfrm>
          <a:prstGeom prst="rect">
            <a:avLst/>
          </a:prstGeom>
        </p:spPr>
      </p:pic>
      <p:sp>
        <p:nvSpPr>
          <p:cNvPr id="7" name="Google Shape;103;p3">
            <a:extLst>
              <a:ext uri="{FF2B5EF4-FFF2-40B4-BE49-F238E27FC236}">
                <a16:creationId xmlns:a16="http://schemas.microsoft.com/office/drawing/2014/main" id="{171A5096-946A-47EF-9558-EA9FF1E4EF50}"/>
              </a:ext>
            </a:extLst>
          </p:cNvPr>
          <p:cNvSpPr txBox="1"/>
          <p:nvPr/>
        </p:nvSpPr>
        <p:spPr>
          <a:xfrm>
            <a:off x="2908380" y="1409680"/>
            <a:ext cx="324384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latin typeface="Calibri"/>
                <a:ea typeface="Calibri"/>
                <a:cs typeface="Calibri"/>
                <a:sym typeface="Calibri"/>
              </a:rPr>
              <a:t>Project Flow-</a:t>
            </a:r>
            <a:endParaRPr sz="1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04;p3">
            <a:extLst>
              <a:ext uri="{FF2B5EF4-FFF2-40B4-BE49-F238E27FC236}">
                <a16:creationId xmlns:a16="http://schemas.microsoft.com/office/drawing/2014/main" id="{F32F0BC1-108C-4C66-89DE-EFEF697C3E8F}"/>
              </a:ext>
            </a:extLst>
          </p:cNvPr>
          <p:cNvSpPr txBox="1"/>
          <p:nvPr/>
        </p:nvSpPr>
        <p:spPr>
          <a:xfrm>
            <a:off x="4530302" y="2530796"/>
            <a:ext cx="5135756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GB" sz="2400" i="1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EDA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0" indent="-457200">
              <a:buSzPts val="2400"/>
              <a:buFont typeface="+mj-lt"/>
              <a:buAutoNum type="arabicPeriod"/>
            </a:pPr>
            <a:r>
              <a:rPr lang="en-GB" sz="2400" i="1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Model building</a:t>
            </a:r>
          </a:p>
          <a:p>
            <a:pPr marL="457200" lvl="0" indent="-457200">
              <a:buSzPts val="2400"/>
              <a:buFont typeface="+mj-lt"/>
              <a:buAutoNum type="arabicPeriod"/>
            </a:pPr>
            <a:r>
              <a:rPr lang="en-GB" sz="2400" i="1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Model Evaluation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GB" sz="2400" i="1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Deployment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GB" sz="2400" i="1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Final Presentation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endParaRPr sz="2400" i="1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10D7D2-3DCD-43B0-964C-781F22C8E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439" y="3814573"/>
            <a:ext cx="2601186" cy="260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7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67C013-F380-4A98-82A6-E41A11FD0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4450" cy="6858000"/>
          </a:xfrm>
          <a:prstGeom prst="rect">
            <a:avLst/>
          </a:prstGeom>
        </p:spPr>
      </p:pic>
      <p:sp>
        <p:nvSpPr>
          <p:cNvPr id="8" name="Google Shape;104;p3">
            <a:extLst>
              <a:ext uri="{FF2B5EF4-FFF2-40B4-BE49-F238E27FC236}">
                <a16:creationId xmlns:a16="http://schemas.microsoft.com/office/drawing/2014/main" id="{F32F0BC1-108C-4C66-89DE-EFEF697C3E8F}"/>
              </a:ext>
            </a:extLst>
          </p:cNvPr>
          <p:cNvSpPr txBox="1"/>
          <p:nvPr/>
        </p:nvSpPr>
        <p:spPr>
          <a:xfrm>
            <a:off x="2522775" y="1402541"/>
            <a:ext cx="9453202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buSzPts val="2400"/>
            </a:pPr>
            <a:r>
              <a:rPr lang="en-GB" sz="2400" i="1" dirty="0">
                <a:latin typeface="Calibri"/>
                <a:ea typeface="Calibri"/>
                <a:cs typeface="Calibri"/>
              </a:rPr>
              <a:t>The number of instances (rows) in the data set is 615, and the number of variables (columns) is 13. Nearly all input variables are numeric-valued except one, Sex, which is binary, and most of them represent measurements from blood and urine analysis. The following list summarizes the variables information:</a:t>
            </a:r>
            <a:endParaRPr sz="2400" i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11;p4">
            <a:extLst>
              <a:ext uri="{FF2B5EF4-FFF2-40B4-BE49-F238E27FC236}">
                <a16:creationId xmlns:a16="http://schemas.microsoft.com/office/drawing/2014/main" id="{3CC06206-1937-4123-B47C-CB231AD65D5B}"/>
              </a:ext>
            </a:extLst>
          </p:cNvPr>
          <p:cNvSpPr txBox="1"/>
          <p:nvPr/>
        </p:nvSpPr>
        <p:spPr>
          <a:xfrm>
            <a:off x="2416890" y="458125"/>
            <a:ext cx="463198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4400" b="1" dirty="0">
                <a:latin typeface="Calibri"/>
                <a:ea typeface="Calibri"/>
                <a:cs typeface="Calibri"/>
                <a:sym typeface="Calibri"/>
              </a:rPr>
              <a:t>DATA DESCRIPTION</a:t>
            </a:r>
            <a:endParaRPr sz="4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04;p3">
            <a:extLst>
              <a:ext uri="{FF2B5EF4-FFF2-40B4-BE49-F238E27FC236}">
                <a16:creationId xmlns:a16="http://schemas.microsoft.com/office/drawing/2014/main" id="{39FD8CA5-F6FD-479D-A908-709D42391D6E}"/>
              </a:ext>
            </a:extLst>
          </p:cNvPr>
          <p:cNvSpPr txBox="1"/>
          <p:nvPr/>
        </p:nvSpPr>
        <p:spPr>
          <a:xfrm>
            <a:off x="2927034" y="3516508"/>
            <a:ext cx="3962038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SzPts val="2400"/>
              <a:buFont typeface="+mj-lt"/>
              <a:buAutoNum type="arabicPeriod"/>
            </a:pPr>
            <a:r>
              <a:rPr lang="en-GB" sz="2400" i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Category</a:t>
            </a:r>
          </a:p>
          <a:p>
            <a:pPr marL="457200" lvl="0" indent="-457200">
              <a:buSzPts val="2400"/>
              <a:buFont typeface="+mj-lt"/>
              <a:buAutoNum type="arabicPeriod"/>
            </a:pPr>
            <a:r>
              <a:rPr lang="en-GB" sz="2400" i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Age</a:t>
            </a:r>
          </a:p>
          <a:p>
            <a:pPr marL="457200" lvl="0" indent="-457200">
              <a:buSzPts val="2400"/>
              <a:buFont typeface="+mj-lt"/>
              <a:buAutoNum type="arabicPeriod"/>
            </a:pPr>
            <a:r>
              <a:rPr lang="en-GB" sz="2400" i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Sex</a:t>
            </a:r>
          </a:p>
          <a:p>
            <a:pPr marL="457200" lvl="0" indent="-457200">
              <a:buSzPts val="2400"/>
              <a:buFont typeface="+mj-lt"/>
              <a:buAutoNum type="arabicPeriod"/>
            </a:pPr>
            <a:r>
              <a:rPr lang="en-GB" sz="2400" i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Albumin</a:t>
            </a:r>
          </a:p>
          <a:p>
            <a:pPr marL="457200" lvl="0" indent="-457200">
              <a:buSzPts val="2400"/>
              <a:buFont typeface="+mj-lt"/>
              <a:buAutoNum type="arabicPeriod"/>
            </a:pPr>
            <a:r>
              <a:rPr lang="en-GB" sz="2400" i="1" dirty="0" err="1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alkaline_phosphatase</a:t>
            </a:r>
            <a:endParaRPr lang="en-GB" sz="2400" i="1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457200" lvl="0" indent="-457200">
              <a:buSzPts val="2400"/>
              <a:buFont typeface="+mj-lt"/>
              <a:buAutoNum type="arabicPeriod"/>
            </a:pPr>
            <a:r>
              <a:rPr lang="en-GB" sz="2400" i="1" dirty="0" err="1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alanine_aminotransferase</a:t>
            </a:r>
            <a:endParaRPr lang="en-GB" sz="2400" i="1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endParaRPr sz="2400" i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83748C-9E82-4FF2-BFC9-0DEF0EDEEEDC}"/>
              </a:ext>
            </a:extLst>
          </p:cNvPr>
          <p:cNvSpPr txBox="1"/>
          <p:nvPr/>
        </p:nvSpPr>
        <p:spPr>
          <a:xfrm>
            <a:off x="7541581" y="3526139"/>
            <a:ext cx="443439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SzPts val="2400"/>
              <a:buFont typeface="+mj-lt"/>
              <a:buAutoNum type="arabicPeriod" startAt="7"/>
            </a:pPr>
            <a:r>
              <a:rPr lang="en-GB" sz="2400" i="1" dirty="0" err="1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aspartate_aminotransferase</a:t>
            </a:r>
            <a:endParaRPr lang="en-GB" sz="2400" i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457200" indent="-457200">
              <a:buSzPts val="2400"/>
              <a:buFont typeface="+mj-lt"/>
              <a:buAutoNum type="arabicPeriod" startAt="7"/>
            </a:pPr>
            <a:r>
              <a:rPr lang="en-GB" sz="2400" i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Bilirubin</a:t>
            </a:r>
          </a:p>
          <a:p>
            <a:pPr marL="457200" indent="-457200">
              <a:buSzPts val="2400"/>
              <a:buFont typeface="+mj-lt"/>
              <a:buAutoNum type="arabicPeriod" startAt="7"/>
            </a:pPr>
            <a:r>
              <a:rPr lang="en-GB" sz="2400" i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Cholinesterase</a:t>
            </a:r>
          </a:p>
          <a:p>
            <a:pPr marL="457200" indent="-457200">
              <a:buSzPts val="2400"/>
              <a:buFont typeface="+mj-lt"/>
              <a:buAutoNum type="arabicPeriod" startAt="7"/>
            </a:pPr>
            <a:r>
              <a:rPr lang="en-GB" sz="2400" i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Cholesterol</a:t>
            </a:r>
          </a:p>
          <a:p>
            <a:pPr marL="457200" indent="-457200">
              <a:buSzPts val="2400"/>
              <a:buFont typeface="+mj-lt"/>
              <a:buAutoNum type="arabicPeriod" startAt="7"/>
            </a:pPr>
            <a:r>
              <a:rPr lang="en-GB" sz="2400" i="1" dirty="0" err="1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Creatinina</a:t>
            </a:r>
            <a:endParaRPr lang="en-GB" sz="2400" i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457200" indent="-457200">
              <a:buSzPts val="2400"/>
              <a:buFont typeface="+mj-lt"/>
              <a:buAutoNum type="arabicPeriod" startAt="7"/>
            </a:pPr>
            <a:r>
              <a:rPr lang="en-GB" sz="2400" i="1" dirty="0" err="1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gamma_glutamyl_transferase</a:t>
            </a:r>
            <a:r>
              <a:rPr lang="en-GB" sz="2400" i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</a:p>
          <a:p>
            <a:pPr marL="457200" indent="-457200">
              <a:buSzPts val="2400"/>
              <a:buFont typeface="+mj-lt"/>
              <a:buAutoNum type="arabicPeriod" startAt="7"/>
            </a:pPr>
            <a:r>
              <a:rPr lang="en-GB" sz="2400" i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protein</a:t>
            </a:r>
          </a:p>
        </p:txBody>
      </p:sp>
    </p:spTree>
    <p:extLst>
      <p:ext uri="{BB962C8B-B14F-4D97-AF65-F5344CB8AC3E}">
        <p14:creationId xmlns:p14="http://schemas.microsoft.com/office/powerpoint/2010/main" val="194390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67C013-F380-4A98-82A6-E41A11FD0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4450" cy="6858000"/>
          </a:xfrm>
          <a:prstGeom prst="rect">
            <a:avLst/>
          </a:prstGeom>
        </p:spPr>
      </p:pic>
      <p:sp>
        <p:nvSpPr>
          <p:cNvPr id="9" name="Google Shape;121;p5">
            <a:extLst>
              <a:ext uri="{FF2B5EF4-FFF2-40B4-BE49-F238E27FC236}">
                <a16:creationId xmlns:a16="http://schemas.microsoft.com/office/drawing/2014/main" id="{5BBCB84B-3927-47AA-8106-53B1CF3E5706}"/>
              </a:ext>
            </a:extLst>
          </p:cNvPr>
          <p:cNvSpPr txBox="1"/>
          <p:nvPr/>
        </p:nvSpPr>
        <p:spPr>
          <a:xfrm>
            <a:off x="5506546" y="1042617"/>
            <a:ext cx="266978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latin typeface="Consolas"/>
                <a:ea typeface="Consolas"/>
                <a:cs typeface="Consolas"/>
                <a:sym typeface="Consolas"/>
              </a:rPr>
              <a:t>Data.info()</a:t>
            </a:r>
            <a:endParaRPr sz="7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DA703-85B0-4586-8D59-F4716DB21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173" y="1823851"/>
            <a:ext cx="5620534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57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67C013-F380-4A98-82A6-E41A11FD0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4450" cy="6858000"/>
          </a:xfrm>
          <a:prstGeom prst="rect">
            <a:avLst/>
          </a:prstGeom>
        </p:spPr>
      </p:pic>
      <p:sp>
        <p:nvSpPr>
          <p:cNvPr id="9" name="Google Shape;121;p5">
            <a:extLst>
              <a:ext uri="{FF2B5EF4-FFF2-40B4-BE49-F238E27FC236}">
                <a16:creationId xmlns:a16="http://schemas.microsoft.com/office/drawing/2014/main" id="{5BBCB84B-3927-47AA-8106-53B1CF3E5706}"/>
              </a:ext>
            </a:extLst>
          </p:cNvPr>
          <p:cNvSpPr txBox="1"/>
          <p:nvPr/>
        </p:nvSpPr>
        <p:spPr>
          <a:xfrm>
            <a:off x="5486254" y="1264559"/>
            <a:ext cx="289173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err="1">
                <a:latin typeface="Consolas"/>
                <a:ea typeface="Consolas"/>
                <a:cs typeface="Consolas"/>
                <a:sym typeface="Consolas"/>
              </a:rPr>
              <a:t>Data.types</a:t>
            </a:r>
            <a:r>
              <a:rPr lang="en-GB" sz="32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7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813CD1-8F24-4763-A3DD-1727505DC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913" y="2105934"/>
            <a:ext cx="4372413" cy="330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2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67C013-F380-4A98-82A6-E41A11FD0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225" y="0"/>
            <a:ext cx="12304450" cy="6858000"/>
          </a:xfrm>
          <a:prstGeom prst="rect">
            <a:avLst/>
          </a:prstGeom>
        </p:spPr>
      </p:pic>
      <p:sp>
        <p:nvSpPr>
          <p:cNvPr id="9" name="Google Shape;121;p5">
            <a:extLst>
              <a:ext uri="{FF2B5EF4-FFF2-40B4-BE49-F238E27FC236}">
                <a16:creationId xmlns:a16="http://schemas.microsoft.com/office/drawing/2014/main" id="{5BBCB84B-3927-47AA-8106-53B1CF3E5706}"/>
              </a:ext>
            </a:extLst>
          </p:cNvPr>
          <p:cNvSpPr txBox="1"/>
          <p:nvPr/>
        </p:nvSpPr>
        <p:spPr>
          <a:xfrm>
            <a:off x="5351821" y="1300286"/>
            <a:ext cx="316059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err="1">
                <a:latin typeface="Consolas"/>
                <a:ea typeface="Consolas"/>
                <a:cs typeface="Consolas"/>
                <a:sym typeface="Consolas"/>
              </a:rPr>
              <a:t>Data.isnull</a:t>
            </a:r>
            <a:r>
              <a:rPr lang="en-GB" sz="32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7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Google Shape;121;p5">
            <a:extLst>
              <a:ext uri="{FF2B5EF4-FFF2-40B4-BE49-F238E27FC236}">
                <a16:creationId xmlns:a16="http://schemas.microsoft.com/office/drawing/2014/main" id="{D812BEAC-3C06-4C96-9341-663CD9901DD4}"/>
              </a:ext>
            </a:extLst>
          </p:cNvPr>
          <p:cNvSpPr txBox="1"/>
          <p:nvPr/>
        </p:nvSpPr>
        <p:spPr>
          <a:xfrm>
            <a:off x="4820429" y="715551"/>
            <a:ext cx="373764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GB" sz="3200" dirty="0">
                <a:solidFill>
                  <a:schemeClr val="accent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Data Cleaning</a:t>
            </a:r>
            <a:endParaRPr sz="700" dirty="0">
              <a:solidFill>
                <a:schemeClr val="accent1">
                  <a:lumMod val="75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CD471D-DD3F-47E5-B503-329D6942A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429" y="2086859"/>
            <a:ext cx="4186485" cy="369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5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67C013-F380-4A98-82A6-E41A11FD0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225" y="0"/>
            <a:ext cx="12304450" cy="6858000"/>
          </a:xfrm>
          <a:prstGeom prst="rect">
            <a:avLst/>
          </a:prstGeom>
        </p:spPr>
      </p:pic>
      <p:sp>
        <p:nvSpPr>
          <p:cNvPr id="9" name="Google Shape;121;p5">
            <a:extLst>
              <a:ext uri="{FF2B5EF4-FFF2-40B4-BE49-F238E27FC236}">
                <a16:creationId xmlns:a16="http://schemas.microsoft.com/office/drawing/2014/main" id="{5BBCB84B-3927-47AA-8106-53B1CF3E5706}"/>
              </a:ext>
            </a:extLst>
          </p:cNvPr>
          <p:cNvSpPr txBox="1"/>
          <p:nvPr/>
        </p:nvSpPr>
        <p:spPr>
          <a:xfrm>
            <a:off x="4404024" y="2101431"/>
            <a:ext cx="399636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err="1">
                <a:latin typeface="Consolas"/>
                <a:ea typeface="Consolas"/>
                <a:cs typeface="Consolas"/>
                <a:sym typeface="Consolas"/>
              </a:rPr>
              <a:t>Data.duplicates</a:t>
            </a:r>
            <a:r>
              <a:rPr lang="en-GB" sz="32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7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Google Shape;121;p5">
            <a:extLst>
              <a:ext uri="{FF2B5EF4-FFF2-40B4-BE49-F238E27FC236}">
                <a16:creationId xmlns:a16="http://schemas.microsoft.com/office/drawing/2014/main" id="{D812BEAC-3C06-4C96-9341-663CD9901DD4}"/>
              </a:ext>
            </a:extLst>
          </p:cNvPr>
          <p:cNvSpPr txBox="1"/>
          <p:nvPr/>
        </p:nvSpPr>
        <p:spPr>
          <a:xfrm>
            <a:off x="2716421" y="1321523"/>
            <a:ext cx="737157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GB" sz="3200" dirty="0">
                <a:solidFill>
                  <a:schemeClr val="accent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Checking for duplicates values</a:t>
            </a:r>
            <a:endParaRPr sz="700" dirty="0">
              <a:solidFill>
                <a:schemeClr val="accent1">
                  <a:lumMod val="75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115BD2-3F38-4011-ABAA-7E3CF34F8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705" y="3076512"/>
            <a:ext cx="3439005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6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315</Words>
  <Application>Microsoft Office PowerPoint</Application>
  <PresentationFormat>Widescreen</PresentationFormat>
  <Paragraphs>68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deployment</vt:lpstr>
      <vt:lpstr>Challenges we faced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 Shinde</dc:creator>
  <cp:lastModifiedBy>omgoranti@outlook.com</cp:lastModifiedBy>
  <cp:revision>16</cp:revision>
  <dcterms:created xsi:type="dcterms:W3CDTF">2023-02-15T05:27:08Z</dcterms:created>
  <dcterms:modified xsi:type="dcterms:W3CDTF">2023-03-13T05:17:16Z</dcterms:modified>
</cp:coreProperties>
</file>