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1" r:id="rId4"/>
    <p:sldId id="257" r:id="rId5"/>
    <p:sldId id="266" r:id="rId6"/>
    <p:sldId id="267" r:id="rId7"/>
    <p:sldId id="268" r:id="rId8"/>
    <p:sldId id="264" r:id="rId9"/>
    <p:sldId id="260" r:id="rId10"/>
    <p:sldId id="269" r:id="rId11"/>
    <p:sldId id="262" r:id="rId12"/>
    <p:sldId id="263" r:id="rId13"/>
    <p:sldId id="25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DC8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1454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6C3E-8310-43F1-8657-0BE50A775DA8}" type="datetimeFigureOut">
              <a:rPr lang="en-US" smtClean="0"/>
              <a:pPr/>
              <a:t>12/11/2011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7CF9-29C7-47E6-A9E3-BD947ED590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8009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6C3E-8310-43F1-8657-0BE50A775DA8}" type="datetimeFigureOut">
              <a:rPr lang="en-US" smtClean="0"/>
              <a:pPr/>
              <a:t>12/11/2011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7CF9-29C7-47E6-A9E3-BD947ED590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585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6C3E-8310-43F1-8657-0BE50A775DA8}" type="datetimeFigureOut">
              <a:rPr lang="en-US" smtClean="0"/>
              <a:pPr/>
              <a:t>12/11/2011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7CF9-29C7-47E6-A9E3-BD947ED590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707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6C3E-8310-43F1-8657-0BE50A775DA8}" type="datetimeFigureOut">
              <a:rPr lang="en-US" smtClean="0"/>
              <a:pPr/>
              <a:t>12/11/2011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7CF9-29C7-47E6-A9E3-BD947ED590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851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6C3E-8310-43F1-8657-0BE50A775DA8}" type="datetimeFigureOut">
              <a:rPr lang="en-US" smtClean="0"/>
              <a:pPr/>
              <a:t>12/11/2011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7CF9-29C7-47E6-A9E3-BD947ED590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98015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6C3E-8310-43F1-8657-0BE50A775DA8}" type="datetimeFigureOut">
              <a:rPr lang="en-US" smtClean="0"/>
              <a:pPr/>
              <a:t>12/11/2011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7CF9-29C7-47E6-A9E3-BD947ED590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6444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6C3E-8310-43F1-8657-0BE50A775DA8}" type="datetimeFigureOut">
              <a:rPr lang="en-US" smtClean="0"/>
              <a:pPr/>
              <a:t>12/11/2011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7CF9-29C7-47E6-A9E3-BD947ED590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5938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6C3E-8310-43F1-8657-0BE50A775DA8}" type="datetimeFigureOut">
              <a:rPr lang="en-US" smtClean="0"/>
              <a:pPr/>
              <a:t>12/11/2011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7CF9-29C7-47E6-A9E3-BD947ED590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1385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6C3E-8310-43F1-8657-0BE50A775DA8}" type="datetimeFigureOut">
              <a:rPr lang="en-US" smtClean="0"/>
              <a:pPr/>
              <a:t>12/11/2011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7CF9-29C7-47E6-A9E3-BD947ED590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7843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6C3E-8310-43F1-8657-0BE50A775DA8}" type="datetimeFigureOut">
              <a:rPr lang="en-US" smtClean="0"/>
              <a:pPr/>
              <a:t>12/11/2011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7CF9-29C7-47E6-A9E3-BD947ED590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49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6C3E-8310-43F1-8657-0BE50A775DA8}" type="datetimeFigureOut">
              <a:rPr lang="en-US" smtClean="0"/>
              <a:pPr/>
              <a:t>12/11/2011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7CF9-29C7-47E6-A9E3-BD947ED590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380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56C3E-8310-43F1-8657-0BE50A775DA8}" type="datetimeFigureOut">
              <a:rPr lang="en-US" smtClean="0"/>
              <a:pPr/>
              <a:t>12/11/2011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17CF9-29C7-47E6-A9E3-BD947ED590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58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rot="5400000">
            <a:off x="-2414332" y="2793492"/>
            <a:ext cx="5967984" cy="381000"/>
          </a:xfrm>
          <a:prstGeom prst="rect">
            <a:avLst/>
          </a:prstGeom>
          <a:gradFill flip="none" rotWithShape="1">
            <a:gsLst>
              <a:gs pos="100000">
                <a:srgbClr val="EEDC82"/>
              </a:gs>
              <a:gs pos="0">
                <a:srgbClr val="D2DDF1"/>
              </a:gs>
              <a:gs pos="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0800000">
            <a:off x="965008" y="6096003"/>
            <a:ext cx="8178992" cy="381000"/>
          </a:xfrm>
          <a:prstGeom prst="rect">
            <a:avLst/>
          </a:prstGeom>
          <a:gradFill flip="none" rotWithShape="1">
            <a:gsLst>
              <a:gs pos="100000">
                <a:srgbClr val="EEDC82"/>
              </a:gs>
              <a:gs pos="0">
                <a:srgbClr val="D2DDF1"/>
              </a:gs>
              <a:gs pos="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" y="5791200"/>
            <a:ext cx="995759" cy="9906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219200" y="1840992"/>
            <a:ext cx="7543800" cy="22860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DEANQA:  Combing Techniques for Accurate Question Answering </a:t>
            </a:r>
            <a:endParaRPr lang="en-US" sz="48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752600" y="4267200"/>
            <a:ext cx="6461760" cy="1066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Alex Conrad,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Yann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Le Gall, Eric Heim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108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Answer Predictor Combinations</a:t>
            </a:r>
            <a:endParaRPr lang="en-US" sz="3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7467600" cy="4748785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Answer predictor modules combined using different weights for each question type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Weights learned by experimenting using test1 data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 rot="5400000">
            <a:off x="-2417380" y="2793492"/>
            <a:ext cx="5967984" cy="381000"/>
          </a:xfrm>
          <a:prstGeom prst="rect">
            <a:avLst/>
          </a:prstGeom>
          <a:gradFill flip="none" rotWithShape="1">
            <a:gsLst>
              <a:gs pos="100000">
                <a:srgbClr val="EEDC82"/>
              </a:gs>
              <a:gs pos="0">
                <a:srgbClr val="D2DDF1"/>
              </a:gs>
              <a:gs pos="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0800000">
            <a:off x="961960" y="6096003"/>
            <a:ext cx="8178992" cy="381000"/>
          </a:xfrm>
          <a:prstGeom prst="rect">
            <a:avLst/>
          </a:prstGeom>
          <a:gradFill flip="none" rotWithShape="1">
            <a:gsLst>
              <a:gs pos="100000">
                <a:srgbClr val="EEDC82"/>
              </a:gs>
              <a:gs pos="0">
                <a:srgbClr val="D2DDF1"/>
              </a:gs>
              <a:gs pos="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152" y="5791200"/>
            <a:ext cx="995759" cy="990600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90600" y="2743200"/>
          <a:ext cx="7848600" cy="312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9664"/>
                <a:gridCol w="6568936"/>
              </a:tblGrid>
              <a:tr h="39052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Q. Type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Weights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Why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0.45*bow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+ 0.45*</a:t>
                      </a:r>
                      <a:r>
                        <a:rPr lang="en-US" baseline="0" dirty="0" err="1" smtClean="0">
                          <a:solidFill>
                            <a:sysClr val="windowText" lastClr="000000"/>
                          </a:solidFill>
                        </a:rPr>
                        <a:t>boNGrams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+ 0.1*</a:t>
                      </a:r>
                      <a:r>
                        <a:rPr lang="en-US" baseline="0" dirty="0" err="1" smtClean="0">
                          <a:solidFill>
                            <a:sysClr val="windowText" lastClr="000000"/>
                          </a:solidFill>
                        </a:rPr>
                        <a:t>ner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Other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1.0*</a:t>
                      </a:r>
                      <a:r>
                        <a:rPr lang="en-US" dirty="0" err="1" smtClean="0">
                          <a:solidFill>
                            <a:sysClr val="windowText" lastClr="000000"/>
                          </a:solidFill>
                        </a:rPr>
                        <a:t>boNGrams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What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0.4*SVM + 0.4*</a:t>
                      </a:r>
                      <a:r>
                        <a:rPr lang="en-US" dirty="0" err="1" smtClean="0">
                          <a:solidFill>
                            <a:sysClr val="windowText" lastClr="000000"/>
                          </a:solidFill>
                        </a:rPr>
                        <a:t>boNGrams</a:t>
                      </a:r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 + 0.1*</a:t>
                      </a:r>
                      <a:r>
                        <a:rPr lang="en-US" dirty="0" err="1" smtClean="0">
                          <a:solidFill>
                            <a:sysClr val="windowText" lastClr="000000"/>
                          </a:solidFill>
                        </a:rPr>
                        <a:t>ner</a:t>
                      </a:r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 + 0.1*disc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Who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0.33*bow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+ 0.33*</a:t>
                      </a:r>
                      <a:r>
                        <a:rPr lang="en-US" baseline="0" dirty="0" err="1" smtClean="0">
                          <a:solidFill>
                            <a:sysClr val="windowText" lastClr="000000"/>
                          </a:solidFill>
                        </a:rPr>
                        <a:t>boNGrams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+ 0.33*SVM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How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0.45*bow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+ 0.45*</a:t>
                      </a:r>
                      <a:r>
                        <a:rPr lang="en-US" baseline="0" dirty="0" err="1" smtClean="0">
                          <a:solidFill>
                            <a:sysClr val="windowText" lastClr="000000"/>
                          </a:solidFill>
                        </a:rPr>
                        <a:t>boNGrams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+ 0.1*</a:t>
                      </a:r>
                      <a:r>
                        <a:rPr lang="en-US" baseline="0" dirty="0" err="1" smtClean="0">
                          <a:solidFill>
                            <a:sysClr val="windowText" lastClr="000000"/>
                          </a:solidFill>
                        </a:rPr>
                        <a:t>ner</a:t>
                      </a:r>
                      <a:endParaRPr lang="en-US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When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0.8*bow + 0.2*</a:t>
                      </a:r>
                      <a:r>
                        <a:rPr lang="en-US" dirty="0" err="1" smtClean="0">
                          <a:solidFill>
                            <a:sysClr val="windowText" lastClr="000000"/>
                          </a:solidFill>
                        </a:rPr>
                        <a:t>ner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Where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0.2*</a:t>
                      </a:r>
                      <a:r>
                        <a:rPr lang="en-US" dirty="0" err="1" smtClean="0">
                          <a:solidFill>
                            <a:sysClr val="windowText" lastClr="000000"/>
                          </a:solidFill>
                        </a:rPr>
                        <a:t>boNGrams</a:t>
                      </a:r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 + 0.2*bow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+ 0.2*SVM + 0.2*rule + 0.1*</a:t>
                      </a:r>
                      <a:r>
                        <a:rPr lang="en-US" baseline="0" dirty="0" err="1" smtClean="0">
                          <a:solidFill>
                            <a:sysClr val="windowText" lastClr="000000"/>
                          </a:solidFill>
                        </a:rPr>
                        <a:t>ner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+ 0.1*disc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97526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Results</a:t>
            </a:r>
            <a:endParaRPr lang="en-US" sz="3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 rot="5400000">
            <a:off x="-2417380" y="2793492"/>
            <a:ext cx="5967984" cy="381000"/>
          </a:xfrm>
          <a:prstGeom prst="rect">
            <a:avLst/>
          </a:prstGeom>
          <a:gradFill flip="none" rotWithShape="1">
            <a:gsLst>
              <a:gs pos="100000">
                <a:srgbClr val="EEDC82"/>
              </a:gs>
              <a:gs pos="0">
                <a:srgbClr val="D2DDF1"/>
              </a:gs>
              <a:gs pos="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0800000">
            <a:off x="961960" y="6096003"/>
            <a:ext cx="8178992" cy="381000"/>
          </a:xfrm>
          <a:prstGeom prst="rect">
            <a:avLst/>
          </a:prstGeom>
          <a:gradFill flip="none" rotWithShape="1">
            <a:gsLst>
              <a:gs pos="100000">
                <a:srgbClr val="EEDC82"/>
              </a:gs>
              <a:gs pos="0">
                <a:srgbClr val="D2DDF1"/>
              </a:gs>
              <a:gs pos="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152" y="5791200"/>
            <a:ext cx="995759" cy="990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8912" y="1828800"/>
            <a:ext cx="3832544" cy="31532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91456" y="1828800"/>
            <a:ext cx="3880104" cy="308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5961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Conclusions</a:t>
            </a:r>
            <a:endParaRPr lang="en-US" sz="3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7467600" cy="4748785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Components:</a:t>
            </a:r>
          </a:p>
          <a:p>
            <a:pPr lvl="1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Simple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Bag-of-Words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Bag of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N-Grams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Linguistic, Rule-based Strategy</a:t>
            </a:r>
          </a:p>
          <a:p>
            <a:pPr lvl="1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Discourse Parser, Named Entity Recognizer</a:t>
            </a:r>
          </a:p>
          <a:p>
            <a:pPr lvl="1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Support Vector Machine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Each component answers fairly accurately for certain kinds of questions but not for others.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By combining the components, we can improve overall accuracy.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Possible Improvements: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Anaphora resolution for SVM.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More investigation of how to weight components.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Can easily add other components.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 rot="5400000">
            <a:off x="-2417380" y="2793492"/>
            <a:ext cx="5967984" cy="381000"/>
          </a:xfrm>
          <a:prstGeom prst="rect">
            <a:avLst/>
          </a:prstGeom>
          <a:gradFill flip="none" rotWithShape="1">
            <a:gsLst>
              <a:gs pos="100000">
                <a:srgbClr val="EEDC82"/>
              </a:gs>
              <a:gs pos="0">
                <a:srgbClr val="D2DDF1"/>
              </a:gs>
              <a:gs pos="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0800000">
            <a:off x="961960" y="6096003"/>
            <a:ext cx="8178992" cy="381000"/>
          </a:xfrm>
          <a:prstGeom prst="rect">
            <a:avLst/>
          </a:prstGeom>
          <a:gradFill flip="none" rotWithShape="1">
            <a:gsLst>
              <a:gs pos="100000">
                <a:srgbClr val="EEDC82"/>
              </a:gs>
              <a:gs pos="0">
                <a:srgbClr val="D2DDF1"/>
              </a:gs>
              <a:gs pos="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152" y="5791200"/>
            <a:ext cx="995759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8691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3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1"/>
            <a:ext cx="7467600" cy="474878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[1]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Chih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-Chung Chang and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Chih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-Jen Lin. 2001.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Libsvm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library for support vector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machines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[2] Jenny Rose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Finkel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Trond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Grenager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Christopher Manning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2005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Incorporating non-local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information into information extraction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systems by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gibbs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sampling. In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ACL, pages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363–	370.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[3] Mark Hall,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Eibe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Frank, Geoffrey Holmes,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Bernhard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Pfahringer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Peter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Reutemann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and Ian H. 	Witten. 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weka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data mining software: An update.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[4]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Hwee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Tou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Ng, Leong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Hwee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Teo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Jennifer Lai, and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Jennifer Lai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Pheng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Kwan. 2000. 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machine 	learning approach to answering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questions for reading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comprehension tests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	Proceedings of EMNLP/VLC-2000 at ACL-2000.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[5] J. Ross Quinlan. 1993. C4.5: programs for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machine learning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Morgan  Kaufmann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Publishers Inc.,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San Francisco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CA, USA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[6] Ellen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Riloff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Michael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Thelen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2000. 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rule-based question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answering system for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reading 	comprehension tests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In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Proceedings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of the 2000 ANLP/NAACL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Workshop on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Reading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comprehension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tests as evaluation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computer-based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language understanding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sytems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– 	Volume 6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ANLP/NAACL-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ReadingComp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’00, pages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13–19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Stroudsburg, PA, USA.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Association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Computational Linguistics.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[7] M.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Rotaru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D.J.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Litman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2005. Improving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Question Answering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Reading Comprehension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Tests by Combining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Multiple Systems. In Proceedings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of 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American Association for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Artificial Intelligence: Workshop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on Question Answering in Restricted Domains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[8] Kristina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Toutanova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Christopher D. Manning.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2000. Enriching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knowledge sources used in 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maximum entropy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part-of-speech tagger.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EMNLP/VLC 2000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pages 63–70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[9]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Ziheng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Lin,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Hwee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Tou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Ng, and Min-Yen Kan. A PTDB-Styled End-to-End Discourse Parser. 	Technical Report TRB8/10, School of Computing, National University of Singapore, Singapore.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[10]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Ziheng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Lin,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Hwee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Tou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Ng, and Min-Yen Kan. Automatically Evaluating Text Coherence Using 	Discourse Relations. ACL, 2011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 rot="5400000">
            <a:off x="-2417380" y="2793492"/>
            <a:ext cx="5967984" cy="381000"/>
          </a:xfrm>
          <a:prstGeom prst="rect">
            <a:avLst/>
          </a:prstGeom>
          <a:gradFill flip="none" rotWithShape="1">
            <a:gsLst>
              <a:gs pos="100000">
                <a:srgbClr val="EEDC82"/>
              </a:gs>
              <a:gs pos="0">
                <a:srgbClr val="D2DDF1"/>
              </a:gs>
              <a:gs pos="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0800000">
            <a:off x="961960" y="6096003"/>
            <a:ext cx="8178992" cy="381000"/>
          </a:xfrm>
          <a:prstGeom prst="rect">
            <a:avLst/>
          </a:prstGeom>
          <a:gradFill flip="none" rotWithShape="1">
            <a:gsLst>
              <a:gs pos="100000">
                <a:srgbClr val="EEDC82"/>
              </a:gs>
              <a:gs pos="0">
                <a:srgbClr val="D2DDF1"/>
              </a:gs>
              <a:gs pos="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152" y="5791200"/>
            <a:ext cx="995759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4609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3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7467600" cy="4748785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Each member of our group developed a model (or models) that give how probable each sentence in the document is the answer to a given question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Bag-of-Words Model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Rule-Based Model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Bag of N-Grams Model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Discourse Model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NER Model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Support Vector Machine Model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Combined these models via a weighted averaging.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Picked the most probabilistic model.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sz="1600" dirty="0" smtClean="0"/>
          </a:p>
          <a:p>
            <a:pPr lvl="1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 rot="5400000">
            <a:off x="-2417380" y="2793492"/>
            <a:ext cx="5967984" cy="381000"/>
          </a:xfrm>
          <a:prstGeom prst="rect">
            <a:avLst/>
          </a:prstGeom>
          <a:gradFill flip="none" rotWithShape="1">
            <a:gsLst>
              <a:gs pos="100000">
                <a:srgbClr val="EEDC82"/>
              </a:gs>
              <a:gs pos="0">
                <a:srgbClr val="D2DDF1"/>
              </a:gs>
              <a:gs pos="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0800000">
            <a:off x="961960" y="6096003"/>
            <a:ext cx="8178992" cy="381000"/>
          </a:xfrm>
          <a:prstGeom prst="rect">
            <a:avLst/>
          </a:prstGeom>
          <a:gradFill flip="none" rotWithShape="1">
            <a:gsLst>
              <a:gs pos="100000">
                <a:srgbClr val="EEDC82"/>
              </a:gs>
              <a:gs pos="0">
                <a:srgbClr val="D2DDF1"/>
              </a:gs>
              <a:gs pos="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152" y="5791200"/>
            <a:ext cx="995759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4376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System Model</a:t>
            </a:r>
            <a:endParaRPr lang="en-US" sz="3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 rot="5400000">
            <a:off x="-2417380" y="2793492"/>
            <a:ext cx="5967984" cy="381000"/>
          </a:xfrm>
          <a:prstGeom prst="rect">
            <a:avLst/>
          </a:prstGeom>
          <a:gradFill flip="none" rotWithShape="1">
            <a:gsLst>
              <a:gs pos="100000">
                <a:srgbClr val="EEDC82"/>
              </a:gs>
              <a:gs pos="0">
                <a:srgbClr val="D2DDF1"/>
              </a:gs>
              <a:gs pos="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0800000">
            <a:off x="961960" y="6096003"/>
            <a:ext cx="8178992" cy="381000"/>
          </a:xfrm>
          <a:prstGeom prst="rect">
            <a:avLst/>
          </a:prstGeom>
          <a:gradFill flip="none" rotWithShape="1">
            <a:gsLst>
              <a:gs pos="100000">
                <a:srgbClr val="EEDC82"/>
              </a:gs>
              <a:gs pos="0">
                <a:srgbClr val="D2DDF1"/>
              </a:gs>
              <a:gs pos="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152" y="5791200"/>
            <a:ext cx="995759" cy="990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71600" y="1447800"/>
            <a:ext cx="7142858" cy="3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9752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Bag-of-Words and Rule-Based Components</a:t>
            </a:r>
            <a:endParaRPr lang="en-US" sz="3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7467600" cy="4748785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Bag-of-Words Model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Simple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efficient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Alone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accuracy is generally above 50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%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Rule-Based Model</a:t>
            </a:r>
          </a:p>
          <a:p>
            <a:pPr lvl="1"/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Riloff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et al.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2000 [6]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Different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rules for each question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type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Sentences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are given points for matching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rules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Most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rules incorporate bag-of-words, named-entity-recognition, and other lexical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hints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Example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rules for a WHEN question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2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+1 points if the line contains {during, before, after, time, etc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.}</a:t>
            </a:r>
          </a:p>
          <a:p>
            <a:pPr lvl="2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+2 points if the line contains a DATE</a:t>
            </a:r>
          </a:p>
          <a:p>
            <a:pPr lvl="2"/>
            <a:endParaRPr lang="en-US" sz="1600" dirty="0"/>
          </a:p>
          <a:p>
            <a:pPr lvl="2"/>
            <a:endParaRPr lang="en-US" sz="1600" dirty="0" smtClean="0"/>
          </a:p>
          <a:p>
            <a:pPr lvl="1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 rot="5400000">
            <a:off x="-2417380" y="2793492"/>
            <a:ext cx="5967984" cy="381000"/>
          </a:xfrm>
          <a:prstGeom prst="rect">
            <a:avLst/>
          </a:prstGeom>
          <a:gradFill flip="none" rotWithShape="1">
            <a:gsLst>
              <a:gs pos="100000">
                <a:srgbClr val="EEDC82"/>
              </a:gs>
              <a:gs pos="0">
                <a:srgbClr val="D2DDF1"/>
              </a:gs>
              <a:gs pos="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0800000">
            <a:off x="961960" y="6096003"/>
            <a:ext cx="8178992" cy="381000"/>
          </a:xfrm>
          <a:prstGeom prst="rect">
            <a:avLst/>
          </a:prstGeom>
          <a:gradFill flip="none" rotWithShape="1">
            <a:gsLst>
              <a:gs pos="100000">
                <a:srgbClr val="EEDC82"/>
              </a:gs>
              <a:gs pos="0">
                <a:srgbClr val="D2DDF1"/>
              </a:gs>
              <a:gs pos="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152" y="5791200"/>
            <a:ext cx="995759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1126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Bag of N-Grams</a:t>
            </a:r>
            <a:endParaRPr lang="en-US" sz="3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7467600" cy="4748785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Intuition: sentences which match multi-word expression(s) in a question may be more likely to be answers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Strategy: rank sentences in terms of how many n-grams matched, not just individual words (unigrams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Outperformed bag of words on some question types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 rot="5400000">
            <a:off x="-2417380" y="2793492"/>
            <a:ext cx="5967984" cy="381000"/>
          </a:xfrm>
          <a:prstGeom prst="rect">
            <a:avLst/>
          </a:prstGeom>
          <a:gradFill flip="none" rotWithShape="1">
            <a:gsLst>
              <a:gs pos="100000">
                <a:srgbClr val="EEDC82"/>
              </a:gs>
              <a:gs pos="0">
                <a:srgbClr val="D2DDF1"/>
              </a:gs>
              <a:gs pos="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0800000">
            <a:off x="961960" y="6096003"/>
            <a:ext cx="8178992" cy="381000"/>
          </a:xfrm>
          <a:prstGeom prst="rect">
            <a:avLst/>
          </a:prstGeom>
          <a:gradFill flip="none" rotWithShape="1">
            <a:gsLst>
              <a:gs pos="100000">
                <a:srgbClr val="EEDC82"/>
              </a:gs>
              <a:gs pos="0">
                <a:srgbClr val="D2DDF1"/>
              </a:gs>
              <a:gs pos="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152" y="5791200"/>
            <a:ext cx="995759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5921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Discourse Component</a:t>
            </a:r>
            <a:endParaRPr lang="en-US" sz="3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7467600" cy="4748785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Intuition: specific kinds of discourse relations may frequently be part of an answer to a specific kind of question</a:t>
            </a:r>
          </a:p>
          <a:p>
            <a:pPr lvl="1"/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Ex: a “Synchronous” or “Asynchronous” relation may frequently be part of an answer to a “When” question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Strategy: 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Learn question type / discourse relation type correlation from training set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Depending on the type of the question, increase likelihood of sentences participating in strongly-correlated discourse relations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Discourse parser trained on PDTB [9]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Flat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tagset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similar domain, used in other published work [10]</a:t>
            </a:r>
          </a:p>
          <a:p>
            <a:pPr lvl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 rot="5400000">
            <a:off x="-2417380" y="2793492"/>
            <a:ext cx="5967984" cy="381000"/>
          </a:xfrm>
          <a:prstGeom prst="rect">
            <a:avLst/>
          </a:prstGeom>
          <a:gradFill flip="none" rotWithShape="1">
            <a:gsLst>
              <a:gs pos="100000">
                <a:srgbClr val="EEDC82"/>
              </a:gs>
              <a:gs pos="0">
                <a:srgbClr val="D2DDF1"/>
              </a:gs>
              <a:gs pos="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0800000">
            <a:off x="961960" y="6096003"/>
            <a:ext cx="8178992" cy="381000"/>
          </a:xfrm>
          <a:prstGeom prst="rect">
            <a:avLst/>
          </a:prstGeom>
          <a:gradFill flip="none" rotWithShape="1">
            <a:gsLst>
              <a:gs pos="100000">
                <a:srgbClr val="EEDC82"/>
              </a:gs>
              <a:gs pos="0">
                <a:srgbClr val="D2DDF1"/>
              </a:gs>
              <a:gs pos="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152" y="5791200"/>
            <a:ext cx="995759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4450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Named Entity Recognizer Component</a:t>
            </a:r>
            <a:endParaRPr lang="en-US" sz="3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7467600" cy="4748785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Intuition: different kinds of questions may require different kinds of named entities in their answer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Example: an answer to a “Where” question may frequently contain a “Location” entity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Strategy: 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Identify the kinds of entities present in each sentence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Depending on the type of the question, increase likelihood of sentences containing instances of the appropriate entity type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Uses pre-trained “muc.7class.distsim.crf” model provided with Stanford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parser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Overall, not too useful (low recall)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 rot="5400000">
            <a:off x="-2417380" y="2793492"/>
            <a:ext cx="5967984" cy="381000"/>
          </a:xfrm>
          <a:prstGeom prst="rect">
            <a:avLst/>
          </a:prstGeom>
          <a:gradFill flip="none" rotWithShape="1">
            <a:gsLst>
              <a:gs pos="100000">
                <a:srgbClr val="EEDC82"/>
              </a:gs>
              <a:gs pos="0">
                <a:srgbClr val="D2DDF1"/>
              </a:gs>
              <a:gs pos="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0800000">
            <a:off x="961960" y="6096003"/>
            <a:ext cx="8178992" cy="381000"/>
          </a:xfrm>
          <a:prstGeom prst="rect">
            <a:avLst/>
          </a:prstGeom>
          <a:gradFill flip="none" rotWithShape="1">
            <a:gsLst>
              <a:gs pos="100000">
                <a:srgbClr val="EEDC82"/>
              </a:gs>
              <a:gs pos="0">
                <a:srgbClr val="D2DDF1"/>
              </a:gs>
              <a:gs pos="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152" y="5791200"/>
            <a:ext cx="995759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2248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Support Vector Machine Component</a:t>
            </a:r>
            <a:endParaRPr lang="en-US" sz="3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7467600" cy="4748785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 how about a Machine Learning approach?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Design a classifier that can predict whether a sentence answers a question or not.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Extract data from training documents, questions, and answers.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Every data point is a sentence-question pair with a label if the sentence is the answer to its pair (1) or not (-1)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Each feature captures some information from the sentence-question pair (POS, NER,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Co-occurrence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of lemmas).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When classifying pick the sentence-question pair that is most likely (but not necessarily classified) to be the answer.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These features were taken from Ng et al. [4] with one set of Question Type features added.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 rot="5400000">
            <a:off x="-2417380" y="2793492"/>
            <a:ext cx="5967984" cy="381000"/>
          </a:xfrm>
          <a:prstGeom prst="rect">
            <a:avLst/>
          </a:prstGeom>
          <a:gradFill flip="none" rotWithShape="1">
            <a:gsLst>
              <a:gs pos="100000">
                <a:srgbClr val="EEDC82"/>
              </a:gs>
              <a:gs pos="0">
                <a:srgbClr val="D2DDF1"/>
              </a:gs>
              <a:gs pos="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0800000">
            <a:off x="961960" y="6096003"/>
            <a:ext cx="8178992" cy="381000"/>
          </a:xfrm>
          <a:prstGeom prst="rect">
            <a:avLst/>
          </a:prstGeom>
          <a:gradFill flip="none" rotWithShape="1">
            <a:gsLst>
              <a:gs pos="100000">
                <a:srgbClr val="EEDC82"/>
              </a:gs>
              <a:gs pos="0">
                <a:srgbClr val="D2DDF1"/>
              </a:gs>
              <a:gs pos="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152" y="5791200"/>
            <a:ext cx="995759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8520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Support Vector Machine Component</a:t>
            </a:r>
            <a:endParaRPr lang="en-US" sz="3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7467600" cy="4748785"/>
          </a:xfrm>
        </p:spPr>
        <p:txBody>
          <a:bodyPr>
            <a:normAutofit fontScale="92500"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main difference from [4] is that they used a C5 classifier. We substituted this for a Support Vector Machine (SVM).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short, this model attempts to create a decision boundary between classes that maximizes the margin between the boundary and either class, penalizing instances that cross it.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Very popular right now.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 the training set (“input-test1”), using the same features and training set (“input”) the SVM model classified sentences with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higher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accuracy.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SVM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(148 out of 310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C4.5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implementation (131 out of 310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Software used:  WEKA [3],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LibSVM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[1], Stanford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CoreNLP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[2], [8]</a:t>
            </a:r>
          </a:p>
          <a:p>
            <a:pPr lvl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 rot="5400000">
            <a:off x="-2417380" y="2793492"/>
            <a:ext cx="5967984" cy="381000"/>
          </a:xfrm>
          <a:prstGeom prst="rect">
            <a:avLst/>
          </a:prstGeom>
          <a:gradFill flip="none" rotWithShape="1">
            <a:gsLst>
              <a:gs pos="100000">
                <a:srgbClr val="EEDC82"/>
              </a:gs>
              <a:gs pos="0">
                <a:srgbClr val="D2DDF1"/>
              </a:gs>
              <a:gs pos="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0800000">
            <a:off x="961960" y="6096003"/>
            <a:ext cx="8178992" cy="381000"/>
          </a:xfrm>
          <a:prstGeom prst="rect">
            <a:avLst/>
          </a:prstGeom>
          <a:gradFill flip="none" rotWithShape="1">
            <a:gsLst>
              <a:gs pos="100000">
                <a:srgbClr val="EEDC82"/>
              </a:gs>
              <a:gs pos="0">
                <a:srgbClr val="D2DDF1"/>
              </a:gs>
              <a:gs pos="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152" y="5791200"/>
            <a:ext cx="995759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8684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tt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noAutofit/>
      </a:bodyPr>
      <a:lstStyle>
        <a:defPPr>
          <a:defRPr dirty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PittTemplate</Template>
  <TotalTime>163</TotalTime>
  <Words>793</Words>
  <Application>Microsoft Office PowerPoint</Application>
  <PresentationFormat>On-screen Show (4:3)</PresentationFormat>
  <Paragraphs>106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PittTemplate</vt:lpstr>
      <vt:lpstr>DEANQA:  Combing Techniques for Accurate Question Answering </vt:lpstr>
      <vt:lpstr>Introduction</vt:lpstr>
      <vt:lpstr>System Model</vt:lpstr>
      <vt:lpstr>Bag-of-Words and Rule-Based Components</vt:lpstr>
      <vt:lpstr>Bag of N-Grams</vt:lpstr>
      <vt:lpstr>Discourse Component</vt:lpstr>
      <vt:lpstr>Named Entity Recognizer Component</vt:lpstr>
      <vt:lpstr>Support Vector Machine Component</vt:lpstr>
      <vt:lpstr>Support Vector Machine Component</vt:lpstr>
      <vt:lpstr>Answer Predictor Combinations</vt:lpstr>
      <vt:lpstr>Results</vt:lpstr>
      <vt:lpstr>Conclusions</vt:lpstr>
      <vt:lpstr>References</vt:lpstr>
    </vt:vector>
  </TitlesOfParts>
  <Company>University of Pittsburgh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T. Heim</dc:creator>
  <cp:lastModifiedBy>Alexander P Conrad</cp:lastModifiedBy>
  <cp:revision>16</cp:revision>
  <dcterms:created xsi:type="dcterms:W3CDTF">2011-12-08T16:15:59Z</dcterms:created>
  <dcterms:modified xsi:type="dcterms:W3CDTF">2011-12-11T16:33:43Z</dcterms:modified>
</cp:coreProperties>
</file>