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1pPr>
    <a:lvl2pPr marL="0" marR="0" indent="3429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2pPr>
    <a:lvl3pPr marL="0" marR="0" indent="6858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3pPr>
    <a:lvl4pPr marL="0" marR="0" indent="10287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4pPr>
    <a:lvl5pPr marL="0" marR="0" indent="13716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5pPr>
    <a:lvl6pPr marL="0" marR="0" indent="17145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6pPr>
    <a:lvl7pPr marL="0" marR="0" indent="20574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7pPr>
    <a:lvl8pPr marL="0" marR="0" indent="24003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8pPr>
    <a:lvl9pPr marL="0" marR="0" indent="27432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/>
        </p:nvSpPr>
        <p:spPr>
          <a:xfrm>
            <a:off x="1016000" y="7874000"/>
            <a:ext cx="22351997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1016000" y="7975600"/>
            <a:ext cx="22352000" cy="45974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22944467" y="12922250"/>
            <a:ext cx="419089" cy="469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965200" y="1041400"/>
            <a:ext cx="3130550" cy="595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40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Type a quote here."/>
          <p:cNvSpPr txBox="1"/>
          <p:nvPr>
            <p:ph type="body" sz="quarter" idx="21"/>
          </p:nvPr>
        </p:nvSpPr>
        <p:spPr>
          <a:xfrm>
            <a:off x="3632200" y="5442942"/>
            <a:ext cx="19735800" cy="1320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2300"/>
              </a:spcBef>
              <a:buSzTx/>
              <a:buFontTx/>
              <a:buNone/>
              <a:defRPr sz="70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-Johnny Appleseed"/>
          <p:cNvSpPr txBox="1"/>
          <p:nvPr>
            <p:ph type="body" sz="quarter" idx="22"/>
          </p:nvPr>
        </p:nvSpPr>
        <p:spPr>
          <a:xfrm>
            <a:off x="3632200" y="10756900"/>
            <a:ext cx="19735800" cy="1320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2300"/>
              </a:spcBef>
              <a:buSzTx/>
              <a:buFontTx/>
              <a:buNone/>
              <a:defRPr i="1" sz="70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Abstract background with layers of red and white rectangles"/>
          <p:cNvSpPr/>
          <p:nvPr>
            <p:ph type="pic" idx="21"/>
          </p:nvPr>
        </p:nvSpPr>
        <p:spPr>
          <a:xfrm>
            <a:off x="-127000" y="-2540000"/>
            <a:ext cx="24637999" cy="267681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bstract background with layers of red and white rectangles"/>
          <p:cNvSpPr/>
          <p:nvPr>
            <p:ph type="pic" idx="21"/>
          </p:nvPr>
        </p:nvSpPr>
        <p:spPr>
          <a:xfrm>
            <a:off x="-38100" y="-4394200"/>
            <a:ext cx="24460199" cy="26574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22"/>
          </p:nvPr>
        </p:nvSpPr>
        <p:spPr>
          <a:xfrm>
            <a:off x="0" y="7620000"/>
            <a:ext cx="24384000" cy="50800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35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</a:p>
        </p:txBody>
      </p:sp>
      <p:sp>
        <p:nvSpPr>
          <p:cNvPr id="23" name="Line"/>
          <p:cNvSpPr/>
          <p:nvPr/>
        </p:nvSpPr>
        <p:spPr>
          <a:xfrm>
            <a:off x="1016000" y="10718800"/>
            <a:ext cx="22352002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016000" y="7823200"/>
            <a:ext cx="22352000" cy="31115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1016000" y="10795000"/>
            <a:ext cx="22352000" cy="17272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22948900" y="12922250"/>
            <a:ext cx="419088" cy="469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1016000" y="10718800"/>
            <a:ext cx="120904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Abstract background with overlapping blue, green and white circles of different sizes"/>
          <p:cNvSpPr/>
          <p:nvPr>
            <p:ph type="pic" idx="21"/>
          </p:nvPr>
        </p:nvSpPr>
        <p:spPr>
          <a:xfrm>
            <a:off x="12306300" y="-114300"/>
            <a:ext cx="13931900" cy="13931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1016000" y="1155700"/>
            <a:ext cx="12090400" cy="97790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1016000" y="10795000"/>
            <a:ext cx="12090400" cy="19050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"/>
          <p:cNvSpPr/>
          <p:nvPr/>
        </p:nvSpPr>
        <p:spPr>
          <a:xfrm>
            <a:off x="13208000" y="2222500"/>
            <a:ext cx="10160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Abstract background with layers of red and white rectangles"/>
          <p:cNvSpPr/>
          <p:nvPr>
            <p:ph type="pic" idx="21"/>
          </p:nvPr>
        </p:nvSpPr>
        <p:spPr>
          <a:xfrm>
            <a:off x="-381000" y="-114300"/>
            <a:ext cx="13931900" cy="151364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13208000" y="1016000"/>
            <a:ext cx="10160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13208000" y="2540000"/>
            <a:ext cx="10160000" cy="10160000"/>
          </a:xfrm>
          <a:prstGeom prst="rect">
            <a:avLst/>
          </a:prstGeom>
        </p:spPr>
        <p:txBody>
          <a:bodyPr/>
          <a:lstStyle>
            <a:lvl1pPr marL="571500" indent="-571500">
              <a:defRPr sz="4000"/>
            </a:lvl1pPr>
            <a:lvl2pPr marL="1143000" indent="-571500">
              <a:defRPr sz="4000"/>
            </a:lvl2pPr>
            <a:lvl3pPr marL="1714500" indent="-571500">
              <a:defRPr sz="4000"/>
            </a:lvl3pPr>
            <a:lvl4pPr marL="2286000" indent="-571500">
              <a:defRPr sz="4000"/>
            </a:lvl4pPr>
            <a:lvl5pPr marL="2857500" indent="-571500"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bstract background with layers of red and white rectangles"/>
          <p:cNvSpPr/>
          <p:nvPr>
            <p:ph type="pic" idx="21"/>
          </p:nvPr>
        </p:nvSpPr>
        <p:spPr>
          <a:xfrm>
            <a:off x="1016000" y="-1333500"/>
            <a:ext cx="13970000" cy="1517782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Abstract background with overlapping green and yellow shapes"/>
          <p:cNvSpPr/>
          <p:nvPr>
            <p:ph type="pic" sz="half" idx="22"/>
          </p:nvPr>
        </p:nvSpPr>
        <p:spPr>
          <a:xfrm>
            <a:off x="15240000" y="-1130300"/>
            <a:ext cx="9296400" cy="80348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Abstract background with overlapping blue, green and white circles of different sizes"/>
          <p:cNvSpPr/>
          <p:nvPr>
            <p:ph type="pic" sz="half" idx="23"/>
          </p:nvPr>
        </p:nvSpPr>
        <p:spPr>
          <a:xfrm>
            <a:off x="15240000" y="5778500"/>
            <a:ext cx="8382000" cy="8382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016000" y="11137900"/>
            <a:ext cx="22352000" cy="190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0"/>
              </a:spcBef>
              <a:buSzTx/>
              <a:buFontTx/>
              <a:buNone/>
              <a:defRPr i="1" spc="39" sz="4000"/>
            </a:lvl1pPr>
            <a:lvl2pPr marL="0" indent="0">
              <a:spcBef>
                <a:spcPts val="2000"/>
              </a:spcBef>
              <a:buSzTx/>
              <a:buFontTx/>
              <a:buNone/>
              <a:defRPr i="1" spc="39" sz="4000"/>
            </a:lvl2pPr>
            <a:lvl3pPr marL="0" indent="0">
              <a:spcBef>
                <a:spcPts val="2000"/>
              </a:spcBef>
              <a:buSzTx/>
              <a:buFontTx/>
              <a:buNone/>
              <a:defRPr i="1" spc="39" sz="4000"/>
            </a:lvl3pPr>
            <a:lvl4pPr marL="0" indent="0">
              <a:spcBef>
                <a:spcPts val="2000"/>
              </a:spcBef>
              <a:buSzTx/>
              <a:buFontTx/>
              <a:buNone/>
              <a:defRPr i="1" spc="39" sz="4000"/>
            </a:lvl4pPr>
            <a:lvl5pPr marL="0" indent="0">
              <a:spcBef>
                <a:spcPts val="2000"/>
              </a:spcBef>
              <a:buSzTx/>
              <a:buFontTx/>
              <a:buNone/>
              <a:defRPr i="1" spc="39"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16000" y="1016000"/>
            <a:ext cx="22352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16000" y="2540000"/>
            <a:ext cx="22352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2948900" y="12928600"/>
            <a:ext cx="41908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2500">
                <a:solidFill>
                  <a:srgbClr val="747676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3429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6858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10287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13716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17145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20574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24003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27432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127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90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254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317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381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444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508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571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>
            <a:off x="1016000" y="7874000"/>
            <a:ext cx="22351997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Double-click to edi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Double-click to edit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33" name="Image Gallery"/>
          <p:cNvGrpSpPr/>
          <p:nvPr/>
        </p:nvGrpSpPr>
        <p:grpSpPr>
          <a:xfrm>
            <a:off x="275105" y="307318"/>
            <a:ext cx="23833790" cy="13887913"/>
            <a:chOff x="0" y="0"/>
            <a:chExt cx="23833788" cy="13887911"/>
          </a:xfrm>
        </p:grpSpPr>
        <p:pic>
          <p:nvPicPr>
            <p:cNvPr id="131" name="DJI-Air-2S-drone-featured-1300x750.jpeg" descr="DJI-Air-2S-drone-featured-1300x750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2224" r="0" b="2224"/>
            <a:stretch>
              <a:fillRect/>
            </a:stretch>
          </p:blipFill>
          <p:spPr>
            <a:xfrm>
              <a:off x="0" y="0"/>
              <a:ext cx="23833789" cy="13138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2" name="Caption"/>
            <p:cNvSpPr/>
            <p:nvPr/>
          </p:nvSpPr>
          <p:spPr>
            <a:xfrm>
              <a:off x="0" y="13214811"/>
              <a:ext cx="23833789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spcBef>
                  <a:spcPts val="0"/>
                </a:spcBef>
                <a:defRPr spc="29" sz="3000"/>
              </a:lvl1pPr>
            </a:lstStyle>
            <a:p>
              <a:pPr/>
              <a:r>
                <a:t>Caption</a:t>
              </a:r>
            </a:p>
          </p:txBody>
        </p:sp>
      </p:grpSp>
      <p:sp>
        <p:nvSpPr>
          <p:cNvPr id="134" name="SENTINEL DRONE"/>
          <p:cNvSpPr txBox="1"/>
          <p:nvPr/>
        </p:nvSpPr>
        <p:spPr>
          <a:xfrm>
            <a:off x="859666" y="9509115"/>
            <a:ext cx="12233358" cy="185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pc="101" sz="10100">
                <a:solidFill>
                  <a:srgbClr val="D89A69"/>
                </a:solidFill>
              </a:defRPr>
            </a:lvl1pPr>
          </a:lstStyle>
          <a:p>
            <a:pPr/>
            <a:r>
              <a:t>SENTINEL DRONE</a:t>
            </a:r>
          </a:p>
        </p:txBody>
      </p:sp>
      <p:sp>
        <p:nvSpPr>
          <p:cNvPr id="135" name="BY: KIRTI AND ANAM NAAZ"/>
          <p:cNvSpPr txBox="1"/>
          <p:nvPr/>
        </p:nvSpPr>
        <p:spPr>
          <a:xfrm>
            <a:off x="832452" y="11796078"/>
            <a:ext cx="6774301" cy="787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BY: KIRTI AND ANAM NAAZ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40" name="Image Gallery"/>
          <p:cNvGrpSpPr/>
          <p:nvPr/>
        </p:nvGrpSpPr>
        <p:grpSpPr>
          <a:xfrm>
            <a:off x="208643" y="217991"/>
            <a:ext cx="23966714" cy="14044165"/>
            <a:chOff x="0" y="0"/>
            <a:chExt cx="23966713" cy="14044164"/>
          </a:xfrm>
        </p:grpSpPr>
        <p:pic>
          <p:nvPicPr>
            <p:cNvPr id="138" name="50-Beautiful-and-Minimalist-Presentation-Backgrounds-031.jpeg" descr="50-Beautiful-and-Minimalist-Presentation-Backgrounds-031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667" r="0" b="667"/>
            <a:stretch>
              <a:fillRect/>
            </a:stretch>
          </p:blipFill>
          <p:spPr>
            <a:xfrm>
              <a:off x="0" y="0"/>
              <a:ext cx="23966714" cy="132948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" name="Caption"/>
            <p:cNvSpPr/>
            <p:nvPr/>
          </p:nvSpPr>
          <p:spPr>
            <a:xfrm>
              <a:off x="0" y="13371064"/>
              <a:ext cx="23966714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spcBef>
                  <a:spcPts val="0"/>
                </a:spcBef>
                <a:defRPr spc="29" sz="3000"/>
              </a:lvl1pPr>
            </a:lstStyle>
            <a:p>
              <a:pPr/>
              <a:r>
                <a:t>Caption</a:t>
              </a:r>
            </a:p>
          </p:txBody>
        </p:sp>
      </p:grpSp>
      <p:sp>
        <p:nvSpPr>
          <p:cNvPr id="141" name="The galvanisation of complex engineering breakthroughs has caused a new rise in Grand Theft Auto related cyber crimes.…"/>
          <p:cNvSpPr txBox="1"/>
          <p:nvPr>
            <p:ph type="body" idx="1"/>
          </p:nvPr>
        </p:nvSpPr>
        <p:spPr>
          <a:xfrm>
            <a:off x="1016000" y="4027992"/>
            <a:ext cx="22352000" cy="8672008"/>
          </a:xfrm>
          <a:prstGeom prst="rect">
            <a:avLst/>
          </a:prstGeom>
        </p:spPr>
        <p:txBody>
          <a:bodyPr/>
          <a:lstStyle/>
          <a:p>
            <a:pPr marL="513644" indent="-513644" defTabSz="355600">
              <a:spcBef>
                <a:spcPts val="0"/>
              </a:spcBef>
              <a:buFont typeface="Menlo Regular"/>
              <a:buChar char="•"/>
              <a:defRPr sz="4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The galvanisation of complex engineering breakthroughs has caused a new rise in Grand Theft Auto related cyber crimes.</a:t>
            </a:r>
          </a:p>
          <a:p>
            <a:pPr marL="513644" indent="-513644" defTabSz="355600">
              <a:spcBef>
                <a:spcPts val="0"/>
              </a:spcBef>
              <a:buFont typeface="Menlo Regular"/>
              <a:buChar char="•"/>
              <a:defRPr sz="4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In eYRC 2022, we are considering a similar scenario to tackle. </a:t>
            </a:r>
          </a:p>
          <a:p>
            <a:pPr marL="513644" indent="-513644" defTabSz="355600">
              <a:spcBef>
                <a:spcPts val="0"/>
              </a:spcBef>
              <a:buFont typeface="Menlo Regular"/>
              <a:buChar char="•"/>
              <a:defRPr sz="4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With the technological improvements in the drone industries, and amalgamation of drones with various GIS (Geo-spacial Information systems) techniques, we can help prevent grand thief auto using Sentinel Drones.</a:t>
            </a:r>
          </a:p>
          <a:p>
            <a:pPr marL="513644" indent="-513644" defTabSz="355600">
              <a:spcBef>
                <a:spcPts val="0"/>
              </a:spcBef>
              <a:buFont typeface="Menlo Regular"/>
              <a:buChar char="•"/>
              <a:defRPr sz="4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The drones will be used to canvas an area of land while simultaneously scanning it for the “fingerprint” (to simplify, we’ll be using a rectangular red box) of a stolen car.</a:t>
            </a:r>
          </a:p>
          <a:p>
            <a:pPr marL="513644" indent="-513644" defTabSz="355600">
              <a:spcBef>
                <a:spcPts val="0"/>
              </a:spcBef>
              <a:buFont typeface="Menlo Regular"/>
              <a:buChar char="•"/>
              <a:defRPr sz="4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Now mind you that the drone knows its coordinates globally, using GPS in the real world and a ceiling mounted camera in our simulated world. </a:t>
            </a:r>
          </a:p>
          <a:p>
            <a:pPr marL="513644" indent="-513644" defTabSz="355600">
              <a:spcBef>
                <a:spcPts val="0"/>
              </a:spcBef>
              <a:buFont typeface="Menlo Regular"/>
              <a:buChar char="•"/>
              <a:defRPr sz="4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Through GIS the drone will use pattern matching on the land to detect the location of the car, estimate the coordinates and send the data back to the main server.</a:t>
            </a:r>
          </a:p>
        </p:txBody>
      </p:sp>
      <p:sp>
        <p:nvSpPr>
          <p:cNvPr id="142" name="STORYLINE"/>
          <p:cNvSpPr txBox="1"/>
          <p:nvPr>
            <p:ph type="title"/>
          </p:nvPr>
        </p:nvSpPr>
        <p:spPr>
          <a:xfrm>
            <a:off x="1016000" y="904458"/>
            <a:ext cx="22352000" cy="2422905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spcBef>
                <a:spcPts val="0"/>
              </a:spcBef>
              <a:defRPr b="1" sz="15500">
                <a:solidFill>
                  <a:srgbClr val="5C5C5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STORYLINE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e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45" name="50-Beautiful-and-Minimalist-Presentation-Backgrounds-031.jpeg" descr="50-Beautiful-and-Minimalist-Presentation-Backgrounds-03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" y="85549"/>
            <a:ext cx="24091583" cy="1354490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It can be used to prevent Grand Theft Auto.…"/>
          <p:cNvSpPr txBox="1"/>
          <p:nvPr>
            <p:ph type="body" idx="1"/>
          </p:nvPr>
        </p:nvSpPr>
        <p:spPr>
          <a:xfrm>
            <a:off x="1016000" y="4910234"/>
            <a:ext cx="22352000" cy="8619154"/>
          </a:xfrm>
          <a:prstGeom prst="rect">
            <a:avLst/>
          </a:prstGeom>
        </p:spPr>
        <p:txBody>
          <a:bodyPr/>
          <a:lstStyle/>
          <a:p>
            <a:pPr marL="513644" indent="-513644" defTabSz="355600">
              <a:spcBef>
                <a:spcPts val="0"/>
              </a:spcBef>
              <a:buFont typeface="Menlo Regular"/>
              <a:buChar char="•"/>
              <a:defRPr sz="4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It can be used to prevent Grand Theft Auto.</a:t>
            </a:r>
          </a:p>
          <a:p>
            <a:pPr marL="513644" indent="-513644" defTabSz="355600">
              <a:spcBef>
                <a:spcPts val="0"/>
              </a:spcBef>
              <a:buFont typeface="Menlo Regular"/>
              <a:buChar char="•"/>
              <a:defRPr sz="4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In hyper local cases it can be used in warehouses for item detection.</a:t>
            </a:r>
          </a:p>
          <a:p>
            <a:pPr marL="513644" indent="-513644" defTabSz="355600">
              <a:spcBef>
                <a:spcPts val="0"/>
              </a:spcBef>
              <a:buFont typeface="Menlo Regular"/>
              <a:buChar char="•"/>
              <a:defRPr sz="4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For outdoor use it can be used in military applications like bomb detection, or for simply canvassing a particular area and numerous other places. </a:t>
            </a:r>
          </a:p>
          <a:p>
            <a:pPr marL="513644" indent="-513644" defTabSz="355600">
              <a:spcBef>
                <a:spcPts val="0"/>
              </a:spcBef>
              <a:buFont typeface="Menlo Regular"/>
              <a:buChar char="•"/>
              <a:defRPr sz="4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Our aim is to develop robots centred on reducing human labor and improving the quality of life of humans.</a:t>
            </a:r>
          </a:p>
        </p:txBody>
      </p:sp>
      <p:sp>
        <p:nvSpPr>
          <p:cNvPr id="147" name="Applications"/>
          <p:cNvSpPr txBox="1"/>
          <p:nvPr>
            <p:ph type="title"/>
          </p:nvPr>
        </p:nvSpPr>
        <p:spPr>
          <a:xfrm>
            <a:off x="1016000" y="1645679"/>
            <a:ext cx="22352000" cy="2291092"/>
          </a:xfrm>
          <a:prstGeom prst="rect">
            <a:avLst/>
          </a:prstGeom>
        </p:spPr>
        <p:txBody>
          <a:bodyPr/>
          <a:lstStyle>
            <a:lvl1pPr algn="ctr">
              <a:defRPr b="1" sz="11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50-Beautiful-and-Minimalist-Presentation-Backgrounds-031.jpeg" descr="50-Beautiful-and-Minimalist-Presentation-Backgrounds-03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635" y="180244"/>
            <a:ext cx="23754730" cy="1335551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Line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" name="What have we learnt so far?"/>
          <p:cNvSpPr txBox="1"/>
          <p:nvPr>
            <p:ph type="title"/>
          </p:nvPr>
        </p:nvSpPr>
        <p:spPr>
          <a:xfrm>
            <a:off x="1016000" y="778754"/>
            <a:ext cx="22352000" cy="1859644"/>
          </a:xfrm>
          <a:prstGeom prst="rect">
            <a:avLst/>
          </a:prstGeom>
        </p:spPr>
        <p:txBody>
          <a:bodyPr/>
          <a:lstStyle>
            <a:lvl1pPr defTabSz="586104">
              <a:spcBef>
                <a:spcPts val="2300"/>
              </a:spcBef>
              <a:defRPr sz="11005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What have we learnt so far?</a:t>
            </a:r>
          </a:p>
        </p:txBody>
      </p:sp>
      <p:sp>
        <p:nvSpPr>
          <p:cNvPr id="152" name="The basics of Python and ROS libraries for Python.…"/>
          <p:cNvSpPr txBox="1"/>
          <p:nvPr>
            <p:ph type="body" idx="1"/>
          </p:nvPr>
        </p:nvSpPr>
        <p:spPr>
          <a:xfrm>
            <a:off x="1016000" y="3769548"/>
            <a:ext cx="22352000" cy="8930452"/>
          </a:xfrm>
          <a:prstGeom prst="rect">
            <a:avLst/>
          </a:prstGeom>
        </p:spPr>
        <p:txBody>
          <a:bodyPr/>
          <a:lstStyle/>
          <a:p>
            <a:pPr marL="508000" indent="-508000" defTabSz="355600">
              <a:spcBef>
                <a:spcPts val="0"/>
              </a:spcBef>
              <a:defRPr sz="4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The basics of Python and ROS libraries for Python.</a:t>
            </a:r>
          </a:p>
          <a:p>
            <a:pPr marL="508000" indent="-508000" defTabSz="355600">
              <a:spcBef>
                <a:spcPts val="0"/>
              </a:spcBef>
              <a:defRPr sz="4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To build a </a:t>
            </a:r>
            <a:r>
              <a:rPr b="1"/>
              <a:t>PID (proportional integral derivative)</a:t>
            </a:r>
            <a:r>
              <a:t> control system to stabilise the quadcopter at any given position in a simulation environment in Gazebo</a:t>
            </a:r>
          </a:p>
          <a:p>
            <a:pPr marL="508000" indent="-508000" defTabSz="355600">
              <a:spcBef>
                <a:spcPts val="0"/>
              </a:spcBef>
              <a:defRPr sz="4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About drone motion.</a:t>
            </a:r>
          </a:p>
          <a:p>
            <a:pPr marL="564444" indent="-564444" defTabSz="355600">
              <a:spcBef>
                <a:spcPts val="0"/>
              </a:spcBef>
              <a:defRPr sz="4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To detect object from the given image and find its pixel co-ordinates using open CV.</a:t>
            </a:r>
          </a:p>
          <a:p>
            <a:pPr marL="564444" indent="-564444" defTabSz="355600">
              <a:spcBef>
                <a:spcPts val="0"/>
              </a:spcBef>
              <a:defRPr sz="4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To scan the entire city area(arena) using drone, detect object from the drone camera by using ROS and Open CV.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stockphoto-1397892955-612x612.jpeg" descr="istockphoto-1397892955-612x612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6" t="0" r="36" b="0"/>
          <a:stretch>
            <a:fillRect/>
          </a:stretch>
        </p:blipFill>
        <p:spPr>
          <a:xfrm>
            <a:off x="2180322" y="869992"/>
            <a:ext cx="20455528" cy="1150623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1" spc="39" strike="noStrike" sz="40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Roman"/>
            <a:ea typeface="Iowan Old Style Roman"/>
            <a:cs typeface="Iowan Old Style Roman"/>
            <a:sym typeface="Iowan Old Style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1" spc="39" strike="noStrike" sz="40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Roman"/>
            <a:ea typeface="Iowan Old Style Roman"/>
            <a:cs typeface="Iowan Old Style Roman"/>
            <a:sym typeface="Iowan Old Style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