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Lst>
  <p:sldSz cy="6858000" cx="12192000"/>
  <p:notesSz cx="6858000" cy="9144000"/>
  <p:embeddedFontLst>
    <p:embeddedFont>
      <p:font typeface="Arial Narrow"/>
      <p:regular r:id="rId92"/>
      <p:bold r:id="rId93"/>
      <p:italic r:id="rId94"/>
      <p:boldItalic r:id="rId95"/>
    </p:embeddedFont>
    <p:embeddedFont>
      <p:font typeface="Open Sans"/>
      <p:regular r:id="rId96"/>
      <p:bold r:id="rId97"/>
      <p:italic r:id="rId98"/>
      <p:boldItalic r:id="rId9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95" Type="http://schemas.openxmlformats.org/officeDocument/2006/relationships/font" Target="fonts/ArialNarrow-boldItalic.fntdata"/><Relationship Id="rId94" Type="http://schemas.openxmlformats.org/officeDocument/2006/relationships/font" Target="fonts/ArialNarrow-italic.fntdata"/><Relationship Id="rId97" Type="http://schemas.openxmlformats.org/officeDocument/2006/relationships/font" Target="fonts/OpenSans-bold.fntdata"/><Relationship Id="rId96" Type="http://schemas.openxmlformats.org/officeDocument/2006/relationships/font" Target="fonts/OpenSans-regular.fntdata"/><Relationship Id="rId11" Type="http://schemas.openxmlformats.org/officeDocument/2006/relationships/slide" Target="slides/slide7.xml"/><Relationship Id="rId99" Type="http://schemas.openxmlformats.org/officeDocument/2006/relationships/font" Target="fonts/OpenSans-boldItalic.fntdata"/><Relationship Id="rId10" Type="http://schemas.openxmlformats.org/officeDocument/2006/relationships/slide" Target="slides/slide6.xml"/><Relationship Id="rId98" Type="http://schemas.openxmlformats.org/officeDocument/2006/relationships/font" Target="fonts/OpenSans-italic.fntdata"/><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font" Target="fonts/ArialNarrow-bold.fntdata"/><Relationship Id="rId92" Type="http://schemas.openxmlformats.org/officeDocument/2006/relationships/font" Target="fonts/ArialNarrow-regular.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69" Type="http://schemas.openxmlformats.org/officeDocument/2006/relationships/slide" Target="slides/slide6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54" Type="http://schemas.openxmlformats.org/officeDocument/2006/relationships/slide" Target="slides/slide50.xml"/><Relationship Id="rId57" Type="http://schemas.openxmlformats.org/officeDocument/2006/relationships/slide" Target="slides/slide53.xml"/><Relationship Id="rId56" Type="http://schemas.openxmlformats.org/officeDocument/2006/relationships/slide" Target="slides/slide52.xml"/><Relationship Id="rId59" Type="http://schemas.openxmlformats.org/officeDocument/2006/relationships/slide" Target="slides/slide55.xml"/><Relationship Id="rId58"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Google Shape;499;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Google Shape;515;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Google Shape;526;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Google Shape;536;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Google Shape;546;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Google Shape;557;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Google Shape;567;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6" name="Shape 576"/>
        <p:cNvGrpSpPr/>
        <p:nvPr/>
      </p:nvGrpSpPr>
      <p:grpSpPr>
        <a:xfrm>
          <a:off x="0" y="0"/>
          <a:ext cx="0" cy="0"/>
          <a:chOff x="0" y="0"/>
          <a:chExt cx="0" cy="0"/>
        </a:xfrm>
      </p:grpSpPr>
      <p:sp>
        <p:nvSpPr>
          <p:cNvPr id="577" name="Google Shape;577;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6" name="Shape 586"/>
        <p:cNvGrpSpPr/>
        <p:nvPr/>
      </p:nvGrpSpPr>
      <p:grpSpPr>
        <a:xfrm>
          <a:off x="0" y="0"/>
          <a:ext cx="0" cy="0"/>
          <a:chOff x="0" y="0"/>
          <a:chExt cx="0" cy="0"/>
        </a:xfrm>
      </p:grpSpPr>
      <p:sp>
        <p:nvSpPr>
          <p:cNvPr id="587" name="Google Shape;587;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6" name="Shape 596"/>
        <p:cNvGrpSpPr/>
        <p:nvPr/>
      </p:nvGrpSpPr>
      <p:grpSpPr>
        <a:xfrm>
          <a:off x="0" y="0"/>
          <a:ext cx="0" cy="0"/>
          <a:chOff x="0" y="0"/>
          <a:chExt cx="0" cy="0"/>
        </a:xfrm>
      </p:grpSpPr>
      <p:sp>
        <p:nvSpPr>
          <p:cNvPr id="597" name="Google Shape;597;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Google Shape;607;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6" name="Shape 616"/>
        <p:cNvGrpSpPr/>
        <p:nvPr/>
      </p:nvGrpSpPr>
      <p:grpSpPr>
        <a:xfrm>
          <a:off x="0" y="0"/>
          <a:ext cx="0" cy="0"/>
          <a:chOff x="0" y="0"/>
          <a:chExt cx="0" cy="0"/>
        </a:xfrm>
      </p:grpSpPr>
      <p:sp>
        <p:nvSpPr>
          <p:cNvPr id="617" name="Google Shape;617;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6" name="Shape 626"/>
        <p:cNvGrpSpPr/>
        <p:nvPr/>
      </p:nvGrpSpPr>
      <p:grpSpPr>
        <a:xfrm>
          <a:off x="0" y="0"/>
          <a:ext cx="0" cy="0"/>
          <a:chOff x="0" y="0"/>
          <a:chExt cx="0" cy="0"/>
        </a:xfrm>
      </p:grpSpPr>
      <p:sp>
        <p:nvSpPr>
          <p:cNvPr id="627" name="Google Shape;627;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7" name="Shape 637"/>
        <p:cNvGrpSpPr/>
        <p:nvPr/>
      </p:nvGrpSpPr>
      <p:grpSpPr>
        <a:xfrm>
          <a:off x="0" y="0"/>
          <a:ext cx="0" cy="0"/>
          <a:chOff x="0" y="0"/>
          <a:chExt cx="0" cy="0"/>
        </a:xfrm>
      </p:grpSpPr>
      <p:sp>
        <p:nvSpPr>
          <p:cNvPr id="638" name="Google Shape;638;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9" name="Shape 649"/>
        <p:cNvGrpSpPr/>
        <p:nvPr/>
      </p:nvGrpSpPr>
      <p:grpSpPr>
        <a:xfrm>
          <a:off x="0" y="0"/>
          <a:ext cx="0" cy="0"/>
          <a:chOff x="0" y="0"/>
          <a:chExt cx="0" cy="0"/>
        </a:xfrm>
      </p:grpSpPr>
      <p:sp>
        <p:nvSpPr>
          <p:cNvPr id="650" name="Google Shape;650;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4" name="Shape 654"/>
        <p:cNvGrpSpPr/>
        <p:nvPr/>
      </p:nvGrpSpPr>
      <p:grpSpPr>
        <a:xfrm>
          <a:off x="0" y="0"/>
          <a:ext cx="0" cy="0"/>
          <a:chOff x="0" y="0"/>
          <a:chExt cx="0" cy="0"/>
        </a:xfrm>
      </p:grpSpPr>
      <p:sp>
        <p:nvSpPr>
          <p:cNvPr id="655" name="Google Shape;655;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4" name="Shape 664"/>
        <p:cNvGrpSpPr/>
        <p:nvPr/>
      </p:nvGrpSpPr>
      <p:grpSpPr>
        <a:xfrm>
          <a:off x="0" y="0"/>
          <a:ext cx="0" cy="0"/>
          <a:chOff x="0" y="0"/>
          <a:chExt cx="0" cy="0"/>
        </a:xfrm>
      </p:grpSpPr>
      <p:sp>
        <p:nvSpPr>
          <p:cNvPr id="665" name="Google Shape;665;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9" name="Shape 669"/>
        <p:cNvGrpSpPr/>
        <p:nvPr/>
      </p:nvGrpSpPr>
      <p:grpSpPr>
        <a:xfrm>
          <a:off x="0" y="0"/>
          <a:ext cx="0" cy="0"/>
          <a:chOff x="0" y="0"/>
          <a:chExt cx="0" cy="0"/>
        </a:xfrm>
      </p:grpSpPr>
      <p:sp>
        <p:nvSpPr>
          <p:cNvPr id="670" name="Google Shape;670;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9" name="Shape 679"/>
        <p:cNvGrpSpPr/>
        <p:nvPr/>
      </p:nvGrpSpPr>
      <p:grpSpPr>
        <a:xfrm>
          <a:off x="0" y="0"/>
          <a:ext cx="0" cy="0"/>
          <a:chOff x="0" y="0"/>
          <a:chExt cx="0" cy="0"/>
        </a:xfrm>
      </p:grpSpPr>
      <p:sp>
        <p:nvSpPr>
          <p:cNvPr id="680" name="Google Shape;680;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4" name="Shape 684"/>
        <p:cNvGrpSpPr/>
        <p:nvPr/>
      </p:nvGrpSpPr>
      <p:grpSpPr>
        <a:xfrm>
          <a:off x="0" y="0"/>
          <a:ext cx="0" cy="0"/>
          <a:chOff x="0" y="0"/>
          <a:chExt cx="0" cy="0"/>
        </a:xfrm>
      </p:grpSpPr>
      <p:sp>
        <p:nvSpPr>
          <p:cNvPr id="685" name="Google Shape;685;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8" name="Shape 688"/>
        <p:cNvGrpSpPr/>
        <p:nvPr/>
      </p:nvGrpSpPr>
      <p:grpSpPr>
        <a:xfrm>
          <a:off x="0" y="0"/>
          <a:ext cx="0" cy="0"/>
          <a:chOff x="0" y="0"/>
          <a:chExt cx="0" cy="0"/>
        </a:xfrm>
      </p:grpSpPr>
      <p:sp>
        <p:nvSpPr>
          <p:cNvPr id="689" name="Google Shape;689;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2" name="Shape 692"/>
        <p:cNvGrpSpPr/>
        <p:nvPr/>
      </p:nvGrpSpPr>
      <p:grpSpPr>
        <a:xfrm>
          <a:off x="0" y="0"/>
          <a:ext cx="0" cy="0"/>
          <a:chOff x="0" y="0"/>
          <a:chExt cx="0" cy="0"/>
        </a:xfrm>
      </p:grpSpPr>
      <p:sp>
        <p:nvSpPr>
          <p:cNvPr id="693" name="Google Shape;693;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6" name="Shape 696"/>
        <p:cNvGrpSpPr/>
        <p:nvPr/>
      </p:nvGrpSpPr>
      <p:grpSpPr>
        <a:xfrm>
          <a:off x="0" y="0"/>
          <a:ext cx="0" cy="0"/>
          <a:chOff x="0" y="0"/>
          <a:chExt cx="0" cy="0"/>
        </a:xfrm>
      </p:grpSpPr>
      <p:sp>
        <p:nvSpPr>
          <p:cNvPr id="697" name="Google Shape;697;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0" name="Shape 700"/>
        <p:cNvGrpSpPr/>
        <p:nvPr/>
      </p:nvGrpSpPr>
      <p:grpSpPr>
        <a:xfrm>
          <a:off x="0" y="0"/>
          <a:ext cx="0" cy="0"/>
          <a:chOff x="0" y="0"/>
          <a:chExt cx="0" cy="0"/>
        </a:xfrm>
      </p:grpSpPr>
      <p:sp>
        <p:nvSpPr>
          <p:cNvPr id="701" name="Google Shape;701;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4" name="Shape 704"/>
        <p:cNvGrpSpPr/>
        <p:nvPr/>
      </p:nvGrpSpPr>
      <p:grpSpPr>
        <a:xfrm>
          <a:off x="0" y="0"/>
          <a:ext cx="0" cy="0"/>
          <a:chOff x="0" y="0"/>
          <a:chExt cx="0" cy="0"/>
        </a:xfrm>
      </p:grpSpPr>
      <p:sp>
        <p:nvSpPr>
          <p:cNvPr id="705" name="Google Shape;705;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8" name="Shape 708"/>
        <p:cNvGrpSpPr/>
        <p:nvPr/>
      </p:nvGrpSpPr>
      <p:grpSpPr>
        <a:xfrm>
          <a:off x="0" y="0"/>
          <a:ext cx="0" cy="0"/>
          <a:chOff x="0" y="0"/>
          <a:chExt cx="0" cy="0"/>
        </a:xfrm>
      </p:grpSpPr>
      <p:sp>
        <p:nvSpPr>
          <p:cNvPr id="709" name="Google Shape;709;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2" name="Shape 712"/>
        <p:cNvGrpSpPr/>
        <p:nvPr/>
      </p:nvGrpSpPr>
      <p:grpSpPr>
        <a:xfrm>
          <a:off x="0" y="0"/>
          <a:ext cx="0" cy="0"/>
          <a:chOff x="0" y="0"/>
          <a:chExt cx="0" cy="0"/>
        </a:xfrm>
      </p:grpSpPr>
      <p:sp>
        <p:nvSpPr>
          <p:cNvPr id="713" name="Google Shape;713;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6" name="Shape 716"/>
        <p:cNvGrpSpPr/>
        <p:nvPr/>
      </p:nvGrpSpPr>
      <p:grpSpPr>
        <a:xfrm>
          <a:off x="0" y="0"/>
          <a:ext cx="0" cy="0"/>
          <a:chOff x="0" y="0"/>
          <a:chExt cx="0" cy="0"/>
        </a:xfrm>
      </p:grpSpPr>
      <p:sp>
        <p:nvSpPr>
          <p:cNvPr id="717" name="Google Shape;717;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0" name="Shape 720"/>
        <p:cNvGrpSpPr/>
        <p:nvPr/>
      </p:nvGrpSpPr>
      <p:grpSpPr>
        <a:xfrm>
          <a:off x="0" y="0"/>
          <a:ext cx="0" cy="0"/>
          <a:chOff x="0" y="0"/>
          <a:chExt cx="0" cy="0"/>
        </a:xfrm>
      </p:grpSpPr>
      <p:sp>
        <p:nvSpPr>
          <p:cNvPr id="721" name="Google Shape;721;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4" name="Shape 724"/>
        <p:cNvGrpSpPr/>
        <p:nvPr/>
      </p:nvGrpSpPr>
      <p:grpSpPr>
        <a:xfrm>
          <a:off x="0" y="0"/>
          <a:ext cx="0" cy="0"/>
          <a:chOff x="0" y="0"/>
          <a:chExt cx="0" cy="0"/>
        </a:xfrm>
      </p:grpSpPr>
      <p:sp>
        <p:nvSpPr>
          <p:cNvPr id="725" name="Google Shape;725;p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8" name="Shape 728"/>
        <p:cNvGrpSpPr/>
        <p:nvPr/>
      </p:nvGrpSpPr>
      <p:grpSpPr>
        <a:xfrm>
          <a:off x="0" y="0"/>
          <a:ext cx="0" cy="0"/>
          <a:chOff x="0" y="0"/>
          <a:chExt cx="0" cy="0"/>
        </a:xfrm>
      </p:grpSpPr>
      <p:sp>
        <p:nvSpPr>
          <p:cNvPr id="729" name="Google Shape;729;p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7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2" name="Shape 732"/>
        <p:cNvGrpSpPr/>
        <p:nvPr/>
      </p:nvGrpSpPr>
      <p:grpSpPr>
        <a:xfrm>
          <a:off x="0" y="0"/>
          <a:ext cx="0" cy="0"/>
          <a:chOff x="0" y="0"/>
          <a:chExt cx="0" cy="0"/>
        </a:xfrm>
      </p:grpSpPr>
      <p:sp>
        <p:nvSpPr>
          <p:cNvPr id="733" name="Google Shape;733;p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6" name="Shape 736"/>
        <p:cNvGrpSpPr/>
        <p:nvPr/>
      </p:nvGrpSpPr>
      <p:grpSpPr>
        <a:xfrm>
          <a:off x="0" y="0"/>
          <a:ext cx="0" cy="0"/>
          <a:chOff x="0" y="0"/>
          <a:chExt cx="0" cy="0"/>
        </a:xfrm>
      </p:grpSpPr>
      <p:sp>
        <p:nvSpPr>
          <p:cNvPr id="737" name="Google Shape;737;p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0" name="Shape 740"/>
        <p:cNvGrpSpPr/>
        <p:nvPr/>
      </p:nvGrpSpPr>
      <p:grpSpPr>
        <a:xfrm>
          <a:off x="0" y="0"/>
          <a:ext cx="0" cy="0"/>
          <a:chOff x="0" y="0"/>
          <a:chExt cx="0" cy="0"/>
        </a:xfrm>
      </p:grpSpPr>
      <p:sp>
        <p:nvSpPr>
          <p:cNvPr id="741" name="Google Shape;741;p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4" name="Shape 744"/>
        <p:cNvGrpSpPr/>
        <p:nvPr/>
      </p:nvGrpSpPr>
      <p:grpSpPr>
        <a:xfrm>
          <a:off x="0" y="0"/>
          <a:ext cx="0" cy="0"/>
          <a:chOff x="0" y="0"/>
          <a:chExt cx="0" cy="0"/>
        </a:xfrm>
      </p:grpSpPr>
      <p:sp>
        <p:nvSpPr>
          <p:cNvPr id="745" name="Google Shape;745;p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8" name="Shape 748"/>
        <p:cNvGrpSpPr/>
        <p:nvPr/>
      </p:nvGrpSpPr>
      <p:grpSpPr>
        <a:xfrm>
          <a:off x="0" y="0"/>
          <a:ext cx="0" cy="0"/>
          <a:chOff x="0" y="0"/>
          <a:chExt cx="0" cy="0"/>
        </a:xfrm>
      </p:grpSpPr>
      <p:sp>
        <p:nvSpPr>
          <p:cNvPr id="749" name="Google Shape;749;p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2" name="Shape 752"/>
        <p:cNvGrpSpPr/>
        <p:nvPr/>
      </p:nvGrpSpPr>
      <p:grpSpPr>
        <a:xfrm>
          <a:off x="0" y="0"/>
          <a:ext cx="0" cy="0"/>
          <a:chOff x="0" y="0"/>
          <a:chExt cx="0" cy="0"/>
        </a:xfrm>
      </p:grpSpPr>
      <p:sp>
        <p:nvSpPr>
          <p:cNvPr id="753" name="Google Shape;753;p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7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6" name="Shape 756"/>
        <p:cNvGrpSpPr/>
        <p:nvPr/>
      </p:nvGrpSpPr>
      <p:grpSpPr>
        <a:xfrm>
          <a:off x="0" y="0"/>
          <a:ext cx="0" cy="0"/>
          <a:chOff x="0" y="0"/>
          <a:chExt cx="0" cy="0"/>
        </a:xfrm>
      </p:grpSpPr>
      <p:sp>
        <p:nvSpPr>
          <p:cNvPr id="757" name="Google Shape;757;p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0" name="Shape 760"/>
        <p:cNvGrpSpPr/>
        <p:nvPr/>
      </p:nvGrpSpPr>
      <p:grpSpPr>
        <a:xfrm>
          <a:off x="0" y="0"/>
          <a:ext cx="0" cy="0"/>
          <a:chOff x="0" y="0"/>
          <a:chExt cx="0" cy="0"/>
        </a:xfrm>
      </p:grpSpPr>
      <p:sp>
        <p:nvSpPr>
          <p:cNvPr id="761" name="Google Shape;761;p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4" name="Shape 764"/>
        <p:cNvGrpSpPr/>
        <p:nvPr/>
      </p:nvGrpSpPr>
      <p:grpSpPr>
        <a:xfrm>
          <a:off x="0" y="0"/>
          <a:ext cx="0" cy="0"/>
          <a:chOff x="0" y="0"/>
          <a:chExt cx="0" cy="0"/>
        </a:xfrm>
      </p:grpSpPr>
      <p:sp>
        <p:nvSpPr>
          <p:cNvPr id="765" name="Google Shape;765;p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8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8" name="Shape 768"/>
        <p:cNvGrpSpPr/>
        <p:nvPr/>
      </p:nvGrpSpPr>
      <p:grpSpPr>
        <a:xfrm>
          <a:off x="0" y="0"/>
          <a:ext cx="0" cy="0"/>
          <a:chOff x="0" y="0"/>
          <a:chExt cx="0" cy="0"/>
        </a:xfrm>
      </p:grpSpPr>
      <p:sp>
        <p:nvSpPr>
          <p:cNvPr id="769" name="Google Shape;769;p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8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2" name="Shape 772"/>
        <p:cNvGrpSpPr/>
        <p:nvPr/>
      </p:nvGrpSpPr>
      <p:grpSpPr>
        <a:xfrm>
          <a:off x="0" y="0"/>
          <a:ext cx="0" cy="0"/>
          <a:chOff x="0" y="0"/>
          <a:chExt cx="0" cy="0"/>
        </a:xfrm>
      </p:grpSpPr>
      <p:sp>
        <p:nvSpPr>
          <p:cNvPr id="773" name="Google Shape;773;p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6" name="Shape 776"/>
        <p:cNvGrpSpPr/>
        <p:nvPr/>
      </p:nvGrpSpPr>
      <p:grpSpPr>
        <a:xfrm>
          <a:off x="0" y="0"/>
          <a:ext cx="0" cy="0"/>
          <a:chOff x="0" y="0"/>
          <a:chExt cx="0" cy="0"/>
        </a:xfrm>
      </p:grpSpPr>
      <p:sp>
        <p:nvSpPr>
          <p:cNvPr id="777" name="Google Shape;777;p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0" name="Shape 780"/>
        <p:cNvGrpSpPr/>
        <p:nvPr/>
      </p:nvGrpSpPr>
      <p:grpSpPr>
        <a:xfrm>
          <a:off x="0" y="0"/>
          <a:ext cx="0" cy="0"/>
          <a:chOff x="0" y="0"/>
          <a:chExt cx="0" cy="0"/>
        </a:xfrm>
      </p:grpSpPr>
      <p:sp>
        <p:nvSpPr>
          <p:cNvPr id="781" name="Google Shape;781;p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4" name="Shape 784"/>
        <p:cNvGrpSpPr/>
        <p:nvPr/>
      </p:nvGrpSpPr>
      <p:grpSpPr>
        <a:xfrm>
          <a:off x="0" y="0"/>
          <a:ext cx="0" cy="0"/>
          <a:chOff x="0" y="0"/>
          <a:chExt cx="0" cy="0"/>
        </a:xfrm>
      </p:grpSpPr>
      <p:sp>
        <p:nvSpPr>
          <p:cNvPr id="785" name="Google Shape;785;p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3" name="Shape 23"/>
        <p:cNvGrpSpPr/>
        <p:nvPr/>
      </p:nvGrpSpPr>
      <p:grpSpPr>
        <a:xfrm>
          <a:off x="0" y="0"/>
          <a:ext cx="0" cy="0"/>
          <a:chOff x="0" y="0"/>
          <a:chExt cx="0" cy="0"/>
        </a:xfrm>
      </p:grpSpPr>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python.org/download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www.programiz.com/python-programming/list"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grpSp>
        <p:nvGrpSpPr>
          <p:cNvPr id="84" name="Google Shape;84;p13"/>
          <p:cNvGrpSpPr/>
          <p:nvPr/>
        </p:nvGrpSpPr>
        <p:grpSpPr>
          <a:xfrm>
            <a:off x="239151" y="502008"/>
            <a:ext cx="11127544" cy="1020874"/>
            <a:chOff x="239151" y="502008"/>
            <a:chExt cx="11127544" cy="1020874"/>
          </a:xfrm>
        </p:grpSpPr>
        <p:grpSp>
          <p:nvGrpSpPr>
            <p:cNvPr id="85" name="Google Shape;85;p13"/>
            <p:cNvGrpSpPr/>
            <p:nvPr/>
          </p:nvGrpSpPr>
          <p:grpSpPr>
            <a:xfrm>
              <a:off x="239151" y="502008"/>
              <a:ext cx="11127544" cy="462538"/>
              <a:chOff x="239151" y="502008"/>
              <a:chExt cx="11127544" cy="462538"/>
            </a:xfrm>
          </p:grpSpPr>
          <p:sp>
            <p:nvSpPr>
              <p:cNvPr id="86" name="Google Shape;86;p13"/>
              <p:cNvSpPr txBox="1"/>
              <p:nvPr/>
            </p:nvSpPr>
            <p:spPr>
              <a:xfrm>
                <a:off x="239151" y="502008"/>
                <a:ext cx="9129933"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200" u="none" cap="none" strike="noStrike">
                    <a:solidFill>
                      <a:schemeClr val="dk1"/>
                    </a:solidFill>
                    <a:latin typeface="Arial Narrow"/>
                    <a:ea typeface="Arial Narrow"/>
                    <a:cs typeface="Arial Narrow"/>
                    <a:sym typeface="Arial Narrow"/>
                  </a:rPr>
                  <a:t>Introduction to Python </a:t>
                </a:r>
                <a:endParaRPr/>
              </a:p>
            </p:txBody>
          </p:sp>
          <p:sp>
            <p:nvSpPr>
              <p:cNvPr id="87" name="Google Shape;87;p13"/>
              <p:cNvSpPr/>
              <p:nvPr/>
            </p:nvSpPr>
            <p:spPr>
              <a:xfrm>
                <a:off x="295422" y="918827"/>
                <a:ext cx="11071273"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88" name="Google Shape;88;p13"/>
            <p:cNvSpPr txBox="1"/>
            <p:nvPr/>
          </p:nvSpPr>
          <p:spPr>
            <a:xfrm>
              <a:off x="1223889" y="1153550"/>
              <a:ext cx="8947053"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What is Python?</a:t>
              </a:r>
              <a:endParaRPr/>
            </a:p>
          </p:txBody>
        </p:sp>
      </p:grpSp>
      <p:sp>
        <p:nvSpPr>
          <p:cNvPr id="89" name="Google Shape;89;p13"/>
          <p:cNvSpPr txBox="1"/>
          <p:nvPr/>
        </p:nvSpPr>
        <p:spPr>
          <a:xfrm>
            <a:off x="618979" y="2743200"/>
            <a:ext cx="10522634" cy="175432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Python is a cross-platform programming language, meaning, it runs on multiple platforms like Windows, Mac OS X, Linux, Unix and has even been ported to the Java and .NET virtual machines. It is free and open source.</a:t>
            </a:r>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Even though most of today’s Linux and Mac have Python preinstalled in it, the version might be out-of-date. So, it is always a good idea to install the most current version. You can </a:t>
            </a:r>
            <a:r>
              <a:rPr lang="en-US" sz="1800" u="sng">
                <a:solidFill>
                  <a:schemeClr val="hlink"/>
                </a:solidFill>
                <a:latin typeface="Calibri"/>
                <a:ea typeface="Calibri"/>
                <a:cs typeface="Calibri"/>
                <a:sym typeface="Calibri"/>
                <a:hlinkClick r:id="rId3"/>
              </a:rPr>
              <a:t>download the latest version of Python</a:t>
            </a:r>
            <a:r>
              <a:rPr lang="en-US" sz="1800">
                <a:solidFill>
                  <a:schemeClr val="dk1"/>
                </a:solidFill>
                <a:latin typeface="Calibri"/>
                <a:ea typeface="Calibri"/>
                <a:cs typeface="Calibri"/>
                <a:sym typeface="Calibri"/>
              </a:rPr>
              <a:t> and install it.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2"/>
          <p:cNvSpPr/>
          <p:nvPr/>
        </p:nvSpPr>
        <p:spPr>
          <a:xfrm>
            <a:off x="1781908" y="2107201"/>
            <a:ext cx="8839200" cy="286232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Python is a case-sensitive language. This means, Variable and variable are not the same. Always name identifiers that make sense.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While, c = 10 is valid. Writing count = 10 would make more sense and it would be easier to figure out what it does even when you look at your code after a long gap.</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Multiple words can be separated using an underscore, this_is_a_long_variable.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We can also use camel-case style of writing, i.e., capitalize every first letter of the word except the initial word without any spaces. For example: camelCase Example</a:t>
            </a:r>
            <a:endParaRPr/>
          </a:p>
        </p:txBody>
      </p:sp>
      <p:grpSp>
        <p:nvGrpSpPr>
          <p:cNvPr id="175" name="Google Shape;175;p22"/>
          <p:cNvGrpSpPr/>
          <p:nvPr/>
        </p:nvGrpSpPr>
        <p:grpSpPr>
          <a:xfrm>
            <a:off x="239151" y="502008"/>
            <a:ext cx="11127544" cy="1020874"/>
            <a:chOff x="239151" y="502008"/>
            <a:chExt cx="11127544" cy="1020874"/>
          </a:xfrm>
        </p:grpSpPr>
        <p:grpSp>
          <p:nvGrpSpPr>
            <p:cNvPr id="176" name="Google Shape;176;p22"/>
            <p:cNvGrpSpPr/>
            <p:nvPr/>
          </p:nvGrpSpPr>
          <p:grpSpPr>
            <a:xfrm>
              <a:off x="239151" y="502008"/>
              <a:ext cx="11127544" cy="462538"/>
              <a:chOff x="239151" y="502008"/>
              <a:chExt cx="11127544" cy="462538"/>
            </a:xfrm>
          </p:grpSpPr>
          <p:sp>
            <p:nvSpPr>
              <p:cNvPr id="177" name="Google Shape;177;p22"/>
              <p:cNvSpPr txBox="1"/>
              <p:nvPr/>
            </p:nvSpPr>
            <p:spPr>
              <a:xfrm>
                <a:off x="239151" y="502008"/>
                <a:ext cx="9129933"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Arial Narrow"/>
                    <a:ea typeface="Arial Narrow"/>
                    <a:cs typeface="Arial Narrow"/>
                    <a:sym typeface="Arial Narrow"/>
                  </a:rPr>
                  <a:t>Introduction to Python</a:t>
                </a:r>
                <a:endParaRPr/>
              </a:p>
            </p:txBody>
          </p:sp>
          <p:sp>
            <p:nvSpPr>
              <p:cNvPr id="178" name="Google Shape;178;p22"/>
              <p:cNvSpPr/>
              <p:nvPr/>
            </p:nvSpPr>
            <p:spPr>
              <a:xfrm>
                <a:off x="295422" y="918827"/>
                <a:ext cx="11071273"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79" name="Google Shape;179;p22"/>
            <p:cNvSpPr txBox="1"/>
            <p:nvPr/>
          </p:nvSpPr>
          <p:spPr>
            <a:xfrm>
              <a:off x="1223889" y="1153550"/>
              <a:ext cx="8947053"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Things to care about</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grpSp>
        <p:nvGrpSpPr>
          <p:cNvPr id="184" name="Google Shape;184;p23"/>
          <p:cNvGrpSpPr/>
          <p:nvPr/>
        </p:nvGrpSpPr>
        <p:grpSpPr>
          <a:xfrm>
            <a:off x="239151" y="502008"/>
            <a:ext cx="11127544" cy="1020874"/>
            <a:chOff x="239151" y="502008"/>
            <a:chExt cx="11127544" cy="1020874"/>
          </a:xfrm>
        </p:grpSpPr>
        <p:grpSp>
          <p:nvGrpSpPr>
            <p:cNvPr id="185" name="Google Shape;185;p23"/>
            <p:cNvGrpSpPr/>
            <p:nvPr/>
          </p:nvGrpSpPr>
          <p:grpSpPr>
            <a:xfrm>
              <a:off x="239151" y="502008"/>
              <a:ext cx="11127544" cy="462538"/>
              <a:chOff x="239151" y="502008"/>
              <a:chExt cx="11127544" cy="462538"/>
            </a:xfrm>
          </p:grpSpPr>
          <p:sp>
            <p:nvSpPr>
              <p:cNvPr id="186" name="Google Shape;186;p23"/>
              <p:cNvSpPr txBox="1"/>
              <p:nvPr/>
            </p:nvSpPr>
            <p:spPr>
              <a:xfrm>
                <a:off x="239151" y="502008"/>
                <a:ext cx="9129933"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Arial Narrow"/>
                    <a:ea typeface="Arial Narrow"/>
                    <a:cs typeface="Arial Narrow"/>
                    <a:sym typeface="Arial Narrow"/>
                  </a:rPr>
                  <a:t>Introduction to Python</a:t>
                </a:r>
                <a:endParaRPr/>
              </a:p>
            </p:txBody>
          </p:sp>
          <p:sp>
            <p:nvSpPr>
              <p:cNvPr id="187" name="Google Shape;187;p23"/>
              <p:cNvSpPr/>
              <p:nvPr/>
            </p:nvSpPr>
            <p:spPr>
              <a:xfrm>
                <a:off x="295422" y="918827"/>
                <a:ext cx="11071273"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88" name="Google Shape;188;p23"/>
            <p:cNvSpPr txBox="1"/>
            <p:nvPr/>
          </p:nvSpPr>
          <p:spPr>
            <a:xfrm>
              <a:off x="1223889" y="1153550"/>
              <a:ext cx="8947053"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Python Statement</a:t>
              </a:r>
              <a:endParaRPr/>
            </a:p>
          </p:txBody>
        </p:sp>
      </p:grpSp>
      <p:sp>
        <p:nvSpPr>
          <p:cNvPr id="189" name="Google Shape;189;p23"/>
          <p:cNvSpPr/>
          <p:nvPr/>
        </p:nvSpPr>
        <p:spPr>
          <a:xfrm>
            <a:off x="3047999" y="2690336"/>
            <a:ext cx="7038535"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Instructions that a Python interpreter can execute are called statements. For example, a = 1 is an assignment statement. if statement, for statement, while statement etc. are other kinds of statements which will be discussed later.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grpSp>
        <p:nvGrpSpPr>
          <p:cNvPr id="194" name="Google Shape;194;p24"/>
          <p:cNvGrpSpPr/>
          <p:nvPr/>
        </p:nvGrpSpPr>
        <p:grpSpPr>
          <a:xfrm>
            <a:off x="239151" y="502008"/>
            <a:ext cx="11127544" cy="1020874"/>
            <a:chOff x="239151" y="502008"/>
            <a:chExt cx="11127544" cy="1020874"/>
          </a:xfrm>
        </p:grpSpPr>
        <p:grpSp>
          <p:nvGrpSpPr>
            <p:cNvPr id="195" name="Google Shape;195;p24"/>
            <p:cNvGrpSpPr/>
            <p:nvPr/>
          </p:nvGrpSpPr>
          <p:grpSpPr>
            <a:xfrm>
              <a:off x="239151" y="502008"/>
              <a:ext cx="11127544" cy="462538"/>
              <a:chOff x="239151" y="502008"/>
              <a:chExt cx="11127544" cy="462538"/>
            </a:xfrm>
          </p:grpSpPr>
          <p:sp>
            <p:nvSpPr>
              <p:cNvPr id="196" name="Google Shape;196;p24"/>
              <p:cNvSpPr txBox="1"/>
              <p:nvPr/>
            </p:nvSpPr>
            <p:spPr>
              <a:xfrm>
                <a:off x="239151" y="502008"/>
                <a:ext cx="9129933"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Arial Narrow"/>
                    <a:ea typeface="Arial Narrow"/>
                    <a:cs typeface="Arial Narrow"/>
                    <a:sym typeface="Arial Narrow"/>
                  </a:rPr>
                  <a:t>Introduction to Python</a:t>
                </a:r>
                <a:endParaRPr/>
              </a:p>
            </p:txBody>
          </p:sp>
          <p:sp>
            <p:nvSpPr>
              <p:cNvPr id="197" name="Google Shape;197;p24"/>
              <p:cNvSpPr/>
              <p:nvPr/>
            </p:nvSpPr>
            <p:spPr>
              <a:xfrm>
                <a:off x="295422" y="918827"/>
                <a:ext cx="11071273"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98" name="Google Shape;198;p24"/>
            <p:cNvSpPr txBox="1"/>
            <p:nvPr/>
          </p:nvSpPr>
          <p:spPr>
            <a:xfrm>
              <a:off x="1223889" y="1153550"/>
              <a:ext cx="8947053"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Multi-line statement</a:t>
              </a:r>
              <a:endParaRPr/>
            </a:p>
          </p:txBody>
        </p:sp>
      </p:grpSp>
      <p:sp>
        <p:nvSpPr>
          <p:cNvPr id="199" name="Google Shape;199;p24"/>
          <p:cNvSpPr/>
          <p:nvPr/>
        </p:nvSpPr>
        <p:spPr>
          <a:xfrm>
            <a:off x="628357" y="1650674"/>
            <a:ext cx="10020886" cy="470898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500">
                <a:solidFill>
                  <a:schemeClr val="dk1"/>
                </a:solidFill>
                <a:latin typeface="Calibri"/>
                <a:ea typeface="Calibri"/>
                <a:cs typeface="Calibri"/>
                <a:sym typeface="Calibri"/>
              </a:rPr>
              <a:t>In Python, end of a statement is marked by a newline character. But we can make a statement extend over multiple lines with the line continuation character (\). For example:</a:t>
            </a:r>
            <a:endParaRPr/>
          </a:p>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a = 1 + 2 + 3 + \</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    4 + 5 + 6 + \</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    7 + 8 + 9</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This is explicit line continuation. In Python, line continuation is implied inside parentheses ( ), brackets [ ] and braces { }. For instance, we can implement the above multi-line statement as</a:t>
            </a:r>
            <a:endParaRPr/>
          </a:p>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a = (1 + 2 + 3 +</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    4 + 5 + 6 +</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    7 + 8 + 9)</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Here, the surrounding parentheses ( ) do the line continuation implicitly. Same is the case with [ ] and { }. For example:</a:t>
            </a:r>
            <a:endParaRPr/>
          </a:p>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colors = ['red',</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          'blue',</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          'green']</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We could also put multiple statements in a single line using semicolons, as follows</a:t>
            </a:r>
            <a:endParaRPr/>
          </a:p>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a = 1; b = 2; c = 3</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grpSp>
        <p:nvGrpSpPr>
          <p:cNvPr id="204" name="Google Shape;204;p25"/>
          <p:cNvGrpSpPr/>
          <p:nvPr/>
        </p:nvGrpSpPr>
        <p:grpSpPr>
          <a:xfrm>
            <a:off x="239151" y="502008"/>
            <a:ext cx="11127544" cy="1020874"/>
            <a:chOff x="239151" y="502008"/>
            <a:chExt cx="11127544" cy="1020874"/>
          </a:xfrm>
        </p:grpSpPr>
        <p:grpSp>
          <p:nvGrpSpPr>
            <p:cNvPr id="205" name="Google Shape;205;p25"/>
            <p:cNvGrpSpPr/>
            <p:nvPr/>
          </p:nvGrpSpPr>
          <p:grpSpPr>
            <a:xfrm>
              <a:off x="239151" y="502008"/>
              <a:ext cx="11127544" cy="462538"/>
              <a:chOff x="239151" y="502008"/>
              <a:chExt cx="11127544" cy="462538"/>
            </a:xfrm>
          </p:grpSpPr>
          <p:sp>
            <p:nvSpPr>
              <p:cNvPr id="206" name="Google Shape;206;p25"/>
              <p:cNvSpPr txBox="1"/>
              <p:nvPr/>
            </p:nvSpPr>
            <p:spPr>
              <a:xfrm>
                <a:off x="239151" y="502008"/>
                <a:ext cx="9129933"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Arial Narrow"/>
                    <a:ea typeface="Arial Narrow"/>
                    <a:cs typeface="Arial Narrow"/>
                    <a:sym typeface="Arial Narrow"/>
                  </a:rPr>
                  <a:t>Introduction to Python</a:t>
                </a:r>
                <a:endParaRPr/>
              </a:p>
            </p:txBody>
          </p:sp>
          <p:sp>
            <p:nvSpPr>
              <p:cNvPr id="207" name="Google Shape;207;p25"/>
              <p:cNvSpPr/>
              <p:nvPr/>
            </p:nvSpPr>
            <p:spPr>
              <a:xfrm>
                <a:off x="295422" y="918827"/>
                <a:ext cx="11071273"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08" name="Google Shape;208;p25"/>
            <p:cNvSpPr txBox="1"/>
            <p:nvPr/>
          </p:nvSpPr>
          <p:spPr>
            <a:xfrm>
              <a:off x="1223889" y="1153550"/>
              <a:ext cx="8947053"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Python Indentation</a:t>
              </a:r>
              <a:endParaRPr/>
            </a:p>
          </p:txBody>
        </p:sp>
      </p:grpSp>
      <p:sp>
        <p:nvSpPr>
          <p:cNvPr id="209" name="Google Shape;209;p25"/>
          <p:cNvSpPr/>
          <p:nvPr/>
        </p:nvSpPr>
        <p:spPr>
          <a:xfrm>
            <a:off x="1078523" y="1861517"/>
            <a:ext cx="9303434" cy="31393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Most of the programming languages like C, C++, Java use braces { } to define a block of code. Python uses indentation.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 code block (body of a function, loop etc.) starts with indentation and ends with the first unindented line. The amount of indentation is up to you, but it must be consistent throughout that block.</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Generally four whitespaces are used for indentation and is preferred over tabs. Here is an example.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 name="Google Shape;210;p25"/>
          <p:cNvSpPr txBox="1"/>
          <p:nvPr/>
        </p:nvSpPr>
        <p:spPr>
          <a:xfrm>
            <a:off x="1997611" y="5373858"/>
            <a:ext cx="620385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for i in range(1,11):    print(i)    if i == 5:        break</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grpSp>
        <p:nvGrpSpPr>
          <p:cNvPr id="215" name="Google Shape;215;p26"/>
          <p:cNvGrpSpPr/>
          <p:nvPr/>
        </p:nvGrpSpPr>
        <p:grpSpPr>
          <a:xfrm>
            <a:off x="239151" y="502008"/>
            <a:ext cx="11127544" cy="1020874"/>
            <a:chOff x="239151" y="502008"/>
            <a:chExt cx="11127544" cy="1020874"/>
          </a:xfrm>
        </p:grpSpPr>
        <p:grpSp>
          <p:nvGrpSpPr>
            <p:cNvPr id="216" name="Google Shape;216;p26"/>
            <p:cNvGrpSpPr/>
            <p:nvPr/>
          </p:nvGrpSpPr>
          <p:grpSpPr>
            <a:xfrm>
              <a:off x="239151" y="502008"/>
              <a:ext cx="11127544" cy="462538"/>
              <a:chOff x="239151" y="502008"/>
              <a:chExt cx="11127544" cy="462538"/>
            </a:xfrm>
          </p:grpSpPr>
          <p:sp>
            <p:nvSpPr>
              <p:cNvPr id="217" name="Google Shape;217;p26"/>
              <p:cNvSpPr txBox="1"/>
              <p:nvPr/>
            </p:nvSpPr>
            <p:spPr>
              <a:xfrm>
                <a:off x="239151" y="502008"/>
                <a:ext cx="9129933"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Arial Narrow"/>
                    <a:ea typeface="Arial Narrow"/>
                    <a:cs typeface="Arial Narrow"/>
                    <a:sym typeface="Arial Narrow"/>
                  </a:rPr>
                  <a:t>Introduction to Python</a:t>
                </a:r>
                <a:endParaRPr/>
              </a:p>
            </p:txBody>
          </p:sp>
          <p:sp>
            <p:nvSpPr>
              <p:cNvPr id="218" name="Google Shape;218;p26"/>
              <p:cNvSpPr/>
              <p:nvPr/>
            </p:nvSpPr>
            <p:spPr>
              <a:xfrm>
                <a:off x="295422" y="918827"/>
                <a:ext cx="11071273"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19" name="Google Shape;219;p26"/>
            <p:cNvSpPr txBox="1"/>
            <p:nvPr/>
          </p:nvSpPr>
          <p:spPr>
            <a:xfrm>
              <a:off x="1223889" y="1153550"/>
              <a:ext cx="8947053"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Python Comments</a:t>
              </a:r>
              <a:endParaRPr/>
            </a:p>
          </p:txBody>
        </p:sp>
      </p:grpSp>
      <p:sp>
        <p:nvSpPr>
          <p:cNvPr id="220" name="Google Shape;220;p26"/>
          <p:cNvSpPr/>
          <p:nvPr/>
        </p:nvSpPr>
        <p:spPr>
          <a:xfrm>
            <a:off x="417341" y="2015259"/>
            <a:ext cx="10541391" cy="369331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Comments are very important while writing a program. It describes what's going on inside a program so that a person looking at the source code does not have a hard time figuring it out. You might forget the key details of the program you just wrote in a month's time. So taking time to explain these concepts in form of comments is always fruitful.</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 Python, we use the hash (#) symbol to start writing a comment.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It extends up to the newline character. Comments are for programmers for better understanding of a program. Python Interpreter ignores comment.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#This is a comment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#print out Hello</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print('Hello')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grpSp>
        <p:nvGrpSpPr>
          <p:cNvPr id="225" name="Google Shape;225;p27"/>
          <p:cNvGrpSpPr/>
          <p:nvPr/>
        </p:nvGrpSpPr>
        <p:grpSpPr>
          <a:xfrm>
            <a:off x="239151" y="502008"/>
            <a:ext cx="11127544" cy="1020874"/>
            <a:chOff x="239151" y="502008"/>
            <a:chExt cx="11127544" cy="1020874"/>
          </a:xfrm>
        </p:grpSpPr>
        <p:grpSp>
          <p:nvGrpSpPr>
            <p:cNvPr id="226" name="Google Shape;226;p27"/>
            <p:cNvGrpSpPr/>
            <p:nvPr/>
          </p:nvGrpSpPr>
          <p:grpSpPr>
            <a:xfrm>
              <a:off x="239151" y="502008"/>
              <a:ext cx="11127544" cy="462538"/>
              <a:chOff x="239151" y="502008"/>
              <a:chExt cx="11127544" cy="462538"/>
            </a:xfrm>
          </p:grpSpPr>
          <p:sp>
            <p:nvSpPr>
              <p:cNvPr id="227" name="Google Shape;227;p27"/>
              <p:cNvSpPr txBox="1"/>
              <p:nvPr/>
            </p:nvSpPr>
            <p:spPr>
              <a:xfrm>
                <a:off x="239151" y="502008"/>
                <a:ext cx="9129933"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Arial Narrow"/>
                    <a:ea typeface="Arial Narrow"/>
                    <a:cs typeface="Arial Narrow"/>
                    <a:sym typeface="Arial Narrow"/>
                  </a:rPr>
                  <a:t>Introduction to Python</a:t>
                </a:r>
                <a:endParaRPr/>
              </a:p>
            </p:txBody>
          </p:sp>
          <p:sp>
            <p:nvSpPr>
              <p:cNvPr id="228" name="Google Shape;228;p27"/>
              <p:cNvSpPr/>
              <p:nvPr/>
            </p:nvSpPr>
            <p:spPr>
              <a:xfrm>
                <a:off x="295422" y="918827"/>
                <a:ext cx="11071273"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29" name="Google Shape;229;p27"/>
            <p:cNvSpPr txBox="1"/>
            <p:nvPr/>
          </p:nvSpPr>
          <p:spPr>
            <a:xfrm>
              <a:off x="1223889" y="1153550"/>
              <a:ext cx="8947053"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Multi-line comments</a:t>
              </a:r>
              <a:endParaRPr/>
            </a:p>
          </p:txBody>
        </p:sp>
      </p:grpSp>
      <p:sp>
        <p:nvSpPr>
          <p:cNvPr id="230" name="Google Shape;230;p27"/>
          <p:cNvSpPr/>
          <p:nvPr/>
        </p:nvSpPr>
        <p:spPr>
          <a:xfrm>
            <a:off x="529884" y="1916785"/>
            <a:ext cx="10569526" cy="424731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If we have comments that extend multiple lines, one way of doing it is to use hash (#) in the beginning of each line. For example: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#This is a long comment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#and it extends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#to multiple lines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Another way of doing this is to use triple quotes, either ''' or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These triple quotes are generally used for multi-line strings. But they can be used as multi-line comment as well. Unless they are not docstrings, they do not generate any extra code.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"""This is also a</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perfect example of</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multi-line comments"""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grpSp>
        <p:nvGrpSpPr>
          <p:cNvPr id="235" name="Google Shape;235;p28"/>
          <p:cNvGrpSpPr/>
          <p:nvPr/>
        </p:nvGrpSpPr>
        <p:grpSpPr>
          <a:xfrm>
            <a:off x="239151" y="502008"/>
            <a:ext cx="11127544" cy="1020874"/>
            <a:chOff x="239151" y="502008"/>
            <a:chExt cx="11127544" cy="1020874"/>
          </a:xfrm>
        </p:grpSpPr>
        <p:grpSp>
          <p:nvGrpSpPr>
            <p:cNvPr id="236" name="Google Shape;236;p28"/>
            <p:cNvGrpSpPr/>
            <p:nvPr/>
          </p:nvGrpSpPr>
          <p:grpSpPr>
            <a:xfrm>
              <a:off x="239151" y="502008"/>
              <a:ext cx="11127544" cy="462538"/>
              <a:chOff x="239151" y="502008"/>
              <a:chExt cx="11127544" cy="462538"/>
            </a:xfrm>
          </p:grpSpPr>
          <p:sp>
            <p:nvSpPr>
              <p:cNvPr id="237" name="Google Shape;237;p28"/>
              <p:cNvSpPr txBox="1"/>
              <p:nvPr/>
            </p:nvSpPr>
            <p:spPr>
              <a:xfrm>
                <a:off x="239151" y="502008"/>
                <a:ext cx="9129933"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Arial Narrow"/>
                    <a:ea typeface="Arial Narrow"/>
                    <a:cs typeface="Arial Narrow"/>
                    <a:sym typeface="Arial Narrow"/>
                  </a:rPr>
                  <a:t>Introduction to Python</a:t>
                </a:r>
                <a:endParaRPr/>
              </a:p>
            </p:txBody>
          </p:sp>
          <p:sp>
            <p:nvSpPr>
              <p:cNvPr id="238" name="Google Shape;238;p28"/>
              <p:cNvSpPr/>
              <p:nvPr/>
            </p:nvSpPr>
            <p:spPr>
              <a:xfrm>
                <a:off x="295422" y="918827"/>
                <a:ext cx="11071273"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39" name="Google Shape;239;p28"/>
            <p:cNvSpPr txBox="1"/>
            <p:nvPr/>
          </p:nvSpPr>
          <p:spPr>
            <a:xfrm>
              <a:off x="1223889" y="1153550"/>
              <a:ext cx="8947053"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Multi-line comments</a:t>
              </a:r>
              <a:endParaRPr/>
            </a:p>
          </p:txBody>
        </p:sp>
      </p:grpSp>
      <p:sp>
        <p:nvSpPr>
          <p:cNvPr id="240" name="Google Shape;240;p28"/>
          <p:cNvSpPr/>
          <p:nvPr/>
        </p:nvSpPr>
        <p:spPr>
          <a:xfrm>
            <a:off x="1570892" y="1638612"/>
            <a:ext cx="8417169" cy="31393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Docstring in Python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Docstring is short for documentation string.</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It is a string that occurs as the first statement in a module, function, class, or method definition. We must write what a function/class does in the docstring.</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Triple quotes are used while writing docstrings. For example: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script.py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IPython Shell</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 name="Google Shape;241;p28"/>
          <p:cNvSpPr txBox="1"/>
          <p:nvPr/>
        </p:nvSpPr>
        <p:spPr>
          <a:xfrm>
            <a:off x="2475912" y="4909625"/>
            <a:ext cx="6414869"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def double(num):    """Function to double the value"""    return 2*num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grpSp>
        <p:nvGrpSpPr>
          <p:cNvPr id="246" name="Google Shape;246;p29"/>
          <p:cNvGrpSpPr/>
          <p:nvPr/>
        </p:nvGrpSpPr>
        <p:grpSpPr>
          <a:xfrm>
            <a:off x="239151" y="502008"/>
            <a:ext cx="11127544" cy="1020874"/>
            <a:chOff x="239151" y="502008"/>
            <a:chExt cx="11127544" cy="1020874"/>
          </a:xfrm>
        </p:grpSpPr>
        <p:grpSp>
          <p:nvGrpSpPr>
            <p:cNvPr id="247" name="Google Shape;247;p29"/>
            <p:cNvGrpSpPr/>
            <p:nvPr/>
          </p:nvGrpSpPr>
          <p:grpSpPr>
            <a:xfrm>
              <a:off x="239151" y="502008"/>
              <a:ext cx="11127544" cy="462538"/>
              <a:chOff x="239151" y="502008"/>
              <a:chExt cx="11127544" cy="462538"/>
            </a:xfrm>
          </p:grpSpPr>
          <p:sp>
            <p:nvSpPr>
              <p:cNvPr id="248" name="Google Shape;248;p29"/>
              <p:cNvSpPr txBox="1"/>
              <p:nvPr/>
            </p:nvSpPr>
            <p:spPr>
              <a:xfrm>
                <a:off x="239151" y="502008"/>
                <a:ext cx="9129933"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Arial Narrow"/>
                    <a:ea typeface="Arial Narrow"/>
                    <a:cs typeface="Arial Narrow"/>
                    <a:sym typeface="Arial Narrow"/>
                  </a:rPr>
                  <a:t>Introduction to Python</a:t>
                </a:r>
                <a:endParaRPr/>
              </a:p>
            </p:txBody>
          </p:sp>
          <p:sp>
            <p:nvSpPr>
              <p:cNvPr id="249" name="Google Shape;249;p29"/>
              <p:cNvSpPr/>
              <p:nvPr/>
            </p:nvSpPr>
            <p:spPr>
              <a:xfrm>
                <a:off x="295422" y="918827"/>
                <a:ext cx="11071273"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50" name="Google Shape;250;p29"/>
            <p:cNvSpPr txBox="1"/>
            <p:nvPr/>
          </p:nvSpPr>
          <p:spPr>
            <a:xfrm>
              <a:off x="1223889" y="1153550"/>
              <a:ext cx="8947053"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Variable</a:t>
              </a:r>
              <a:endParaRPr/>
            </a:p>
          </p:txBody>
        </p:sp>
      </p:grpSp>
      <p:sp>
        <p:nvSpPr>
          <p:cNvPr id="251" name="Google Shape;251;p29"/>
          <p:cNvSpPr/>
          <p:nvPr/>
        </p:nvSpPr>
        <p:spPr>
          <a:xfrm>
            <a:off x="1472418" y="2358241"/>
            <a:ext cx="8332763" cy="31393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 most of the programming languages a variable is a named location used to store data in the memory. Each variable must have a unique name called identifier. It is helpful to think of variables as container that hold data which can be changed later throughout programming.</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Non technically, you can suppose variable as a bag to store books in it and those books can be replaced at anytime.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Note: In Python we don't assign values to the variables, whereas Python gives the reference of the object (value) to the variable.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grpSp>
        <p:nvGrpSpPr>
          <p:cNvPr id="256" name="Google Shape;256;p30"/>
          <p:cNvGrpSpPr/>
          <p:nvPr/>
        </p:nvGrpSpPr>
        <p:grpSpPr>
          <a:xfrm>
            <a:off x="239151" y="502008"/>
            <a:ext cx="11127544" cy="1020874"/>
            <a:chOff x="239151" y="502008"/>
            <a:chExt cx="11127544" cy="1020874"/>
          </a:xfrm>
        </p:grpSpPr>
        <p:grpSp>
          <p:nvGrpSpPr>
            <p:cNvPr id="257" name="Google Shape;257;p30"/>
            <p:cNvGrpSpPr/>
            <p:nvPr/>
          </p:nvGrpSpPr>
          <p:grpSpPr>
            <a:xfrm>
              <a:off x="239151" y="502008"/>
              <a:ext cx="11127544" cy="462538"/>
              <a:chOff x="239151" y="502008"/>
              <a:chExt cx="11127544" cy="462538"/>
            </a:xfrm>
          </p:grpSpPr>
          <p:sp>
            <p:nvSpPr>
              <p:cNvPr id="258" name="Google Shape;258;p30"/>
              <p:cNvSpPr txBox="1"/>
              <p:nvPr/>
            </p:nvSpPr>
            <p:spPr>
              <a:xfrm>
                <a:off x="239151" y="502008"/>
                <a:ext cx="9129933"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Arial Narrow"/>
                    <a:ea typeface="Arial Narrow"/>
                    <a:cs typeface="Arial Narrow"/>
                    <a:sym typeface="Arial Narrow"/>
                  </a:rPr>
                  <a:t>Introduction to Python</a:t>
                </a:r>
                <a:endParaRPr/>
              </a:p>
            </p:txBody>
          </p:sp>
          <p:sp>
            <p:nvSpPr>
              <p:cNvPr id="259" name="Google Shape;259;p30"/>
              <p:cNvSpPr/>
              <p:nvPr/>
            </p:nvSpPr>
            <p:spPr>
              <a:xfrm>
                <a:off x="295422" y="918827"/>
                <a:ext cx="11071273"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60" name="Google Shape;260;p30"/>
            <p:cNvSpPr txBox="1"/>
            <p:nvPr/>
          </p:nvSpPr>
          <p:spPr>
            <a:xfrm>
              <a:off x="1223889" y="1153550"/>
              <a:ext cx="8947053"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Variable</a:t>
              </a:r>
              <a:endParaRPr/>
            </a:p>
          </p:txBody>
        </p:sp>
      </p:grpSp>
      <p:sp>
        <p:nvSpPr>
          <p:cNvPr id="261" name="Google Shape;261;p30"/>
          <p:cNvSpPr/>
          <p:nvPr/>
        </p:nvSpPr>
        <p:spPr>
          <a:xfrm>
            <a:off x="3048000" y="2690336"/>
            <a:ext cx="6096000"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a:solidFill>
                  <a:srgbClr val="252830"/>
                </a:solidFill>
                <a:latin typeface="Open Sans"/>
                <a:ea typeface="Open Sans"/>
                <a:cs typeface="Open Sans"/>
                <a:sym typeface="Open Sans"/>
              </a:rPr>
              <a:t>Declaring Variables in Python</a:t>
            </a:r>
            <a:endParaRPr/>
          </a:p>
          <a:p>
            <a:pPr indent="0" lvl="0" marL="0" marR="0" rtl="0" algn="l">
              <a:spcBef>
                <a:spcPts val="0"/>
              </a:spcBef>
              <a:spcAft>
                <a:spcPts val="0"/>
              </a:spcAft>
              <a:buNone/>
            </a:pPr>
            <a:r>
              <a:rPr b="0" i="0" lang="en-US" sz="1800">
                <a:solidFill>
                  <a:srgbClr val="252830"/>
                </a:solidFill>
                <a:latin typeface="Open Sans"/>
                <a:ea typeface="Open Sans"/>
                <a:cs typeface="Open Sans"/>
                <a:sym typeface="Open Sans"/>
              </a:rPr>
              <a:t>In Python, variables do not need declaration to reserve memory space. The "variable declaration" or "variable initialization" happens automatically when we assign a value to a variable.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grpSp>
        <p:nvGrpSpPr>
          <p:cNvPr id="266" name="Google Shape;266;p31"/>
          <p:cNvGrpSpPr/>
          <p:nvPr/>
        </p:nvGrpSpPr>
        <p:grpSpPr>
          <a:xfrm>
            <a:off x="239151" y="502008"/>
            <a:ext cx="11127544" cy="1020874"/>
            <a:chOff x="239151" y="502008"/>
            <a:chExt cx="11127544" cy="1020874"/>
          </a:xfrm>
        </p:grpSpPr>
        <p:grpSp>
          <p:nvGrpSpPr>
            <p:cNvPr id="267" name="Google Shape;267;p31"/>
            <p:cNvGrpSpPr/>
            <p:nvPr/>
          </p:nvGrpSpPr>
          <p:grpSpPr>
            <a:xfrm>
              <a:off x="239151" y="502008"/>
              <a:ext cx="11127544" cy="462538"/>
              <a:chOff x="239151" y="502008"/>
              <a:chExt cx="11127544" cy="462538"/>
            </a:xfrm>
          </p:grpSpPr>
          <p:sp>
            <p:nvSpPr>
              <p:cNvPr id="268" name="Google Shape;268;p31"/>
              <p:cNvSpPr txBox="1"/>
              <p:nvPr/>
            </p:nvSpPr>
            <p:spPr>
              <a:xfrm>
                <a:off x="239151" y="502008"/>
                <a:ext cx="9129933"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Arial Narrow"/>
                    <a:ea typeface="Arial Narrow"/>
                    <a:cs typeface="Arial Narrow"/>
                    <a:sym typeface="Arial Narrow"/>
                  </a:rPr>
                  <a:t>Introduction to Python</a:t>
                </a:r>
                <a:endParaRPr/>
              </a:p>
            </p:txBody>
          </p:sp>
          <p:sp>
            <p:nvSpPr>
              <p:cNvPr id="269" name="Google Shape;269;p31"/>
              <p:cNvSpPr/>
              <p:nvPr/>
            </p:nvSpPr>
            <p:spPr>
              <a:xfrm>
                <a:off x="295422" y="918827"/>
                <a:ext cx="11071273"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70" name="Google Shape;270;p31"/>
            <p:cNvSpPr txBox="1"/>
            <p:nvPr/>
          </p:nvSpPr>
          <p:spPr>
            <a:xfrm>
              <a:off x="1223889" y="1153550"/>
              <a:ext cx="8947053"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Variable</a:t>
              </a:r>
              <a:endParaRPr/>
            </a:p>
          </p:txBody>
        </p:sp>
      </p:grpSp>
      <p:sp>
        <p:nvSpPr>
          <p:cNvPr id="271" name="Google Shape;271;p31"/>
          <p:cNvSpPr/>
          <p:nvPr/>
        </p:nvSpPr>
        <p:spPr>
          <a:xfrm>
            <a:off x="3048000" y="2690336"/>
            <a:ext cx="6096000"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Assigning value to a Variable in Python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You can use the assignment operator = to assign the value to a variable.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Example 1: Declaring and assigning a value to a variable</a:t>
            </a:r>
            <a:endParaRPr/>
          </a:p>
        </p:txBody>
      </p:sp>
      <p:sp>
        <p:nvSpPr>
          <p:cNvPr id="272" name="Google Shape;272;p31"/>
          <p:cNvSpPr/>
          <p:nvPr/>
        </p:nvSpPr>
        <p:spPr>
          <a:xfrm>
            <a:off x="4086851" y="4862119"/>
            <a:ext cx="365253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website = "Apple.com"print(website)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grpSp>
        <p:nvGrpSpPr>
          <p:cNvPr id="94" name="Google Shape;94;p14"/>
          <p:cNvGrpSpPr/>
          <p:nvPr/>
        </p:nvGrpSpPr>
        <p:grpSpPr>
          <a:xfrm>
            <a:off x="239151" y="502008"/>
            <a:ext cx="11127544" cy="1020874"/>
            <a:chOff x="239151" y="502008"/>
            <a:chExt cx="11127544" cy="1020874"/>
          </a:xfrm>
        </p:grpSpPr>
        <p:grpSp>
          <p:nvGrpSpPr>
            <p:cNvPr id="95" name="Google Shape;95;p14"/>
            <p:cNvGrpSpPr/>
            <p:nvPr/>
          </p:nvGrpSpPr>
          <p:grpSpPr>
            <a:xfrm>
              <a:off x="239151" y="502008"/>
              <a:ext cx="11127544" cy="462538"/>
              <a:chOff x="239151" y="502008"/>
              <a:chExt cx="11127544" cy="462538"/>
            </a:xfrm>
          </p:grpSpPr>
          <p:sp>
            <p:nvSpPr>
              <p:cNvPr id="96" name="Google Shape;96;p14"/>
              <p:cNvSpPr txBox="1"/>
              <p:nvPr/>
            </p:nvSpPr>
            <p:spPr>
              <a:xfrm>
                <a:off x="239151" y="502008"/>
                <a:ext cx="9129933"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Arial Narrow"/>
                    <a:ea typeface="Arial Narrow"/>
                    <a:cs typeface="Arial Narrow"/>
                    <a:sym typeface="Arial Narrow"/>
                  </a:rPr>
                  <a:t>Introduction to Python </a:t>
                </a:r>
                <a:endParaRPr/>
              </a:p>
            </p:txBody>
          </p:sp>
          <p:sp>
            <p:nvSpPr>
              <p:cNvPr id="97" name="Google Shape;97;p14"/>
              <p:cNvSpPr/>
              <p:nvPr/>
            </p:nvSpPr>
            <p:spPr>
              <a:xfrm>
                <a:off x="295422" y="918827"/>
                <a:ext cx="11071273"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98" name="Google Shape;98;p14"/>
            <p:cNvSpPr txBox="1"/>
            <p:nvPr/>
          </p:nvSpPr>
          <p:spPr>
            <a:xfrm>
              <a:off x="1223889" y="1153550"/>
              <a:ext cx="8947053"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Starting The Interpreter</a:t>
              </a:r>
              <a:endParaRPr/>
            </a:p>
          </p:txBody>
        </p:sp>
      </p:grpSp>
      <p:sp>
        <p:nvSpPr>
          <p:cNvPr id="99" name="Google Shape;99;p14"/>
          <p:cNvSpPr txBox="1"/>
          <p:nvPr/>
        </p:nvSpPr>
        <p:spPr>
          <a:xfrm>
            <a:off x="633046" y="2250831"/>
            <a:ext cx="10522634" cy="369331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After installation, the python interpreter lives in the installed directory.</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By default it is /usr/local/bin/pythonX.X in Linux/Unix and C:\PythonXX in Windows, where the 'X' denotes the version number. To invoke it from the shell or the command prompt we need to add this location in the search path.</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Search path is a list of directories (locations) where the operating system searches for executables. For example, in Windows command prompt, we can type set path=%path%;c:\python33 (python33 means version 3.3, it might be different in your case) to add the location to path for that particular session.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 Mac OS we need not worry about this as the installer takes care about the search path.</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Now there are various ways to start Python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grpSp>
        <p:nvGrpSpPr>
          <p:cNvPr id="277" name="Google Shape;277;p32"/>
          <p:cNvGrpSpPr/>
          <p:nvPr/>
        </p:nvGrpSpPr>
        <p:grpSpPr>
          <a:xfrm>
            <a:off x="239151" y="502008"/>
            <a:ext cx="11127544" cy="1020874"/>
            <a:chOff x="239151" y="502008"/>
            <a:chExt cx="11127544" cy="1020874"/>
          </a:xfrm>
        </p:grpSpPr>
        <p:grpSp>
          <p:nvGrpSpPr>
            <p:cNvPr id="278" name="Google Shape;278;p32"/>
            <p:cNvGrpSpPr/>
            <p:nvPr/>
          </p:nvGrpSpPr>
          <p:grpSpPr>
            <a:xfrm>
              <a:off x="239151" y="502008"/>
              <a:ext cx="11127544" cy="462538"/>
              <a:chOff x="239151" y="502008"/>
              <a:chExt cx="11127544" cy="462538"/>
            </a:xfrm>
          </p:grpSpPr>
          <p:sp>
            <p:nvSpPr>
              <p:cNvPr id="279" name="Google Shape;279;p32"/>
              <p:cNvSpPr txBox="1"/>
              <p:nvPr/>
            </p:nvSpPr>
            <p:spPr>
              <a:xfrm>
                <a:off x="239151" y="502008"/>
                <a:ext cx="9129933"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Arial Narrow"/>
                    <a:ea typeface="Arial Narrow"/>
                    <a:cs typeface="Arial Narrow"/>
                    <a:sym typeface="Arial Narrow"/>
                  </a:rPr>
                  <a:t>Introduction to Python</a:t>
                </a:r>
                <a:endParaRPr/>
              </a:p>
            </p:txBody>
          </p:sp>
          <p:sp>
            <p:nvSpPr>
              <p:cNvPr id="280" name="Google Shape;280;p32"/>
              <p:cNvSpPr/>
              <p:nvPr/>
            </p:nvSpPr>
            <p:spPr>
              <a:xfrm>
                <a:off x="295422" y="918827"/>
                <a:ext cx="11071273"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81" name="Google Shape;281;p32"/>
            <p:cNvSpPr txBox="1"/>
            <p:nvPr/>
          </p:nvSpPr>
          <p:spPr>
            <a:xfrm>
              <a:off x="1223889" y="1153550"/>
              <a:ext cx="8947053"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Variable</a:t>
              </a:r>
              <a:endParaRPr/>
            </a:p>
          </p:txBody>
        </p:sp>
      </p:grpSp>
      <p:sp>
        <p:nvSpPr>
          <p:cNvPr id="282" name="Google Shape;282;p32"/>
          <p:cNvSpPr/>
          <p:nvPr/>
        </p:nvSpPr>
        <p:spPr>
          <a:xfrm>
            <a:off x="2006991" y="2321396"/>
            <a:ext cx="7362092" cy="2308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When you run the program, the output will be: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Apple.com</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 the above program, we assigned a value Apple.com to the variable website. Then we print the value assigned to website i.e Apple.com.</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Note : Python is a type inferred language, it can automatically infer (know) Apple.com is a String and declare website as a String.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grpSp>
        <p:nvGrpSpPr>
          <p:cNvPr id="287" name="Google Shape;287;p33"/>
          <p:cNvGrpSpPr/>
          <p:nvPr/>
        </p:nvGrpSpPr>
        <p:grpSpPr>
          <a:xfrm>
            <a:off x="239151" y="502008"/>
            <a:ext cx="11127544" cy="1020874"/>
            <a:chOff x="239151" y="502008"/>
            <a:chExt cx="11127544" cy="1020874"/>
          </a:xfrm>
        </p:grpSpPr>
        <p:grpSp>
          <p:nvGrpSpPr>
            <p:cNvPr id="288" name="Google Shape;288;p33"/>
            <p:cNvGrpSpPr/>
            <p:nvPr/>
          </p:nvGrpSpPr>
          <p:grpSpPr>
            <a:xfrm>
              <a:off x="239151" y="502008"/>
              <a:ext cx="11127544" cy="462538"/>
              <a:chOff x="239151" y="502008"/>
              <a:chExt cx="11127544" cy="462538"/>
            </a:xfrm>
          </p:grpSpPr>
          <p:sp>
            <p:nvSpPr>
              <p:cNvPr id="289" name="Google Shape;289;p33"/>
              <p:cNvSpPr txBox="1"/>
              <p:nvPr/>
            </p:nvSpPr>
            <p:spPr>
              <a:xfrm>
                <a:off x="239151" y="502008"/>
                <a:ext cx="9129933"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Arial Narrow"/>
                    <a:ea typeface="Arial Narrow"/>
                    <a:cs typeface="Arial Narrow"/>
                    <a:sym typeface="Arial Narrow"/>
                  </a:rPr>
                  <a:t>Introduction to Python</a:t>
                </a:r>
                <a:endParaRPr/>
              </a:p>
            </p:txBody>
          </p:sp>
          <p:sp>
            <p:nvSpPr>
              <p:cNvPr id="290" name="Google Shape;290;p33"/>
              <p:cNvSpPr/>
              <p:nvPr/>
            </p:nvSpPr>
            <p:spPr>
              <a:xfrm>
                <a:off x="295422" y="918827"/>
                <a:ext cx="11071273"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91" name="Google Shape;291;p33"/>
            <p:cNvSpPr txBox="1"/>
            <p:nvPr/>
          </p:nvSpPr>
          <p:spPr>
            <a:xfrm>
              <a:off x="1223889" y="1153550"/>
              <a:ext cx="8947053"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Variable</a:t>
              </a:r>
              <a:endParaRPr/>
            </a:p>
          </p:txBody>
        </p:sp>
      </p:grpSp>
      <p:sp>
        <p:nvSpPr>
          <p:cNvPr id="292" name="Google Shape;292;p33"/>
          <p:cNvSpPr/>
          <p:nvPr/>
        </p:nvSpPr>
        <p:spPr>
          <a:xfrm>
            <a:off x="2938498" y="2062647"/>
            <a:ext cx="457061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a:solidFill>
                  <a:srgbClr val="252830"/>
                </a:solidFill>
                <a:latin typeface="Open Sans"/>
                <a:ea typeface="Open Sans"/>
                <a:cs typeface="Open Sans"/>
                <a:sym typeface="Open Sans"/>
              </a:rPr>
              <a:t>Example 2 : Changing value of a variable</a:t>
            </a:r>
            <a:endParaRPr/>
          </a:p>
        </p:txBody>
      </p:sp>
      <p:sp>
        <p:nvSpPr>
          <p:cNvPr id="293" name="Google Shape;293;p33"/>
          <p:cNvSpPr/>
          <p:nvPr/>
        </p:nvSpPr>
        <p:spPr>
          <a:xfrm>
            <a:off x="3048000" y="3105835"/>
            <a:ext cx="646176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website = "Apple.com"# assigning a new variable to websitewebsite = "Programiz.com"print(website)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34"/>
          <p:cNvSpPr/>
          <p:nvPr/>
        </p:nvSpPr>
        <p:spPr>
          <a:xfrm>
            <a:off x="3048000" y="2413338"/>
            <a:ext cx="6096000"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a:solidFill>
                  <a:srgbClr val="252830"/>
                </a:solidFill>
                <a:latin typeface="Open Sans"/>
                <a:ea typeface="Open Sans"/>
                <a:cs typeface="Open Sans"/>
                <a:sym typeface="Open Sans"/>
              </a:rPr>
              <a:t>A constant is a type of variable whose value cannot be changed. It is helpful to think of constants as containers that hold information which cannot be changed later.</a:t>
            </a:r>
            <a:endParaRPr/>
          </a:p>
          <a:p>
            <a:pPr indent="0" lvl="0" marL="0" marR="0" rtl="0" algn="l">
              <a:spcBef>
                <a:spcPts val="0"/>
              </a:spcBef>
              <a:spcAft>
                <a:spcPts val="0"/>
              </a:spcAft>
              <a:buNone/>
            </a:pPr>
            <a:r>
              <a:rPr b="0" i="0" lang="en-US" sz="1800">
                <a:solidFill>
                  <a:srgbClr val="252830"/>
                </a:solidFill>
                <a:latin typeface="Open Sans"/>
                <a:ea typeface="Open Sans"/>
                <a:cs typeface="Open Sans"/>
                <a:sym typeface="Open Sans"/>
              </a:rPr>
              <a:t>Non technically, you can think of constant as a bag to store some books and those books cannot be replaced once placed inside the bag.</a:t>
            </a:r>
            <a:endParaRPr/>
          </a:p>
        </p:txBody>
      </p:sp>
      <p:grpSp>
        <p:nvGrpSpPr>
          <p:cNvPr id="299" name="Google Shape;299;p34"/>
          <p:cNvGrpSpPr/>
          <p:nvPr/>
        </p:nvGrpSpPr>
        <p:grpSpPr>
          <a:xfrm>
            <a:off x="239151" y="502008"/>
            <a:ext cx="11127544" cy="1020874"/>
            <a:chOff x="239151" y="502008"/>
            <a:chExt cx="11127544" cy="1020874"/>
          </a:xfrm>
        </p:grpSpPr>
        <p:grpSp>
          <p:nvGrpSpPr>
            <p:cNvPr id="300" name="Google Shape;300;p34"/>
            <p:cNvGrpSpPr/>
            <p:nvPr/>
          </p:nvGrpSpPr>
          <p:grpSpPr>
            <a:xfrm>
              <a:off x="239151" y="502008"/>
              <a:ext cx="11127544" cy="462538"/>
              <a:chOff x="239151" y="502008"/>
              <a:chExt cx="11127544" cy="462538"/>
            </a:xfrm>
          </p:grpSpPr>
          <p:sp>
            <p:nvSpPr>
              <p:cNvPr id="301" name="Google Shape;301;p34"/>
              <p:cNvSpPr txBox="1"/>
              <p:nvPr/>
            </p:nvSpPr>
            <p:spPr>
              <a:xfrm>
                <a:off x="239151" y="502008"/>
                <a:ext cx="9129933"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Arial Narrow"/>
                    <a:ea typeface="Arial Narrow"/>
                    <a:cs typeface="Arial Narrow"/>
                    <a:sym typeface="Arial Narrow"/>
                  </a:rPr>
                  <a:t>Introduction to Python</a:t>
                </a:r>
                <a:endParaRPr/>
              </a:p>
            </p:txBody>
          </p:sp>
          <p:sp>
            <p:nvSpPr>
              <p:cNvPr id="302" name="Google Shape;302;p34"/>
              <p:cNvSpPr/>
              <p:nvPr/>
            </p:nvSpPr>
            <p:spPr>
              <a:xfrm>
                <a:off x="295422" y="918827"/>
                <a:ext cx="11071273"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03" name="Google Shape;303;p34"/>
            <p:cNvSpPr txBox="1"/>
            <p:nvPr/>
          </p:nvSpPr>
          <p:spPr>
            <a:xfrm>
              <a:off x="1223889" y="1153550"/>
              <a:ext cx="8947053"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a:solidFill>
                    <a:srgbClr val="252830"/>
                  </a:solidFill>
                  <a:latin typeface="Open Sans"/>
                  <a:ea typeface="Open Sans"/>
                  <a:cs typeface="Open Sans"/>
                  <a:sym typeface="Open Sans"/>
                </a:rPr>
                <a:t>Constants</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grpSp>
        <p:nvGrpSpPr>
          <p:cNvPr id="308" name="Google Shape;308;p35"/>
          <p:cNvGrpSpPr/>
          <p:nvPr/>
        </p:nvGrpSpPr>
        <p:grpSpPr>
          <a:xfrm>
            <a:off x="239151" y="502008"/>
            <a:ext cx="11127544" cy="1020874"/>
            <a:chOff x="239151" y="502008"/>
            <a:chExt cx="11127544" cy="1020874"/>
          </a:xfrm>
        </p:grpSpPr>
        <p:grpSp>
          <p:nvGrpSpPr>
            <p:cNvPr id="309" name="Google Shape;309;p35"/>
            <p:cNvGrpSpPr/>
            <p:nvPr/>
          </p:nvGrpSpPr>
          <p:grpSpPr>
            <a:xfrm>
              <a:off x="239151" y="502008"/>
              <a:ext cx="11127544" cy="462538"/>
              <a:chOff x="239151" y="502008"/>
              <a:chExt cx="11127544" cy="462538"/>
            </a:xfrm>
          </p:grpSpPr>
          <p:sp>
            <p:nvSpPr>
              <p:cNvPr id="310" name="Google Shape;310;p35"/>
              <p:cNvSpPr txBox="1"/>
              <p:nvPr/>
            </p:nvSpPr>
            <p:spPr>
              <a:xfrm>
                <a:off x="239151" y="502008"/>
                <a:ext cx="9129933"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Arial Narrow"/>
                    <a:ea typeface="Arial Narrow"/>
                    <a:cs typeface="Arial Narrow"/>
                    <a:sym typeface="Arial Narrow"/>
                  </a:rPr>
                  <a:t>Introduction to Python</a:t>
                </a:r>
                <a:endParaRPr/>
              </a:p>
            </p:txBody>
          </p:sp>
          <p:sp>
            <p:nvSpPr>
              <p:cNvPr id="311" name="Google Shape;311;p35"/>
              <p:cNvSpPr/>
              <p:nvPr/>
            </p:nvSpPr>
            <p:spPr>
              <a:xfrm>
                <a:off x="295422" y="918827"/>
                <a:ext cx="11071273"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12" name="Google Shape;312;p35"/>
            <p:cNvSpPr txBox="1"/>
            <p:nvPr/>
          </p:nvSpPr>
          <p:spPr>
            <a:xfrm>
              <a:off x="1223889" y="1153550"/>
              <a:ext cx="8947053"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Assigning value to a constant in Python</a:t>
              </a:r>
              <a:endParaRPr/>
            </a:p>
          </p:txBody>
        </p:sp>
      </p:grpSp>
      <p:sp>
        <p:nvSpPr>
          <p:cNvPr id="313" name="Google Shape;313;p35"/>
          <p:cNvSpPr/>
          <p:nvPr/>
        </p:nvSpPr>
        <p:spPr>
          <a:xfrm>
            <a:off x="159434" y="1667539"/>
            <a:ext cx="12032566" cy="517064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500">
                <a:solidFill>
                  <a:schemeClr val="dk1"/>
                </a:solidFill>
                <a:latin typeface="Calibri"/>
                <a:ea typeface="Calibri"/>
                <a:cs typeface="Calibri"/>
                <a:sym typeface="Calibri"/>
              </a:rPr>
              <a:t>In Python, constants are usually declared and assigned on a module. Here, the module means a new file containing variables, functions etc. which is imported to main file. Inside the module, constants are written in all capital letters and underscores separating the words.</a:t>
            </a:r>
            <a:endParaRPr/>
          </a:p>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Example 3: Declaring and assigning value to a constant</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Create a constant.py</a:t>
            </a:r>
            <a:endParaRPr/>
          </a:p>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PI = 3.14</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GRAVITY = 9.8</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Create a main.py</a:t>
            </a:r>
            <a:endParaRPr/>
          </a:p>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import constant</a:t>
            </a:r>
            <a:endParaRPr/>
          </a:p>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print(constant.PI)</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print(constant.GRAVITY)</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When you run the program, the output will be:</a:t>
            </a:r>
            <a:endParaRPr/>
          </a:p>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3.14</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9.8</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In the above program, we create a constant.py module file. Then, we assign the constant value to PI and GRAVITY. After that, we create a main.py file and import the constant module. Finally, we print the constant value.</a:t>
            </a:r>
            <a:endParaRPr/>
          </a:p>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Note: In reality, we don't use constants in Python. The globals or constants module is used throughout the Python programs.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grpSp>
        <p:nvGrpSpPr>
          <p:cNvPr id="318" name="Google Shape;318;p36"/>
          <p:cNvGrpSpPr/>
          <p:nvPr/>
        </p:nvGrpSpPr>
        <p:grpSpPr>
          <a:xfrm>
            <a:off x="239151" y="502008"/>
            <a:ext cx="11127544" cy="1020874"/>
            <a:chOff x="239151" y="502008"/>
            <a:chExt cx="11127544" cy="1020874"/>
          </a:xfrm>
        </p:grpSpPr>
        <p:grpSp>
          <p:nvGrpSpPr>
            <p:cNvPr id="319" name="Google Shape;319;p36"/>
            <p:cNvGrpSpPr/>
            <p:nvPr/>
          </p:nvGrpSpPr>
          <p:grpSpPr>
            <a:xfrm>
              <a:off x="239151" y="502008"/>
              <a:ext cx="11127544" cy="462538"/>
              <a:chOff x="239151" y="502008"/>
              <a:chExt cx="11127544" cy="462538"/>
            </a:xfrm>
          </p:grpSpPr>
          <p:sp>
            <p:nvSpPr>
              <p:cNvPr id="320" name="Google Shape;320;p36"/>
              <p:cNvSpPr txBox="1"/>
              <p:nvPr/>
            </p:nvSpPr>
            <p:spPr>
              <a:xfrm>
                <a:off x="239151" y="502008"/>
                <a:ext cx="9129933"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Arial Narrow"/>
                    <a:ea typeface="Arial Narrow"/>
                    <a:cs typeface="Arial Narrow"/>
                    <a:sym typeface="Arial Narrow"/>
                  </a:rPr>
                  <a:t>Introduction to Python</a:t>
                </a:r>
                <a:endParaRPr/>
              </a:p>
            </p:txBody>
          </p:sp>
          <p:sp>
            <p:nvSpPr>
              <p:cNvPr id="321" name="Google Shape;321;p36"/>
              <p:cNvSpPr/>
              <p:nvPr/>
            </p:nvSpPr>
            <p:spPr>
              <a:xfrm>
                <a:off x="295422" y="918827"/>
                <a:ext cx="11071273"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22" name="Google Shape;322;p36"/>
            <p:cNvSpPr txBox="1"/>
            <p:nvPr/>
          </p:nvSpPr>
          <p:spPr>
            <a:xfrm>
              <a:off x="1223889" y="1153550"/>
              <a:ext cx="8947053"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Assigning value to a constant in Python</a:t>
              </a:r>
              <a:endParaRPr/>
            </a:p>
          </p:txBody>
        </p:sp>
      </p:grpSp>
      <p:sp>
        <p:nvSpPr>
          <p:cNvPr id="323" name="Google Shape;323;p36"/>
          <p:cNvSpPr/>
          <p:nvPr/>
        </p:nvSpPr>
        <p:spPr>
          <a:xfrm>
            <a:off x="731520" y="1889824"/>
            <a:ext cx="9003323" cy="470898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500">
                <a:solidFill>
                  <a:schemeClr val="dk1"/>
                </a:solidFill>
                <a:latin typeface="Calibri"/>
                <a:ea typeface="Calibri"/>
                <a:cs typeface="Calibri"/>
                <a:sym typeface="Calibri"/>
              </a:rPr>
              <a:t>Rules and Naming convention for variables and constants</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Create a name that makes sense. Suppose, vowel makes more sense than v.</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Use camelCase notation to declare a variable. It starts with lowercase letter. For example:</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myName</a:t>
            </a:r>
            <a:endParaRPr sz="1500">
              <a:solidFill>
                <a:schemeClr val="dk1"/>
              </a:solidFill>
              <a:latin typeface="Calibri"/>
              <a:ea typeface="Calibri"/>
              <a:cs typeface="Calibri"/>
              <a:sym typeface="Calibri"/>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myAge</a:t>
            </a:r>
            <a:endParaRPr sz="1500">
              <a:solidFill>
                <a:schemeClr val="dk1"/>
              </a:solidFill>
              <a:latin typeface="Calibri"/>
              <a:ea typeface="Calibri"/>
              <a:cs typeface="Calibri"/>
              <a:sym typeface="Calibri"/>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myAddress</a:t>
            </a:r>
            <a:endParaRPr sz="1500">
              <a:solidFill>
                <a:schemeClr val="dk1"/>
              </a:solidFill>
              <a:latin typeface="Calibri"/>
              <a:ea typeface="Calibri"/>
              <a:cs typeface="Calibri"/>
              <a:sym typeface="Calibri"/>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Use capital letters where possible to declare a constant. For example:</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PI</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G</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MASS</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TEMP</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Never use special symbols like !, @, #, $, %, etc.</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Don't start name with a digit.</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Constants are put into Python modules and meant not be changed.</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Constant and variable names should have combination of letters in lowercase (a to z) or uppercase (A to Z) or digits (0 to 9) or an underscore (_). For example:</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snake_case</a:t>
            </a:r>
            <a:endParaRPr sz="1500">
              <a:solidFill>
                <a:schemeClr val="dk1"/>
              </a:solidFill>
              <a:latin typeface="Calibri"/>
              <a:ea typeface="Calibri"/>
              <a:cs typeface="Calibri"/>
              <a:sym typeface="Calibri"/>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MACRO_CASE</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camelCase</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CapWords</a:t>
            </a:r>
            <a:endParaRPr sz="15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grpSp>
        <p:nvGrpSpPr>
          <p:cNvPr id="328" name="Google Shape;328;p37"/>
          <p:cNvGrpSpPr/>
          <p:nvPr/>
        </p:nvGrpSpPr>
        <p:grpSpPr>
          <a:xfrm>
            <a:off x="239151" y="502008"/>
            <a:ext cx="11127544" cy="1020874"/>
            <a:chOff x="239151" y="502008"/>
            <a:chExt cx="11127544" cy="1020874"/>
          </a:xfrm>
        </p:grpSpPr>
        <p:grpSp>
          <p:nvGrpSpPr>
            <p:cNvPr id="329" name="Google Shape;329;p37"/>
            <p:cNvGrpSpPr/>
            <p:nvPr/>
          </p:nvGrpSpPr>
          <p:grpSpPr>
            <a:xfrm>
              <a:off x="239151" y="502008"/>
              <a:ext cx="11127544" cy="462538"/>
              <a:chOff x="239151" y="502008"/>
              <a:chExt cx="11127544" cy="462538"/>
            </a:xfrm>
          </p:grpSpPr>
          <p:sp>
            <p:nvSpPr>
              <p:cNvPr id="330" name="Google Shape;330;p37"/>
              <p:cNvSpPr txBox="1"/>
              <p:nvPr/>
            </p:nvSpPr>
            <p:spPr>
              <a:xfrm>
                <a:off x="239151" y="502008"/>
                <a:ext cx="9129933"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Arial Narrow"/>
                    <a:ea typeface="Arial Narrow"/>
                    <a:cs typeface="Arial Narrow"/>
                    <a:sym typeface="Arial Narrow"/>
                  </a:rPr>
                  <a:t>Introduction to Python</a:t>
                </a:r>
                <a:endParaRPr/>
              </a:p>
            </p:txBody>
          </p:sp>
          <p:sp>
            <p:nvSpPr>
              <p:cNvPr id="331" name="Google Shape;331;p37"/>
              <p:cNvSpPr/>
              <p:nvPr/>
            </p:nvSpPr>
            <p:spPr>
              <a:xfrm>
                <a:off x="295422" y="918827"/>
                <a:ext cx="11071273"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32" name="Google Shape;332;p37"/>
            <p:cNvSpPr txBox="1"/>
            <p:nvPr/>
          </p:nvSpPr>
          <p:spPr>
            <a:xfrm>
              <a:off x="1223889" y="1153550"/>
              <a:ext cx="8947053"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Literals</a:t>
              </a:r>
              <a:endParaRPr/>
            </a:p>
          </p:txBody>
        </p:sp>
      </p:grpSp>
      <p:sp>
        <p:nvSpPr>
          <p:cNvPr id="333" name="Google Shape;333;p37"/>
          <p:cNvSpPr/>
          <p:nvPr/>
        </p:nvSpPr>
        <p:spPr>
          <a:xfrm>
            <a:off x="1556824" y="1859340"/>
            <a:ext cx="7840394" cy="25853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Literal is a raw data given in a variable or constant. In Python, there are various types of literals they are as follows: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Numeric Literals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Numeric Literals are immutable (unchangeable). Numeric literals can belong to 3 different numerical types Integer, Float and Complex.</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Example 4: How to use Numeric literals in Python?</a:t>
            </a:r>
            <a:endParaRPr/>
          </a:p>
        </p:txBody>
      </p:sp>
      <p:sp>
        <p:nvSpPr>
          <p:cNvPr id="334" name="Google Shape;334;p37"/>
          <p:cNvSpPr/>
          <p:nvPr/>
        </p:nvSpPr>
        <p:spPr>
          <a:xfrm>
            <a:off x="2471224" y="5121869"/>
            <a:ext cx="60960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 = 0b1010 #Binary Literalsb = 100 #Decimal Literal c = 0o310 #Octal Literald = 0x12c #Hexadecimal Literal#Float Literalfloat_1 = 10.5 float_2 = 1.5e2#Complex Literal x = 3.14jprint(a, b, c, d)print(float_1, float_2)print(x, x.imag, x.real)</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grpSp>
        <p:nvGrpSpPr>
          <p:cNvPr id="339" name="Google Shape;339;p38"/>
          <p:cNvGrpSpPr/>
          <p:nvPr/>
        </p:nvGrpSpPr>
        <p:grpSpPr>
          <a:xfrm>
            <a:off x="239151" y="502008"/>
            <a:ext cx="11127544" cy="1020874"/>
            <a:chOff x="239151" y="502008"/>
            <a:chExt cx="11127544" cy="1020874"/>
          </a:xfrm>
        </p:grpSpPr>
        <p:grpSp>
          <p:nvGrpSpPr>
            <p:cNvPr id="340" name="Google Shape;340;p38"/>
            <p:cNvGrpSpPr/>
            <p:nvPr/>
          </p:nvGrpSpPr>
          <p:grpSpPr>
            <a:xfrm>
              <a:off x="239151" y="502008"/>
              <a:ext cx="11127544" cy="462538"/>
              <a:chOff x="239151" y="502008"/>
              <a:chExt cx="11127544" cy="462538"/>
            </a:xfrm>
          </p:grpSpPr>
          <p:sp>
            <p:nvSpPr>
              <p:cNvPr id="341" name="Google Shape;341;p38"/>
              <p:cNvSpPr txBox="1"/>
              <p:nvPr/>
            </p:nvSpPr>
            <p:spPr>
              <a:xfrm>
                <a:off x="239151" y="502008"/>
                <a:ext cx="9129933"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Arial Narrow"/>
                    <a:ea typeface="Arial Narrow"/>
                    <a:cs typeface="Arial Narrow"/>
                    <a:sym typeface="Arial Narrow"/>
                  </a:rPr>
                  <a:t>Introduction to Python</a:t>
                </a:r>
                <a:endParaRPr/>
              </a:p>
            </p:txBody>
          </p:sp>
          <p:sp>
            <p:nvSpPr>
              <p:cNvPr id="342" name="Google Shape;342;p38"/>
              <p:cNvSpPr/>
              <p:nvPr/>
            </p:nvSpPr>
            <p:spPr>
              <a:xfrm>
                <a:off x="295422" y="918827"/>
                <a:ext cx="11071273"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43" name="Google Shape;343;p38"/>
            <p:cNvSpPr txBox="1"/>
            <p:nvPr/>
          </p:nvSpPr>
          <p:spPr>
            <a:xfrm>
              <a:off x="1223889" y="1153550"/>
              <a:ext cx="8947053"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Literals</a:t>
              </a:r>
              <a:endParaRPr/>
            </a:p>
          </p:txBody>
        </p:sp>
      </p:grpSp>
      <p:sp>
        <p:nvSpPr>
          <p:cNvPr id="344" name="Google Shape;344;p38"/>
          <p:cNvSpPr/>
          <p:nvPr/>
        </p:nvSpPr>
        <p:spPr>
          <a:xfrm>
            <a:off x="797168" y="1806421"/>
            <a:ext cx="8867335" cy="45243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When you run the program, the output will be: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10 100 200 300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10.5 150.0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3.14j 3.14 0.0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 the above program,</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We assigned integer literals into different variables. Here, a is binary literal, b is a decimal literal, c is an octal literal and d is a hexadecimal literal.</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When we print the variables, all the literals are converted into decimal values.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10.5 and 1.5e2 are floating point literals. 1.5e2 is expressed with exponential and is equivalent to 1.5 * 102.</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We assigned a complex literal i.e 3.14j in variable x. Then we use imaginary literal (x.imag) and real literal (x.real) to create imaginary and real part of complex number.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To learn more about Numeric Literals, refer Python Numbers.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39"/>
          <p:cNvSpPr/>
          <p:nvPr/>
        </p:nvSpPr>
        <p:spPr>
          <a:xfrm>
            <a:off x="1120726" y="1904723"/>
            <a:ext cx="6096000"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a:solidFill>
                  <a:srgbClr val="252830"/>
                </a:solidFill>
                <a:latin typeface="Open Sans"/>
                <a:ea typeface="Open Sans"/>
                <a:cs typeface="Open Sans"/>
                <a:sym typeface="Open Sans"/>
              </a:rPr>
              <a:t>A string literal is a sequence of characters surrounded by quotes. We can use both single, double or triple quotes for a string. And, a character literal is a single character surrounded by single or double quotes.</a:t>
            </a:r>
            <a:endParaRPr/>
          </a:p>
          <a:p>
            <a:pPr indent="0" lvl="0" marL="0" marR="0" rtl="0" algn="l">
              <a:spcBef>
                <a:spcPts val="0"/>
              </a:spcBef>
              <a:spcAft>
                <a:spcPts val="0"/>
              </a:spcAft>
              <a:buNone/>
            </a:pPr>
            <a:r>
              <a:rPr b="1" i="0" lang="en-US" sz="1800">
                <a:solidFill>
                  <a:srgbClr val="252830"/>
                </a:solidFill>
                <a:latin typeface="Open Sans"/>
                <a:ea typeface="Open Sans"/>
                <a:cs typeface="Open Sans"/>
                <a:sym typeface="Open Sans"/>
              </a:rPr>
              <a:t>Example 7: How to use string literals in Python?</a:t>
            </a:r>
            <a:endParaRPr/>
          </a:p>
        </p:txBody>
      </p:sp>
      <p:grpSp>
        <p:nvGrpSpPr>
          <p:cNvPr id="350" name="Google Shape;350;p39"/>
          <p:cNvGrpSpPr/>
          <p:nvPr/>
        </p:nvGrpSpPr>
        <p:grpSpPr>
          <a:xfrm>
            <a:off x="239151" y="502008"/>
            <a:ext cx="11127544" cy="1020874"/>
            <a:chOff x="239151" y="502008"/>
            <a:chExt cx="11127544" cy="1020874"/>
          </a:xfrm>
        </p:grpSpPr>
        <p:grpSp>
          <p:nvGrpSpPr>
            <p:cNvPr id="351" name="Google Shape;351;p39"/>
            <p:cNvGrpSpPr/>
            <p:nvPr/>
          </p:nvGrpSpPr>
          <p:grpSpPr>
            <a:xfrm>
              <a:off x="239151" y="502008"/>
              <a:ext cx="11127544" cy="462538"/>
              <a:chOff x="239151" y="502008"/>
              <a:chExt cx="11127544" cy="462538"/>
            </a:xfrm>
          </p:grpSpPr>
          <p:sp>
            <p:nvSpPr>
              <p:cNvPr id="352" name="Google Shape;352;p39"/>
              <p:cNvSpPr txBox="1"/>
              <p:nvPr/>
            </p:nvSpPr>
            <p:spPr>
              <a:xfrm>
                <a:off x="239151" y="502008"/>
                <a:ext cx="9129933"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Arial Narrow"/>
                    <a:ea typeface="Arial Narrow"/>
                    <a:cs typeface="Arial Narrow"/>
                    <a:sym typeface="Arial Narrow"/>
                  </a:rPr>
                  <a:t>Introduction to Python</a:t>
                </a:r>
                <a:endParaRPr/>
              </a:p>
            </p:txBody>
          </p:sp>
          <p:sp>
            <p:nvSpPr>
              <p:cNvPr id="353" name="Google Shape;353;p39"/>
              <p:cNvSpPr/>
              <p:nvPr/>
            </p:nvSpPr>
            <p:spPr>
              <a:xfrm>
                <a:off x="295422" y="918827"/>
                <a:ext cx="11071273"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54" name="Google Shape;354;p39"/>
            <p:cNvSpPr txBox="1"/>
            <p:nvPr/>
          </p:nvSpPr>
          <p:spPr>
            <a:xfrm>
              <a:off x="1223889" y="1153550"/>
              <a:ext cx="8947053"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a:solidFill>
                    <a:srgbClr val="252830"/>
                  </a:solidFill>
                  <a:latin typeface="Open Sans"/>
                  <a:ea typeface="Open Sans"/>
                  <a:cs typeface="Open Sans"/>
                  <a:sym typeface="Open Sans"/>
                </a:rPr>
                <a:t>String literals</a:t>
              </a:r>
              <a:endParaRPr/>
            </a:p>
          </p:txBody>
        </p:sp>
      </p:grpSp>
      <p:sp>
        <p:nvSpPr>
          <p:cNvPr id="355" name="Google Shape;355;p39"/>
          <p:cNvSpPr/>
          <p:nvPr/>
        </p:nvSpPr>
        <p:spPr>
          <a:xfrm>
            <a:off x="1120726" y="3562533"/>
            <a:ext cx="6096000"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strings = "This is Python"char = "C"multiline_str = """This is a multiline string with more than one line code."""unicode = u"\u00dcnic\u00f6de"raw_str = r"raw \n string"print(strings)print(char)print(multiline_str)print(unicode)print(raw_str)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40"/>
          <p:cNvSpPr/>
          <p:nvPr/>
        </p:nvSpPr>
        <p:spPr>
          <a:xfrm>
            <a:off x="2147667" y="2229455"/>
            <a:ext cx="7967003" cy="286232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This is Python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This is a multiline string with more than one line code.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Ünicöde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raw \n string</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 the above program, This is Python is a string literal and C is a character literal. The value with triple-quote """ assigned in the multiline_str is multi-line string literal. The u"\u00dcnic\u00f6de" is a unicode literal which supports characters other than English and r"raw \n string" is a raw string literal.</a:t>
            </a:r>
            <a:endParaRPr/>
          </a:p>
        </p:txBody>
      </p:sp>
      <p:grpSp>
        <p:nvGrpSpPr>
          <p:cNvPr id="361" name="Google Shape;361;p40"/>
          <p:cNvGrpSpPr/>
          <p:nvPr/>
        </p:nvGrpSpPr>
        <p:grpSpPr>
          <a:xfrm>
            <a:off x="281354" y="487940"/>
            <a:ext cx="11127544" cy="1020874"/>
            <a:chOff x="239151" y="502008"/>
            <a:chExt cx="11127544" cy="1020874"/>
          </a:xfrm>
        </p:grpSpPr>
        <p:grpSp>
          <p:nvGrpSpPr>
            <p:cNvPr id="362" name="Google Shape;362;p40"/>
            <p:cNvGrpSpPr/>
            <p:nvPr/>
          </p:nvGrpSpPr>
          <p:grpSpPr>
            <a:xfrm>
              <a:off x="239151" y="502008"/>
              <a:ext cx="11127544" cy="462538"/>
              <a:chOff x="239151" y="502008"/>
              <a:chExt cx="11127544" cy="462538"/>
            </a:xfrm>
          </p:grpSpPr>
          <p:sp>
            <p:nvSpPr>
              <p:cNvPr id="363" name="Google Shape;363;p40"/>
              <p:cNvSpPr txBox="1"/>
              <p:nvPr/>
            </p:nvSpPr>
            <p:spPr>
              <a:xfrm>
                <a:off x="239151" y="502008"/>
                <a:ext cx="9129933"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Arial Narrow"/>
                    <a:ea typeface="Arial Narrow"/>
                    <a:cs typeface="Arial Narrow"/>
                    <a:sym typeface="Arial Narrow"/>
                  </a:rPr>
                  <a:t>Introduction to Python</a:t>
                </a:r>
                <a:endParaRPr/>
              </a:p>
            </p:txBody>
          </p:sp>
          <p:sp>
            <p:nvSpPr>
              <p:cNvPr id="364" name="Google Shape;364;p40"/>
              <p:cNvSpPr/>
              <p:nvPr/>
            </p:nvSpPr>
            <p:spPr>
              <a:xfrm>
                <a:off x="295422" y="918827"/>
                <a:ext cx="11071273"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65" name="Google Shape;365;p40"/>
            <p:cNvSpPr txBox="1"/>
            <p:nvPr/>
          </p:nvSpPr>
          <p:spPr>
            <a:xfrm>
              <a:off x="1223889" y="1153550"/>
              <a:ext cx="8947053"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When you run the program, the output will be:</a:t>
              </a: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41"/>
          <p:cNvSpPr/>
          <p:nvPr/>
        </p:nvSpPr>
        <p:spPr>
          <a:xfrm>
            <a:off x="3048000" y="2551837"/>
            <a:ext cx="6096000"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a:solidFill>
                  <a:srgbClr val="252830"/>
                </a:solidFill>
                <a:latin typeface="Open Sans"/>
                <a:ea typeface="Open Sans"/>
                <a:cs typeface="Open Sans"/>
                <a:sym typeface="Open Sans"/>
              </a:rPr>
              <a:t>Every value in Python has a datatype. Since everything is an object in Python programming, data types are actually classes and variables are instance (object) of these classes.</a:t>
            </a:r>
            <a:endParaRPr/>
          </a:p>
          <a:p>
            <a:pPr indent="0" lvl="0" marL="0" marR="0" rtl="0" algn="l">
              <a:spcBef>
                <a:spcPts val="0"/>
              </a:spcBef>
              <a:spcAft>
                <a:spcPts val="0"/>
              </a:spcAft>
              <a:buNone/>
            </a:pPr>
            <a:r>
              <a:rPr b="0" i="0" lang="en-US" sz="1800">
                <a:solidFill>
                  <a:srgbClr val="252830"/>
                </a:solidFill>
                <a:latin typeface="Open Sans"/>
                <a:ea typeface="Open Sans"/>
                <a:cs typeface="Open Sans"/>
                <a:sym typeface="Open Sans"/>
              </a:rPr>
              <a:t>There are various data types in Python. Some of the important types are listed below.</a:t>
            </a:r>
            <a:endParaRPr/>
          </a:p>
        </p:txBody>
      </p:sp>
      <p:grpSp>
        <p:nvGrpSpPr>
          <p:cNvPr id="371" name="Google Shape;371;p41"/>
          <p:cNvGrpSpPr/>
          <p:nvPr/>
        </p:nvGrpSpPr>
        <p:grpSpPr>
          <a:xfrm>
            <a:off x="281354" y="487940"/>
            <a:ext cx="11127544" cy="1020874"/>
            <a:chOff x="239151" y="502008"/>
            <a:chExt cx="11127544" cy="1020874"/>
          </a:xfrm>
        </p:grpSpPr>
        <p:grpSp>
          <p:nvGrpSpPr>
            <p:cNvPr id="372" name="Google Shape;372;p41"/>
            <p:cNvGrpSpPr/>
            <p:nvPr/>
          </p:nvGrpSpPr>
          <p:grpSpPr>
            <a:xfrm>
              <a:off x="239151" y="502008"/>
              <a:ext cx="11127544" cy="462538"/>
              <a:chOff x="239151" y="502008"/>
              <a:chExt cx="11127544" cy="462538"/>
            </a:xfrm>
          </p:grpSpPr>
          <p:sp>
            <p:nvSpPr>
              <p:cNvPr id="373" name="Google Shape;373;p41"/>
              <p:cNvSpPr txBox="1"/>
              <p:nvPr/>
            </p:nvSpPr>
            <p:spPr>
              <a:xfrm>
                <a:off x="239151" y="502008"/>
                <a:ext cx="9129933"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Arial Narrow"/>
                    <a:ea typeface="Arial Narrow"/>
                    <a:cs typeface="Arial Narrow"/>
                    <a:sym typeface="Arial Narrow"/>
                  </a:rPr>
                  <a:t>Introduction to Python</a:t>
                </a:r>
                <a:endParaRPr/>
              </a:p>
            </p:txBody>
          </p:sp>
          <p:sp>
            <p:nvSpPr>
              <p:cNvPr id="374" name="Google Shape;374;p41"/>
              <p:cNvSpPr/>
              <p:nvPr/>
            </p:nvSpPr>
            <p:spPr>
              <a:xfrm>
                <a:off x="295422" y="918827"/>
                <a:ext cx="11071273"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75" name="Google Shape;375;p41"/>
            <p:cNvSpPr txBox="1"/>
            <p:nvPr/>
          </p:nvSpPr>
          <p:spPr>
            <a:xfrm>
              <a:off x="1223889" y="1153550"/>
              <a:ext cx="8947053"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a:solidFill>
                    <a:srgbClr val="252830"/>
                  </a:solidFill>
                  <a:latin typeface="Open Sans"/>
                  <a:ea typeface="Open Sans"/>
                  <a:cs typeface="Open Sans"/>
                  <a:sym typeface="Open Sans"/>
                </a:rPr>
                <a:t>Data types in Python</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grpSp>
        <p:nvGrpSpPr>
          <p:cNvPr id="104" name="Google Shape;104;p15"/>
          <p:cNvGrpSpPr/>
          <p:nvPr/>
        </p:nvGrpSpPr>
        <p:grpSpPr>
          <a:xfrm>
            <a:off x="239151" y="502008"/>
            <a:ext cx="11127544" cy="1020874"/>
            <a:chOff x="239151" y="502008"/>
            <a:chExt cx="11127544" cy="1020874"/>
          </a:xfrm>
        </p:grpSpPr>
        <p:grpSp>
          <p:nvGrpSpPr>
            <p:cNvPr id="105" name="Google Shape;105;p15"/>
            <p:cNvGrpSpPr/>
            <p:nvPr/>
          </p:nvGrpSpPr>
          <p:grpSpPr>
            <a:xfrm>
              <a:off x="239151" y="502008"/>
              <a:ext cx="11127544" cy="462538"/>
              <a:chOff x="239151" y="502008"/>
              <a:chExt cx="11127544" cy="462538"/>
            </a:xfrm>
          </p:grpSpPr>
          <p:sp>
            <p:nvSpPr>
              <p:cNvPr id="106" name="Google Shape;106;p15"/>
              <p:cNvSpPr txBox="1"/>
              <p:nvPr/>
            </p:nvSpPr>
            <p:spPr>
              <a:xfrm>
                <a:off x="239151" y="502008"/>
                <a:ext cx="9129933"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Arial Narrow"/>
                    <a:ea typeface="Arial Narrow"/>
                    <a:cs typeface="Arial Narrow"/>
                    <a:sym typeface="Arial Narrow"/>
                  </a:rPr>
                  <a:t>Introduction to Python </a:t>
                </a:r>
                <a:endParaRPr/>
              </a:p>
            </p:txBody>
          </p:sp>
          <p:sp>
            <p:nvSpPr>
              <p:cNvPr id="107" name="Google Shape;107;p15"/>
              <p:cNvSpPr/>
              <p:nvPr/>
            </p:nvSpPr>
            <p:spPr>
              <a:xfrm>
                <a:off x="295422" y="918827"/>
                <a:ext cx="11071273"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08" name="Google Shape;108;p15"/>
            <p:cNvSpPr txBox="1"/>
            <p:nvPr/>
          </p:nvSpPr>
          <p:spPr>
            <a:xfrm>
              <a:off x="1223889" y="1153550"/>
              <a:ext cx="8947053"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1. Immediate mode</a:t>
              </a:r>
              <a:endParaRPr/>
            </a:p>
          </p:txBody>
        </p:sp>
      </p:grpSp>
      <p:sp>
        <p:nvSpPr>
          <p:cNvPr id="109" name="Google Shape;109;p15"/>
          <p:cNvSpPr txBox="1"/>
          <p:nvPr/>
        </p:nvSpPr>
        <p:spPr>
          <a:xfrm>
            <a:off x="633046" y="2250831"/>
            <a:ext cx="10522634" cy="2031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Typing python in the command line will invoke the interpreter in immediate mode. We can directly type in Python expressions and press enter to get the output.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&gt;&gt;&gt;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is the Python prompt. It tells us that the interpreter is ready for our input. Try typing in 1 + 1 and press enter. We get 2 as the output. This prompt can be used as a calculator. To exit this mode type exit() or quit() and press enter.</a:t>
            </a:r>
            <a:endParaRPr sz="18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grpSp>
        <p:nvGrpSpPr>
          <p:cNvPr id="380" name="Google Shape;380;p42"/>
          <p:cNvGrpSpPr/>
          <p:nvPr/>
        </p:nvGrpSpPr>
        <p:grpSpPr>
          <a:xfrm>
            <a:off x="281354" y="487940"/>
            <a:ext cx="11127544" cy="1020874"/>
            <a:chOff x="239151" y="502008"/>
            <a:chExt cx="11127544" cy="1020874"/>
          </a:xfrm>
        </p:grpSpPr>
        <p:grpSp>
          <p:nvGrpSpPr>
            <p:cNvPr id="381" name="Google Shape;381;p42"/>
            <p:cNvGrpSpPr/>
            <p:nvPr/>
          </p:nvGrpSpPr>
          <p:grpSpPr>
            <a:xfrm>
              <a:off x="239151" y="502008"/>
              <a:ext cx="11127544" cy="462538"/>
              <a:chOff x="239151" y="502008"/>
              <a:chExt cx="11127544" cy="462538"/>
            </a:xfrm>
          </p:grpSpPr>
          <p:sp>
            <p:nvSpPr>
              <p:cNvPr id="382" name="Google Shape;382;p42"/>
              <p:cNvSpPr txBox="1"/>
              <p:nvPr/>
            </p:nvSpPr>
            <p:spPr>
              <a:xfrm>
                <a:off x="239151" y="502008"/>
                <a:ext cx="9129933"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Arial Narrow"/>
                    <a:ea typeface="Arial Narrow"/>
                    <a:cs typeface="Arial Narrow"/>
                    <a:sym typeface="Arial Narrow"/>
                  </a:rPr>
                  <a:t>Introduction to Python</a:t>
                </a:r>
                <a:endParaRPr/>
              </a:p>
            </p:txBody>
          </p:sp>
          <p:sp>
            <p:nvSpPr>
              <p:cNvPr id="383" name="Google Shape;383;p42"/>
              <p:cNvSpPr/>
              <p:nvPr/>
            </p:nvSpPr>
            <p:spPr>
              <a:xfrm>
                <a:off x="295422" y="918827"/>
                <a:ext cx="11071273"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84" name="Google Shape;384;p42"/>
            <p:cNvSpPr txBox="1"/>
            <p:nvPr/>
          </p:nvSpPr>
          <p:spPr>
            <a:xfrm>
              <a:off x="1223889" y="1153550"/>
              <a:ext cx="8947053"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Python Numbers</a:t>
              </a:r>
              <a:endParaRPr/>
            </a:p>
          </p:txBody>
        </p:sp>
      </p:grpSp>
      <p:sp>
        <p:nvSpPr>
          <p:cNvPr id="385" name="Google Shape;385;p42"/>
          <p:cNvSpPr/>
          <p:nvPr/>
        </p:nvSpPr>
        <p:spPr>
          <a:xfrm>
            <a:off x="3048000" y="2136339"/>
            <a:ext cx="6096000" cy="2308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Integers, floating point numbers and complex numbers falls under Python numbers category. They are defined as int, float and complex class in Python.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We can use the type() function to know which class a variable or a value belongs to and the isinstance() function to check if an object belongs to a particular class.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6" name="Google Shape;386;p42"/>
          <p:cNvSpPr/>
          <p:nvPr/>
        </p:nvSpPr>
        <p:spPr>
          <a:xfrm>
            <a:off x="3371557" y="4514781"/>
            <a:ext cx="60960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 = 5print(a, "is of type", type(a))a = 2.0print(a, "is of type", type(a))a = 1+2jprint(a, "is complex number?", isinstance(1+2j,complex))</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grpSp>
        <p:nvGrpSpPr>
          <p:cNvPr id="391" name="Google Shape;391;p43"/>
          <p:cNvGrpSpPr/>
          <p:nvPr/>
        </p:nvGrpSpPr>
        <p:grpSpPr>
          <a:xfrm>
            <a:off x="281354" y="487940"/>
            <a:ext cx="11127544" cy="1020874"/>
            <a:chOff x="239151" y="502008"/>
            <a:chExt cx="11127544" cy="1020874"/>
          </a:xfrm>
        </p:grpSpPr>
        <p:grpSp>
          <p:nvGrpSpPr>
            <p:cNvPr id="392" name="Google Shape;392;p43"/>
            <p:cNvGrpSpPr/>
            <p:nvPr/>
          </p:nvGrpSpPr>
          <p:grpSpPr>
            <a:xfrm>
              <a:off x="239151" y="502008"/>
              <a:ext cx="11127544" cy="462538"/>
              <a:chOff x="239151" y="502008"/>
              <a:chExt cx="11127544" cy="462538"/>
            </a:xfrm>
          </p:grpSpPr>
          <p:sp>
            <p:nvSpPr>
              <p:cNvPr id="393" name="Google Shape;393;p43"/>
              <p:cNvSpPr txBox="1"/>
              <p:nvPr/>
            </p:nvSpPr>
            <p:spPr>
              <a:xfrm>
                <a:off x="239151" y="502008"/>
                <a:ext cx="9129933"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Arial Narrow"/>
                    <a:ea typeface="Arial Narrow"/>
                    <a:cs typeface="Arial Narrow"/>
                    <a:sym typeface="Arial Narrow"/>
                  </a:rPr>
                  <a:t>Introduction to Python</a:t>
                </a:r>
                <a:endParaRPr/>
              </a:p>
            </p:txBody>
          </p:sp>
          <p:sp>
            <p:nvSpPr>
              <p:cNvPr id="394" name="Google Shape;394;p43"/>
              <p:cNvSpPr/>
              <p:nvPr/>
            </p:nvSpPr>
            <p:spPr>
              <a:xfrm>
                <a:off x="295422" y="918827"/>
                <a:ext cx="11071273"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95" name="Google Shape;395;p43"/>
            <p:cNvSpPr txBox="1"/>
            <p:nvPr/>
          </p:nvSpPr>
          <p:spPr>
            <a:xfrm>
              <a:off x="1223889" y="1153550"/>
              <a:ext cx="8947053"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a:solidFill>
                    <a:srgbClr val="252830"/>
                  </a:solidFill>
                  <a:latin typeface="Open Sans"/>
                  <a:ea typeface="Open Sans"/>
                  <a:cs typeface="Open Sans"/>
                  <a:sym typeface="Open Sans"/>
                </a:rPr>
                <a:t>Python List</a:t>
              </a:r>
              <a:endParaRPr/>
            </a:p>
          </p:txBody>
        </p:sp>
      </p:grpSp>
      <p:sp>
        <p:nvSpPr>
          <p:cNvPr id="396" name="Google Shape;396;p43"/>
          <p:cNvSpPr/>
          <p:nvPr/>
        </p:nvSpPr>
        <p:spPr>
          <a:xfrm>
            <a:off x="1275470" y="2097316"/>
            <a:ext cx="60960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sng" strike="noStrike">
                <a:solidFill>
                  <a:schemeClr val="hlink"/>
                </a:solidFill>
                <a:latin typeface="Open Sans"/>
                <a:ea typeface="Open Sans"/>
                <a:cs typeface="Open Sans"/>
                <a:sym typeface="Open Sans"/>
                <a:hlinkClick r:id="rId3"/>
              </a:rPr>
              <a:t>List</a:t>
            </a:r>
            <a:r>
              <a:rPr b="0" i="0" lang="en-US" sz="1800">
                <a:solidFill>
                  <a:srgbClr val="252830"/>
                </a:solidFill>
                <a:latin typeface="Open Sans"/>
                <a:ea typeface="Open Sans"/>
                <a:cs typeface="Open Sans"/>
                <a:sym typeface="Open Sans"/>
              </a:rPr>
              <a:t> is an ordered sequence of items. It is one of the most used datatype in Python and is very flexible. All the items in a list do not need to be of the same type</a:t>
            </a:r>
            <a:endParaRPr/>
          </a:p>
        </p:txBody>
      </p:sp>
      <p:sp>
        <p:nvSpPr>
          <p:cNvPr id="397" name="Google Shape;397;p43"/>
          <p:cNvSpPr/>
          <p:nvPr/>
        </p:nvSpPr>
        <p:spPr>
          <a:xfrm>
            <a:off x="1162929" y="3229264"/>
            <a:ext cx="6096000" cy="2031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Declaring a list is pretty straight forward. Items separated by commas are enclosed within brackets [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&gt;&gt;&gt; a = [1, 2.2, 'python']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We can use the slicing operator [ ] to extract an item or a range of items from a list. Index starts form 0 in Python.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8" name="Google Shape;398;p43"/>
          <p:cNvSpPr/>
          <p:nvPr/>
        </p:nvSpPr>
        <p:spPr>
          <a:xfrm>
            <a:off x="937846" y="5330707"/>
            <a:ext cx="60960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 = [5,10,15,20,25,30,35,40]# a[2] = 15print("a[2] = ", a[2])# a[0:3] = [5, 10, 15]print("a[0:3] = ", a[0:3])# a[5:] = [30, 35, 40]print("a[5:] = ", a[5:])</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grpSp>
        <p:nvGrpSpPr>
          <p:cNvPr id="403" name="Google Shape;403;p44"/>
          <p:cNvGrpSpPr/>
          <p:nvPr/>
        </p:nvGrpSpPr>
        <p:grpSpPr>
          <a:xfrm>
            <a:off x="281354" y="487940"/>
            <a:ext cx="11127544" cy="1020874"/>
            <a:chOff x="239151" y="502008"/>
            <a:chExt cx="11127544" cy="1020874"/>
          </a:xfrm>
        </p:grpSpPr>
        <p:grpSp>
          <p:nvGrpSpPr>
            <p:cNvPr id="404" name="Google Shape;404;p44"/>
            <p:cNvGrpSpPr/>
            <p:nvPr/>
          </p:nvGrpSpPr>
          <p:grpSpPr>
            <a:xfrm>
              <a:off x="239151" y="502008"/>
              <a:ext cx="11127544" cy="462538"/>
              <a:chOff x="239151" y="502008"/>
              <a:chExt cx="11127544" cy="462538"/>
            </a:xfrm>
          </p:grpSpPr>
          <p:sp>
            <p:nvSpPr>
              <p:cNvPr id="405" name="Google Shape;405;p44"/>
              <p:cNvSpPr txBox="1"/>
              <p:nvPr/>
            </p:nvSpPr>
            <p:spPr>
              <a:xfrm>
                <a:off x="239151" y="502008"/>
                <a:ext cx="9129933"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Arial Narrow"/>
                    <a:ea typeface="Arial Narrow"/>
                    <a:cs typeface="Arial Narrow"/>
                    <a:sym typeface="Arial Narrow"/>
                  </a:rPr>
                  <a:t>Introduction to Python</a:t>
                </a:r>
                <a:endParaRPr/>
              </a:p>
            </p:txBody>
          </p:sp>
          <p:sp>
            <p:nvSpPr>
              <p:cNvPr id="406" name="Google Shape;406;p44"/>
              <p:cNvSpPr/>
              <p:nvPr/>
            </p:nvSpPr>
            <p:spPr>
              <a:xfrm>
                <a:off x="295422" y="918827"/>
                <a:ext cx="11071273"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07" name="Google Shape;407;p44"/>
            <p:cNvSpPr txBox="1"/>
            <p:nvPr/>
          </p:nvSpPr>
          <p:spPr>
            <a:xfrm>
              <a:off x="1223889" y="1153550"/>
              <a:ext cx="8947053"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Python Tuple</a:t>
              </a:r>
              <a:endParaRPr/>
            </a:p>
          </p:txBody>
        </p:sp>
      </p:grpSp>
      <p:sp>
        <p:nvSpPr>
          <p:cNvPr id="408" name="Google Shape;408;p44"/>
          <p:cNvSpPr/>
          <p:nvPr/>
        </p:nvSpPr>
        <p:spPr>
          <a:xfrm>
            <a:off x="1092590" y="1642966"/>
            <a:ext cx="10794609" cy="286232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Tuple is an ordered sequence of items same as list.The only difference is that tuples are immutable. Tuples once created cannot be modified.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Tuples are used to write-protect data and are usually faster than list as it cannot change dynamically.</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It is defined within parentheses () where items are separated by commas.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&gt;&gt;&gt; t = (5,'program', 1+3j)</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We can use the slicing operator [] to extract items but we cannot change its value.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9" name="Google Shape;409;p44"/>
          <p:cNvSpPr/>
          <p:nvPr/>
        </p:nvSpPr>
        <p:spPr>
          <a:xfrm>
            <a:off x="1064455" y="4767999"/>
            <a:ext cx="60960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 = (5,'program', 1+3j)# t[1] = 'program'print("t[1] = ", t[1])# t[0:3] = (5, 'program', (1+3j))print("t[0:3] = ", t[0:3])# Generates error# Tuples are immutablet[0] = 10</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45"/>
          <p:cNvSpPr/>
          <p:nvPr/>
        </p:nvSpPr>
        <p:spPr>
          <a:xfrm>
            <a:off x="3048000" y="2136339"/>
            <a:ext cx="6096000" cy="2308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String is sequence of Unicode characters. We can use single quotes or double quotes to represent strings. Multi-line strings can be denoted using triple quotes, ''' or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&gt;&gt;&gt; s = "This is a string"</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&gt;&gt;&gt; s = '''a multiline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Like list and tuple, slicing operator [ ] can be used with string. Strings are immutable</a:t>
            </a:r>
            <a:endParaRPr/>
          </a:p>
        </p:txBody>
      </p:sp>
      <p:grpSp>
        <p:nvGrpSpPr>
          <p:cNvPr id="415" name="Google Shape;415;p45"/>
          <p:cNvGrpSpPr/>
          <p:nvPr/>
        </p:nvGrpSpPr>
        <p:grpSpPr>
          <a:xfrm>
            <a:off x="281354" y="487940"/>
            <a:ext cx="11127544" cy="1020874"/>
            <a:chOff x="239151" y="502008"/>
            <a:chExt cx="11127544" cy="1020874"/>
          </a:xfrm>
        </p:grpSpPr>
        <p:grpSp>
          <p:nvGrpSpPr>
            <p:cNvPr id="416" name="Google Shape;416;p45"/>
            <p:cNvGrpSpPr/>
            <p:nvPr/>
          </p:nvGrpSpPr>
          <p:grpSpPr>
            <a:xfrm>
              <a:off x="239151" y="502008"/>
              <a:ext cx="11127544" cy="462538"/>
              <a:chOff x="239151" y="502008"/>
              <a:chExt cx="11127544" cy="462538"/>
            </a:xfrm>
          </p:grpSpPr>
          <p:sp>
            <p:nvSpPr>
              <p:cNvPr id="417" name="Google Shape;417;p45"/>
              <p:cNvSpPr txBox="1"/>
              <p:nvPr/>
            </p:nvSpPr>
            <p:spPr>
              <a:xfrm>
                <a:off x="239151" y="502008"/>
                <a:ext cx="9129933"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Arial Narrow"/>
                    <a:ea typeface="Arial Narrow"/>
                    <a:cs typeface="Arial Narrow"/>
                    <a:sym typeface="Arial Narrow"/>
                  </a:rPr>
                  <a:t>Introduction to Python</a:t>
                </a:r>
                <a:endParaRPr/>
              </a:p>
            </p:txBody>
          </p:sp>
          <p:sp>
            <p:nvSpPr>
              <p:cNvPr id="418" name="Google Shape;418;p45"/>
              <p:cNvSpPr/>
              <p:nvPr/>
            </p:nvSpPr>
            <p:spPr>
              <a:xfrm>
                <a:off x="295422" y="918827"/>
                <a:ext cx="11071273"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19" name="Google Shape;419;p45"/>
            <p:cNvSpPr txBox="1"/>
            <p:nvPr/>
          </p:nvSpPr>
          <p:spPr>
            <a:xfrm>
              <a:off x="1223889" y="1153550"/>
              <a:ext cx="8947053"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Python Strings</a:t>
              </a:r>
              <a:endParaRPr/>
            </a:p>
          </p:txBody>
        </p:sp>
      </p:grpSp>
      <p:sp>
        <p:nvSpPr>
          <p:cNvPr id="420" name="Google Shape;420;p45"/>
          <p:cNvSpPr/>
          <p:nvPr/>
        </p:nvSpPr>
        <p:spPr>
          <a:xfrm>
            <a:off x="3048000" y="4725797"/>
            <a:ext cx="60960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 = 'Hello world!'# s[4] = 'o'print("s[4] = ", s[4])# s[6:11] = 'world'print("s[6:11] = ", s[6:11])# Generates error# Strings are immutable in Pythons[5] ='d'</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grpSp>
        <p:nvGrpSpPr>
          <p:cNvPr id="425" name="Google Shape;425;p46"/>
          <p:cNvGrpSpPr/>
          <p:nvPr/>
        </p:nvGrpSpPr>
        <p:grpSpPr>
          <a:xfrm>
            <a:off x="281354" y="487940"/>
            <a:ext cx="11127544" cy="1020874"/>
            <a:chOff x="239151" y="502008"/>
            <a:chExt cx="11127544" cy="1020874"/>
          </a:xfrm>
        </p:grpSpPr>
        <p:grpSp>
          <p:nvGrpSpPr>
            <p:cNvPr id="426" name="Google Shape;426;p46"/>
            <p:cNvGrpSpPr/>
            <p:nvPr/>
          </p:nvGrpSpPr>
          <p:grpSpPr>
            <a:xfrm>
              <a:off x="239151" y="502008"/>
              <a:ext cx="11127544" cy="462538"/>
              <a:chOff x="239151" y="502008"/>
              <a:chExt cx="11127544" cy="462538"/>
            </a:xfrm>
          </p:grpSpPr>
          <p:sp>
            <p:nvSpPr>
              <p:cNvPr id="427" name="Google Shape;427;p46"/>
              <p:cNvSpPr txBox="1"/>
              <p:nvPr/>
            </p:nvSpPr>
            <p:spPr>
              <a:xfrm>
                <a:off x="239151" y="502008"/>
                <a:ext cx="9129933"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Arial Narrow"/>
                    <a:ea typeface="Arial Narrow"/>
                    <a:cs typeface="Arial Narrow"/>
                    <a:sym typeface="Arial Narrow"/>
                  </a:rPr>
                  <a:t>Introduction to Python</a:t>
                </a:r>
                <a:endParaRPr/>
              </a:p>
            </p:txBody>
          </p:sp>
          <p:sp>
            <p:nvSpPr>
              <p:cNvPr id="428" name="Google Shape;428;p46"/>
              <p:cNvSpPr/>
              <p:nvPr/>
            </p:nvSpPr>
            <p:spPr>
              <a:xfrm>
                <a:off x="295422" y="918827"/>
                <a:ext cx="11071273"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29" name="Google Shape;429;p46"/>
            <p:cNvSpPr txBox="1"/>
            <p:nvPr/>
          </p:nvSpPr>
          <p:spPr>
            <a:xfrm>
              <a:off x="1223889" y="1153550"/>
              <a:ext cx="8947053"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Python Set</a:t>
              </a:r>
              <a:endParaRPr/>
            </a:p>
          </p:txBody>
        </p:sp>
      </p:grpSp>
      <p:sp>
        <p:nvSpPr>
          <p:cNvPr id="430" name="Google Shape;430;p46"/>
          <p:cNvSpPr/>
          <p:nvPr/>
        </p:nvSpPr>
        <p:spPr>
          <a:xfrm>
            <a:off x="3048000" y="2828836"/>
            <a:ext cx="60960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Set is an unordered collection of unique items. Set is defined by values separated by comma inside braces { }. Items in a set are not ordered.</a:t>
            </a:r>
            <a:endParaRPr/>
          </a:p>
        </p:txBody>
      </p:sp>
      <p:sp>
        <p:nvSpPr>
          <p:cNvPr id="431" name="Google Shape;431;p46"/>
          <p:cNvSpPr/>
          <p:nvPr/>
        </p:nvSpPr>
        <p:spPr>
          <a:xfrm>
            <a:off x="3005797" y="3992099"/>
            <a:ext cx="60960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 = {5,2,3,1,4}# printing set variableprint("a = ", a)# data type of variable aprint(type(a))</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Google Shape;436;p47"/>
          <p:cNvSpPr/>
          <p:nvPr/>
        </p:nvSpPr>
        <p:spPr>
          <a:xfrm>
            <a:off x="164123" y="1602941"/>
            <a:ext cx="11582400" cy="34163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Dictionary is an unordered collection of key-value pairs.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It is generally used when we have a huge amount of data. Dictionaries are optimized for retrieving data. We must know the key to retrieve the value.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 Python, dictionaries are defined within braces {} with each item being a pair in the form key:value. Key and value can be of any type.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&gt;&gt;&gt; d = {1:'value','key':2}</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&gt;&gt;&gt; type(d)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&lt;class 'dict'&gt;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We use key to retrieve the respective value. But not the other way around.</a:t>
            </a:r>
            <a:endParaRPr/>
          </a:p>
        </p:txBody>
      </p:sp>
      <p:sp>
        <p:nvSpPr>
          <p:cNvPr id="437" name="Google Shape;437;p47"/>
          <p:cNvSpPr/>
          <p:nvPr/>
        </p:nvSpPr>
        <p:spPr>
          <a:xfrm>
            <a:off x="220394" y="5161895"/>
            <a:ext cx="60960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 = {1:'value','key':2}print(type(d))print("d[1] = ", d[1]);print("d['key'] = ", d['key']);# Generates errorprint("d[2] = ", d[2]);</a:t>
            </a:r>
            <a:endParaRPr/>
          </a:p>
        </p:txBody>
      </p:sp>
      <p:grpSp>
        <p:nvGrpSpPr>
          <p:cNvPr id="438" name="Google Shape;438;p47"/>
          <p:cNvGrpSpPr/>
          <p:nvPr/>
        </p:nvGrpSpPr>
        <p:grpSpPr>
          <a:xfrm>
            <a:off x="281354" y="487940"/>
            <a:ext cx="11127544" cy="1020874"/>
            <a:chOff x="239151" y="502008"/>
            <a:chExt cx="11127544" cy="1020874"/>
          </a:xfrm>
        </p:grpSpPr>
        <p:grpSp>
          <p:nvGrpSpPr>
            <p:cNvPr id="439" name="Google Shape;439;p47"/>
            <p:cNvGrpSpPr/>
            <p:nvPr/>
          </p:nvGrpSpPr>
          <p:grpSpPr>
            <a:xfrm>
              <a:off x="239151" y="502008"/>
              <a:ext cx="11127544" cy="462538"/>
              <a:chOff x="239151" y="502008"/>
              <a:chExt cx="11127544" cy="462538"/>
            </a:xfrm>
          </p:grpSpPr>
          <p:sp>
            <p:nvSpPr>
              <p:cNvPr id="440" name="Google Shape;440;p47"/>
              <p:cNvSpPr txBox="1"/>
              <p:nvPr/>
            </p:nvSpPr>
            <p:spPr>
              <a:xfrm>
                <a:off x="239151" y="502008"/>
                <a:ext cx="9129933"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Arial Narrow"/>
                    <a:ea typeface="Arial Narrow"/>
                    <a:cs typeface="Arial Narrow"/>
                    <a:sym typeface="Arial Narrow"/>
                  </a:rPr>
                  <a:t>Introduction to Python</a:t>
                </a:r>
                <a:endParaRPr/>
              </a:p>
            </p:txBody>
          </p:sp>
          <p:sp>
            <p:nvSpPr>
              <p:cNvPr id="441" name="Google Shape;441;p47"/>
              <p:cNvSpPr/>
              <p:nvPr/>
            </p:nvSpPr>
            <p:spPr>
              <a:xfrm>
                <a:off x="295422" y="918827"/>
                <a:ext cx="11071273"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42" name="Google Shape;442;p47"/>
            <p:cNvSpPr txBox="1"/>
            <p:nvPr/>
          </p:nvSpPr>
          <p:spPr>
            <a:xfrm>
              <a:off x="1223889" y="1153550"/>
              <a:ext cx="8947053"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Python Dictionary</a:t>
              </a: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Google Shape;447;p48"/>
          <p:cNvSpPr/>
          <p:nvPr/>
        </p:nvSpPr>
        <p:spPr>
          <a:xfrm>
            <a:off x="196949" y="2075054"/>
            <a:ext cx="15080566" cy="240065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500">
                <a:solidFill>
                  <a:schemeClr val="dk1"/>
                </a:solidFill>
                <a:latin typeface="Calibri"/>
                <a:ea typeface="Calibri"/>
                <a:cs typeface="Calibri"/>
                <a:sym typeface="Calibri"/>
              </a:rPr>
              <a:t>We can convert between different data types by using different type conversion functions like int(), float(), str() etc.</a:t>
            </a:r>
            <a:endParaRPr/>
          </a:p>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&gt;&gt;&gt; float(5)</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5.0</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Conversion from float to int will truncate the value (make it closer to zero).</a:t>
            </a:r>
            <a:endParaRPr/>
          </a:p>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&gt;&gt;&gt; int(10.6)</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10</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&gt;&gt;&gt; int(-10.6)</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-10</a:t>
            </a:r>
            <a:endParaRPr/>
          </a:p>
        </p:txBody>
      </p:sp>
      <p:grpSp>
        <p:nvGrpSpPr>
          <p:cNvPr id="448" name="Google Shape;448;p48"/>
          <p:cNvGrpSpPr/>
          <p:nvPr/>
        </p:nvGrpSpPr>
        <p:grpSpPr>
          <a:xfrm>
            <a:off x="281354" y="487940"/>
            <a:ext cx="11127544" cy="1020874"/>
            <a:chOff x="239151" y="502008"/>
            <a:chExt cx="11127544" cy="1020874"/>
          </a:xfrm>
        </p:grpSpPr>
        <p:grpSp>
          <p:nvGrpSpPr>
            <p:cNvPr id="449" name="Google Shape;449;p48"/>
            <p:cNvGrpSpPr/>
            <p:nvPr/>
          </p:nvGrpSpPr>
          <p:grpSpPr>
            <a:xfrm>
              <a:off x="239151" y="502008"/>
              <a:ext cx="11127544" cy="462538"/>
              <a:chOff x="239151" y="502008"/>
              <a:chExt cx="11127544" cy="462538"/>
            </a:xfrm>
          </p:grpSpPr>
          <p:sp>
            <p:nvSpPr>
              <p:cNvPr id="450" name="Google Shape;450;p48"/>
              <p:cNvSpPr txBox="1"/>
              <p:nvPr/>
            </p:nvSpPr>
            <p:spPr>
              <a:xfrm>
                <a:off x="239151" y="502008"/>
                <a:ext cx="9129933"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Arial Narrow"/>
                    <a:ea typeface="Arial Narrow"/>
                    <a:cs typeface="Arial Narrow"/>
                    <a:sym typeface="Arial Narrow"/>
                  </a:rPr>
                  <a:t>Introduction to Python</a:t>
                </a:r>
                <a:endParaRPr/>
              </a:p>
            </p:txBody>
          </p:sp>
          <p:sp>
            <p:nvSpPr>
              <p:cNvPr id="451" name="Google Shape;451;p48"/>
              <p:cNvSpPr/>
              <p:nvPr/>
            </p:nvSpPr>
            <p:spPr>
              <a:xfrm>
                <a:off x="295422" y="918827"/>
                <a:ext cx="11071273"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52" name="Google Shape;452;p48"/>
            <p:cNvSpPr txBox="1"/>
            <p:nvPr/>
          </p:nvSpPr>
          <p:spPr>
            <a:xfrm>
              <a:off x="1223889" y="1153550"/>
              <a:ext cx="8947053"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Conversion between data types</a:t>
              </a:r>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49"/>
          <p:cNvSpPr/>
          <p:nvPr/>
        </p:nvSpPr>
        <p:spPr>
          <a:xfrm>
            <a:off x="178191" y="597774"/>
            <a:ext cx="9401908" cy="609397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500">
                <a:solidFill>
                  <a:schemeClr val="dk1"/>
                </a:solidFill>
                <a:latin typeface="Calibri"/>
                <a:ea typeface="Calibri"/>
                <a:cs typeface="Calibri"/>
                <a:sym typeface="Calibri"/>
              </a:rPr>
              <a:t>Conversion to and from string must contain compatible values.</a:t>
            </a:r>
            <a:endParaRPr/>
          </a:p>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&gt;&gt;&gt; float('2.5')</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2.5</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&gt;&gt;&gt; str(25)</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'25'</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&gt;&gt;&gt; int('1p')</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Traceback (most recent call last):</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  File "&lt;string&gt;", line 301, in runcode</a:t>
            </a:r>
            <a:endParaRPr sz="1500">
              <a:solidFill>
                <a:schemeClr val="dk1"/>
              </a:solidFill>
              <a:latin typeface="Calibri"/>
              <a:ea typeface="Calibri"/>
              <a:cs typeface="Calibri"/>
              <a:sym typeface="Calibri"/>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  File "&lt;interactive input&gt;", line 1, in &lt;module&gt;</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ValueError: invalid literal for int() with base 10: '1p'</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We can even convert one sequence to another.</a:t>
            </a:r>
            <a:endParaRPr/>
          </a:p>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&gt;&gt;&gt; set([1,2,3])</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{1, 2, 3}</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&gt;&gt;&gt; tuple({5,6,7})</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(5, 6, 7)</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&gt;&gt;&gt; list('hello')</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['h', 'e', 'l', 'l', 'o']</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To convert to dictionary, each element must be a pair</a:t>
            </a:r>
            <a:endParaRPr/>
          </a:p>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&gt;&gt;&gt; dict([[1,2],[3,4]])</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{1: 2, 3: 4}</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&gt;&gt;&gt; dict([(3,26),(4,44)])</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{3: 26, 4: 44}</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Check out these examples to learn more: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grpSp>
        <p:nvGrpSpPr>
          <p:cNvPr id="462" name="Google Shape;462;p50"/>
          <p:cNvGrpSpPr/>
          <p:nvPr/>
        </p:nvGrpSpPr>
        <p:grpSpPr>
          <a:xfrm>
            <a:off x="281354" y="487940"/>
            <a:ext cx="11127544" cy="1020874"/>
            <a:chOff x="239151" y="502008"/>
            <a:chExt cx="11127544" cy="1020874"/>
          </a:xfrm>
        </p:grpSpPr>
        <p:grpSp>
          <p:nvGrpSpPr>
            <p:cNvPr id="463" name="Google Shape;463;p50"/>
            <p:cNvGrpSpPr/>
            <p:nvPr/>
          </p:nvGrpSpPr>
          <p:grpSpPr>
            <a:xfrm>
              <a:off x="239151" y="502008"/>
              <a:ext cx="11127544" cy="462538"/>
              <a:chOff x="239151" y="502008"/>
              <a:chExt cx="11127544" cy="462538"/>
            </a:xfrm>
          </p:grpSpPr>
          <p:sp>
            <p:nvSpPr>
              <p:cNvPr id="464" name="Google Shape;464;p50"/>
              <p:cNvSpPr txBox="1"/>
              <p:nvPr/>
            </p:nvSpPr>
            <p:spPr>
              <a:xfrm>
                <a:off x="239151" y="502008"/>
                <a:ext cx="9129933"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Arial Narrow"/>
                    <a:ea typeface="Arial Narrow"/>
                    <a:cs typeface="Arial Narrow"/>
                    <a:sym typeface="Arial Narrow"/>
                  </a:rPr>
                  <a:t>Introduction to Python</a:t>
                </a:r>
                <a:endParaRPr/>
              </a:p>
            </p:txBody>
          </p:sp>
          <p:sp>
            <p:nvSpPr>
              <p:cNvPr id="465" name="Google Shape;465;p50"/>
              <p:cNvSpPr/>
              <p:nvPr/>
            </p:nvSpPr>
            <p:spPr>
              <a:xfrm>
                <a:off x="295422" y="918827"/>
                <a:ext cx="11071273"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66" name="Google Shape;466;p50"/>
            <p:cNvSpPr txBox="1"/>
            <p:nvPr/>
          </p:nvSpPr>
          <p:spPr>
            <a:xfrm>
              <a:off x="1223889" y="1153550"/>
              <a:ext cx="8947053"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Type Conversion:</a:t>
              </a:r>
              <a:endParaRPr/>
            </a:p>
          </p:txBody>
        </p:sp>
      </p:grpSp>
      <p:sp>
        <p:nvSpPr>
          <p:cNvPr id="467" name="Google Shape;467;p50"/>
          <p:cNvSpPr/>
          <p:nvPr/>
        </p:nvSpPr>
        <p:spPr>
          <a:xfrm>
            <a:off x="1134794" y="1850631"/>
            <a:ext cx="6096000"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process of converting the value of one data type (integer, string, float, etc.) to another data type is called type conversion. Python has two types of type conversion.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Implicit Type Conversion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Explicit Type Conversion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Google Shape;472;p51"/>
          <p:cNvSpPr/>
          <p:nvPr/>
        </p:nvSpPr>
        <p:spPr>
          <a:xfrm>
            <a:off x="3048000" y="2274838"/>
            <a:ext cx="6096000" cy="39703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a:solidFill>
                  <a:srgbClr val="252830"/>
                </a:solidFill>
                <a:latin typeface="Open Sans"/>
                <a:ea typeface="Open Sans"/>
                <a:cs typeface="Open Sans"/>
                <a:sym typeface="Open Sans"/>
              </a:rPr>
              <a:t>Implicit Type Conversion:</a:t>
            </a:r>
            <a:endParaRPr/>
          </a:p>
          <a:p>
            <a:pPr indent="0" lvl="0" marL="0" marR="0" rtl="0" algn="l">
              <a:spcBef>
                <a:spcPts val="0"/>
              </a:spcBef>
              <a:spcAft>
                <a:spcPts val="0"/>
              </a:spcAft>
              <a:buNone/>
            </a:pPr>
            <a:r>
              <a:rPr b="0" i="0" lang="en-US" sz="1800">
                <a:solidFill>
                  <a:srgbClr val="252830"/>
                </a:solidFill>
                <a:latin typeface="Open Sans"/>
                <a:ea typeface="Open Sans"/>
                <a:cs typeface="Open Sans"/>
                <a:sym typeface="Open Sans"/>
              </a:rPr>
              <a:t>In Implicit type conversion, Python automatically converts one data type to another data type. This process doesn't need any user involvement.</a:t>
            </a:r>
            <a:endParaRPr/>
          </a:p>
          <a:p>
            <a:pPr indent="0" lvl="0" marL="0" marR="0" rtl="0" algn="l">
              <a:spcBef>
                <a:spcPts val="0"/>
              </a:spcBef>
              <a:spcAft>
                <a:spcPts val="0"/>
              </a:spcAft>
              <a:buNone/>
            </a:pPr>
            <a:r>
              <a:rPr b="0" i="0" lang="en-US" sz="1800">
                <a:solidFill>
                  <a:srgbClr val="252830"/>
                </a:solidFill>
                <a:latin typeface="Open Sans"/>
                <a:ea typeface="Open Sans"/>
                <a:cs typeface="Open Sans"/>
                <a:sym typeface="Open Sans"/>
              </a:rPr>
              <a:t>Let's see an example where Python promotes conversion of lower datatype (integer) to higher data type (float) to avoid data loss.</a:t>
            </a:r>
            <a:endParaRPr/>
          </a:p>
          <a:p>
            <a:pPr indent="0" lvl="0" marL="0" marR="0" rtl="0" algn="l">
              <a:spcBef>
                <a:spcPts val="0"/>
              </a:spcBef>
              <a:spcAft>
                <a:spcPts val="0"/>
              </a:spcAft>
              <a:buNone/>
            </a:pPr>
            <a:r>
              <a:rPr b="1" i="0" lang="en-US" sz="1800">
                <a:solidFill>
                  <a:srgbClr val="252830"/>
                </a:solidFill>
                <a:latin typeface="Open Sans"/>
                <a:ea typeface="Open Sans"/>
                <a:cs typeface="Open Sans"/>
                <a:sym typeface="Open Sans"/>
              </a:rPr>
              <a:t>Example 1: Converting integer to floatnum_int = 123num_flo = 1.23num_new = num_int + num_floprint("datatype of num_int:",type(num_int))print("datatype of num_flo:",type(num_flo))print("Value of num_new:",num_new)print("datatype of num_new:",type(num_new))</a:t>
            </a:r>
            <a:endParaRPr/>
          </a:p>
        </p:txBody>
      </p:sp>
      <p:grpSp>
        <p:nvGrpSpPr>
          <p:cNvPr id="473" name="Google Shape;473;p51"/>
          <p:cNvGrpSpPr/>
          <p:nvPr/>
        </p:nvGrpSpPr>
        <p:grpSpPr>
          <a:xfrm>
            <a:off x="281354" y="487940"/>
            <a:ext cx="11127544" cy="1020874"/>
            <a:chOff x="239151" y="502008"/>
            <a:chExt cx="11127544" cy="1020874"/>
          </a:xfrm>
        </p:grpSpPr>
        <p:grpSp>
          <p:nvGrpSpPr>
            <p:cNvPr id="474" name="Google Shape;474;p51"/>
            <p:cNvGrpSpPr/>
            <p:nvPr/>
          </p:nvGrpSpPr>
          <p:grpSpPr>
            <a:xfrm>
              <a:off x="239151" y="502008"/>
              <a:ext cx="11127544" cy="462538"/>
              <a:chOff x="239151" y="502008"/>
              <a:chExt cx="11127544" cy="462538"/>
            </a:xfrm>
          </p:grpSpPr>
          <p:sp>
            <p:nvSpPr>
              <p:cNvPr id="475" name="Google Shape;475;p51"/>
              <p:cNvSpPr txBox="1"/>
              <p:nvPr/>
            </p:nvSpPr>
            <p:spPr>
              <a:xfrm>
                <a:off x="239151" y="502008"/>
                <a:ext cx="9129933"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Arial Narrow"/>
                    <a:ea typeface="Arial Narrow"/>
                    <a:cs typeface="Arial Narrow"/>
                    <a:sym typeface="Arial Narrow"/>
                  </a:rPr>
                  <a:t>Introduction to Python</a:t>
                </a:r>
                <a:endParaRPr/>
              </a:p>
            </p:txBody>
          </p:sp>
          <p:sp>
            <p:nvSpPr>
              <p:cNvPr id="476" name="Google Shape;476;p51"/>
              <p:cNvSpPr/>
              <p:nvPr/>
            </p:nvSpPr>
            <p:spPr>
              <a:xfrm>
                <a:off x="295422" y="918827"/>
                <a:ext cx="11071273"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77" name="Google Shape;477;p51"/>
            <p:cNvSpPr txBox="1"/>
            <p:nvPr/>
          </p:nvSpPr>
          <p:spPr>
            <a:xfrm>
              <a:off x="1223889" y="1153550"/>
              <a:ext cx="8947053"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Type Conversion:</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grpSp>
        <p:nvGrpSpPr>
          <p:cNvPr id="114" name="Google Shape;114;p16"/>
          <p:cNvGrpSpPr/>
          <p:nvPr/>
        </p:nvGrpSpPr>
        <p:grpSpPr>
          <a:xfrm>
            <a:off x="239151" y="502008"/>
            <a:ext cx="11127544" cy="1020874"/>
            <a:chOff x="239151" y="502008"/>
            <a:chExt cx="11127544" cy="1020874"/>
          </a:xfrm>
        </p:grpSpPr>
        <p:grpSp>
          <p:nvGrpSpPr>
            <p:cNvPr id="115" name="Google Shape;115;p16"/>
            <p:cNvGrpSpPr/>
            <p:nvPr/>
          </p:nvGrpSpPr>
          <p:grpSpPr>
            <a:xfrm>
              <a:off x="239151" y="502008"/>
              <a:ext cx="11127544" cy="462538"/>
              <a:chOff x="239151" y="502008"/>
              <a:chExt cx="11127544" cy="462538"/>
            </a:xfrm>
          </p:grpSpPr>
          <p:sp>
            <p:nvSpPr>
              <p:cNvPr id="116" name="Google Shape;116;p16"/>
              <p:cNvSpPr txBox="1"/>
              <p:nvPr/>
            </p:nvSpPr>
            <p:spPr>
              <a:xfrm>
                <a:off x="239151" y="502008"/>
                <a:ext cx="9129933"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Arial Narrow"/>
                    <a:ea typeface="Arial Narrow"/>
                    <a:cs typeface="Arial Narrow"/>
                    <a:sym typeface="Arial Narrow"/>
                  </a:rPr>
                  <a:t>Introduction to Python</a:t>
                </a:r>
                <a:endParaRPr/>
              </a:p>
            </p:txBody>
          </p:sp>
          <p:sp>
            <p:nvSpPr>
              <p:cNvPr id="117" name="Google Shape;117;p16"/>
              <p:cNvSpPr/>
              <p:nvPr/>
            </p:nvSpPr>
            <p:spPr>
              <a:xfrm>
                <a:off x="295422" y="918827"/>
                <a:ext cx="11071273"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18" name="Google Shape;118;p16"/>
            <p:cNvSpPr txBox="1"/>
            <p:nvPr/>
          </p:nvSpPr>
          <p:spPr>
            <a:xfrm>
              <a:off x="1223889" y="1153550"/>
              <a:ext cx="8947053"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2. Script mode</a:t>
              </a:r>
              <a:endParaRPr/>
            </a:p>
          </p:txBody>
        </p:sp>
      </p:grpSp>
      <p:sp>
        <p:nvSpPr>
          <p:cNvPr id="119" name="Google Shape;119;p16"/>
          <p:cNvSpPr txBox="1"/>
          <p:nvPr/>
        </p:nvSpPr>
        <p:spPr>
          <a:xfrm>
            <a:off x="1730324" y="2110154"/>
            <a:ext cx="8736039" cy="2308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This mode is used to execute Python program written in a file. Such a file is called a script. Scripts can be saved to disk for future use. Python scripts have the extension .py, meaning that the filename ends with .py.</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For example: helloWorld.py</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To execute this file in script mode we simply write python helloWorld.py at the command prompt.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grpSp>
        <p:nvGrpSpPr>
          <p:cNvPr id="482" name="Google Shape;482;p52"/>
          <p:cNvGrpSpPr/>
          <p:nvPr/>
        </p:nvGrpSpPr>
        <p:grpSpPr>
          <a:xfrm>
            <a:off x="281354" y="487940"/>
            <a:ext cx="11127544" cy="1020874"/>
            <a:chOff x="239151" y="502008"/>
            <a:chExt cx="11127544" cy="1020874"/>
          </a:xfrm>
        </p:grpSpPr>
        <p:grpSp>
          <p:nvGrpSpPr>
            <p:cNvPr id="483" name="Google Shape;483;p52"/>
            <p:cNvGrpSpPr/>
            <p:nvPr/>
          </p:nvGrpSpPr>
          <p:grpSpPr>
            <a:xfrm>
              <a:off x="239151" y="502008"/>
              <a:ext cx="11127544" cy="462538"/>
              <a:chOff x="239151" y="502008"/>
              <a:chExt cx="11127544" cy="462538"/>
            </a:xfrm>
          </p:grpSpPr>
          <p:sp>
            <p:nvSpPr>
              <p:cNvPr id="484" name="Google Shape;484;p52"/>
              <p:cNvSpPr txBox="1"/>
              <p:nvPr/>
            </p:nvSpPr>
            <p:spPr>
              <a:xfrm>
                <a:off x="239151" y="502008"/>
                <a:ext cx="9129933"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Arial Narrow"/>
                    <a:ea typeface="Arial Narrow"/>
                    <a:cs typeface="Arial Narrow"/>
                    <a:sym typeface="Arial Narrow"/>
                  </a:rPr>
                  <a:t>Introduction to Python</a:t>
                </a:r>
                <a:endParaRPr/>
              </a:p>
            </p:txBody>
          </p:sp>
          <p:sp>
            <p:nvSpPr>
              <p:cNvPr id="485" name="Google Shape;485;p52"/>
              <p:cNvSpPr/>
              <p:nvPr/>
            </p:nvSpPr>
            <p:spPr>
              <a:xfrm>
                <a:off x="295422" y="918827"/>
                <a:ext cx="11071273"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86" name="Google Shape;486;p52"/>
            <p:cNvSpPr txBox="1"/>
            <p:nvPr/>
          </p:nvSpPr>
          <p:spPr>
            <a:xfrm>
              <a:off x="1223889" y="1153550"/>
              <a:ext cx="8947053"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Type Conversion:</a:t>
              </a:r>
              <a:endParaRPr/>
            </a:p>
          </p:txBody>
        </p:sp>
      </p:grpSp>
      <p:sp>
        <p:nvSpPr>
          <p:cNvPr id="487" name="Google Shape;487;p52"/>
          <p:cNvSpPr/>
          <p:nvPr/>
        </p:nvSpPr>
        <p:spPr>
          <a:xfrm>
            <a:off x="1176997" y="1792353"/>
            <a:ext cx="9669194" cy="424731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When we run the above program, the output will be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datatype of num_int: &lt;class 'int'&gt;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datatype of num_flo: &lt;class 'float'&gt;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Value of num_new: 124.23</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datatype of num_new: &lt;class 'float'&gt;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 the above program,</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We add two variables num_int and num_flo, storing the value in num_new.</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We will look at the data type of all three objects respectively.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 the output we can see the datatype of num_int is an integer, datatype of num_flo is a float.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Also, we can see the num_new has float data type because Python always converts smaller data type to larger data type to avoid the loss of data.</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Now, let's try adding a string and an integer, and see how Python treats it.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Google Shape;492;p53"/>
          <p:cNvSpPr/>
          <p:nvPr/>
        </p:nvSpPr>
        <p:spPr>
          <a:xfrm>
            <a:off x="604910" y="2039040"/>
            <a:ext cx="8525022" cy="369331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 Explicit Type Conversion, users convert the data type of an object to required data type. We use the predefined functions like int(), float(), str(), etc to perform explicit type conversion.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This type conversion is also called typecasting because the user casts (change) the data type of the objects.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Syntax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(required_datatype)(expression)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Typecasting can be done by assigning the required data type function to the expression.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Example 3: Addition of string and integer using explicit conversio</a:t>
            </a:r>
            <a:endParaRPr sz="1800">
              <a:solidFill>
                <a:schemeClr val="dk1"/>
              </a:solidFill>
              <a:latin typeface="Calibri"/>
              <a:ea typeface="Calibri"/>
              <a:cs typeface="Calibri"/>
              <a:sym typeface="Calibri"/>
            </a:endParaRPr>
          </a:p>
        </p:txBody>
      </p:sp>
      <p:grpSp>
        <p:nvGrpSpPr>
          <p:cNvPr id="493" name="Google Shape;493;p53"/>
          <p:cNvGrpSpPr/>
          <p:nvPr/>
        </p:nvGrpSpPr>
        <p:grpSpPr>
          <a:xfrm>
            <a:off x="281354" y="487940"/>
            <a:ext cx="11127544" cy="1020874"/>
            <a:chOff x="239151" y="502008"/>
            <a:chExt cx="11127544" cy="1020874"/>
          </a:xfrm>
        </p:grpSpPr>
        <p:grpSp>
          <p:nvGrpSpPr>
            <p:cNvPr id="494" name="Google Shape;494;p53"/>
            <p:cNvGrpSpPr/>
            <p:nvPr/>
          </p:nvGrpSpPr>
          <p:grpSpPr>
            <a:xfrm>
              <a:off x="239151" y="502008"/>
              <a:ext cx="11127544" cy="462538"/>
              <a:chOff x="239151" y="502008"/>
              <a:chExt cx="11127544" cy="462538"/>
            </a:xfrm>
          </p:grpSpPr>
          <p:sp>
            <p:nvSpPr>
              <p:cNvPr id="495" name="Google Shape;495;p53"/>
              <p:cNvSpPr txBox="1"/>
              <p:nvPr/>
            </p:nvSpPr>
            <p:spPr>
              <a:xfrm>
                <a:off x="239151" y="502008"/>
                <a:ext cx="9129933"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Arial Narrow"/>
                    <a:ea typeface="Arial Narrow"/>
                    <a:cs typeface="Arial Narrow"/>
                    <a:sym typeface="Arial Narrow"/>
                  </a:rPr>
                  <a:t>Introduction to Python</a:t>
                </a:r>
                <a:endParaRPr/>
              </a:p>
            </p:txBody>
          </p:sp>
          <p:sp>
            <p:nvSpPr>
              <p:cNvPr id="496" name="Google Shape;496;p53"/>
              <p:cNvSpPr/>
              <p:nvPr/>
            </p:nvSpPr>
            <p:spPr>
              <a:xfrm>
                <a:off x="295422" y="918827"/>
                <a:ext cx="11071273"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97" name="Google Shape;497;p53"/>
            <p:cNvSpPr txBox="1"/>
            <p:nvPr/>
          </p:nvSpPr>
          <p:spPr>
            <a:xfrm>
              <a:off x="1223889" y="1153550"/>
              <a:ext cx="8947053"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Explicit Type Conversion:</a:t>
              </a:r>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Google Shape;502;p54"/>
          <p:cNvSpPr/>
          <p:nvPr/>
        </p:nvSpPr>
        <p:spPr>
          <a:xfrm>
            <a:off x="2372751" y="2584328"/>
            <a:ext cx="7629378"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num_int = 123num_str = "456"print("Data type of num_int:",type(num_int))print("Data type of num_str before Type Casting:",type(num_str))num_str = int(num_str)print("Data type of num_str after Type Casting:",type(num_str))num_sum = num_int + num_strprint("Sum of num_int and num_str:",num_sum)print("Data type of the sum:",type(num_sum))</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grpSp>
        <p:nvGrpSpPr>
          <p:cNvPr id="507" name="Google Shape;507;p55"/>
          <p:cNvGrpSpPr/>
          <p:nvPr/>
        </p:nvGrpSpPr>
        <p:grpSpPr>
          <a:xfrm>
            <a:off x="281354" y="487940"/>
            <a:ext cx="11127544" cy="1020874"/>
            <a:chOff x="239151" y="502008"/>
            <a:chExt cx="11127544" cy="1020874"/>
          </a:xfrm>
        </p:grpSpPr>
        <p:grpSp>
          <p:nvGrpSpPr>
            <p:cNvPr id="508" name="Google Shape;508;p55"/>
            <p:cNvGrpSpPr/>
            <p:nvPr/>
          </p:nvGrpSpPr>
          <p:grpSpPr>
            <a:xfrm>
              <a:off x="239151" y="502008"/>
              <a:ext cx="11127544" cy="462538"/>
              <a:chOff x="239151" y="502008"/>
              <a:chExt cx="11127544" cy="462538"/>
            </a:xfrm>
          </p:grpSpPr>
          <p:sp>
            <p:nvSpPr>
              <p:cNvPr id="509" name="Google Shape;509;p55"/>
              <p:cNvSpPr txBox="1"/>
              <p:nvPr/>
            </p:nvSpPr>
            <p:spPr>
              <a:xfrm>
                <a:off x="239151" y="502008"/>
                <a:ext cx="9129933"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Arial Narrow"/>
                    <a:ea typeface="Arial Narrow"/>
                    <a:cs typeface="Arial Narrow"/>
                    <a:sym typeface="Arial Narrow"/>
                  </a:rPr>
                  <a:t>Introduction to Python</a:t>
                </a:r>
                <a:endParaRPr/>
              </a:p>
            </p:txBody>
          </p:sp>
          <p:sp>
            <p:nvSpPr>
              <p:cNvPr id="510" name="Google Shape;510;p55"/>
              <p:cNvSpPr/>
              <p:nvPr/>
            </p:nvSpPr>
            <p:spPr>
              <a:xfrm>
                <a:off x="295422" y="918827"/>
                <a:ext cx="11071273"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511" name="Google Shape;511;p55"/>
            <p:cNvSpPr txBox="1"/>
            <p:nvPr/>
          </p:nvSpPr>
          <p:spPr>
            <a:xfrm>
              <a:off x="1223889" y="1153550"/>
              <a:ext cx="8947053"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Python Output Using print() function</a:t>
              </a:r>
              <a:endParaRPr/>
            </a:p>
          </p:txBody>
        </p:sp>
      </p:grpSp>
      <p:sp>
        <p:nvSpPr>
          <p:cNvPr id="512" name="Google Shape;512;p55"/>
          <p:cNvSpPr/>
          <p:nvPr/>
        </p:nvSpPr>
        <p:spPr>
          <a:xfrm>
            <a:off x="3048000" y="2413338"/>
            <a:ext cx="6096000"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We use the print() function to output data to the standard output device (screen).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We can also output data to a file, but this will be discussed later. An example use is given below.</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3" name="Google Shape;513;p55"/>
          <p:cNvSpPr/>
          <p:nvPr/>
        </p:nvSpPr>
        <p:spPr>
          <a:xfrm>
            <a:off x="3062067" y="3895803"/>
            <a:ext cx="60960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print('This sentence is output to the screen')# Output: This sentence is output to the screena = 5print('The value of a is', a)# Output: The value of a is 5</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grpSp>
        <p:nvGrpSpPr>
          <p:cNvPr id="518" name="Google Shape;518;p56"/>
          <p:cNvGrpSpPr/>
          <p:nvPr/>
        </p:nvGrpSpPr>
        <p:grpSpPr>
          <a:xfrm>
            <a:off x="281354" y="487940"/>
            <a:ext cx="11127544" cy="1020874"/>
            <a:chOff x="239151" y="502008"/>
            <a:chExt cx="11127544" cy="1020874"/>
          </a:xfrm>
        </p:grpSpPr>
        <p:grpSp>
          <p:nvGrpSpPr>
            <p:cNvPr id="519" name="Google Shape;519;p56"/>
            <p:cNvGrpSpPr/>
            <p:nvPr/>
          </p:nvGrpSpPr>
          <p:grpSpPr>
            <a:xfrm>
              <a:off x="239151" y="502008"/>
              <a:ext cx="11127544" cy="462538"/>
              <a:chOff x="239151" y="502008"/>
              <a:chExt cx="11127544" cy="462538"/>
            </a:xfrm>
          </p:grpSpPr>
          <p:sp>
            <p:nvSpPr>
              <p:cNvPr id="520" name="Google Shape;520;p56"/>
              <p:cNvSpPr txBox="1"/>
              <p:nvPr/>
            </p:nvSpPr>
            <p:spPr>
              <a:xfrm>
                <a:off x="239151" y="502008"/>
                <a:ext cx="9129933"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Arial Narrow"/>
                    <a:ea typeface="Arial Narrow"/>
                    <a:cs typeface="Arial Narrow"/>
                    <a:sym typeface="Arial Narrow"/>
                  </a:rPr>
                  <a:t>Introduction to Python</a:t>
                </a:r>
                <a:endParaRPr/>
              </a:p>
            </p:txBody>
          </p:sp>
          <p:sp>
            <p:nvSpPr>
              <p:cNvPr id="521" name="Google Shape;521;p56"/>
              <p:cNvSpPr/>
              <p:nvPr/>
            </p:nvSpPr>
            <p:spPr>
              <a:xfrm>
                <a:off x="295422" y="918827"/>
                <a:ext cx="11071273"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522" name="Google Shape;522;p56"/>
            <p:cNvSpPr txBox="1"/>
            <p:nvPr/>
          </p:nvSpPr>
          <p:spPr>
            <a:xfrm>
              <a:off x="1223889" y="1153550"/>
              <a:ext cx="8947053"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Python Output Using print() function</a:t>
              </a:r>
              <a:endParaRPr/>
            </a:p>
          </p:txBody>
        </p:sp>
      </p:grpSp>
      <p:sp>
        <p:nvSpPr>
          <p:cNvPr id="523" name="Google Shape;523;p56"/>
          <p:cNvSpPr/>
          <p:nvPr/>
        </p:nvSpPr>
        <p:spPr>
          <a:xfrm>
            <a:off x="304799" y="1651677"/>
            <a:ext cx="11075963" cy="424731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 the second print() statement, we can notice that a space was added between the string and the value of variable a.This is by default, but we can change it.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actual syntax of the print() function is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print(*objects, sep=' ', end='\n', file=sys.stdout, flush=False)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Here, objects is the value(s) to be printed.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sep separator is used between the values. It defaults into a space character.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After all values are printed, end is printed. It defaults into a new line.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file is the object where the values are printed and its default value is sys.stdout (screen). Here are an example to illustrate this.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4" name="Google Shape;524;p56"/>
          <p:cNvSpPr/>
          <p:nvPr/>
        </p:nvSpPr>
        <p:spPr>
          <a:xfrm>
            <a:off x="403274" y="5750561"/>
            <a:ext cx="60960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print(1,2,3,4)# Output: 1 2 3 4print(1,2,3,4,sep='*')# Output: 1*2*3*4print(1,2,3,4,sep='#',end='&amp;')# Output: 1#2#3#4&amp;</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grpSp>
        <p:nvGrpSpPr>
          <p:cNvPr id="529" name="Google Shape;529;p57"/>
          <p:cNvGrpSpPr/>
          <p:nvPr/>
        </p:nvGrpSpPr>
        <p:grpSpPr>
          <a:xfrm>
            <a:off x="281354" y="487940"/>
            <a:ext cx="11127544" cy="1020874"/>
            <a:chOff x="239151" y="502008"/>
            <a:chExt cx="11127544" cy="1020874"/>
          </a:xfrm>
        </p:grpSpPr>
        <p:grpSp>
          <p:nvGrpSpPr>
            <p:cNvPr id="530" name="Google Shape;530;p57"/>
            <p:cNvGrpSpPr/>
            <p:nvPr/>
          </p:nvGrpSpPr>
          <p:grpSpPr>
            <a:xfrm>
              <a:off x="239151" y="502008"/>
              <a:ext cx="11127544" cy="462538"/>
              <a:chOff x="239151" y="502008"/>
              <a:chExt cx="11127544" cy="462538"/>
            </a:xfrm>
          </p:grpSpPr>
          <p:sp>
            <p:nvSpPr>
              <p:cNvPr id="531" name="Google Shape;531;p57"/>
              <p:cNvSpPr txBox="1"/>
              <p:nvPr/>
            </p:nvSpPr>
            <p:spPr>
              <a:xfrm>
                <a:off x="239151" y="502008"/>
                <a:ext cx="9129933"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Arial Narrow"/>
                    <a:ea typeface="Arial Narrow"/>
                    <a:cs typeface="Arial Narrow"/>
                    <a:sym typeface="Arial Narrow"/>
                  </a:rPr>
                  <a:t>Introduction to Python</a:t>
                </a:r>
                <a:endParaRPr/>
              </a:p>
            </p:txBody>
          </p:sp>
          <p:sp>
            <p:nvSpPr>
              <p:cNvPr id="532" name="Google Shape;532;p57"/>
              <p:cNvSpPr/>
              <p:nvPr/>
            </p:nvSpPr>
            <p:spPr>
              <a:xfrm>
                <a:off x="295422" y="918827"/>
                <a:ext cx="11071273"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533" name="Google Shape;533;p57"/>
            <p:cNvSpPr txBox="1"/>
            <p:nvPr/>
          </p:nvSpPr>
          <p:spPr>
            <a:xfrm>
              <a:off x="1223889" y="1153550"/>
              <a:ext cx="8947053"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Output formatting</a:t>
              </a:r>
              <a:endParaRPr/>
            </a:p>
          </p:txBody>
        </p:sp>
      </p:grpSp>
      <p:sp>
        <p:nvSpPr>
          <p:cNvPr id="534" name="Google Shape;534;p57"/>
          <p:cNvSpPr/>
          <p:nvPr/>
        </p:nvSpPr>
        <p:spPr>
          <a:xfrm>
            <a:off x="1092591" y="1791179"/>
            <a:ext cx="9641058" cy="25853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Sometimes we would like to format our output to make it look attractive. This can be done by using the str.format() method. This method is visible to any string object.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&gt;&gt;&gt; x = 5; y = 10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&gt;&gt;&gt; print('The value of x is {} and y is {}'.format(x,y))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value of x is 5 and y is 10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Here the curly braces {} are used as placeholders. We can specify the order in which it is printed by using numbers (tuple index).</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Google Shape;539;p58"/>
          <p:cNvSpPr/>
          <p:nvPr/>
        </p:nvSpPr>
        <p:spPr>
          <a:xfrm>
            <a:off x="112542" y="1811248"/>
            <a:ext cx="12745329" cy="489364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Python Input</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Up till now, our programs were static. The value of variables were defined or hard coded into the source code.</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To allow flexibility we might want to take the input from the user. In Python, we have the input() function to allow this. The syntax for input() is</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input([prompt])</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where prompt is the string we wish to display on the screen. It is optional.</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&gt;&gt;&gt; num = input('Enter a number: ')</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Enter a number: 10</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&gt;&gt;&gt; num</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'10'</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Here, we can see that the entered value 10 is a string, not a number. To convert this into a number we can use int() or float() functions.</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&gt;&gt;&gt; int('10')</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10</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&gt;&gt;&gt; float('10')</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10.0</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This same operation can be performed using the eval() function. But it takes it further. It can evaluate even expressions, provided the input is a string</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&gt;&gt;&gt; int('2+3')</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Traceback (most recent call last):</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  File "&lt;string&gt;", line 301, in runcode</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  File "&lt;interactive input&gt;", line 1, in &lt;module&gt;</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ValueError: invalid literal for int() with base 10: '2+3'</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&gt;&gt;&gt; eval('2+3')</a:t>
            </a:r>
            <a:endParaRPr/>
          </a:p>
        </p:txBody>
      </p:sp>
      <p:grpSp>
        <p:nvGrpSpPr>
          <p:cNvPr id="540" name="Google Shape;540;p58"/>
          <p:cNvGrpSpPr/>
          <p:nvPr/>
        </p:nvGrpSpPr>
        <p:grpSpPr>
          <a:xfrm>
            <a:off x="281354" y="487940"/>
            <a:ext cx="11127544" cy="1020874"/>
            <a:chOff x="239151" y="502008"/>
            <a:chExt cx="11127544" cy="1020874"/>
          </a:xfrm>
        </p:grpSpPr>
        <p:grpSp>
          <p:nvGrpSpPr>
            <p:cNvPr id="541" name="Google Shape;541;p58"/>
            <p:cNvGrpSpPr/>
            <p:nvPr/>
          </p:nvGrpSpPr>
          <p:grpSpPr>
            <a:xfrm>
              <a:off x="239151" y="502008"/>
              <a:ext cx="11127544" cy="462538"/>
              <a:chOff x="239151" y="502008"/>
              <a:chExt cx="11127544" cy="462538"/>
            </a:xfrm>
          </p:grpSpPr>
          <p:sp>
            <p:nvSpPr>
              <p:cNvPr id="542" name="Google Shape;542;p58"/>
              <p:cNvSpPr txBox="1"/>
              <p:nvPr/>
            </p:nvSpPr>
            <p:spPr>
              <a:xfrm>
                <a:off x="239151" y="502008"/>
                <a:ext cx="9129933"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Arial Narrow"/>
                    <a:ea typeface="Arial Narrow"/>
                    <a:cs typeface="Arial Narrow"/>
                    <a:sym typeface="Arial Narrow"/>
                  </a:rPr>
                  <a:t>Introduction to Python</a:t>
                </a:r>
                <a:endParaRPr/>
              </a:p>
            </p:txBody>
          </p:sp>
          <p:sp>
            <p:nvSpPr>
              <p:cNvPr id="543" name="Google Shape;543;p58"/>
              <p:cNvSpPr/>
              <p:nvPr/>
            </p:nvSpPr>
            <p:spPr>
              <a:xfrm>
                <a:off x="295422" y="918827"/>
                <a:ext cx="11071273"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544" name="Google Shape;544;p58"/>
            <p:cNvSpPr txBox="1"/>
            <p:nvPr/>
          </p:nvSpPr>
          <p:spPr>
            <a:xfrm>
              <a:off x="1223889" y="1153550"/>
              <a:ext cx="8947053"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Python Output Using print() function</a:t>
              </a:r>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8" name="Shape 548"/>
        <p:cNvGrpSpPr/>
        <p:nvPr/>
      </p:nvGrpSpPr>
      <p:grpSpPr>
        <a:xfrm>
          <a:off x="0" y="0"/>
          <a:ext cx="0" cy="0"/>
          <a:chOff x="0" y="0"/>
          <a:chExt cx="0" cy="0"/>
        </a:xfrm>
      </p:grpSpPr>
      <p:grpSp>
        <p:nvGrpSpPr>
          <p:cNvPr id="549" name="Google Shape;549;p59"/>
          <p:cNvGrpSpPr/>
          <p:nvPr/>
        </p:nvGrpSpPr>
        <p:grpSpPr>
          <a:xfrm>
            <a:off x="281354" y="487940"/>
            <a:ext cx="11127544" cy="1020874"/>
            <a:chOff x="239151" y="502008"/>
            <a:chExt cx="11127544" cy="1020874"/>
          </a:xfrm>
        </p:grpSpPr>
        <p:grpSp>
          <p:nvGrpSpPr>
            <p:cNvPr id="550" name="Google Shape;550;p59"/>
            <p:cNvGrpSpPr/>
            <p:nvPr/>
          </p:nvGrpSpPr>
          <p:grpSpPr>
            <a:xfrm>
              <a:off x="239151" y="502008"/>
              <a:ext cx="11127544" cy="462538"/>
              <a:chOff x="239151" y="502008"/>
              <a:chExt cx="11127544" cy="462538"/>
            </a:xfrm>
          </p:grpSpPr>
          <p:sp>
            <p:nvSpPr>
              <p:cNvPr id="551" name="Google Shape;551;p59"/>
              <p:cNvSpPr txBox="1"/>
              <p:nvPr/>
            </p:nvSpPr>
            <p:spPr>
              <a:xfrm>
                <a:off x="239151" y="502008"/>
                <a:ext cx="9129933"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Arial Narrow"/>
                    <a:ea typeface="Arial Narrow"/>
                    <a:cs typeface="Arial Narrow"/>
                    <a:sym typeface="Arial Narrow"/>
                  </a:rPr>
                  <a:t>Introduction to Python</a:t>
                </a:r>
                <a:endParaRPr/>
              </a:p>
            </p:txBody>
          </p:sp>
          <p:sp>
            <p:nvSpPr>
              <p:cNvPr id="552" name="Google Shape;552;p59"/>
              <p:cNvSpPr/>
              <p:nvPr/>
            </p:nvSpPr>
            <p:spPr>
              <a:xfrm>
                <a:off x="295422" y="918827"/>
                <a:ext cx="11071273"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553" name="Google Shape;553;p59"/>
            <p:cNvSpPr txBox="1"/>
            <p:nvPr/>
          </p:nvSpPr>
          <p:spPr>
            <a:xfrm>
              <a:off x="1223889" y="1153550"/>
              <a:ext cx="8947053"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Python Import</a:t>
              </a:r>
              <a:endParaRPr/>
            </a:p>
          </p:txBody>
        </p:sp>
      </p:grpSp>
      <p:sp>
        <p:nvSpPr>
          <p:cNvPr id="554" name="Google Shape;554;p59"/>
          <p:cNvSpPr/>
          <p:nvPr/>
        </p:nvSpPr>
        <p:spPr>
          <a:xfrm>
            <a:off x="1275471" y="1713305"/>
            <a:ext cx="9570720" cy="286232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When our program grows bigger, it is a good idea to break it into different modules.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 module is a file containing Python definitions and statements. Python modules have a filename and end with the extension .py.</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Definitions inside a module can be imported to another module or the interactive interpreter in Python. We use the import keyword to do this.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For example, we can import the math module by typing in import math.</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5" name="Google Shape;555;p59"/>
          <p:cNvSpPr/>
          <p:nvPr/>
        </p:nvSpPr>
        <p:spPr>
          <a:xfrm>
            <a:off x="1265306" y="4454155"/>
            <a:ext cx="268381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import mathprint(math.pi)</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9" name="Shape 559"/>
        <p:cNvGrpSpPr/>
        <p:nvPr/>
      </p:nvGrpSpPr>
      <p:grpSpPr>
        <a:xfrm>
          <a:off x="0" y="0"/>
          <a:ext cx="0" cy="0"/>
          <a:chOff x="0" y="0"/>
          <a:chExt cx="0" cy="0"/>
        </a:xfrm>
      </p:grpSpPr>
      <p:grpSp>
        <p:nvGrpSpPr>
          <p:cNvPr id="560" name="Google Shape;560;p60"/>
          <p:cNvGrpSpPr/>
          <p:nvPr/>
        </p:nvGrpSpPr>
        <p:grpSpPr>
          <a:xfrm>
            <a:off x="281354" y="487940"/>
            <a:ext cx="11127544" cy="1020874"/>
            <a:chOff x="239151" y="502008"/>
            <a:chExt cx="11127544" cy="1020874"/>
          </a:xfrm>
        </p:grpSpPr>
        <p:grpSp>
          <p:nvGrpSpPr>
            <p:cNvPr id="561" name="Google Shape;561;p60"/>
            <p:cNvGrpSpPr/>
            <p:nvPr/>
          </p:nvGrpSpPr>
          <p:grpSpPr>
            <a:xfrm>
              <a:off x="239151" y="502008"/>
              <a:ext cx="11127544" cy="462538"/>
              <a:chOff x="239151" y="502008"/>
              <a:chExt cx="11127544" cy="462538"/>
            </a:xfrm>
          </p:grpSpPr>
          <p:sp>
            <p:nvSpPr>
              <p:cNvPr id="562" name="Google Shape;562;p60"/>
              <p:cNvSpPr txBox="1"/>
              <p:nvPr/>
            </p:nvSpPr>
            <p:spPr>
              <a:xfrm>
                <a:off x="239151" y="502008"/>
                <a:ext cx="9129933"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Arial Narrow"/>
                    <a:ea typeface="Arial Narrow"/>
                    <a:cs typeface="Arial Narrow"/>
                    <a:sym typeface="Arial Narrow"/>
                  </a:rPr>
                  <a:t>Introduction to Python</a:t>
                </a:r>
                <a:endParaRPr/>
              </a:p>
            </p:txBody>
          </p:sp>
          <p:sp>
            <p:nvSpPr>
              <p:cNvPr id="563" name="Google Shape;563;p60"/>
              <p:cNvSpPr/>
              <p:nvPr/>
            </p:nvSpPr>
            <p:spPr>
              <a:xfrm>
                <a:off x="295422" y="918827"/>
                <a:ext cx="11071273"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564" name="Google Shape;564;p60"/>
            <p:cNvSpPr txBox="1"/>
            <p:nvPr/>
          </p:nvSpPr>
          <p:spPr>
            <a:xfrm>
              <a:off x="1223889" y="1153550"/>
              <a:ext cx="8947053"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What are operators in python?</a:t>
              </a:r>
              <a:endParaRPr/>
            </a:p>
          </p:txBody>
        </p:sp>
      </p:grpSp>
      <p:sp>
        <p:nvSpPr>
          <p:cNvPr id="565" name="Google Shape;565;p60"/>
          <p:cNvSpPr/>
          <p:nvPr/>
        </p:nvSpPr>
        <p:spPr>
          <a:xfrm>
            <a:off x="1219200" y="2184666"/>
            <a:ext cx="9329530" cy="286232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Operators are special symbols in Python that carry out arithmetic or logical computation. The value that the operator operates on is called the operand.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For example: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&gt;&gt;&gt; 2+3</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5</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Here, + is the operator that performs addition. 2 and 3 are the operands and 5 is the output of the operation.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9" name="Shape 569"/>
        <p:cNvGrpSpPr/>
        <p:nvPr/>
      </p:nvGrpSpPr>
      <p:grpSpPr>
        <a:xfrm>
          <a:off x="0" y="0"/>
          <a:ext cx="0" cy="0"/>
          <a:chOff x="0" y="0"/>
          <a:chExt cx="0" cy="0"/>
        </a:xfrm>
      </p:grpSpPr>
      <p:grpSp>
        <p:nvGrpSpPr>
          <p:cNvPr id="570" name="Google Shape;570;p61"/>
          <p:cNvGrpSpPr/>
          <p:nvPr/>
        </p:nvGrpSpPr>
        <p:grpSpPr>
          <a:xfrm>
            <a:off x="281354" y="487940"/>
            <a:ext cx="11127544" cy="1020874"/>
            <a:chOff x="239151" y="502008"/>
            <a:chExt cx="11127544" cy="1020874"/>
          </a:xfrm>
        </p:grpSpPr>
        <p:grpSp>
          <p:nvGrpSpPr>
            <p:cNvPr id="571" name="Google Shape;571;p61"/>
            <p:cNvGrpSpPr/>
            <p:nvPr/>
          </p:nvGrpSpPr>
          <p:grpSpPr>
            <a:xfrm>
              <a:off x="239151" y="502008"/>
              <a:ext cx="11127544" cy="462538"/>
              <a:chOff x="239151" y="502008"/>
              <a:chExt cx="11127544" cy="462538"/>
            </a:xfrm>
          </p:grpSpPr>
          <p:sp>
            <p:nvSpPr>
              <p:cNvPr id="572" name="Google Shape;572;p61"/>
              <p:cNvSpPr txBox="1"/>
              <p:nvPr/>
            </p:nvSpPr>
            <p:spPr>
              <a:xfrm>
                <a:off x="239151" y="502008"/>
                <a:ext cx="9129933"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Arial Narrow"/>
                    <a:ea typeface="Arial Narrow"/>
                    <a:cs typeface="Arial Narrow"/>
                    <a:sym typeface="Arial Narrow"/>
                  </a:rPr>
                  <a:t>Introduction to Python</a:t>
                </a:r>
                <a:endParaRPr/>
              </a:p>
            </p:txBody>
          </p:sp>
          <p:sp>
            <p:nvSpPr>
              <p:cNvPr id="573" name="Google Shape;573;p61"/>
              <p:cNvSpPr/>
              <p:nvPr/>
            </p:nvSpPr>
            <p:spPr>
              <a:xfrm>
                <a:off x="295422" y="918827"/>
                <a:ext cx="11071273"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574" name="Google Shape;574;p61"/>
            <p:cNvSpPr txBox="1"/>
            <p:nvPr/>
          </p:nvSpPr>
          <p:spPr>
            <a:xfrm>
              <a:off x="1223889" y="1153550"/>
              <a:ext cx="8947053"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Arithmetic operators</a:t>
              </a:r>
              <a:endParaRPr/>
            </a:p>
          </p:txBody>
        </p:sp>
      </p:grpSp>
      <p:sp>
        <p:nvSpPr>
          <p:cNvPr id="575" name="Google Shape;575;p61"/>
          <p:cNvSpPr/>
          <p:nvPr/>
        </p:nvSpPr>
        <p:spPr>
          <a:xfrm>
            <a:off x="1152939" y="1686268"/>
            <a:ext cx="9660835" cy="45243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Arithmetic operators are used to perform mathematical operations like addition, subtraction, multiplication etc.</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Arithmetic operators in Python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Operator	Meaning	Example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Add two operands or unary plus	x + 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+2</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Subtract right operand from the left or unary minus	x - 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-2</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Multiply two operands	x * 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Divide left operand by the right one (always results into float)	x / 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Modulus - remainder of the division of left operand by the right	x % y (remainder of x/y)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Floor division - division that results into whole number adjusted to the left in the number line	x // 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Exponent - left operand raised to the power of right	x**y (x to the power 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grpSp>
        <p:nvGrpSpPr>
          <p:cNvPr id="124" name="Google Shape;124;p17"/>
          <p:cNvGrpSpPr/>
          <p:nvPr/>
        </p:nvGrpSpPr>
        <p:grpSpPr>
          <a:xfrm>
            <a:off x="239151" y="502008"/>
            <a:ext cx="11127544" cy="1020874"/>
            <a:chOff x="239151" y="502008"/>
            <a:chExt cx="11127544" cy="1020874"/>
          </a:xfrm>
        </p:grpSpPr>
        <p:grpSp>
          <p:nvGrpSpPr>
            <p:cNvPr id="125" name="Google Shape;125;p17"/>
            <p:cNvGrpSpPr/>
            <p:nvPr/>
          </p:nvGrpSpPr>
          <p:grpSpPr>
            <a:xfrm>
              <a:off x="239151" y="502008"/>
              <a:ext cx="11127544" cy="462538"/>
              <a:chOff x="239151" y="502008"/>
              <a:chExt cx="11127544" cy="462538"/>
            </a:xfrm>
          </p:grpSpPr>
          <p:sp>
            <p:nvSpPr>
              <p:cNvPr id="126" name="Google Shape;126;p17"/>
              <p:cNvSpPr txBox="1"/>
              <p:nvPr/>
            </p:nvSpPr>
            <p:spPr>
              <a:xfrm>
                <a:off x="239151" y="502008"/>
                <a:ext cx="9129933"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Arial Narrow"/>
                    <a:ea typeface="Arial Narrow"/>
                    <a:cs typeface="Arial Narrow"/>
                    <a:sym typeface="Arial Narrow"/>
                  </a:rPr>
                  <a:t>Introduction to Python</a:t>
                </a:r>
                <a:endParaRPr/>
              </a:p>
            </p:txBody>
          </p:sp>
          <p:sp>
            <p:nvSpPr>
              <p:cNvPr id="127" name="Google Shape;127;p17"/>
              <p:cNvSpPr/>
              <p:nvPr/>
            </p:nvSpPr>
            <p:spPr>
              <a:xfrm>
                <a:off x="295422" y="918827"/>
                <a:ext cx="11071273"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28" name="Google Shape;128;p17"/>
            <p:cNvSpPr txBox="1"/>
            <p:nvPr/>
          </p:nvSpPr>
          <p:spPr>
            <a:xfrm>
              <a:off x="1223889" y="1153550"/>
              <a:ext cx="8947053"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3. Integrated Development Environment (IDE)</a:t>
              </a:r>
              <a:endParaRPr/>
            </a:p>
          </p:txBody>
        </p:sp>
      </p:grpSp>
      <p:sp>
        <p:nvSpPr>
          <p:cNvPr id="129" name="Google Shape;129;p17"/>
          <p:cNvSpPr/>
          <p:nvPr/>
        </p:nvSpPr>
        <p:spPr>
          <a:xfrm>
            <a:off x="1176997" y="2017436"/>
            <a:ext cx="9739532" cy="39703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We can use any text editing software to write a Python script file.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We just need to save it with the .py extension. But using an IDE can make our life a lot easier. IDE is a piece of software that provides useful features like code hinting, syntax highlighting and checking, file explorers etc. to the programmer for application development.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Using an IDE can get rid of redundant tasks and significantly decrease the time required for application development.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IDEL is a graphical user interface (GUI) that can be installed along with the Python programming language and is available from the official website.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We can also use other commercial or free IDE according to our preference. We have used the PyScripter IDE for our testing and we recommend the same. It is free and open source.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9" name="Shape 579"/>
        <p:cNvGrpSpPr/>
        <p:nvPr/>
      </p:nvGrpSpPr>
      <p:grpSpPr>
        <a:xfrm>
          <a:off x="0" y="0"/>
          <a:ext cx="0" cy="0"/>
          <a:chOff x="0" y="0"/>
          <a:chExt cx="0" cy="0"/>
        </a:xfrm>
      </p:grpSpPr>
      <p:grpSp>
        <p:nvGrpSpPr>
          <p:cNvPr id="580" name="Google Shape;580;p62"/>
          <p:cNvGrpSpPr/>
          <p:nvPr/>
        </p:nvGrpSpPr>
        <p:grpSpPr>
          <a:xfrm>
            <a:off x="281354" y="487940"/>
            <a:ext cx="11127544" cy="1020874"/>
            <a:chOff x="239151" y="502008"/>
            <a:chExt cx="11127544" cy="1020874"/>
          </a:xfrm>
        </p:grpSpPr>
        <p:grpSp>
          <p:nvGrpSpPr>
            <p:cNvPr id="581" name="Google Shape;581;p62"/>
            <p:cNvGrpSpPr/>
            <p:nvPr/>
          </p:nvGrpSpPr>
          <p:grpSpPr>
            <a:xfrm>
              <a:off x="239151" y="502008"/>
              <a:ext cx="11127544" cy="462538"/>
              <a:chOff x="239151" y="502008"/>
              <a:chExt cx="11127544" cy="462538"/>
            </a:xfrm>
          </p:grpSpPr>
          <p:sp>
            <p:nvSpPr>
              <p:cNvPr id="582" name="Google Shape;582;p62"/>
              <p:cNvSpPr txBox="1"/>
              <p:nvPr/>
            </p:nvSpPr>
            <p:spPr>
              <a:xfrm>
                <a:off x="239151" y="502008"/>
                <a:ext cx="9129933"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Arial Narrow"/>
                    <a:ea typeface="Arial Narrow"/>
                    <a:cs typeface="Arial Narrow"/>
                    <a:sym typeface="Arial Narrow"/>
                  </a:rPr>
                  <a:t>Introduction to Python</a:t>
                </a:r>
                <a:endParaRPr/>
              </a:p>
            </p:txBody>
          </p:sp>
          <p:sp>
            <p:nvSpPr>
              <p:cNvPr id="583" name="Google Shape;583;p62"/>
              <p:cNvSpPr/>
              <p:nvPr/>
            </p:nvSpPr>
            <p:spPr>
              <a:xfrm>
                <a:off x="295422" y="918827"/>
                <a:ext cx="11071273"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584" name="Google Shape;584;p62"/>
            <p:cNvSpPr txBox="1"/>
            <p:nvPr/>
          </p:nvSpPr>
          <p:spPr>
            <a:xfrm>
              <a:off x="1223889" y="1153550"/>
              <a:ext cx="8947053"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Example #1: Arithmetic operators in Python</a:t>
              </a:r>
              <a:endParaRPr/>
            </a:p>
          </p:txBody>
        </p:sp>
      </p:grpSp>
      <p:sp>
        <p:nvSpPr>
          <p:cNvPr id="585" name="Google Shape;585;p62"/>
          <p:cNvSpPr/>
          <p:nvPr/>
        </p:nvSpPr>
        <p:spPr>
          <a:xfrm>
            <a:off x="490331" y="1622390"/>
            <a:ext cx="10800522" cy="544764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x = 15</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y = 4</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 Output: x + y = 19</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print('x + y =',x+y)</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 Output: x - y = 11</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print('x - y =',x-y)</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 Output: x * y = 60</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print('x * y =',x*y)</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 Output: x / y = 3.75</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print('x / y =',x/y)</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 Output: x // y = 3</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print('x // y =',x//y)</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 Output: x ** y = 50625</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print('x ** y =',x**y)</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When you run the program, the output will be:</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x + y = 19</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x - y = 11</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x * y = 60</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x / y = 3.75</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x // y = 3</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x ** y = 50625</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9" name="Shape 589"/>
        <p:cNvGrpSpPr/>
        <p:nvPr/>
      </p:nvGrpSpPr>
      <p:grpSpPr>
        <a:xfrm>
          <a:off x="0" y="0"/>
          <a:ext cx="0" cy="0"/>
          <a:chOff x="0" y="0"/>
          <a:chExt cx="0" cy="0"/>
        </a:xfrm>
      </p:grpSpPr>
      <p:grpSp>
        <p:nvGrpSpPr>
          <p:cNvPr id="590" name="Google Shape;590;p63"/>
          <p:cNvGrpSpPr/>
          <p:nvPr/>
        </p:nvGrpSpPr>
        <p:grpSpPr>
          <a:xfrm>
            <a:off x="281354" y="487940"/>
            <a:ext cx="11127544" cy="1020874"/>
            <a:chOff x="239151" y="502008"/>
            <a:chExt cx="11127544" cy="1020874"/>
          </a:xfrm>
        </p:grpSpPr>
        <p:grpSp>
          <p:nvGrpSpPr>
            <p:cNvPr id="591" name="Google Shape;591;p63"/>
            <p:cNvGrpSpPr/>
            <p:nvPr/>
          </p:nvGrpSpPr>
          <p:grpSpPr>
            <a:xfrm>
              <a:off x="239151" y="502008"/>
              <a:ext cx="11127544" cy="462538"/>
              <a:chOff x="239151" y="502008"/>
              <a:chExt cx="11127544" cy="462538"/>
            </a:xfrm>
          </p:grpSpPr>
          <p:sp>
            <p:nvSpPr>
              <p:cNvPr id="592" name="Google Shape;592;p63"/>
              <p:cNvSpPr txBox="1"/>
              <p:nvPr/>
            </p:nvSpPr>
            <p:spPr>
              <a:xfrm>
                <a:off x="239151" y="502008"/>
                <a:ext cx="9129933"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Arial Narrow"/>
                    <a:ea typeface="Arial Narrow"/>
                    <a:cs typeface="Arial Narrow"/>
                    <a:sym typeface="Arial Narrow"/>
                  </a:rPr>
                  <a:t>Introduction to Python</a:t>
                </a:r>
                <a:endParaRPr/>
              </a:p>
            </p:txBody>
          </p:sp>
          <p:sp>
            <p:nvSpPr>
              <p:cNvPr id="593" name="Google Shape;593;p63"/>
              <p:cNvSpPr/>
              <p:nvPr/>
            </p:nvSpPr>
            <p:spPr>
              <a:xfrm>
                <a:off x="295422" y="918827"/>
                <a:ext cx="11071273"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594" name="Google Shape;594;p63"/>
            <p:cNvSpPr txBox="1"/>
            <p:nvPr/>
          </p:nvSpPr>
          <p:spPr>
            <a:xfrm>
              <a:off x="1223889" y="1153550"/>
              <a:ext cx="8947053"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Comparison operators</a:t>
              </a:r>
              <a:endParaRPr/>
            </a:p>
          </p:txBody>
        </p:sp>
      </p:grpSp>
      <p:sp>
        <p:nvSpPr>
          <p:cNvPr id="595" name="Google Shape;595;p63"/>
          <p:cNvSpPr/>
          <p:nvPr/>
        </p:nvSpPr>
        <p:spPr>
          <a:xfrm>
            <a:off x="1166190" y="1745257"/>
            <a:ext cx="8441635" cy="39703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Comparison operators are used to compare values. It either returns True or False according to the condition.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Comparision operators in Python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Operator	Meaning	Example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&gt;	Greater that - True if left operand is greater than the right	x &gt; 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	Less that - True if left operand is less than the right	x &lt; 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Equal to - True if both operands are equal	x == 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Not equal to - True if operands are not equal	x != 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&gt;=	Greater than or equal to - True if left operand is greater than or equal to the right	x &gt;= 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	Less than or equal to - True if left operand is less than or equal to the right	x &lt;= y</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9" name="Shape 599"/>
        <p:cNvGrpSpPr/>
        <p:nvPr/>
      </p:nvGrpSpPr>
      <p:grpSpPr>
        <a:xfrm>
          <a:off x="0" y="0"/>
          <a:ext cx="0" cy="0"/>
          <a:chOff x="0" y="0"/>
          <a:chExt cx="0" cy="0"/>
        </a:xfrm>
      </p:grpSpPr>
      <p:grpSp>
        <p:nvGrpSpPr>
          <p:cNvPr id="600" name="Google Shape;600;p64"/>
          <p:cNvGrpSpPr/>
          <p:nvPr/>
        </p:nvGrpSpPr>
        <p:grpSpPr>
          <a:xfrm>
            <a:off x="281354" y="487940"/>
            <a:ext cx="11127544" cy="1020874"/>
            <a:chOff x="239151" y="502008"/>
            <a:chExt cx="11127544" cy="1020874"/>
          </a:xfrm>
        </p:grpSpPr>
        <p:grpSp>
          <p:nvGrpSpPr>
            <p:cNvPr id="601" name="Google Shape;601;p64"/>
            <p:cNvGrpSpPr/>
            <p:nvPr/>
          </p:nvGrpSpPr>
          <p:grpSpPr>
            <a:xfrm>
              <a:off x="239151" y="502008"/>
              <a:ext cx="11127544" cy="462538"/>
              <a:chOff x="239151" y="502008"/>
              <a:chExt cx="11127544" cy="462538"/>
            </a:xfrm>
          </p:grpSpPr>
          <p:sp>
            <p:nvSpPr>
              <p:cNvPr id="602" name="Google Shape;602;p64"/>
              <p:cNvSpPr txBox="1"/>
              <p:nvPr/>
            </p:nvSpPr>
            <p:spPr>
              <a:xfrm>
                <a:off x="239151" y="502008"/>
                <a:ext cx="9129933"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Arial Narrow"/>
                    <a:ea typeface="Arial Narrow"/>
                    <a:cs typeface="Arial Narrow"/>
                    <a:sym typeface="Arial Narrow"/>
                  </a:rPr>
                  <a:t>Introduction to Python</a:t>
                </a:r>
                <a:endParaRPr/>
              </a:p>
            </p:txBody>
          </p:sp>
          <p:sp>
            <p:nvSpPr>
              <p:cNvPr id="603" name="Google Shape;603;p64"/>
              <p:cNvSpPr/>
              <p:nvPr/>
            </p:nvSpPr>
            <p:spPr>
              <a:xfrm>
                <a:off x="295422" y="918827"/>
                <a:ext cx="11071273"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604" name="Google Shape;604;p64"/>
            <p:cNvSpPr txBox="1"/>
            <p:nvPr/>
          </p:nvSpPr>
          <p:spPr>
            <a:xfrm>
              <a:off x="1223889" y="1153550"/>
              <a:ext cx="8947053"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Example #2: Comparison operators in Python</a:t>
              </a:r>
              <a:endParaRPr/>
            </a:p>
          </p:txBody>
        </p:sp>
      </p:grpSp>
      <p:sp>
        <p:nvSpPr>
          <p:cNvPr id="605" name="Google Shape;605;p64"/>
          <p:cNvSpPr/>
          <p:nvPr/>
        </p:nvSpPr>
        <p:spPr>
          <a:xfrm>
            <a:off x="1987826" y="1595021"/>
            <a:ext cx="7301947" cy="501675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x = 10</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y = 12</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Output: x &gt; y is False</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print('x &gt; y  is',x&gt;y)</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Output: x &lt; y is True</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print('x &lt; y  is',x&lt;y)</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Output: x == y is False</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print('x == y is',x==y)</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Output: x != y is True</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print('x != y is',x!=y)</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Output: x &gt;= y is False</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print('x &gt;= y is',x&gt;=y)</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Output: x &lt;= y is True</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print('x &lt;= y is',x&lt;=y)</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grpSp>
        <p:nvGrpSpPr>
          <p:cNvPr id="610" name="Google Shape;610;p65"/>
          <p:cNvGrpSpPr/>
          <p:nvPr/>
        </p:nvGrpSpPr>
        <p:grpSpPr>
          <a:xfrm>
            <a:off x="281354" y="487940"/>
            <a:ext cx="11127544" cy="1020874"/>
            <a:chOff x="239151" y="502008"/>
            <a:chExt cx="11127544" cy="1020874"/>
          </a:xfrm>
        </p:grpSpPr>
        <p:grpSp>
          <p:nvGrpSpPr>
            <p:cNvPr id="611" name="Google Shape;611;p65"/>
            <p:cNvGrpSpPr/>
            <p:nvPr/>
          </p:nvGrpSpPr>
          <p:grpSpPr>
            <a:xfrm>
              <a:off x="239151" y="502008"/>
              <a:ext cx="11127544" cy="462538"/>
              <a:chOff x="239151" y="502008"/>
              <a:chExt cx="11127544" cy="462538"/>
            </a:xfrm>
          </p:grpSpPr>
          <p:sp>
            <p:nvSpPr>
              <p:cNvPr id="612" name="Google Shape;612;p65"/>
              <p:cNvSpPr txBox="1"/>
              <p:nvPr/>
            </p:nvSpPr>
            <p:spPr>
              <a:xfrm>
                <a:off x="239151" y="502008"/>
                <a:ext cx="9129933"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Arial Narrow"/>
                    <a:ea typeface="Arial Narrow"/>
                    <a:cs typeface="Arial Narrow"/>
                    <a:sym typeface="Arial Narrow"/>
                  </a:rPr>
                  <a:t>Introduction to Python</a:t>
                </a:r>
                <a:endParaRPr/>
              </a:p>
            </p:txBody>
          </p:sp>
          <p:sp>
            <p:nvSpPr>
              <p:cNvPr id="613" name="Google Shape;613;p65"/>
              <p:cNvSpPr/>
              <p:nvPr/>
            </p:nvSpPr>
            <p:spPr>
              <a:xfrm>
                <a:off x="295422" y="918827"/>
                <a:ext cx="11071273"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614" name="Google Shape;614;p65"/>
            <p:cNvSpPr txBox="1"/>
            <p:nvPr/>
          </p:nvSpPr>
          <p:spPr>
            <a:xfrm>
              <a:off x="1223889" y="1153550"/>
              <a:ext cx="8947053"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Logical operators</a:t>
              </a:r>
              <a:endParaRPr/>
            </a:p>
          </p:txBody>
        </p:sp>
      </p:grpSp>
      <p:sp>
        <p:nvSpPr>
          <p:cNvPr id="615" name="Google Shape;615;p65"/>
          <p:cNvSpPr/>
          <p:nvPr/>
        </p:nvSpPr>
        <p:spPr>
          <a:xfrm>
            <a:off x="1245704" y="1641187"/>
            <a:ext cx="8839200" cy="49859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500">
                <a:solidFill>
                  <a:schemeClr val="dk1"/>
                </a:solidFill>
                <a:latin typeface="Calibri"/>
                <a:ea typeface="Calibri"/>
                <a:cs typeface="Calibri"/>
                <a:sym typeface="Calibri"/>
              </a:rPr>
              <a:t>Logical operators are the and, or, not operators.</a:t>
            </a:r>
            <a:endParaRPr/>
          </a:p>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Logical operators in Python</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Operator	Meaning	Example</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and	True if both the operands are true	x and y</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or	True if either of the operands is true	x or y</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not	True if operand is false (complements the operand)	not x</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Example #3: Logical Operators in Python</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x = True</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y = False</a:t>
            </a:r>
            <a:endParaRPr/>
          </a:p>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 Output: x and y is False</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print('x and y is',x and y)</a:t>
            </a:r>
            <a:endParaRPr/>
          </a:p>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 Output: x or y is True</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print('x or y is',x or y)</a:t>
            </a:r>
            <a:endParaRPr/>
          </a:p>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 Output: not x is False</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print('not x is',not x)</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Here is the truth table for these operators.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9" name="Shape 619"/>
        <p:cNvGrpSpPr/>
        <p:nvPr/>
      </p:nvGrpSpPr>
      <p:grpSpPr>
        <a:xfrm>
          <a:off x="0" y="0"/>
          <a:ext cx="0" cy="0"/>
          <a:chOff x="0" y="0"/>
          <a:chExt cx="0" cy="0"/>
        </a:xfrm>
      </p:grpSpPr>
      <p:sp>
        <p:nvSpPr>
          <p:cNvPr id="620" name="Google Shape;620;p66"/>
          <p:cNvSpPr/>
          <p:nvPr/>
        </p:nvSpPr>
        <p:spPr>
          <a:xfrm>
            <a:off x="887895" y="1717456"/>
            <a:ext cx="6480313" cy="45243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Bitwise operators act on operands as if they were string of binary digits. It operates bit by bit, hence the name.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For example, 2 is 10 in binary and 7 is 111.</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 the table below: Let x = 10 (0000 1010 in binary) and y = 4 (0000 0100 in binary)</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Bitwise operators in Python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Operator	Meaning	Example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&amp;	Bitwise AND	x&amp; y = 0 (0000 0000)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Bitwise OR	x | y = 14 (0000 1110)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Bitwise NOT	~x = -11 (1111 0101)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Bitwise XOR	x ^ y = 14 (0000 1110)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&gt;&gt;	Bitwise right shift	x&gt;&gt; 2 = 2 (0000 0010)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&lt;&lt;	Bitwise left shift	x&lt;&lt; 2 = 40 (0010 1000)</a:t>
            </a:r>
            <a:endParaRPr/>
          </a:p>
        </p:txBody>
      </p:sp>
      <p:grpSp>
        <p:nvGrpSpPr>
          <p:cNvPr id="621" name="Google Shape;621;p66"/>
          <p:cNvGrpSpPr/>
          <p:nvPr/>
        </p:nvGrpSpPr>
        <p:grpSpPr>
          <a:xfrm>
            <a:off x="281354" y="487940"/>
            <a:ext cx="11127544" cy="1020874"/>
            <a:chOff x="239151" y="502008"/>
            <a:chExt cx="11127544" cy="1020874"/>
          </a:xfrm>
        </p:grpSpPr>
        <p:grpSp>
          <p:nvGrpSpPr>
            <p:cNvPr id="622" name="Google Shape;622;p66"/>
            <p:cNvGrpSpPr/>
            <p:nvPr/>
          </p:nvGrpSpPr>
          <p:grpSpPr>
            <a:xfrm>
              <a:off x="239151" y="502008"/>
              <a:ext cx="11127544" cy="462538"/>
              <a:chOff x="239151" y="502008"/>
              <a:chExt cx="11127544" cy="462538"/>
            </a:xfrm>
          </p:grpSpPr>
          <p:sp>
            <p:nvSpPr>
              <p:cNvPr id="623" name="Google Shape;623;p66"/>
              <p:cNvSpPr txBox="1"/>
              <p:nvPr/>
            </p:nvSpPr>
            <p:spPr>
              <a:xfrm>
                <a:off x="239151" y="502008"/>
                <a:ext cx="9129933"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Arial Narrow"/>
                    <a:ea typeface="Arial Narrow"/>
                    <a:cs typeface="Arial Narrow"/>
                    <a:sym typeface="Arial Narrow"/>
                  </a:rPr>
                  <a:t>Introduction to Python</a:t>
                </a:r>
                <a:endParaRPr/>
              </a:p>
            </p:txBody>
          </p:sp>
          <p:sp>
            <p:nvSpPr>
              <p:cNvPr id="624" name="Google Shape;624;p66"/>
              <p:cNvSpPr/>
              <p:nvPr/>
            </p:nvSpPr>
            <p:spPr>
              <a:xfrm>
                <a:off x="295422" y="918827"/>
                <a:ext cx="11071273"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625" name="Google Shape;625;p66"/>
            <p:cNvSpPr txBox="1"/>
            <p:nvPr/>
          </p:nvSpPr>
          <p:spPr>
            <a:xfrm>
              <a:off x="1223889" y="1153550"/>
              <a:ext cx="8947053"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Bitwise operators</a:t>
              </a:r>
              <a:endParaRPr/>
            </a:p>
          </p:txBody>
        </p:sp>
      </p:gr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9" name="Shape 629"/>
        <p:cNvGrpSpPr/>
        <p:nvPr/>
      </p:nvGrpSpPr>
      <p:grpSpPr>
        <a:xfrm>
          <a:off x="0" y="0"/>
          <a:ext cx="0" cy="0"/>
          <a:chOff x="0" y="0"/>
          <a:chExt cx="0" cy="0"/>
        </a:xfrm>
      </p:grpSpPr>
      <p:grpSp>
        <p:nvGrpSpPr>
          <p:cNvPr id="630" name="Google Shape;630;p67"/>
          <p:cNvGrpSpPr/>
          <p:nvPr/>
        </p:nvGrpSpPr>
        <p:grpSpPr>
          <a:xfrm>
            <a:off x="281354" y="487940"/>
            <a:ext cx="11127544" cy="1020874"/>
            <a:chOff x="239151" y="502008"/>
            <a:chExt cx="11127544" cy="1020874"/>
          </a:xfrm>
        </p:grpSpPr>
        <p:grpSp>
          <p:nvGrpSpPr>
            <p:cNvPr id="631" name="Google Shape;631;p67"/>
            <p:cNvGrpSpPr/>
            <p:nvPr/>
          </p:nvGrpSpPr>
          <p:grpSpPr>
            <a:xfrm>
              <a:off x="239151" y="502008"/>
              <a:ext cx="11127544" cy="462538"/>
              <a:chOff x="239151" y="502008"/>
              <a:chExt cx="11127544" cy="462538"/>
            </a:xfrm>
          </p:grpSpPr>
          <p:sp>
            <p:nvSpPr>
              <p:cNvPr id="632" name="Google Shape;632;p67"/>
              <p:cNvSpPr txBox="1"/>
              <p:nvPr/>
            </p:nvSpPr>
            <p:spPr>
              <a:xfrm>
                <a:off x="239151" y="502008"/>
                <a:ext cx="9129933"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Arial Narrow"/>
                    <a:ea typeface="Arial Narrow"/>
                    <a:cs typeface="Arial Narrow"/>
                    <a:sym typeface="Arial Narrow"/>
                  </a:rPr>
                  <a:t>Introduction to Python</a:t>
                </a:r>
                <a:endParaRPr/>
              </a:p>
            </p:txBody>
          </p:sp>
          <p:sp>
            <p:nvSpPr>
              <p:cNvPr id="633" name="Google Shape;633;p67"/>
              <p:cNvSpPr/>
              <p:nvPr/>
            </p:nvSpPr>
            <p:spPr>
              <a:xfrm>
                <a:off x="295422" y="918827"/>
                <a:ext cx="11071273"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634" name="Google Shape;634;p67"/>
            <p:cNvSpPr txBox="1"/>
            <p:nvPr/>
          </p:nvSpPr>
          <p:spPr>
            <a:xfrm>
              <a:off x="1223889" y="1153550"/>
              <a:ext cx="8947053"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What is Name in Python?</a:t>
              </a:r>
              <a:endParaRPr/>
            </a:p>
          </p:txBody>
        </p:sp>
      </p:grpSp>
      <p:sp>
        <p:nvSpPr>
          <p:cNvPr id="635" name="Google Shape;635;p67"/>
          <p:cNvSpPr/>
          <p:nvPr/>
        </p:nvSpPr>
        <p:spPr>
          <a:xfrm>
            <a:off x="1232452" y="1748641"/>
            <a:ext cx="8825948" cy="31393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If you have ever read 'The Zen of Python' (type "import this" in Python interpreter), the last line states, Namespaces are one honking great idea -- let's do more of those! So what are these mysterious namespaces? Let us first look at what name is.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Name (also called identifier) is simply a name given to objects. Everything in Python is an object. Name is a way to access the underlying object.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For example, when we do the assignment a = 2, here 2 is an object stored in memory and a is the name we associate it with. We can get the address (in RAM) of some object through the built-in function, id(). Let's check it.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6" name="Google Shape;636;p67"/>
          <p:cNvSpPr/>
          <p:nvPr/>
        </p:nvSpPr>
        <p:spPr>
          <a:xfrm>
            <a:off x="1285461" y="4703370"/>
            <a:ext cx="60960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Note: You may get different value of ida = 2# Output: id(2)= 10919424print('id(2) =', id(2))# Output: id(a) = 10919424print('id(a) =', id(a)</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0" name="Shape 640"/>
        <p:cNvGrpSpPr/>
        <p:nvPr/>
      </p:nvGrpSpPr>
      <p:grpSpPr>
        <a:xfrm>
          <a:off x="0" y="0"/>
          <a:ext cx="0" cy="0"/>
          <a:chOff x="0" y="0"/>
          <a:chExt cx="0" cy="0"/>
        </a:xfrm>
      </p:grpSpPr>
      <p:grpSp>
        <p:nvGrpSpPr>
          <p:cNvPr id="641" name="Google Shape;641;p68"/>
          <p:cNvGrpSpPr/>
          <p:nvPr/>
        </p:nvGrpSpPr>
        <p:grpSpPr>
          <a:xfrm>
            <a:off x="281354" y="487940"/>
            <a:ext cx="11127544" cy="1020874"/>
            <a:chOff x="239151" y="502008"/>
            <a:chExt cx="11127544" cy="1020874"/>
          </a:xfrm>
        </p:grpSpPr>
        <p:grpSp>
          <p:nvGrpSpPr>
            <p:cNvPr id="642" name="Google Shape;642;p68"/>
            <p:cNvGrpSpPr/>
            <p:nvPr/>
          </p:nvGrpSpPr>
          <p:grpSpPr>
            <a:xfrm>
              <a:off x="239151" y="502008"/>
              <a:ext cx="11127544" cy="462538"/>
              <a:chOff x="239151" y="502008"/>
              <a:chExt cx="11127544" cy="462538"/>
            </a:xfrm>
          </p:grpSpPr>
          <p:sp>
            <p:nvSpPr>
              <p:cNvPr id="643" name="Google Shape;643;p68"/>
              <p:cNvSpPr txBox="1"/>
              <p:nvPr/>
            </p:nvSpPr>
            <p:spPr>
              <a:xfrm>
                <a:off x="239151" y="502008"/>
                <a:ext cx="9129933"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Arial Narrow"/>
                    <a:ea typeface="Arial Narrow"/>
                    <a:cs typeface="Arial Narrow"/>
                    <a:sym typeface="Arial Narrow"/>
                  </a:rPr>
                  <a:t>Introduction to Python</a:t>
                </a:r>
                <a:endParaRPr/>
              </a:p>
            </p:txBody>
          </p:sp>
          <p:sp>
            <p:nvSpPr>
              <p:cNvPr id="644" name="Google Shape;644;p68"/>
              <p:cNvSpPr/>
              <p:nvPr/>
            </p:nvSpPr>
            <p:spPr>
              <a:xfrm>
                <a:off x="295422" y="918827"/>
                <a:ext cx="11071273"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645" name="Google Shape;645;p68"/>
            <p:cNvSpPr txBox="1"/>
            <p:nvPr/>
          </p:nvSpPr>
          <p:spPr>
            <a:xfrm>
              <a:off x="1223889" y="1153550"/>
              <a:ext cx="8947053"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What is Name in Python?</a:t>
              </a:r>
              <a:endParaRPr/>
            </a:p>
          </p:txBody>
        </p:sp>
      </p:grpSp>
      <p:sp>
        <p:nvSpPr>
          <p:cNvPr id="646" name="Google Shape;646;p68"/>
          <p:cNvSpPr/>
          <p:nvPr/>
        </p:nvSpPr>
        <p:spPr>
          <a:xfrm>
            <a:off x="1179444" y="3723861"/>
            <a:ext cx="12192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252830"/>
              </a:buClr>
              <a:buSzPts val="1200"/>
              <a:buFont typeface="Open Sans"/>
              <a:buNone/>
            </a:pPr>
            <a:r>
              <a:rPr b="0" i="0" lang="en-US" sz="1200" u="none" cap="none" strike="noStrike">
                <a:solidFill>
                  <a:srgbClr val="252830"/>
                </a:solidFill>
                <a:latin typeface="Open Sans"/>
                <a:ea typeface="Open Sans"/>
                <a:cs typeface="Open Sans"/>
                <a:sym typeface="Open Sans"/>
              </a:rPr>
              <a:t>What is happening in the above sequence of steps? A diagram will help us explain this.</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52830"/>
              </a:buClr>
              <a:buSzPts val="1200"/>
              <a:buFont typeface="Open Sans"/>
              <a:buNone/>
            </a:pPr>
            <a:r>
              <a:rPr b="0" i="0" lang="en-US" sz="1200" u="none" cap="none" strike="noStrike">
                <a:solidFill>
                  <a:srgbClr val="252830"/>
                </a:solidFill>
                <a:latin typeface="Open Sans"/>
                <a:ea typeface="Open Sans"/>
                <a:cs typeface="Open Sans"/>
                <a:sym typeface="Open Sans"/>
              </a:rPr>
              <a:t>  </a:t>
            </a:r>
            <a:r>
              <a:rPr b="0" i="0" lang="en-US" sz="13200" u="none" cap="none" strike="noStrike">
                <a:solidFill>
                  <a:srgbClr val="252830"/>
                </a:solidFill>
                <a:latin typeface="Open Sans"/>
                <a:ea typeface="Open Sans"/>
                <a:cs typeface="Open Sans"/>
                <a:sym typeface="Open Sans"/>
              </a:rPr>
              <a:t>              </a:t>
            </a:r>
            <a:endParaRPr b="0" i="0" sz="1800" u="none" cap="none" strike="noStrike">
              <a:solidFill>
                <a:schemeClr val="dk1"/>
              </a:solidFill>
              <a:latin typeface="Arial"/>
              <a:ea typeface="Arial"/>
              <a:cs typeface="Arial"/>
              <a:sym typeface="Arial"/>
            </a:endParaRPr>
          </a:p>
        </p:txBody>
      </p:sp>
      <p:pic>
        <p:nvPicPr>
          <p:cNvPr descr="Memory diagram of a variable" id="647" name="Google Shape;647;p68"/>
          <p:cNvPicPr preferRelativeResize="0"/>
          <p:nvPr/>
        </p:nvPicPr>
        <p:blipFill rotWithShape="1">
          <a:blip r:embed="rId3">
            <a:alphaModFix/>
          </a:blip>
          <a:srcRect b="0" l="0" r="0" t="0"/>
          <a:stretch/>
        </p:blipFill>
        <p:spPr>
          <a:xfrm>
            <a:off x="1261994" y="2809461"/>
            <a:ext cx="6010275" cy="2095500"/>
          </a:xfrm>
          <a:prstGeom prst="rect">
            <a:avLst/>
          </a:prstGeom>
          <a:noFill/>
          <a:ln>
            <a:noFill/>
          </a:ln>
        </p:spPr>
      </p:pic>
      <p:sp>
        <p:nvSpPr>
          <p:cNvPr id="648" name="Google Shape;648;p68"/>
          <p:cNvSpPr/>
          <p:nvPr/>
        </p:nvSpPr>
        <p:spPr>
          <a:xfrm>
            <a:off x="821635" y="2032409"/>
            <a:ext cx="993913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252830"/>
                </a:solidFill>
                <a:latin typeface="Open Sans"/>
                <a:ea typeface="Open Sans"/>
                <a:cs typeface="Open Sans"/>
                <a:sym typeface="Open Sans"/>
              </a:rPr>
              <a:t>What is happening in the above sequence of steps? A diagram will help us explain this.</a:t>
            </a:r>
            <a:endParaRPr sz="1800">
              <a:solidFill>
                <a:schemeClr val="dk1"/>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2" name="Shape 652"/>
        <p:cNvGrpSpPr/>
        <p:nvPr/>
      </p:nvGrpSpPr>
      <p:grpSpPr>
        <a:xfrm>
          <a:off x="0" y="0"/>
          <a:ext cx="0" cy="0"/>
          <a:chOff x="0" y="0"/>
          <a:chExt cx="0" cy="0"/>
        </a:xfrm>
      </p:grpSpPr>
      <p:sp>
        <p:nvSpPr>
          <p:cNvPr id="653" name="Google Shape;653;p69"/>
          <p:cNvSpPr/>
          <p:nvPr/>
        </p:nvSpPr>
        <p:spPr>
          <a:xfrm>
            <a:off x="2173357" y="1458391"/>
            <a:ext cx="7301948" cy="424731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Initially, an object 2 is created and the name a is associated with it, when we do a = a+1, a new object 3 is created and now a associates with this object.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Note that id(a) and id(3) have same values.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Furthermore, when we do b = 2, the new name b gets associated with the previous object 2.</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This is efficient as Python doesn't have to create a new duplicate object. This dynamic nature of name binding makes Python powerful; a name could refer to any type of object.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&gt;&gt;&gt; a = 5</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&gt;&gt;&gt; a = 'Hello World!'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&gt;&gt;&gt; a = [1,2,3]</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7" name="Shape 657"/>
        <p:cNvGrpSpPr/>
        <p:nvPr/>
      </p:nvGrpSpPr>
      <p:grpSpPr>
        <a:xfrm>
          <a:off x="0" y="0"/>
          <a:ext cx="0" cy="0"/>
          <a:chOff x="0" y="0"/>
          <a:chExt cx="0" cy="0"/>
        </a:xfrm>
      </p:grpSpPr>
      <p:sp>
        <p:nvSpPr>
          <p:cNvPr id="658" name="Google Shape;658;p70"/>
          <p:cNvSpPr/>
          <p:nvPr/>
        </p:nvSpPr>
        <p:spPr>
          <a:xfrm>
            <a:off x="265043" y="1770325"/>
            <a:ext cx="10800522" cy="455509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So now that we understand what names are, we can move on to the concept of namespaces.</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To simply put it, namespace is a collection of names.</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In Python, you can imagine a namespace as a mapping of every name, you have defined, to corresponding objects.</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Different namespaces can co-exist at a given time but are completely isolated.</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A namespace containing all the built-in names is created when we start the Python interpreter and exists as long we don't exit.</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This is the reason that built-in functions like id(), print() etc. are always available to us from any part of the program. Each module creates its own global namespace.</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These different namespaces are isolated. Hence, the same name that may exist in different modules do not collide.</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Modules can have various functions and classes. A local namespace is created when a function is called, which has all the names defined in it. Similar, is the case with class. Following diagram may help to clarify this concept.</a:t>
            </a:r>
            <a:endParaRPr/>
          </a:p>
        </p:txBody>
      </p:sp>
      <p:grpSp>
        <p:nvGrpSpPr>
          <p:cNvPr id="659" name="Google Shape;659;p70"/>
          <p:cNvGrpSpPr/>
          <p:nvPr/>
        </p:nvGrpSpPr>
        <p:grpSpPr>
          <a:xfrm>
            <a:off x="281354" y="487940"/>
            <a:ext cx="11127544" cy="1020874"/>
            <a:chOff x="239151" y="502008"/>
            <a:chExt cx="11127544" cy="1020874"/>
          </a:xfrm>
        </p:grpSpPr>
        <p:grpSp>
          <p:nvGrpSpPr>
            <p:cNvPr id="660" name="Google Shape;660;p70"/>
            <p:cNvGrpSpPr/>
            <p:nvPr/>
          </p:nvGrpSpPr>
          <p:grpSpPr>
            <a:xfrm>
              <a:off x="239151" y="502008"/>
              <a:ext cx="11127544" cy="462538"/>
              <a:chOff x="239151" y="502008"/>
              <a:chExt cx="11127544" cy="462538"/>
            </a:xfrm>
          </p:grpSpPr>
          <p:sp>
            <p:nvSpPr>
              <p:cNvPr id="661" name="Google Shape;661;p70"/>
              <p:cNvSpPr txBox="1"/>
              <p:nvPr/>
            </p:nvSpPr>
            <p:spPr>
              <a:xfrm>
                <a:off x="239151" y="502008"/>
                <a:ext cx="9129933"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Arial Narrow"/>
                    <a:ea typeface="Arial Narrow"/>
                    <a:cs typeface="Arial Narrow"/>
                    <a:sym typeface="Arial Narrow"/>
                  </a:rPr>
                  <a:t>Introduction to Python</a:t>
                </a:r>
                <a:endParaRPr/>
              </a:p>
            </p:txBody>
          </p:sp>
          <p:sp>
            <p:nvSpPr>
              <p:cNvPr id="662" name="Google Shape;662;p70"/>
              <p:cNvSpPr/>
              <p:nvPr/>
            </p:nvSpPr>
            <p:spPr>
              <a:xfrm>
                <a:off x="295422" y="918827"/>
                <a:ext cx="11071273"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663" name="Google Shape;663;p70"/>
            <p:cNvSpPr txBox="1"/>
            <p:nvPr/>
          </p:nvSpPr>
          <p:spPr>
            <a:xfrm>
              <a:off x="1223889" y="1153550"/>
              <a:ext cx="8947053"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What is a Namespace in Python?</a:t>
              </a:r>
              <a:endParaRPr/>
            </a:p>
          </p:txBody>
        </p:sp>
      </p:gr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7" name="Shape 667"/>
        <p:cNvGrpSpPr/>
        <p:nvPr/>
      </p:nvGrpSpPr>
      <p:grpSpPr>
        <a:xfrm>
          <a:off x="0" y="0"/>
          <a:ext cx="0" cy="0"/>
          <a:chOff x="0" y="0"/>
          <a:chExt cx="0" cy="0"/>
        </a:xfrm>
      </p:grpSpPr>
      <p:pic>
        <p:nvPicPr>
          <p:cNvPr descr="Nested Namespaces in Python Programming" id="668" name="Google Shape;668;p71"/>
          <p:cNvPicPr preferRelativeResize="0"/>
          <p:nvPr/>
        </p:nvPicPr>
        <p:blipFill rotWithShape="1">
          <a:blip r:embed="rId3">
            <a:alphaModFix/>
          </a:blip>
          <a:srcRect b="0" l="0" r="0" t="0"/>
          <a:stretch/>
        </p:blipFill>
        <p:spPr>
          <a:xfrm>
            <a:off x="2618132" y="1871455"/>
            <a:ext cx="6194563" cy="4095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grpSp>
        <p:nvGrpSpPr>
          <p:cNvPr id="134" name="Google Shape;134;p18"/>
          <p:cNvGrpSpPr/>
          <p:nvPr/>
        </p:nvGrpSpPr>
        <p:grpSpPr>
          <a:xfrm>
            <a:off x="239151" y="502008"/>
            <a:ext cx="11127544" cy="1020874"/>
            <a:chOff x="239151" y="502008"/>
            <a:chExt cx="11127544" cy="1020874"/>
          </a:xfrm>
        </p:grpSpPr>
        <p:grpSp>
          <p:nvGrpSpPr>
            <p:cNvPr id="135" name="Google Shape;135;p18"/>
            <p:cNvGrpSpPr/>
            <p:nvPr/>
          </p:nvGrpSpPr>
          <p:grpSpPr>
            <a:xfrm>
              <a:off x="239151" y="502008"/>
              <a:ext cx="11127544" cy="462538"/>
              <a:chOff x="239151" y="502008"/>
              <a:chExt cx="11127544" cy="462538"/>
            </a:xfrm>
          </p:grpSpPr>
          <p:sp>
            <p:nvSpPr>
              <p:cNvPr id="136" name="Google Shape;136;p18"/>
              <p:cNvSpPr txBox="1"/>
              <p:nvPr/>
            </p:nvSpPr>
            <p:spPr>
              <a:xfrm>
                <a:off x="239151" y="502008"/>
                <a:ext cx="9129933"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Arial Narrow"/>
                    <a:ea typeface="Arial Narrow"/>
                    <a:cs typeface="Arial Narrow"/>
                    <a:sym typeface="Arial Narrow"/>
                  </a:rPr>
                  <a:t>Introduction to Python</a:t>
                </a:r>
                <a:endParaRPr/>
              </a:p>
            </p:txBody>
          </p:sp>
          <p:sp>
            <p:nvSpPr>
              <p:cNvPr id="137" name="Google Shape;137;p18"/>
              <p:cNvSpPr/>
              <p:nvPr/>
            </p:nvSpPr>
            <p:spPr>
              <a:xfrm>
                <a:off x="295422" y="918827"/>
                <a:ext cx="11071273"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38" name="Google Shape;138;p18"/>
            <p:cNvSpPr txBox="1"/>
            <p:nvPr/>
          </p:nvSpPr>
          <p:spPr>
            <a:xfrm>
              <a:off x="1223889" y="1153550"/>
              <a:ext cx="8947053"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Hello World Example</a:t>
              </a:r>
              <a:endParaRPr/>
            </a:p>
          </p:txBody>
        </p:sp>
      </p:grpSp>
      <p:sp>
        <p:nvSpPr>
          <p:cNvPr id="139" name="Google Shape;139;p18"/>
          <p:cNvSpPr/>
          <p:nvPr/>
        </p:nvSpPr>
        <p:spPr>
          <a:xfrm>
            <a:off x="168813" y="1764390"/>
            <a:ext cx="12023187" cy="43396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Now that we have Python up and running, we can continue on to write our first Python program.</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Type the following code in any text editor or an IDE and save it as helloWorld.py</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print("Hello world!")</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Now at the command window, go to the location of this file. You can use the cd command to change directory.</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To run the script, type python helloWorld.py in the command window. We should be able to see the output as follows:</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Hello world!</a:t>
            </a:r>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If you are using PyScripter, there is a green arrow button on top. Press that button or press Ctrl+F9 on your keyboard to run the program.</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In this program we have used the built-in function print(), to print out a string to the screen. String is the value inside the quotation marks, i.e. Hello world! . Now try printing out your name by modifying this program.</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Congratulations! You just wrote your first program in Python.</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As we can see, it was pretty easy. This is the beauty of Python programming language.</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Check out these examples to learn more:</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Python Program to Print Hello world!</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2" name="Shape 672"/>
        <p:cNvGrpSpPr/>
        <p:nvPr/>
      </p:nvGrpSpPr>
      <p:grpSpPr>
        <a:xfrm>
          <a:off x="0" y="0"/>
          <a:ext cx="0" cy="0"/>
          <a:chOff x="0" y="0"/>
          <a:chExt cx="0" cy="0"/>
        </a:xfrm>
      </p:grpSpPr>
      <p:sp>
        <p:nvSpPr>
          <p:cNvPr id="673" name="Google Shape;673;p72"/>
          <p:cNvSpPr/>
          <p:nvPr/>
        </p:nvSpPr>
        <p:spPr>
          <a:xfrm>
            <a:off x="689112" y="2054739"/>
            <a:ext cx="9700591" cy="34163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252830"/>
                </a:solidFill>
                <a:latin typeface="Open Sans"/>
                <a:ea typeface="Open Sans"/>
                <a:cs typeface="Open Sans"/>
                <a:sym typeface="Open Sans"/>
              </a:rPr>
              <a:t>Python Variable Scope</a:t>
            </a:r>
            <a:endParaRPr/>
          </a:p>
          <a:p>
            <a:pPr indent="0" lvl="0" marL="0" marR="0" rtl="0" algn="l">
              <a:spcBef>
                <a:spcPts val="0"/>
              </a:spcBef>
              <a:spcAft>
                <a:spcPts val="0"/>
              </a:spcAft>
              <a:buNone/>
            </a:pPr>
            <a:r>
              <a:rPr lang="en-US" sz="1800">
                <a:solidFill>
                  <a:srgbClr val="252830"/>
                </a:solidFill>
                <a:latin typeface="Open Sans"/>
                <a:ea typeface="Open Sans"/>
                <a:cs typeface="Open Sans"/>
                <a:sym typeface="Open Sans"/>
              </a:rPr>
              <a:t>Although there are various unique namespaces defined, we may not be able to access all of them from every part of the program. The concept of scope comes into play.</a:t>
            </a:r>
            <a:endParaRPr/>
          </a:p>
          <a:p>
            <a:pPr indent="0" lvl="0" marL="0" marR="0" rtl="0" algn="l">
              <a:spcBef>
                <a:spcPts val="0"/>
              </a:spcBef>
              <a:spcAft>
                <a:spcPts val="0"/>
              </a:spcAft>
              <a:buNone/>
            </a:pPr>
            <a:r>
              <a:rPr lang="en-US" sz="1800">
                <a:solidFill>
                  <a:srgbClr val="252830"/>
                </a:solidFill>
                <a:latin typeface="Open Sans"/>
                <a:ea typeface="Open Sans"/>
                <a:cs typeface="Open Sans"/>
                <a:sym typeface="Open Sans"/>
              </a:rPr>
              <a:t>Scope is the portion of the program from where a namespace can be accessed directly without any prefix.</a:t>
            </a:r>
            <a:endParaRPr/>
          </a:p>
          <a:p>
            <a:pPr indent="0" lvl="0" marL="0" marR="0" rtl="0" algn="l">
              <a:spcBef>
                <a:spcPts val="0"/>
              </a:spcBef>
              <a:spcAft>
                <a:spcPts val="0"/>
              </a:spcAft>
              <a:buNone/>
            </a:pPr>
            <a:r>
              <a:rPr lang="en-US" sz="1800">
                <a:solidFill>
                  <a:srgbClr val="252830"/>
                </a:solidFill>
                <a:latin typeface="Open Sans"/>
                <a:ea typeface="Open Sans"/>
                <a:cs typeface="Open Sans"/>
                <a:sym typeface="Open Sans"/>
              </a:rPr>
              <a:t>At any given moment, there are at least three nested scopes.</a:t>
            </a:r>
            <a:endParaRPr/>
          </a:p>
          <a:p>
            <a:pPr indent="-114300" lvl="0" marL="0" marR="0" rtl="0" algn="l">
              <a:spcBef>
                <a:spcPts val="0"/>
              </a:spcBef>
              <a:spcAft>
                <a:spcPts val="0"/>
              </a:spcAft>
              <a:buClr>
                <a:srgbClr val="252830"/>
              </a:buClr>
              <a:buSzPts val="1800"/>
              <a:buFont typeface="Calibri"/>
              <a:buAutoNum type="arabicPeriod"/>
            </a:pPr>
            <a:r>
              <a:rPr lang="en-US" sz="1800">
                <a:solidFill>
                  <a:srgbClr val="252830"/>
                </a:solidFill>
                <a:latin typeface="Open Sans"/>
                <a:ea typeface="Open Sans"/>
                <a:cs typeface="Open Sans"/>
                <a:sym typeface="Open Sans"/>
              </a:rPr>
              <a:t>Scope of the current function which has local names</a:t>
            </a:r>
            <a:endParaRPr/>
          </a:p>
          <a:p>
            <a:pPr indent="-114300" lvl="0" marL="0" marR="0" rtl="0" algn="l">
              <a:spcBef>
                <a:spcPts val="0"/>
              </a:spcBef>
              <a:spcAft>
                <a:spcPts val="0"/>
              </a:spcAft>
              <a:buClr>
                <a:srgbClr val="252830"/>
              </a:buClr>
              <a:buSzPts val="1800"/>
              <a:buFont typeface="Calibri"/>
              <a:buAutoNum type="arabicPeriod"/>
            </a:pPr>
            <a:r>
              <a:rPr lang="en-US" sz="1800">
                <a:solidFill>
                  <a:srgbClr val="252830"/>
                </a:solidFill>
                <a:latin typeface="Open Sans"/>
                <a:ea typeface="Open Sans"/>
                <a:cs typeface="Open Sans"/>
                <a:sym typeface="Open Sans"/>
              </a:rPr>
              <a:t>Scope of the module which has global names</a:t>
            </a:r>
            <a:endParaRPr/>
          </a:p>
          <a:p>
            <a:pPr indent="-114300" lvl="0" marL="0" marR="0" rtl="0" algn="l">
              <a:spcBef>
                <a:spcPts val="0"/>
              </a:spcBef>
              <a:spcAft>
                <a:spcPts val="0"/>
              </a:spcAft>
              <a:buClr>
                <a:srgbClr val="252830"/>
              </a:buClr>
              <a:buSzPts val="1800"/>
              <a:buFont typeface="Calibri"/>
              <a:buAutoNum type="arabicPeriod"/>
            </a:pPr>
            <a:r>
              <a:rPr lang="en-US" sz="1800">
                <a:solidFill>
                  <a:srgbClr val="252830"/>
                </a:solidFill>
                <a:latin typeface="Open Sans"/>
                <a:ea typeface="Open Sans"/>
                <a:cs typeface="Open Sans"/>
                <a:sym typeface="Open Sans"/>
              </a:rPr>
              <a:t>Outermost scope which has built-in names</a:t>
            </a:r>
            <a:endParaRPr/>
          </a:p>
          <a:p>
            <a:pPr indent="0" lvl="0" marL="0" marR="0" rtl="0" algn="l">
              <a:spcBef>
                <a:spcPts val="0"/>
              </a:spcBef>
              <a:spcAft>
                <a:spcPts val="0"/>
              </a:spcAft>
              <a:buNone/>
            </a:pPr>
            <a:r>
              <a:rPr lang="en-US" sz="1800">
                <a:solidFill>
                  <a:srgbClr val="252830"/>
                </a:solidFill>
                <a:latin typeface="Open Sans"/>
                <a:ea typeface="Open Sans"/>
                <a:cs typeface="Open Sans"/>
                <a:sym typeface="Open Sans"/>
              </a:rPr>
              <a:t>When a reference is made inside a function, the name is searched in the local namespace, then in the global namespace and finally in the built-in namespace.</a:t>
            </a:r>
            <a:endParaRPr/>
          </a:p>
          <a:p>
            <a:pPr indent="0" lvl="0" marL="0" marR="0" rtl="0" algn="l">
              <a:spcBef>
                <a:spcPts val="0"/>
              </a:spcBef>
              <a:spcAft>
                <a:spcPts val="0"/>
              </a:spcAft>
              <a:buNone/>
            </a:pPr>
            <a:r>
              <a:rPr lang="en-US" sz="1800">
                <a:solidFill>
                  <a:srgbClr val="252830"/>
                </a:solidFill>
                <a:latin typeface="Open Sans"/>
                <a:ea typeface="Open Sans"/>
                <a:cs typeface="Open Sans"/>
                <a:sym typeface="Open Sans"/>
              </a:rPr>
              <a:t>If there is a function inside another function, a new scope is nested inside the local scope.</a:t>
            </a:r>
            <a:endParaRPr b="0" i="0" sz="1800">
              <a:solidFill>
                <a:srgbClr val="252830"/>
              </a:solidFill>
              <a:latin typeface="Open Sans"/>
              <a:ea typeface="Open Sans"/>
              <a:cs typeface="Open Sans"/>
              <a:sym typeface="Open Sans"/>
            </a:endParaRPr>
          </a:p>
        </p:txBody>
      </p:sp>
      <p:grpSp>
        <p:nvGrpSpPr>
          <p:cNvPr id="674" name="Google Shape;674;p72"/>
          <p:cNvGrpSpPr/>
          <p:nvPr/>
        </p:nvGrpSpPr>
        <p:grpSpPr>
          <a:xfrm>
            <a:off x="281354" y="487940"/>
            <a:ext cx="11127544" cy="1020874"/>
            <a:chOff x="239151" y="502008"/>
            <a:chExt cx="11127544" cy="1020874"/>
          </a:xfrm>
        </p:grpSpPr>
        <p:grpSp>
          <p:nvGrpSpPr>
            <p:cNvPr id="675" name="Google Shape;675;p72"/>
            <p:cNvGrpSpPr/>
            <p:nvPr/>
          </p:nvGrpSpPr>
          <p:grpSpPr>
            <a:xfrm>
              <a:off x="239151" y="502008"/>
              <a:ext cx="11127544" cy="462538"/>
              <a:chOff x="239151" y="502008"/>
              <a:chExt cx="11127544" cy="462538"/>
            </a:xfrm>
          </p:grpSpPr>
          <p:sp>
            <p:nvSpPr>
              <p:cNvPr id="676" name="Google Shape;676;p72"/>
              <p:cNvSpPr txBox="1"/>
              <p:nvPr/>
            </p:nvSpPr>
            <p:spPr>
              <a:xfrm>
                <a:off x="239151" y="502008"/>
                <a:ext cx="9129933"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Arial Narrow"/>
                    <a:ea typeface="Arial Narrow"/>
                    <a:cs typeface="Arial Narrow"/>
                    <a:sym typeface="Arial Narrow"/>
                  </a:rPr>
                  <a:t>Introduction to Python</a:t>
                </a:r>
                <a:endParaRPr/>
              </a:p>
            </p:txBody>
          </p:sp>
          <p:sp>
            <p:nvSpPr>
              <p:cNvPr id="677" name="Google Shape;677;p72"/>
              <p:cNvSpPr/>
              <p:nvPr/>
            </p:nvSpPr>
            <p:spPr>
              <a:xfrm>
                <a:off x="295422" y="918827"/>
                <a:ext cx="11071273"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678" name="Google Shape;678;p72"/>
            <p:cNvSpPr txBox="1"/>
            <p:nvPr/>
          </p:nvSpPr>
          <p:spPr>
            <a:xfrm>
              <a:off x="1223889" y="1153550"/>
              <a:ext cx="8947053"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What is a Namespace in Python?</a:t>
              </a:r>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2" name="Shape 682"/>
        <p:cNvGrpSpPr/>
        <p:nvPr/>
      </p:nvGrpSpPr>
      <p:grpSpPr>
        <a:xfrm>
          <a:off x="0" y="0"/>
          <a:ext cx="0" cy="0"/>
          <a:chOff x="0" y="0"/>
          <a:chExt cx="0" cy="0"/>
        </a:xfrm>
      </p:grpSpPr>
      <p:sp>
        <p:nvSpPr>
          <p:cNvPr id="683" name="Google Shape;683;p73"/>
          <p:cNvSpPr txBox="1"/>
          <p:nvPr/>
        </p:nvSpPr>
        <p:spPr>
          <a:xfrm>
            <a:off x="4081670" y="2809461"/>
            <a:ext cx="6202017" cy="126188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7600">
                <a:solidFill>
                  <a:schemeClr val="dk1"/>
                </a:solidFill>
                <a:latin typeface="Calibri"/>
                <a:ea typeface="Calibri"/>
                <a:cs typeface="Calibri"/>
                <a:sym typeface="Calibri"/>
              </a:rPr>
              <a:t>The End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7" name="Shape 687"/>
        <p:cNvGrpSpPr/>
        <p:nvPr/>
      </p:nvGrpSpPr>
      <p:grpSpPr>
        <a:xfrm>
          <a:off x="0" y="0"/>
          <a:ext cx="0" cy="0"/>
          <a:chOff x="0" y="0"/>
          <a:chExt cx="0" cy="0"/>
        </a:xfrm>
      </p:grpSpPr>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1" name="Shape 691"/>
        <p:cNvGrpSpPr/>
        <p:nvPr/>
      </p:nvGrpSpPr>
      <p:grpSpPr>
        <a:xfrm>
          <a:off x="0" y="0"/>
          <a:ext cx="0" cy="0"/>
          <a:chOff x="0" y="0"/>
          <a:chExt cx="0" cy="0"/>
        </a:xfrm>
      </p:grpSpPr>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5" name="Shape 695"/>
        <p:cNvGrpSpPr/>
        <p:nvPr/>
      </p:nvGrpSpPr>
      <p:grpSpPr>
        <a:xfrm>
          <a:off x="0" y="0"/>
          <a:ext cx="0" cy="0"/>
          <a:chOff x="0" y="0"/>
          <a:chExt cx="0" cy="0"/>
        </a:xfrm>
      </p:grpSpPr>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9" name="Shape 699"/>
        <p:cNvGrpSpPr/>
        <p:nvPr/>
      </p:nvGrpSpPr>
      <p:grpSpPr>
        <a:xfrm>
          <a:off x="0" y="0"/>
          <a:ext cx="0" cy="0"/>
          <a:chOff x="0" y="0"/>
          <a:chExt cx="0" cy="0"/>
        </a:xfrm>
      </p:grpSpPr>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3" name="Shape 703"/>
        <p:cNvGrpSpPr/>
        <p:nvPr/>
      </p:nvGrpSpPr>
      <p:grpSpPr>
        <a:xfrm>
          <a:off x="0" y="0"/>
          <a:ext cx="0" cy="0"/>
          <a:chOff x="0" y="0"/>
          <a:chExt cx="0" cy="0"/>
        </a:xfrm>
      </p:grpSpPr>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7" name="Shape 707"/>
        <p:cNvGrpSpPr/>
        <p:nvPr/>
      </p:nvGrpSpPr>
      <p:grpSpPr>
        <a:xfrm>
          <a:off x="0" y="0"/>
          <a:ext cx="0" cy="0"/>
          <a:chOff x="0" y="0"/>
          <a:chExt cx="0" cy="0"/>
        </a:xfrm>
      </p:grpSpPr>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1" name="Shape 711"/>
        <p:cNvGrpSpPr/>
        <p:nvPr/>
      </p:nvGrpSpPr>
      <p:grpSpPr>
        <a:xfrm>
          <a:off x="0" y="0"/>
          <a:ext cx="0" cy="0"/>
          <a:chOff x="0" y="0"/>
          <a:chExt cx="0" cy="0"/>
        </a:xfrm>
      </p:grpSpPr>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5" name="Shape 715"/>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grpSp>
        <p:nvGrpSpPr>
          <p:cNvPr id="144" name="Google Shape;144;p19"/>
          <p:cNvGrpSpPr/>
          <p:nvPr/>
        </p:nvGrpSpPr>
        <p:grpSpPr>
          <a:xfrm>
            <a:off x="239151" y="502008"/>
            <a:ext cx="11127544" cy="1020874"/>
            <a:chOff x="239151" y="502008"/>
            <a:chExt cx="11127544" cy="1020874"/>
          </a:xfrm>
        </p:grpSpPr>
        <p:grpSp>
          <p:nvGrpSpPr>
            <p:cNvPr id="145" name="Google Shape;145;p19"/>
            <p:cNvGrpSpPr/>
            <p:nvPr/>
          </p:nvGrpSpPr>
          <p:grpSpPr>
            <a:xfrm>
              <a:off x="239151" y="502008"/>
              <a:ext cx="11127544" cy="462538"/>
              <a:chOff x="239151" y="502008"/>
              <a:chExt cx="11127544" cy="462538"/>
            </a:xfrm>
          </p:grpSpPr>
          <p:sp>
            <p:nvSpPr>
              <p:cNvPr id="146" name="Google Shape;146;p19"/>
              <p:cNvSpPr txBox="1"/>
              <p:nvPr/>
            </p:nvSpPr>
            <p:spPr>
              <a:xfrm>
                <a:off x="239151" y="502008"/>
                <a:ext cx="9129933"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Arial Narrow"/>
                    <a:ea typeface="Arial Narrow"/>
                    <a:cs typeface="Arial Narrow"/>
                    <a:sym typeface="Arial Narrow"/>
                  </a:rPr>
                  <a:t>Introduction to Python</a:t>
                </a:r>
                <a:endParaRPr/>
              </a:p>
            </p:txBody>
          </p:sp>
          <p:sp>
            <p:nvSpPr>
              <p:cNvPr id="147" name="Google Shape;147;p19"/>
              <p:cNvSpPr/>
              <p:nvPr/>
            </p:nvSpPr>
            <p:spPr>
              <a:xfrm>
                <a:off x="295422" y="918827"/>
                <a:ext cx="11071273"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48" name="Google Shape;148;p19"/>
            <p:cNvSpPr txBox="1"/>
            <p:nvPr/>
          </p:nvSpPr>
          <p:spPr>
            <a:xfrm>
              <a:off x="1223889" y="1153550"/>
              <a:ext cx="8947053"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Python Keywords</a:t>
              </a:r>
              <a:endParaRPr/>
            </a:p>
          </p:txBody>
        </p:sp>
      </p:grpSp>
      <p:sp>
        <p:nvSpPr>
          <p:cNvPr id="149" name="Google Shape;149;p19"/>
          <p:cNvSpPr/>
          <p:nvPr/>
        </p:nvSpPr>
        <p:spPr>
          <a:xfrm>
            <a:off x="492368" y="2180892"/>
            <a:ext cx="10958733" cy="447814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500">
                <a:solidFill>
                  <a:schemeClr val="dk1"/>
                </a:solidFill>
                <a:latin typeface="Calibri"/>
                <a:ea typeface="Calibri"/>
                <a:cs typeface="Calibri"/>
                <a:sym typeface="Calibri"/>
              </a:rPr>
              <a:t>Keywords are the reserved words in Python.</a:t>
            </a:r>
            <a:endParaRPr/>
          </a:p>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We cannot use a keyword as variable name, function name or any other identifier. They are used to define the syntax and structure of the Python language.</a:t>
            </a:r>
            <a:endParaRPr/>
          </a:p>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In Python, keywords are case sensitive.</a:t>
            </a:r>
            <a:endParaRPr/>
          </a:p>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There are 33 keywords in Python 3.3. This number can vary slightly in course of time.</a:t>
            </a:r>
            <a:endParaRPr/>
          </a:p>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All the keywords except True, False and None are in lowercase and they must be written as it is. The list of all the keywords are given below.</a:t>
            </a:r>
            <a:endParaRPr/>
          </a:p>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Keywords in Python programming language</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False	class	finally	is	return</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None	continue	for	lambda	try</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True	def	from	nonlocal	while</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and	del	global	not	with</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as	elif	if	or	yield</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assert	else	import	pass	 </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break	except	in	raise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9" name="Shape 719"/>
        <p:cNvGrpSpPr/>
        <p:nvPr/>
      </p:nvGrpSpPr>
      <p:grpSpPr>
        <a:xfrm>
          <a:off x="0" y="0"/>
          <a:ext cx="0" cy="0"/>
          <a:chOff x="0" y="0"/>
          <a:chExt cx="0" cy="0"/>
        </a:xfrm>
      </p:grpSpPr>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3" name="Shape 723"/>
        <p:cNvGrpSpPr/>
        <p:nvPr/>
      </p:nvGrpSpPr>
      <p:grpSpPr>
        <a:xfrm>
          <a:off x="0" y="0"/>
          <a:ext cx="0" cy="0"/>
          <a:chOff x="0" y="0"/>
          <a:chExt cx="0" cy="0"/>
        </a:xfrm>
      </p:grpSpPr>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7" name="Shape 727"/>
        <p:cNvGrpSpPr/>
        <p:nvPr/>
      </p:nvGrpSpPr>
      <p:grpSpPr>
        <a:xfrm>
          <a:off x="0" y="0"/>
          <a:ext cx="0" cy="0"/>
          <a:chOff x="0" y="0"/>
          <a:chExt cx="0" cy="0"/>
        </a:xfrm>
      </p:grpSpPr>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1" name="Shape 731"/>
        <p:cNvGrpSpPr/>
        <p:nvPr/>
      </p:nvGrpSpPr>
      <p:grpSpPr>
        <a:xfrm>
          <a:off x="0" y="0"/>
          <a:ext cx="0" cy="0"/>
          <a:chOff x="0" y="0"/>
          <a:chExt cx="0" cy="0"/>
        </a:xfrm>
      </p:grpSpPr>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5" name="Shape 735"/>
        <p:cNvGrpSpPr/>
        <p:nvPr/>
      </p:nvGrpSpPr>
      <p:grpSpPr>
        <a:xfrm>
          <a:off x="0" y="0"/>
          <a:ext cx="0" cy="0"/>
          <a:chOff x="0" y="0"/>
          <a:chExt cx="0" cy="0"/>
        </a:xfrm>
      </p:grpSpPr>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9" name="Shape 739"/>
        <p:cNvGrpSpPr/>
        <p:nvPr/>
      </p:nvGrpSpPr>
      <p:grpSpPr>
        <a:xfrm>
          <a:off x="0" y="0"/>
          <a:ext cx="0" cy="0"/>
          <a:chOff x="0" y="0"/>
          <a:chExt cx="0" cy="0"/>
        </a:xfrm>
      </p:grpSpPr>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3" name="Shape 743"/>
        <p:cNvGrpSpPr/>
        <p:nvPr/>
      </p:nvGrpSpPr>
      <p:grpSpPr>
        <a:xfrm>
          <a:off x="0" y="0"/>
          <a:ext cx="0" cy="0"/>
          <a:chOff x="0" y="0"/>
          <a:chExt cx="0" cy="0"/>
        </a:xfrm>
      </p:grpSpPr>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7" name="Shape 747"/>
        <p:cNvGrpSpPr/>
        <p:nvPr/>
      </p:nvGrpSpPr>
      <p:grpSpPr>
        <a:xfrm>
          <a:off x="0" y="0"/>
          <a:ext cx="0" cy="0"/>
          <a:chOff x="0" y="0"/>
          <a:chExt cx="0" cy="0"/>
        </a:xfrm>
      </p:grpSpPr>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1" name="Shape 751"/>
        <p:cNvGrpSpPr/>
        <p:nvPr/>
      </p:nvGrpSpPr>
      <p:grpSpPr>
        <a:xfrm>
          <a:off x="0" y="0"/>
          <a:ext cx="0" cy="0"/>
          <a:chOff x="0" y="0"/>
          <a:chExt cx="0" cy="0"/>
        </a:xfrm>
      </p:grpSpPr>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5" name="Shape 755"/>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0"/>
          <p:cNvSpPr/>
          <p:nvPr/>
        </p:nvSpPr>
        <p:spPr>
          <a:xfrm>
            <a:off x="2288344" y="2420873"/>
            <a:ext cx="7221415"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Identifier is the name given to entities like class, functions, variables etc. in Python. It helps differentiating one entity from another.</a:t>
            </a:r>
            <a:endParaRPr/>
          </a:p>
        </p:txBody>
      </p:sp>
      <p:grpSp>
        <p:nvGrpSpPr>
          <p:cNvPr id="155" name="Google Shape;155;p20"/>
          <p:cNvGrpSpPr/>
          <p:nvPr/>
        </p:nvGrpSpPr>
        <p:grpSpPr>
          <a:xfrm>
            <a:off x="239151" y="502008"/>
            <a:ext cx="11127544" cy="1020874"/>
            <a:chOff x="239151" y="502008"/>
            <a:chExt cx="11127544" cy="1020874"/>
          </a:xfrm>
        </p:grpSpPr>
        <p:grpSp>
          <p:nvGrpSpPr>
            <p:cNvPr id="156" name="Google Shape;156;p20"/>
            <p:cNvGrpSpPr/>
            <p:nvPr/>
          </p:nvGrpSpPr>
          <p:grpSpPr>
            <a:xfrm>
              <a:off x="239151" y="502008"/>
              <a:ext cx="11127544" cy="462538"/>
              <a:chOff x="239151" y="502008"/>
              <a:chExt cx="11127544" cy="462538"/>
            </a:xfrm>
          </p:grpSpPr>
          <p:sp>
            <p:nvSpPr>
              <p:cNvPr id="157" name="Google Shape;157;p20"/>
              <p:cNvSpPr txBox="1"/>
              <p:nvPr/>
            </p:nvSpPr>
            <p:spPr>
              <a:xfrm>
                <a:off x="239151" y="502008"/>
                <a:ext cx="9129933"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Arial Narrow"/>
                    <a:ea typeface="Arial Narrow"/>
                    <a:cs typeface="Arial Narrow"/>
                    <a:sym typeface="Arial Narrow"/>
                  </a:rPr>
                  <a:t>Introduction to Python</a:t>
                </a:r>
                <a:endParaRPr/>
              </a:p>
            </p:txBody>
          </p:sp>
          <p:sp>
            <p:nvSpPr>
              <p:cNvPr id="158" name="Google Shape;158;p20"/>
              <p:cNvSpPr/>
              <p:nvPr/>
            </p:nvSpPr>
            <p:spPr>
              <a:xfrm>
                <a:off x="295422" y="918827"/>
                <a:ext cx="11071273"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59" name="Google Shape;159;p20"/>
            <p:cNvSpPr txBox="1"/>
            <p:nvPr/>
          </p:nvSpPr>
          <p:spPr>
            <a:xfrm>
              <a:off x="1223889" y="1153550"/>
              <a:ext cx="8947053"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Python Identifiers</a:t>
              </a:r>
              <a:endParaRPr/>
            </a:p>
          </p:txBody>
        </p:sp>
      </p:gr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9" name="Shape 759"/>
        <p:cNvGrpSpPr/>
        <p:nvPr/>
      </p:nvGrpSpPr>
      <p:grpSpPr>
        <a:xfrm>
          <a:off x="0" y="0"/>
          <a:ext cx="0" cy="0"/>
          <a:chOff x="0" y="0"/>
          <a:chExt cx="0" cy="0"/>
        </a:xfrm>
      </p:grpSpPr>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3" name="Shape 763"/>
        <p:cNvGrpSpPr/>
        <p:nvPr/>
      </p:nvGrpSpPr>
      <p:grpSpPr>
        <a:xfrm>
          <a:off x="0" y="0"/>
          <a:ext cx="0" cy="0"/>
          <a:chOff x="0" y="0"/>
          <a:chExt cx="0" cy="0"/>
        </a:xfrm>
      </p:grpSpPr>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7" name="Shape 767"/>
        <p:cNvGrpSpPr/>
        <p:nvPr/>
      </p:nvGrpSpPr>
      <p:grpSpPr>
        <a:xfrm>
          <a:off x="0" y="0"/>
          <a:ext cx="0" cy="0"/>
          <a:chOff x="0" y="0"/>
          <a:chExt cx="0" cy="0"/>
        </a:xfrm>
      </p:grpSpPr>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1" name="Shape 771"/>
        <p:cNvGrpSpPr/>
        <p:nvPr/>
      </p:nvGrpSpPr>
      <p:grpSpPr>
        <a:xfrm>
          <a:off x="0" y="0"/>
          <a:ext cx="0" cy="0"/>
          <a:chOff x="0" y="0"/>
          <a:chExt cx="0" cy="0"/>
        </a:xfrm>
      </p:grpSpPr>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5" name="Shape 775"/>
        <p:cNvGrpSpPr/>
        <p:nvPr/>
      </p:nvGrpSpPr>
      <p:grpSpPr>
        <a:xfrm>
          <a:off x="0" y="0"/>
          <a:ext cx="0" cy="0"/>
          <a:chOff x="0" y="0"/>
          <a:chExt cx="0" cy="0"/>
        </a:xfrm>
      </p:grpSpPr>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9" name="Shape 779"/>
        <p:cNvGrpSpPr/>
        <p:nvPr/>
      </p:nvGrpSpPr>
      <p:grpSpPr>
        <a:xfrm>
          <a:off x="0" y="0"/>
          <a:ext cx="0" cy="0"/>
          <a:chOff x="0" y="0"/>
          <a:chExt cx="0" cy="0"/>
        </a:xfrm>
      </p:grpSpPr>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3" name="Shape 783"/>
        <p:cNvGrpSpPr/>
        <p:nvPr/>
      </p:nvGrpSpPr>
      <p:grpSpPr>
        <a:xfrm>
          <a:off x="0" y="0"/>
          <a:ext cx="0" cy="0"/>
          <a:chOff x="0" y="0"/>
          <a:chExt cx="0" cy="0"/>
        </a:xfrm>
      </p:grpSpPr>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7" name="Shape 787"/>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1"/>
          <p:cNvSpPr/>
          <p:nvPr/>
        </p:nvSpPr>
        <p:spPr>
          <a:xfrm>
            <a:off x="379828" y="1885469"/>
            <a:ext cx="11366695" cy="447814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Identifiers can be a combination of letters in lowercase (a to z) or uppercase (A to Z) or digits (0 to 9) or an underscore (_). Names like myClass, var_1 and print_this_to_screen, all are valid example.</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An identifier cannot start with a digit. 1variable is invalid, but variable1 is perfectly fine.</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Keywords cannot be used as identifiers.</a:t>
            </a:r>
            <a:endParaRPr/>
          </a:p>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&gt;&gt;&gt; global = 1</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  File "&lt;interactive input&gt;", line 1</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    global = 1</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SyntaxError: invalid syntax</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We cannot use special symbols like !, @, #, $, % etc. in our identifier.</a:t>
            </a:r>
            <a:endParaRPr/>
          </a:p>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&gt;&gt;&gt; a@ = 0</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  File "&lt;interactive input&gt;", line 1</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    a@ = 0</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SyntaxError: invalid syntax</a:t>
            </a:r>
            <a:endParaRPr/>
          </a:p>
          <a:p>
            <a:pPr indent="0" lvl="0" marL="0" marR="0" rtl="0" algn="l">
              <a:spcBef>
                <a:spcPts val="0"/>
              </a:spcBef>
              <a:spcAft>
                <a:spcPts val="0"/>
              </a:spcAft>
              <a:buNone/>
            </a:pPr>
            <a:r>
              <a:rPr lang="en-US" sz="1500">
                <a:solidFill>
                  <a:schemeClr val="dk1"/>
                </a:solidFill>
                <a:latin typeface="Calibri"/>
                <a:ea typeface="Calibri"/>
                <a:cs typeface="Calibri"/>
                <a:sym typeface="Calibri"/>
              </a:rPr>
              <a:t>Identifier can be of any length.</a:t>
            </a:r>
            <a:endParaRPr/>
          </a:p>
        </p:txBody>
      </p:sp>
      <p:grpSp>
        <p:nvGrpSpPr>
          <p:cNvPr id="165" name="Google Shape;165;p21"/>
          <p:cNvGrpSpPr/>
          <p:nvPr/>
        </p:nvGrpSpPr>
        <p:grpSpPr>
          <a:xfrm>
            <a:off x="239151" y="502008"/>
            <a:ext cx="11127544" cy="1020874"/>
            <a:chOff x="239151" y="502008"/>
            <a:chExt cx="11127544" cy="1020874"/>
          </a:xfrm>
        </p:grpSpPr>
        <p:grpSp>
          <p:nvGrpSpPr>
            <p:cNvPr id="166" name="Google Shape;166;p21"/>
            <p:cNvGrpSpPr/>
            <p:nvPr/>
          </p:nvGrpSpPr>
          <p:grpSpPr>
            <a:xfrm>
              <a:off x="239151" y="502008"/>
              <a:ext cx="11127544" cy="462538"/>
              <a:chOff x="239151" y="502008"/>
              <a:chExt cx="11127544" cy="462538"/>
            </a:xfrm>
          </p:grpSpPr>
          <p:sp>
            <p:nvSpPr>
              <p:cNvPr id="167" name="Google Shape;167;p21"/>
              <p:cNvSpPr txBox="1"/>
              <p:nvPr/>
            </p:nvSpPr>
            <p:spPr>
              <a:xfrm>
                <a:off x="239151" y="502008"/>
                <a:ext cx="9129933"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Arial Narrow"/>
                    <a:ea typeface="Arial Narrow"/>
                    <a:cs typeface="Arial Narrow"/>
                    <a:sym typeface="Arial Narrow"/>
                  </a:rPr>
                  <a:t>Introduction to Python</a:t>
                </a:r>
                <a:endParaRPr/>
              </a:p>
            </p:txBody>
          </p:sp>
          <p:sp>
            <p:nvSpPr>
              <p:cNvPr id="168" name="Google Shape;168;p21"/>
              <p:cNvSpPr/>
              <p:nvPr/>
            </p:nvSpPr>
            <p:spPr>
              <a:xfrm>
                <a:off x="295422" y="918827"/>
                <a:ext cx="11071273" cy="457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69" name="Google Shape;169;p21"/>
            <p:cNvSpPr txBox="1"/>
            <p:nvPr/>
          </p:nvSpPr>
          <p:spPr>
            <a:xfrm>
              <a:off x="1223889" y="1153550"/>
              <a:ext cx="8947053"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Rules for writing identifiers</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