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33A5-46C9-4ED4-8AE5-354751CB30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9B2EE01-298B-4B5B-B658-F46F68D09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3B457FB-1971-4B30-8064-0BAC21D20868}"/>
              </a:ext>
            </a:extLst>
          </p:cNvPr>
          <p:cNvSpPr>
            <a:spLocks noGrp="1"/>
          </p:cNvSpPr>
          <p:nvPr>
            <p:ph type="dt" sz="half" idx="10"/>
          </p:nvPr>
        </p:nvSpPr>
        <p:spPr/>
        <p:txBody>
          <a:bodyPr/>
          <a:lstStyle/>
          <a:p>
            <a:fld id="{A8C7C248-5BF6-43B1-B4C3-D4454AFB74C4}" type="datetimeFigureOut">
              <a:rPr lang="en-AU" smtClean="0"/>
              <a:t>22/10/2021</a:t>
            </a:fld>
            <a:endParaRPr lang="en-AU"/>
          </a:p>
        </p:txBody>
      </p:sp>
      <p:sp>
        <p:nvSpPr>
          <p:cNvPr id="5" name="Footer Placeholder 4">
            <a:extLst>
              <a:ext uri="{FF2B5EF4-FFF2-40B4-BE49-F238E27FC236}">
                <a16:creationId xmlns:a16="http://schemas.microsoft.com/office/drawing/2014/main" id="{6BDC3511-4813-4D3A-8C8B-E07CFAA008E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8BD0C3-9068-4C32-8BD0-26B542D2F09D}"/>
              </a:ext>
            </a:extLst>
          </p:cNvPr>
          <p:cNvSpPr>
            <a:spLocks noGrp="1"/>
          </p:cNvSpPr>
          <p:nvPr>
            <p:ph type="sldNum" sz="quarter" idx="12"/>
          </p:nvPr>
        </p:nvSpPr>
        <p:spPr/>
        <p:txBody>
          <a:bodyPr/>
          <a:lstStyle/>
          <a:p>
            <a:fld id="{98B09708-8B30-42BE-8D2E-7AB253C76FEE}" type="slidenum">
              <a:rPr lang="en-AU" smtClean="0"/>
              <a:t>‹#›</a:t>
            </a:fld>
            <a:endParaRPr lang="en-AU"/>
          </a:p>
        </p:txBody>
      </p:sp>
    </p:spTree>
    <p:extLst>
      <p:ext uri="{BB962C8B-B14F-4D97-AF65-F5344CB8AC3E}">
        <p14:creationId xmlns:p14="http://schemas.microsoft.com/office/powerpoint/2010/main" val="141870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42AF-1CE8-4CF1-8E92-B6A7536FB44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D9B28E7-2D50-439A-B649-BFDF5A760C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5948FB3-49A6-499A-9E14-EE5BD9BCAA48}"/>
              </a:ext>
            </a:extLst>
          </p:cNvPr>
          <p:cNvSpPr>
            <a:spLocks noGrp="1"/>
          </p:cNvSpPr>
          <p:nvPr>
            <p:ph type="dt" sz="half" idx="10"/>
          </p:nvPr>
        </p:nvSpPr>
        <p:spPr/>
        <p:txBody>
          <a:bodyPr/>
          <a:lstStyle/>
          <a:p>
            <a:fld id="{A8C7C248-5BF6-43B1-B4C3-D4454AFB74C4}" type="datetimeFigureOut">
              <a:rPr lang="en-AU" smtClean="0"/>
              <a:t>22/10/2021</a:t>
            </a:fld>
            <a:endParaRPr lang="en-AU"/>
          </a:p>
        </p:txBody>
      </p:sp>
      <p:sp>
        <p:nvSpPr>
          <p:cNvPr id="5" name="Footer Placeholder 4">
            <a:extLst>
              <a:ext uri="{FF2B5EF4-FFF2-40B4-BE49-F238E27FC236}">
                <a16:creationId xmlns:a16="http://schemas.microsoft.com/office/drawing/2014/main" id="{68C8281B-CF94-4963-8234-67484228A9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2DD4F32-8498-4D9B-8901-2656A61B4AC0}"/>
              </a:ext>
            </a:extLst>
          </p:cNvPr>
          <p:cNvSpPr>
            <a:spLocks noGrp="1"/>
          </p:cNvSpPr>
          <p:nvPr>
            <p:ph type="sldNum" sz="quarter" idx="12"/>
          </p:nvPr>
        </p:nvSpPr>
        <p:spPr/>
        <p:txBody>
          <a:bodyPr/>
          <a:lstStyle/>
          <a:p>
            <a:fld id="{98B09708-8B30-42BE-8D2E-7AB253C76FEE}" type="slidenum">
              <a:rPr lang="en-AU" smtClean="0"/>
              <a:t>‹#›</a:t>
            </a:fld>
            <a:endParaRPr lang="en-AU"/>
          </a:p>
        </p:txBody>
      </p:sp>
    </p:spTree>
    <p:extLst>
      <p:ext uri="{BB962C8B-B14F-4D97-AF65-F5344CB8AC3E}">
        <p14:creationId xmlns:p14="http://schemas.microsoft.com/office/powerpoint/2010/main" val="34549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5542D-16C7-466C-B620-B46EBD51C1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86A4F60-AE3E-4893-9586-05F4437F9D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5BC3F5D-2B4F-4535-B05B-B80E293E66C2}"/>
              </a:ext>
            </a:extLst>
          </p:cNvPr>
          <p:cNvSpPr>
            <a:spLocks noGrp="1"/>
          </p:cNvSpPr>
          <p:nvPr>
            <p:ph type="dt" sz="half" idx="10"/>
          </p:nvPr>
        </p:nvSpPr>
        <p:spPr/>
        <p:txBody>
          <a:bodyPr/>
          <a:lstStyle/>
          <a:p>
            <a:fld id="{A8C7C248-5BF6-43B1-B4C3-D4454AFB74C4}" type="datetimeFigureOut">
              <a:rPr lang="en-AU" smtClean="0"/>
              <a:t>22/10/2021</a:t>
            </a:fld>
            <a:endParaRPr lang="en-AU"/>
          </a:p>
        </p:txBody>
      </p:sp>
      <p:sp>
        <p:nvSpPr>
          <p:cNvPr id="5" name="Footer Placeholder 4">
            <a:extLst>
              <a:ext uri="{FF2B5EF4-FFF2-40B4-BE49-F238E27FC236}">
                <a16:creationId xmlns:a16="http://schemas.microsoft.com/office/drawing/2014/main" id="{DC6770F0-28EF-4F1A-82E9-ED3B4921CF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BF9DED-B965-43B6-B19B-0CF2A9B35B8A}"/>
              </a:ext>
            </a:extLst>
          </p:cNvPr>
          <p:cNvSpPr>
            <a:spLocks noGrp="1"/>
          </p:cNvSpPr>
          <p:nvPr>
            <p:ph type="sldNum" sz="quarter" idx="12"/>
          </p:nvPr>
        </p:nvSpPr>
        <p:spPr/>
        <p:txBody>
          <a:bodyPr/>
          <a:lstStyle/>
          <a:p>
            <a:fld id="{98B09708-8B30-42BE-8D2E-7AB253C76FEE}" type="slidenum">
              <a:rPr lang="en-AU" smtClean="0"/>
              <a:t>‹#›</a:t>
            </a:fld>
            <a:endParaRPr lang="en-AU"/>
          </a:p>
        </p:txBody>
      </p:sp>
    </p:spTree>
    <p:extLst>
      <p:ext uri="{BB962C8B-B14F-4D97-AF65-F5344CB8AC3E}">
        <p14:creationId xmlns:p14="http://schemas.microsoft.com/office/powerpoint/2010/main" val="318952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E216-38F8-4E0A-97F7-9A46F23F250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BA7B39-D7DB-4B25-8115-AED00A270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EDC2F39-F5BB-4540-BF42-36E90118E554}"/>
              </a:ext>
            </a:extLst>
          </p:cNvPr>
          <p:cNvSpPr>
            <a:spLocks noGrp="1"/>
          </p:cNvSpPr>
          <p:nvPr>
            <p:ph type="dt" sz="half" idx="10"/>
          </p:nvPr>
        </p:nvSpPr>
        <p:spPr/>
        <p:txBody>
          <a:bodyPr/>
          <a:lstStyle/>
          <a:p>
            <a:fld id="{A8C7C248-5BF6-43B1-B4C3-D4454AFB74C4}" type="datetimeFigureOut">
              <a:rPr lang="en-AU" smtClean="0"/>
              <a:t>22/10/2021</a:t>
            </a:fld>
            <a:endParaRPr lang="en-AU"/>
          </a:p>
        </p:txBody>
      </p:sp>
      <p:sp>
        <p:nvSpPr>
          <p:cNvPr id="5" name="Footer Placeholder 4">
            <a:extLst>
              <a:ext uri="{FF2B5EF4-FFF2-40B4-BE49-F238E27FC236}">
                <a16:creationId xmlns:a16="http://schemas.microsoft.com/office/drawing/2014/main" id="{95F6925A-E074-4A6D-88E6-6EC9CC29CD4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2EA41B3-C002-4038-BF1F-9E6A952B4C23}"/>
              </a:ext>
            </a:extLst>
          </p:cNvPr>
          <p:cNvSpPr>
            <a:spLocks noGrp="1"/>
          </p:cNvSpPr>
          <p:nvPr>
            <p:ph type="sldNum" sz="quarter" idx="12"/>
          </p:nvPr>
        </p:nvSpPr>
        <p:spPr/>
        <p:txBody>
          <a:bodyPr/>
          <a:lstStyle/>
          <a:p>
            <a:fld id="{98B09708-8B30-42BE-8D2E-7AB253C76FEE}" type="slidenum">
              <a:rPr lang="en-AU" smtClean="0"/>
              <a:t>‹#›</a:t>
            </a:fld>
            <a:endParaRPr lang="en-AU"/>
          </a:p>
        </p:txBody>
      </p:sp>
    </p:spTree>
    <p:extLst>
      <p:ext uri="{BB962C8B-B14F-4D97-AF65-F5344CB8AC3E}">
        <p14:creationId xmlns:p14="http://schemas.microsoft.com/office/powerpoint/2010/main" val="125685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747D-5784-4320-9B35-78B5F3C4C4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093005-8F34-41BF-A471-8C88210A5C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2C259A-5359-4117-AC36-08628AE4E7F2}"/>
              </a:ext>
            </a:extLst>
          </p:cNvPr>
          <p:cNvSpPr>
            <a:spLocks noGrp="1"/>
          </p:cNvSpPr>
          <p:nvPr>
            <p:ph type="dt" sz="half" idx="10"/>
          </p:nvPr>
        </p:nvSpPr>
        <p:spPr/>
        <p:txBody>
          <a:bodyPr/>
          <a:lstStyle/>
          <a:p>
            <a:fld id="{A8C7C248-5BF6-43B1-B4C3-D4454AFB74C4}" type="datetimeFigureOut">
              <a:rPr lang="en-AU" smtClean="0"/>
              <a:t>22/10/2021</a:t>
            </a:fld>
            <a:endParaRPr lang="en-AU"/>
          </a:p>
        </p:txBody>
      </p:sp>
      <p:sp>
        <p:nvSpPr>
          <p:cNvPr id="5" name="Footer Placeholder 4">
            <a:extLst>
              <a:ext uri="{FF2B5EF4-FFF2-40B4-BE49-F238E27FC236}">
                <a16:creationId xmlns:a16="http://schemas.microsoft.com/office/drawing/2014/main" id="{92893217-A32B-42E3-B6A1-208D4CE93F7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5F41228-EFA0-4F7B-AA6C-1BBE35B24A5F}"/>
              </a:ext>
            </a:extLst>
          </p:cNvPr>
          <p:cNvSpPr>
            <a:spLocks noGrp="1"/>
          </p:cNvSpPr>
          <p:nvPr>
            <p:ph type="sldNum" sz="quarter" idx="12"/>
          </p:nvPr>
        </p:nvSpPr>
        <p:spPr/>
        <p:txBody>
          <a:bodyPr/>
          <a:lstStyle/>
          <a:p>
            <a:fld id="{98B09708-8B30-42BE-8D2E-7AB253C76FEE}" type="slidenum">
              <a:rPr lang="en-AU" smtClean="0"/>
              <a:t>‹#›</a:t>
            </a:fld>
            <a:endParaRPr lang="en-AU"/>
          </a:p>
        </p:txBody>
      </p:sp>
    </p:spTree>
    <p:extLst>
      <p:ext uri="{BB962C8B-B14F-4D97-AF65-F5344CB8AC3E}">
        <p14:creationId xmlns:p14="http://schemas.microsoft.com/office/powerpoint/2010/main" val="405005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27BC-8C49-4E73-A1CF-06555BD909C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53BC6DE-A4B5-4678-AB4D-EAF462B15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57CC2A2-C3D1-4A84-A678-4CF238152B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4A1AF69-488C-4E47-8F4F-A6A289A1746F}"/>
              </a:ext>
            </a:extLst>
          </p:cNvPr>
          <p:cNvSpPr>
            <a:spLocks noGrp="1"/>
          </p:cNvSpPr>
          <p:nvPr>
            <p:ph type="dt" sz="half" idx="10"/>
          </p:nvPr>
        </p:nvSpPr>
        <p:spPr/>
        <p:txBody>
          <a:bodyPr/>
          <a:lstStyle/>
          <a:p>
            <a:fld id="{A8C7C248-5BF6-43B1-B4C3-D4454AFB74C4}" type="datetimeFigureOut">
              <a:rPr lang="en-AU" smtClean="0"/>
              <a:t>22/10/2021</a:t>
            </a:fld>
            <a:endParaRPr lang="en-AU"/>
          </a:p>
        </p:txBody>
      </p:sp>
      <p:sp>
        <p:nvSpPr>
          <p:cNvPr id="6" name="Footer Placeholder 5">
            <a:extLst>
              <a:ext uri="{FF2B5EF4-FFF2-40B4-BE49-F238E27FC236}">
                <a16:creationId xmlns:a16="http://schemas.microsoft.com/office/drawing/2014/main" id="{02879EEF-79A8-432B-8A5C-9C96ABCCD4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DF8006A-C76E-4050-8013-1CF6241601F6}"/>
              </a:ext>
            </a:extLst>
          </p:cNvPr>
          <p:cNvSpPr>
            <a:spLocks noGrp="1"/>
          </p:cNvSpPr>
          <p:nvPr>
            <p:ph type="sldNum" sz="quarter" idx="12"/>
          </p:nvPr>
        </p:nvSpPr>
        <p:spPr/>
        <p:txBody>
          <a:bodyPr/>
          <a:lstStyle/>
          <a:p>
            <a:fld id="{98B09708-8B30-42BE-8D2E-7AB253C76FEE}" type="slidenum">
              <a:rPr lang="en-AU" smtClean="0"/>
              <a:t>‹#›</a:t>
            </a:fld>
            <a:endParaRPr lang="en-AU"/>
          </a:p>
        </p:txBody>
      </p:sp>
    </p:spTree>
    <p:extLst>
      <p:ext uri="{BB962C8B-B14F-4D97-AF65-F5344CB8AC3E}">
        <p14:creationId xmlns:p14="http://schemas.microsoft.com/office/powerpoint/2010/main" val="220032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C30B-DC9D-4296-B3DC-CB57718B09B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AD8FBC0-0DD5-431D-8A02-8BC8A8995D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3F31F7-4E17-4BBE-BD1F-8DB5EF94D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B48A502-F4CD-4BC8-9020-98A119DBE0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D8DC26-7D2E-400B-B21F-6D264EB6EA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FE4F9DE-04F9-4FAE-9239-F04DB1CA6B44}"/>
              </a:ext>
            </a:extLst>
          </p:cNvPr>
          <p:cNvSpPr>
            <a:spLocks noGrp="1"/>
          </p:cNvSpPr>
          <p:nvPr>
            <p:ph type="dt" sz="half" idx="10"/>
          </p:nvPr>
        </p:nvSpPr>
        <p:spPr/>
        <p:txBody>
          <a:bodyPr/>
          <a:lstStyle/>
          <a:p>
            <a:fld id="{A8C7C248-5BF6-43B1-B4C3-D4454AFB74C4}" type="datetimeFigureOut">
              <a:rPr lang="en-AU" smtClean="0"/>
              <a:t>22/10/2021</a:t>
            </a:fld>
            <a:endParaRPr lang="en-AU"/>
          </a:p>
        </p:txBody>
      </p:sp>
      <p:sp>
        <p:nvSpPr>
          <p:cNvPr id="8" name="Footer Placeholder 7">
            <a:extLst>
              <a:ext uri="{FF2B5EF4-FFF2-40B4-BE49-F238E27FC236}">
                <a16:creationId xmlns:a16="http://schemas.microsoft.com/office/drawing/2014/main" id="{C8B0A653-1E48-4D7F-A98D-C3A0FF10923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38FC52A-7287-4686-A64B-67C4E2ED2B00}"/>
              </a:ext>
            </a:extLst>
          </p:cNvPr>
          <p:cNvSpPr>
            <a:spLocks noGrp="1"/>
          </p:cNvSpPr>
          <p:nvPr>
            <p:ph type="sldNum" sz="quarter" idx="12"/>
          </p:nvPr>
        </p:nvSpPr>
        <p:spPr/>
        <p:txBody>
          <a:bodyPr/>
          <a:lstStyle/>
          <a:p>
            <a:fld id="{98B09708-8B30-42BE-8D2E-7AB253C76FEE}" type="slidenum">
              <a:rPr lang="en-AU" smtClean="0"/>
              <a:t>‹#›</a:t>
            </a:fld>
            <a:endParaRPr lang="en-AU"/>
          </a:p>
        </p:txBody>
      </p:sp>
    </p:spTree>
    <p:extLst>
      <p:ext uri="{BB962C8B-B14F-4D97-AF65-F5344CB8AC3E}">
        <p14:creationId xmlns:p14="http://schemas.microsoft.com/office/powerpoint/2010/main" val="32202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7612-3BCB-4A5E-8953-010DC28323D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E6B466D-E115-4A41-A029-E58D373FFC20}"/>
              </a:ext>
            </a:extLst>
          </p:cNvPr>
          <p:cNvSpPr>
            <a:spLocks noGrp="1"/>
          </p:cNvSpPr>
          <p:nvPr>
            <p:ph type="dt" sz="half" idx="10"/>
          </p:nvPr>
        </p:nvSpPr>
        <p:spPr/>
        <p:txBody>
          <a:bodyPr/>
          <a:lstStyle/>
          <a:p>
            <a:fld id="{A8C7C248-5BF6-43B1-B4C3-D4454AFB74C4}" type="datetimeFigureOut">
              <a:rPr lang="en-AU" smtClean="0"/>
              <a:t>22/10/2021</a:t>
            </a:fld>
            <a:endParaRPr lang="en-AU"/>
          </a:p>
        </p:txBody>
      </p:sp>
      <p:sp>
        <p:nvSpPr>
          <p:cNvPr id="4" name="Footer Placeholder 3">
            <a:extLst>
              <a:ext uri="{FF2B5EF4-FFF2-40B4-BE49-F238E27FC236}">
                <a16:creationId xmlns:a16="http://schemas.microsoft.com/office/drawing/2014/main" id="{B1673B3B-89DF-468B-9455-838C118E9EB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7C2093D-02F9-4CCE-8664-62417266F568}"/>
              </a:ext>
            </a:extLst>
          </p:cNvPr>
          <p:cNvSpPr>
            <a:spLocks noGrp="1"/>
          </p:cNvSpPr>
          <p:nvPr>
            <p:ph type="sldNum" sz="quarter" idx="12"/>
          </p:nvPr>
        </p:nvSpPr>
        <p:spPr/>
        <p:txBody>
          <a:bodyPr/>
          <a:lstStyle/>
          <a:p>
            <a:fld id="{98B09708-8B30-42BE-8D2E-7AB253C76FEE}" type="slidenum">
              <a:rPr lang="en-AU" smtClean="0"/>
              <a:t>‹#›</a:t>
            </a:fld>
            <a:endParaRPr lang="en-AU"/>
          </a:p>
        </p:txBody>
      </p:sp>
    </p:spTree>
    <p:extLst>
      <p:ext uri="{BB962C8B-B14F-4D97-AF65-F5344CB8AC3E}">
        <p14:creationId xmlns:p14="http://schemas.microsoft.com/office/powerpoint/2010/main" val="341029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F096F-A82D-4100-9367-98FCFB8C7643}"/>
              </a:ext>
            </a:extLst>
          </p:cNvPr>
          <p:cNvSpPr>
            <a:spLocks noGrp="1"/>
          </p:cNvSpPr>
          <p:nvPr>
            <p:ph type="dt" sz="half" idx="10"/>
          </p:nvPr>
        </p:nvSpPr>
        <p:spPr/>
        <p:txBody>
          <a:bodyPr/>
          <a:lstStyle/>
          <a:p>
            <a:fld id="{A8C7C248-5BF6-43B1-B4C3-D4454AFB74C4}" type="datetimeFigureOut">
              <a:rPr lang="en-AU" smtClean="0"/>
              <a:t>22/10/2021</a:t>
            </a:fld>
            <a:endParaRPr lang="en-AU"/>
          </a:p>
        </p:txBody>
      </p:sp>
      <p:sp>
        <p:nvSpPr>
          <p:cNvPr id="3" name="Footer Placeholder 2">
            <a:extLst>
              <a:ext uri="{FF2B5EF4-FFF2-40B4-BE49-F238E27FC236}">
                <a16:creationId xmlns:a16="http://schemas.microsoft.com/office/drawing/2014/main" id="{D8306E4C-08C3-432A-A80F-5DCAE37033D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DC79678-F538-4D3E-9A4C-CA0AA49BABB1}"/>
              </a:ext>
            </a:extLst>
          </p:cNvPr>
          <p:cNvSpPr>
            <a:spLocks noGrp="1"/>
          </p:cNvSpPr>
          <p:nvPr>
            <p:ph type="sldNum" sz="quarter" idx="12"/>
          </p:nvPr>
        </p:nvSpPr>
        <p:spPr/>
        <p:txBody>
          <a:bodyPr/>
          <a:lstStyle/>
          <a:p>
            <a:fld id="{98B09708-8B30-42BE-8D2E-7AB253C76FEE}" type="slidenum">
              <a:rPr lang="en-AU" smtClean="0"/>
              <a:t>‹#›</a:t>
            </a:fld>
            <a:endParaRPr lang="en-AU"/>
          </a:p>
        </p:txBody>
      </p:sp>
    </p:spTree>
    <p:extLst>
      <p:ext uri="{BB962C8B-B14F-4D97-AF65-F5344CB8AC3E}">
        <p14:creationId xmlns:p14="http://schemas.microsoft.com/office/powerpoint/2010/main" val="224245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3542-76BE-4C56-B631-D183A8573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495B01C-928C-489D-B39D-EE7F9ED4F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A12F56C-2883-4CB7-88FF-B988679A2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98385-4EA9-4EBD-A0BF-7A3C2852E680}"/>
              </a:ext>
            </a:extLst>
          </p:cNvPr>
          <p:cNvSpPr>
            <a:spLocks noGrp="1"/>
          </p:cNvSpPr>
          <p:nvPr>
            <p:ph type="dt" sz="half" idx="10"/>
          </p:nvPr>
        </p:nvSpPr>
        <p:spPr/>
        <p:txBody>
          <a:bodyPr/>
          <a:lstStyle/>
          <a:p>
            <a:fld id="{A8C7C248-5BF6-43B1-B4C3-D4454AFB74C4}" type="datetimeFigureOut">
              <a:rPr lang="en-AU" smtClean="0"/>
              <a:t>22/10/2021</a:t>
            </a:fld>
            <a:endParaRPr lang="en-AU"/>
          </a:p>
        </p:txBody>
      </p:sp>
      <p:sp>
        <p:nvSpPr>
          <p:cNvPr id="6" name="Footer Placeholder 5">
            <a:extLst>
              <a:ext uri="{FF2B5EF4-FFF2-40B4-BE49-F238E27FC236}">
                <a16:creationId xmlns:a16="http://schemas.microsoft.com/office/drawing/2014/main" id="{5EE84614-3A06-4DED-87D7-2411902E4C6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8C9AE37-E36E-4352-BC53-A5A533A6C4C9}"/>
              </a:ext>
            </a:extLst>
          </p:cNvPr>
          <p:cNvSpPr>
            <a:spLocks noGrp="1"/>
          </p:cNvSpPr>
          <p:nvPr>
            <p:ph type="sldNum" sz="quarter" idx="12"/>
          </p:nvPr>
        </p:nvSpPr>
        <p:spPr/>
        <p:txBody>
          <a:bodyPr/>
          <a:lstStyle/>
          <a:p>
            <a:fld id="{98B09708-8B30-42BE-8D2E-7AB253C76FEE}" type="slidenum">
              <a:rPr lang="en-AU" smtClean="0"/>
              <a:t>‹#›</a:t>
            </a:fld>
            <a:endParaRPr lang="en-AU"/>
          </a:p>
        </p:txBody>
      </p:sp>
    </p:spTree>
    <p:extLst>
      <p:ext uri="{BB962C8B-B14F-4D97-AF65-F5344CB8AC3E}">
        <p14:creationId xmlns:p14="http://schemas.microsoft.com/office/powerpoint/2010/main" val="324268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0496F-62BA-4764-A527-44473C5BE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F324D33-07E5-4D71-B34F-932ABE902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1088F46-2AF6-4B9C-BFCF-45734260F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B105C-AFB6-4E7F-BC9B-93F77AAE6372}"/>
              </a:ext>
            </a:extLst>
          </p:cNvPr>
          <p:cNvSpPr>
            <a:spLocks noGrp="1"/>
          </p:cNvSpPr>
          <p:nvPr>
            <p:ph type="dt" sz="half" idx="10"/>
          </p:nvPr>
        </p:nvSpPr>
        <p:spPr/>
        <p:txBody>
          <a:bodyPr/>
          <a:lstStyle/>
          <a:p>
            <a:fld id="{A8C7C248-5BF6-43B1-B4C3-D4454AFB74C4}" type="datetimeFigureOut">
              <a:rPr lang="en-AU" smtClean="0"/>
              <a:t>22/10/2021</a:t>
            </a:fld>
            <a:endParaRPr lang="en-AU"/>
          </a:p>
        </p:txBody>
      </p:sp>
      <p:sp>
        <p:nvSpPr>
          <p:cNvPr id="6" name="Footer Placeholder 5">
            <a:extLst>
              <a:ext uri="{FF2B5EF4-FFF2-40B4-BE49-F238E27FC236}">
                <a16:creationId xmlns:a16="http://schemas.microsoft.com/office/drawing/2014/main" id="{CA476D77-CB0F-47EA-9CD9-77DCAD2098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369F4B3-7ECB-40D8-BA47-F9AF7BB744C0}"/>
              </a:ext>
            </a:extLst>
          </p:cNvPr>
          <p:cNvSpPr>
            <a:spLocks noGrp="1"/>
          </p:cNvSpPr>
          <p:nvPr>
            <p:ph type="sldNum" sz="quarter" idx="12"/>
          </p:nvPr>
        </p:nvSpPr>
        <p:spPr/>
        <p:txBody>
          <a:bodyPr/>
          <a:lstStyle/>
          <a:p>
            <a:fld id="{98B09708-8B30-42BE-8D2E-7AB253C76FEE}" type="slidenum">
              <a:rPr lang="en-AU" smtClean="0"/>
              <a:t>‹#›</a:t>
            </a:fld>
            <a:endParaRPr lang="en-AU"/>
          </a:p>
        </p:txBody>
      </p:sp>
    </p:spTree>
    <p:extLst>
      <p:ext uri="{BB962C8B-B14F-4D97-AF65-F5344CB8AC3E}">
        <p14:creationId xmlns:p14="http://schemas.microsoft.com/office/powerpoint/2010/main" val="56793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F04A7-28F9-4852-9A4C-500C66748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AC5726D-9AF0-458D-A824-844394326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81573E-3E16-47A9-B511-0EF0C6EE6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7C248-5BF6-43B1-B4C3-D4454AFB74C4}" type="datetimeFigureOut">
              <a:rPr lang="en-AU" smtClean="0"/>
              <a:t>22/10/2021</a:t>
            </a:fld>
            <a:endParaRPr lang="en-AU"/>
          </a:p>
        </p:txBody>
      </p:sp>
      <p:sp>
        <p:nvSpPr>
          <p:cNvPr id="5" name="Footer Placeholder 4">
            <a:extLst>
              <a:ext uri="{FF2B5EF4-FFF2-40B4-BE49-F238E27FC236}">
                <a16:creationId xmlns:a16="http://schemas.microsoft.com/office/drawing/2014/main" id="{BB4C2B18-38B6-40ED-B549-78C6E533B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A67D896-05E4-4E64-86EA-9D0421FC3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09708-8B30-42BE-8D2E-7AB253C76FEE}" type="slidenum">
              <a:rPr lang="en-AU" smtClean="0"/>
              <a:t>‹#›</a:t>
            </a:fld>
            <a:endParaRPr lang="en-AU"/>
          </a:p>
        </p:txBody>
      </p:sp>
    </p:spTree>
    <p:extLst>
      <p:ext uri="{BB962C8B-B14F-4D97-AF65-F5344CB8AC3E}">
        <p14:creationId xmlns:p14="http://schemas.microsoft.com/office/powerpoint/2010/main" val="1808328064"/>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mmi.homeaffairs.gov.au/settling-in-australia/support-for-young-refugees" TargetMode="External"/><Relationship Id="rId2" Type="http://schemas.openxmlformats.org/officeDocument/2006/relationships/hyperlink" Target="https://immi.homeaffairs.gov.au/settling-in-australia/helping-refugees/overview"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immi.homeaffairs.gov.au/settling-in-australia/humanitarian-settlement-program/service-providers" TargetMode="External"/><Relationship Id="rId2" Type="http://schemas.openxmlformats.org/officeDocument/2006/relationships/hyperlink" Target="https://immi.homeaffairs.gov.au/settling-in-australia/humanitarian-settlement-program" TargetMode="External"/><Relationship Id="rId1" Type="http://schemas.openxmlformats.org/officeDocument/2006/relationships/slideLayout" Target="../slideLayouts/slideLayout7.xml"/><Relationship Id="rId5" Type="http://schemas.openxmlformats.org/officeDocument/2006/relationships/hyperlink" Target="https://immi.homeaffairs.gov.au/settling-in-australia/sets-program/sets-client-services" TargetMode="External"/><Relationship Id="rId4" Type="http://schemas.openxmlformats.org/officeDocument/2006/relationships/hyperlink" Target="https://immi.homeaffairs.gov.au/settling-in-australia/sets-progra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catholiccare.cg.org.au/services/throughcare-outreach-service/" TargetMode="External"/><Relationship Id="rId2" Type="http://schemas.openxmlformats.org/officeDocument/2006/relationships/hyperlink" Target="https://justice.act.gov.au/justice-programs-and-initiatives-reducing-recidivism/building-communities-not-prisons/justic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immi.homeaffairs.gov.au/settling-in-australia/amep/about-the-program" TargetMode="External"/><Relationship Id="rId2" Type="http://schemas.openxmlformats.org/officeDocument/2006/relationships/hyperlink" Target="https://immi.homeaffairs.gov.au/settling-in-australia/amep/information-in-languag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immi.homeaffairs.gov.au/settling-in-australia/settle-in-australia/beginning-a-life-in-australi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vcs.org.au/"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mailto:referral@womenslegalact.org"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mailto:info@onelink.org.au"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mwjobsupport.com.au/#/abou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fecca.org.au/"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mailto:mail@coact.org.au" TargetMode="External"/><Relationship Id="rId2" Type="http://schemas.openxmlformats.org/officeDocument/2006/relationships/hyperlink" Target="https://coact.org.au/job-seekers/what-we-do/culturally-and-linguistically-diverse/" TargetMode="External"/><Relationship Id="rId1" Type="http://schemas.openxmlformats.org/officeDocument/2006/relationships/slideLayout" Target="../slideLayouts/slideLayout7.xml"/><Relationship Id="rId4" Type="http://schemas.openxmlformats.org/officeDocument/2006/relationships/hyperlink" Target="https://www.anrows.org.au/safer-pathways-for-cald-wom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immi.homeaffairs.gov.au/settling-in-australia/settle-in-australia/key-settlement-topic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mhub.org.au/" TargetMode="External"/><Relationship Id="rId2" Type="http://schemas.openxmlformats.org/officeDocument/2006/relationships/hyperlink" Target="https://www.communityservices.act.gov.au/women/womens_directory/multicultural_wome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immi.homeaffairs.gov.au/settling-in-australia/settle-in-australia/beginning-a-life-in-australia" TargetMode="External"/><Relationship Id="rId2" Type="http://schemas.openxmlformats.org/officeDocument/2006/relationships/hyperlink" Target="https://immi.homeaffairs.gov.au/settling-in-australia/amep/information-in-language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2D4C95-6231-4D73-8AE4-5709A5D5AC7C}"/>
              </a:ext>
            </a:extLst>
          </p:cNvPr>
          <p:cNvSpPr>
            <a:spLocks noGrp="1"/>
          </p:cNvSpPr>
          <p:nvPr>
            <p:ph type="ctrTitle"/>
          </p:nvPr>
        </p:nvSpPr>
        <p:spPr>
          <a:xfrm>
            <a:off x="1386865" y="818984"/>
            <a:ext cx="8699527" cy="3268520"/>
          </a:xfrm>
        </p:spPr>
        <p:txBody>
          <a:bodyPr>
            <a:normAutofit/>
          </a:bodyPr>
          <a:lstStyle/>
          <a:p>
            <a:pPr algn="r"/>
            <a:r>
              <a:rPr lang="en-AU" dirty="0">
                <a:solidFill>
                  <a:srgbClr val="FFFFFF"/>
                </a:solidFill>
              </a:rPr>
              <a:t>Everything you need to know to settle in ACT</a:t>
            </a:r>
          </a:p>
        </p:txBody>
      </p:sp>
      <p:sp>
        <p:nvSpPr>
          <p:cNvPr id="26"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4CD3541-8055-490F-A02B-A034425BD350}"/>
              </a:ext>
            </a:extLst>
          </p:cNvPr>
          <p:cNvSpPr>
            <a:spLocks noGrp="1"/>
          </p:cNvSpPr>
          <p:nvPr>
            <p:ph type="subTitle" idx="1"/>
          </p:nvPr>
        </p:nvSpPr>
        <p:spPr>
          <a:xfrm>
            <a:off x="1931874" y="4797188"/>
            <a:ext cx="6051236" cy="1241828"/>
          </a:xfrm>
        </p:spPr>
        <p:txBody>
          <a:bodyPr>
            <a:normAutofit/>
          </a:bodyPr>
          <a:lstStyle/>
          <a:p>
            <a:pPr algn="r"/>
            <a:r>
              <a:rPr lang="en-AU" b="1">
                <a:solidFill>
                  <a:srgbClr val="FFFFFF"/>
                </a:solidFill>
              </a:rPr>
              <a:t>SiTara’s Story</a:t>
            </a:r>
          </a:p>
          <a:p>
            <a:pPr algn="r"/>
            <a:r>
              <a:rPr lang="en-AU" b="1">
                <a:solidFill>
                  <a:srgbClr val="FFFFFF"/>
                </a:solidFill>
              </a:rPr>
              <a:t>Women Talkshop 2021</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4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1F07D40B-BA51-472B-ACE4-448E9DB20C38}"/>
              </a:ext>
            </a:extLst>
          </p:cNvPr>
          <p:cNvGraphicFramePr>
            <a:graphicFrameLocks noGrp="1"/>
          </p:cNvGraphicFramePr>
          <p:nvPr>
            <p:extLst>
              <p:ext uri="{D42A27DB-BD31-4B8C-83A1-F6EECF244321}">
                <p14:modId xmlns:p14="http://schemas.microsoft.com/office/powerpoint/2010/main" val="3878535395"/>
              </p:ext>
            </p:extLst>
          </p:nvPr>
        </p:nvGraphicFramePr>
        <p:xfrm>
          <a:off x="457200" y="796852"/>
          <a:ext cx="11277602" cy="5264297"/>
        </p:xfrm>
        <a:graphic>
          <a:graphicData uri="http://schemas.openxmlformats.org/drawingml/2006/table">
            <a:tbl>
              <a:tblPr firstRow="1" firstCol="1" bandRow="1">
                <a:tableStyleId>{F5AB1C69-6EDB-4FF4-983F-18BD219EF322}</a:tableStyleId>
              </a:tblPr>
              <a:tblGrid>
                <a:gridCol w="1755590">
                  <a:extLst>
                    <a:ext uri="{9D8B030D-6E8A-4147-A177-3AD203B41FA5}">
                      <a16:colId xmlns:a16="http://schemas.microsoft.com/office/drawing/2014/main" val="2320993887"/>
                    </a:ext>
                  </a:extLst>
                </a:gridCol>
                <a:gridCol w="5700308">
                  <a:extLst>
                    <a:ext uri="{9D8B030D-6E8A-4147-A177-3AD203B41FA5}">
                      <a16:colId xmlns:a16="http://schemas.microsoft.com/office/drawing/2014/main" val="2186508407"/>
                    </a:ext>
                  </a:extLst>
                </a:gridCol>
                <a:gridCol w="3821704">
                  <a:extLst>
                    <a:ext uri="{9D8B030D-6E8A-4147-A177-3AD203B41FA5}">
                      <a16:colId xmlns:a16="http://schemas.microsoft.com/office/drawing/2014/main" val="2535997420"/>
                    </a:ext>
                  </a:extLst>
                </a:gridCol>
              </a:tblGrid>
              <a:tr h="1455918">
                <a:tc>
                  <a:txBody>
                    <a:bodyPr/>
                    <a:lstStyle/>
                    <a:p>
                      <a:pPr>
                        <a:lnSpc>
                          <a:spcPct val="107000"/>
                        </a:lnSpc>
                        <a:spcBef>
                          <a:spcPts val="600"/>
                        </a:spcBef>
                        <a:spcAft>
                          <a:spcPts val="600"/>
                        </a:spcAft>
                      </a:pPr>
                      <a:r>
                        <a:rPr lang="en-AU" sz="1500" b="0" dirty="0">
                          <a:effectLst/>
                        </a:rPr>
                        <a:t>Helping Refugees</a:t>
                      </a:r>
                      <a:endParaRPr lang="en-A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577" marR="35577" marT="0" marB="0"/>
                </a:tc>
                <a:tc>
                  <a:txBody>
                    <a:bodyPr/>
                    <a:lstStyle/>
                    <a:p>
                      <a:pPr>
                        <a:lnSpc>
                          <a:spcPct val="107000"/>
                        </a:lnSpc>
                        <a:spcBef>
                          <a:spcPts val="600"/>
                        </a:spcBef>
                        <a:spcAft>
                          <a:spcPts val="600"/>
                        </a:spcAft>
                      </a:pPr>
                      <a:r>
                        <a:rPr lang="en-AU" sz="1500" b="0">
                          <a:effectLst/>
                        </a:rPr>
                        <a:t>Australia has a long and proud tradition of resettling refugees and vulnerable people in humanitarian need. Refugees are seeking protection from conflict and trauma the likes of which are hard to imagine.</a:t>
                      </a:r>
                    </a:p>
                    <a:p>
                      <a:pPr>
                        <a:lnSpc>
                          <a:spcPct val="107000"/>
                        </a:lnSpc>
                        <a:spcBef>
                          <a:spcPts val="600"/>
                        </a:spcBef>
                        <a:spcAft>
                          <a:spcPts val="600"/>
                        </a:spcAft>
                      </a:pPr>
                      <a:r>
                        <a:rPr lang="en-AU" sz="1500" b="0">
                          <a:effectLst/>
                        </a:rPr>
                        <a:t>Supports in seeking community support to settle in Australia.</a:t>
                      </a:r>
                      <a:endParaRPr lang="en-AU" sz="1500" b="0">
                        <a:effectLst/>
                        <a:latin typeface="Calibri" panose="020F0502020204030204" pitchFamily="34" charset="0"/>
                        <a:ea typeface="Calibri" panose="020F0502020204030204" pitchFamily="34" charset="0"/>
                        <a:cs typeface="Times New Roman" panose="02020603050405020304" pitchFamily="18" charset="0"/>
                      </a:endParaRPr>
                    </a:p>
                  </a:txBody>
                  <a:tcPr marL="35577" marR="35577" marT="0" marB="0"/>
                </a:tc>
                <a:tc>
                  <a:txBody>
                    <a:bodyPr/>
                    <a:lstStyle/>
                    <a:p>
                      <a:pPr>
                        <a:lnSpc>
                          <a:spcPct val="107000"/>
                        </a:lnSpc>
                        <a:spcBef>
                          <a:spcPts val="600"/>
                        </a:spcBef>
                        <a:spcAft>
                          <a:spcPts val="600"/>
                        </a:spcAft>
                      </a:pPr>
                      <a:r>
                        <a:rPr lang="en-AU" sz="1500" b="0" u="sng">
                          <a:effectLst/>
                          <a:hlinkClick r:id="rId2"/>
                        </a:rPr>
                        <a:t>https://immi.homeaffairs.gov.au/settling-in-australia/helping-refugees/overview</a:t>
                      </a:r>
                      <a:endParaRPr lang="en-AU" sz="1500" b="0">
                        <a:effectLst/>
                        <a:latin typeface="Calibri" panose="020F0502020204030204" pitchFamily="34" charset="0"/>
                        <a:ea typeface="Calibri" panose="020F0502020204030204" pitchFamily="34" charset="0"/>
                        <a:cs typeface="Times New Roman" panose="02020603050405020304" pitchFamily="18" charset="0"/>
                      </a:endParaRPr>
                    </a:p>
                  </a:txBody>
                  <a:tcPr marL="35577" marR="35577" marT="0" marB="0"/>
                </a:tc>
                <a:extLst>
                  <a:ext uri="{0D108BD9-81ED-4DB2-BD59-A6C34878D82A}">
                    <a16:rowId xmlns:a16="http://schemas.microsoft.com/office/drawing/2014/main" val="3411828483"/>
                  </a:ext>
                </a:extLst>
              </a:tr>
              <a:tr h="3808379">
                <a:tc>
                  <a:txBody>
                    <a:bodyPr/>
                    <a:lstStyle/>
                    <a:p>
                      <a:pPr>
                        <a:lnSpc>
                          <a:spcPct val="107000"/>
                        </a:lnSpc>
                        <a:spcBef>
                          <a:spcPts val="600"/>
                        </a:spcBef>
                        <a:spcAft>
                          <a:spcPts val="600"/>
                        </a:spcAft>
                      </a:pPr>
                      <a:r>
                        <a:rPr lang="en-AU" sz="1500" b="0">
                          <a:effectLst/>
                        </a:rPr>
                        <a:t>Support for young migrants and refugees</a:t>
                      </a:r>
                      <a:endParaRPr lang="en-AU" sz="1500" b="0">
                        <a:effectLst/>
                        <a:latin typeface="Calibri" panose="020F0502020204030204" pitchFamily="34" charset="0"/>
                        <a:ea typeface="Calibri" panose="020F0502020204030204" pitchFamily="34" charset="0"/>
                        <a:cs typeface="Times New Roman" panose="02020603050405020304" pitchFamily="18" charset="0"/>
                      </a:endParaRPr>
                    </a:p>
                  </a:txBody>
                  <a:tcPr marL="35577" marR="35577" marT="0" marB="0"/>
                </a:tc>
                <a:tc>
                  <a:txBody>
                    <a:bodyPr/>
                    <a:lstStyle/>
                    <a:p>
                      <a:pPr>
                        <a:lnSpc>
                          <a:spcPct val="107000"/>
                        </a:lnSpc>
                        <a:spcBef>
                          <a:spcPts val="600"/>
                        </a:spcBef>
                        <a:spcAft>
                          <a:spcPts val="600"/>
                        </a:spcAft>
                      </a:pPr>
                      <a:r>
                        <a:rPr lang="en-AU" sz="1500" b="0" dirty="0">
                          <a:effectLst/>
                        </a:rPr>
                        <a:t>Youth Hubs leverage off existing programs by referring participants to community programs and services. This improves their access to and engagement with existing Commonwealth, state and territory and local government services.</a:t>
                      </a:r>
                    </a:p>
                    <a:p>
                      <a:pPr>
                        <a:lnSpc>
                          <a:spcPct val="107000"/>
                        </a:lnSpc>
                        <a:spcBef>
                          <a:spcPts val="600"/>
                        </a:spcBef>
                        <a:spcAft>
                          <a:spcPts val="600"/>
                        </a:spcAft>
                      </a:pPr>
                      <a:r>
                        <a:rPr lang="en-AU" sz="1500" b="0" dirty="0">
                          <a:effectLst/>
                        </a:rPr>
                        <a:t>Youth Hubs also offer some services to non-youth clients, such as families or communities of young people, including employment information and advice.</a:t>
                      </a:r>
                    </a:p>
                    <a:p>
                      <a:pPr>
                        <a:lnSpc>
                          <a:spcPct val="107000"/>
                        </a:lnSpc>
                        <a:spcBef>
                          <a:spcPts val="600"/>
                        </a:spcBef>
                        <a:spcAft>
                          <a:spcPts val="600"/>
                        </a:spcAft>
                      </a:pPr>
                      <a:r>
                        <a:rPr lang="en-AU" sz="1500" b="0" dirty="0">
                          <a:effectLst/>
                        </a:rPr>
                        <a:t>Youth Transition Support (YTS) services help young humanitarian entrants and vulnerable migrants aged 15 to 25 to participate in work and education.</a:t>
                      </a:r>
                    </a:p>
                    <a:p>
                      <a:pPr>
                        <a:lnSpc>
                          <a:spcPct val="107000"/>
                        </a:lnSpc>
                        <a:spcBef>
                          <a:spcPts val="600"/>
                        </a:spcBef>
                        <a:spcAft>
                          <a:spcPts val="600"/>
                        </a:spcAft>
                      </a:pPr>
                      <a:r>
                        <a:rPr lang="en-AU" sz="1500" b="0" dirty="0">
                          <a:effectLst/>
                        </a:rPr>
                        <a:t>YTS services improve workplace readiness, provide access to vocational opportunities, and create strong social connections through education and sports engagement.</a:t>
                      </a:r>
                      <a:endParaRPr lang="en-A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577" marR="35577" marT="0" marB="0"/>
                </a:tc>
                <a:tc>
                  <a:txBody>
                    <a:bodyPr/>
                    <a:lstStyle/>
                    <a:p>
                      <a:pPr>
                        <a:lnSpc>
                          <a:spcPct val="107000"/>
                        </a:lnSpc>
                        <a:spcBef>
                          <a:spcPts val="600"/>
                        </a:spcBef>
                        <a:spcAft>
                          <a:spcPts val="600"/>
                        </a:spcAft>
                      </a:pPr>
                      <a:r>
                        <a:rPr lang="en-AU" sz="1500" b="0" u="sng" dirty="0">
                          <a:effectLst/>
                          <a:hlinkClick r:id="rId3"/>
                        </a:rPr>
                        <a:t>https://immi.homeaffairs.gov.au/settling-in-australia/support-for-young-refugees</a:t>
                      </a:r>
                      <a:endParaRPr lang="en-AU"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35577" marR="35577" marT="0" marB="0"/>
                </a:tc>
                <a:extLst>
                  <a:ext uri="{0D108BD9-81ED-4DB2-BD59-A6C34878D82A}">
                    <a16:rowId xmlns:a16="http://schemas.microsoft.com/office/drawing/2014/main" val="1982345607"/>
                  </a:ext>
                </a:extLst>
              </a:tr>
            </a:tbl>
          </a:graphicData>
        </a:graphic>
      </p:graphicFrame>
    </p:spTree>
    <p:extLst>
      <p:ext uri="{BB962C8B-B14F-4D97-AF65-F5344CB8AC3E}">
        <p14:creationId xmlns:p14="http://schemas.microsoft.com/office/powerpoint/2010/main" val="105083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9128F865-BD9C-49C2-8F28-C4B790B61209}"/>
              </a:ext>
            </a:extLst>
          </p:cNvPr>
          <p:cNvGraphicFramePr>
            <a:graphicFrameLocks noGrp="1"/>
          </p:cNvGraphicFramePr>
          <p:nvPr>
            <p:extLst>
              <p:ext uri="{D42A27DB-BD31-4B8C-83A1-F6EECF244321}">
                <p14:modId xmlns:p14="http://schemas.microsoft.com/office/powerpoint/2010/main" val="348952691"/>
              </p:ext>
            </p:extLst>
          </p:nvPr>
        </p:nvGraphicFramePr>
        <p:xfrm>
          <a:off x="457200" y="650212"/>
          <a:ext cx="11277602" cy="5557578"/>
        </p:xfrm>
        <a:graphic>
          <a:graphicData uri="http://schemas.openxmlformats.org/drawingml/2006/table">
            <a:tbl>
              <a:tblPr firstRow="1" firstCol="1" bandRow="1">
                <a:tableStyleId>{F5AB1C69-6EDB-4FF4-983F-18BD219EF322}</a:tableStyleId>
              </a:tblPr>
              <a:tblGrid>
                <a:gridCol w="1843656">
                  <a:extLst>
                    <a:ext uri="{9D8B030D-6E8A-4147-A177-3AD203B41FA5}">
                      <a16:colId xmlns:a16="http://schemas.microsoft.com/office/drawing/2014/main" val="3009968789"/>
                    </a:ext>
                  </a:extLst>
                </a:gridCol>
                <a:gridCol w="5744643">
                  <a:extLst>
                    <a:ext uri="{9D8B030D-6E8A-4147-A177-3AD203B41FA5}">
                      <a16:colId xmlns:a16="http://schemas.microsoft.com/office/drawing/2014/main" val="4266860834"/>
                    </a:ext>
                  </a:extLst>
                </a:gridCol>
                <a:gridCol w="3689303">
                  <a:extLst>
                    <a:ext uri="{9D8B030D-6E8A-4147-A177-3AD203B41FA5}">
                      <a16:colId xmlns:a16="http://schemas.microsoft.com/office/drawing/2014/main" val="1554211331"/>
                    </a:ext>
                  </a:extLst>
                </a:gridCol>
              </a:tblGrid>
              <a:tr h="2739014">
                <a:tc>
                  <a:txBody>
                    <a:bodyPr/>
                    <a:lstStyle/>
                    <a:p>
                      <a:pPr>
                        <a:lnSpc>
                          <a:spcPct val="107000"/>
                        </a:lnSpc>
                        <a:spcBef>
                          <a:spcPts val="600"/>
                        </a:spcBef>
                        <a:spcAft>
                          <a:spcPts val="600"/>
                        </a:spcAft>
                      </a:pPr>
                      <a:r>
                        <a:rPr lang="en-AU" sz="1500">
                          <a:effectLst/>
                        </a:rPr>
                        <a:t>Humanitarian Settlement Program (HSP)</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3787" marR="33787" marT="0" marB="0"/>
                </a:tc>
                <a:tc>
                  <a:txBody>
                    <a:bodyPr/>
                    <a:lstStyle/>
                    <a:p>
                      <a:pPr>
                        <a:lnSpc>
                          <a:spcPct val="107000"/>
                        </a:lnSpc>
                        <a:spcBef>
                          <a:spcPts val="600"/>
                        </a:spcBef>
                        <a:spcAft>
                          <a:spcPts val="600"/>
                        </a:spcAft>
                      </a:pPr>
                      <a:r>
                        <a:rPr lang="en-AU" sz="1500">
                          <a:effectLst/>
                        </a:rPr>
                        <a:t>The Humanitarian Settlement Program (HSP) supports humanitarian entrants and other eligible visa holders integrate into Australian life. It does this by helping new arrivals build the skills and knowledge they need to become self-reliant and active members of the community.</a:t>
                      </a:r>
                    </a:p>
                    <a:p>
                      <a:pPr>
                        <a:lnSpc>
                          <a:spcPct val="107000"/>
                        </a:lnSpc>
                        <a:spcBef>
                          <a:spcPts val="600"/>
                        </a:spcBef>
                        <a:spcAft>
                          <a:spcPts val="600"/>
                        </a:spcAft>
                      </a:pPr>
                      <a:r>
                        <a:rPr lang="en-AU" sz="1500">
                          <a:effectLst/>
                        </a:rPr>
                        <a:t>The program has a strong focus on helping clients to learn English, gain employment and access education and training.</a:t>
                      </a:r>
                    </a:p>
                    <a:p>
                      <a:pPr>
                        <a:lnSpc>
                          <a:spcPct val="107000"/>
                        </a:lnSpc>
                        <a:spcBef>
                          <a:spcPts val="600"/>
                        </a:spcBef>
                        <a:spcAft>
                          <a:spcPts val="600"/>
                        </a:spcAft>
                      </a:pPr>
                      <a:r>
                        <a:rPr lang="en-AU" sz="1500">
                          <a:effectLst/>
                        </a:rPr>
                        <a:t>Individuals or families who have complex settlement needs may be eligible to receive assistance under the HSP’s Specialised and Intensive Services.</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3787" marR="33787" marT="0" marB="0"/>
                </a:tc>
                <a:tc>
                  <a:txBody>
                    <a:bodyPr/>
                    <a:lstStyle/>
                    <a:p>
                      <a:pPr>
                        <a:lnSpc>
                          <a:spcPct val="107000"/>
                        </a:lnSpc>
                        <a:spcBef>
                          <a:spcPts val="600"/>
                        </a:spcBef>
                        <a:spcAft>
                          <a:spcPts val="600"/>
                        </a:spcAft>
                      </a:pPr>
                      <a:r>
                        <a:rPr lang="en-AU" sz="1500" u="sng">
                          <a:effectLst/>
                          <a:hlinkClick r:id="rId2"/>
                        </a:rPr>
                        <a:t>https://immi.homeaffairs.gov.au/settling-in-australia/humanitarian-settlement-program</a:t>
                      </a:r>
                      <a:endParaRPr lang="en-AU" sz="1500">
                        <a:effectLst/>
                      </a:endParaRPr>
                    </a:p>
                    <a:p>
                      <a:pPr>
                        <a:lnSpc>
                          <a:spcPct val="107000"/>
                        </a:lnSpc>
                        <a:spcBef>
                          <a:spcPts val="600"/>
                        </a:spcBef>
                        <a:spcAft>
                          <a:spcPts val="600"/>
                        </a:spcAft>
                      </a:pPr>
                      <a:r>
                        <a:rPr lang="en-AU" sz="1500">
                          <a:effectLst/>
                        </a:rPr>
                        <a:t>Service providers - The HSP is delivered on behalf of the Australian Government by 5 service providers in 11 contract regions across Australia. ​</a:t>
                      </a:r>
                    </a:p>
                    <a:p>
                      <a:pPr>
                        <a:lnSpc>
                          <a:spcPct val="107000"/>
                        </a:lnSpc>
                        <a:spcBef>
                          <a:spcPts val="600"/>
                        </a:spcBef>
                        <a:spcAft>
                          <a:spcPts val="600"/>
                        </a:spcAft>
                      </a:pPr>
                      <a:r>
                        <a:rPr lang="en-AU" sz="1500" u="sng">
                          <a:effectLst/>
                          <a:hlinkClick r:id="rId3"/>
                        </a:rPr>
                        <a:t>Service Providers (homeaffairs.gov.au)</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3787" marR="33787" marT="0" marB="0"/>
                </a:tc>
                <a:extLst>
                  <a:ext uri="{0D108BD9-81ED-4DB2-BD59-A6C34878D82A}">
                    <a16:rowId xmlns:a16="http://schemas.microsoft.com/office/drawing/2014/main" val="2191243108"/>
                  </a:ext>
                </a:extLst>
              </a:tr>
              <a:tr h="2818564">
                <a:tc>
                  <a:txBody>
                    <a:bodyPr/>
                    <a:lstStyle/>
                    <a:p>
                      <a:pPr>
                        <a:lnSpc>
                          <a:spcPct val="107000"/>
                        </a:lnSpc>
                        <a:spcBef>
                          <a:spcPts val="600"/>
                        </a:spcBef>
                        <a:spcAft>
                          <a:spcPts val="600"/>
                        </a:spcAft>
                      </a:pPr>
                      <a:r>
                        <a:rPr lang="en-AU" sz="1500">
                          <a:effectLst/>
                        </a:rPr>
                        <a:t>Settlement Engagement and Transition Support (SETS) Program</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3787" marR="33787" marT="0" marB="0"/>
                </a:tc>
                <a:tc>
                  <a:txBody>
                    <a:bodyPr/>
                    <a:lstStyle/>
                    <a:p>
                      <a:pPr>
                        <a:lnSpc>
                          <a:spcPct val="107000"/>
                        </a:lnSpc>
                        <a:spcBef>
                          <a:spcPts val="600"/>
                        </a:spcBef>
                        <a:spcAft>
                          <a:spcPts val="600"/>
                        </a:spcAft>
                      </a:pPr>
                      <a:r>
                        <a:rPr lang="en-AU" sz="1500">
                          <a:effectLst/>
                        </a:rPr>
                        <a:t>The SETS program aims to equip and empower humanitarian entrants, other eligible permanent migrants and their communities to address their settlement needs, in order to improve social participation, economic well-being, independence, personal well-being and community connectedness. The program commenced on 1 January 2019.</a:t>
                      </a:r>
                    </a:p>
                    <a:p>
                      <a:pPr>
                        <a:lnSpc>
                          <a:spcPct val="107000"/>
                        </a:lnSpc>
                        <a:spcBef>
                          <a:spcPts val="600"/>
                        </a:spcBef>
                        <a:spcAft>
                          <a:spcPts val="600"/>
                        </a:spcAft>
                      </a:pPr>
                      <a:r>
                        <a:rPr lang="en-AU" sz="1500">
                          <a:effectLst/>
                        </a:rPr>
                        <a:t>The program fills an important gap in the post-arrival period for eligible clients who do not have family and other community supports to rely on. The program is complementary to the Humanitarian Settlement Program (HSP) and other Commonwealth support to humanitarian entrants and for other vulnerable migrants. </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3787" marR="33787" marT="0" marB="0"/>
                </a:tc>
                <a:tc>
                  <a:txBody>
                    <a:bodyPr/>
                    <a:lstStyle/>
                    <a:p>
                      <a:pPr>
                        <a:lnSpc>
                          <a:spcPct val="107000"/>
                        </a:lnSpc>
                        <a:spcBef>
                          <a:spcPts val="600"/>
                        </a:spcBef>
                        <a:spcAft>
                          <a:spcPts val="600"/>
                        </a:spcAft>
                      </a:pPr>
                      <a:r>
                        <a:rPr lang="en-AU" sz="1500" u="sng" dirty="0">
                          <a:effectLst/>
                          <a:hlinkClick r:id="rId4"/>
                        </a:rPr>
                        <a:t>https://immi.homeaffairs.gov.au/settling-in-australia/sets-program</a:t>
                      </a:r>
                      <a:endParaRPr lang="en-AU" sz="1500" dirty="0">
                        <a:effectLst/>
                      </a:endParaRPr>
                    </a:p>
                    <a:p>
                      <a:pPr>
                        <a:lnSpc>
                          <a:spcPct val="107000"/>
                        </a:lnSpc>
                        <a:spcBef>
                          <a:spcPts val="600"/>
                        </a:spcBef>
                        <a:spcAft>
                          <a:spcPts val="600"/>
                        </a:spcAft>
                      </a:pPr>
                      <a:r>
                        <a:rPr lang="en-AU" sz="1500" u="sng" dirty="0">
                          <a:effectLst/>
                          <a:hlinkClick r:id="rId5"/>
                        </a:rPr>
                        <a:t>Settlement Engagement and Transition Support (SETS) - Client services (homeaffairs.gov.au)</a:t>
                      </a:r>
                      <a:endParaRPr lang="en-AU" sz="1500" dirty="0">
                        <a:effectLst/>
                      </a:endParaRPr>
                    </a:p>
                    <a:p>
                      <a:pPr>
                        <a:lnSpc>
                          <a:spcPct val="107000"/>
                        </a:lnSpc>
                        <a:spcBef>
                          <a:spcPts val="600"/>
                        </a:spcBef>
                        <a:spcAft>
                          <a:spcPts val="600"/>
                        </a:spcAft>
                      </a:pPr>
                      <a:r>
                        <a:rPr lang="en-AU" sz="1500" dirty="0">
                          <a:effectLst/>
                        </a:rPr>
                        <a:t> </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33787" marR="33787" marT="0" marB="0"/>
                </a:tc>
                <a:extLst>
                  <a:ext uri="{0D108BD9-81ED-4DB2-BD59-A6C34878D82A}">
                    <a16:rowId xmlns:a16="http://schemas.microsoft.com/office/drawing/2014/main" val="3442378190"/>
                  </a:ext>
                </a:extLst>
              </a:tr>
            </a:tbl>
          </a:graphicData>
        </a:graphic>
      </p:graphicFrame>
    </p:spTree>
    <p:extLst>
      <p:ext uri="{BB962C8B-B14F-4D97-AF65-F5344CB8AC3E}">
        <p14:creationId xmlns:p14="http://schemas.microsoft.com/office/powerpoint/2010/main" val="181129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C0F815C-54CF-4BC2-AA6F-CB94B9B741A7}"/>
              </a:ext>
            </a:extLst>
          </p:cNvPr>
          <p:cNvSpPr txBox="1"/>
          <p:nvPr/>
        </p:nvSpPr>
        <p:spPr>
          <a:xfrm>
            <a:off x="2026693" y="1030406"/>
            <a:ext cx="8147713" cy="308124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kern="1200">
                <a:solidFill>
                  <a:srgbClr val="FFFFFF"/>
                </a:solidFill>
                <a:latin typeface="+mj-lt"/>
                <a:ea typeface="+mj-ea"/>
                <a:cs typeface="+mj-cs"/>
              </a:rPr>
              <a:t>Homelessness support</a:t>
            </a:r>
          </a:p>
        </p:txBody>
      </p:sp>
    </p:spTree>
    <p:extLst>
      <p:ext uri="{BB962C8B-B14F-4D97-AF65-F5344CB8AC3E}">
        <p14:creationId xmlns:p14="http://schemas.microsoft.com/office/powerpoint/2010/main" val="71441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7283B4AB-09DC-4404-AE41-51E18F652F33}"/>
              </a:ext>
            </a:extLst>
          </p:cNvPr>
          <p:cNvGraphicFramePr>
            <a:graphicFrameLocks noGrp="1"/>
          </p:cNvGraphicFramePr>
          <p:nvPr>
            <p:extLst>
              <p:ext uri="{D42A27DB-BD31-4B8C-83A1-F6EECF244321}">
                <p14:modId xmlns:p14="http://schemas.microsoft.com/office/powerpoint/2010/main" val="884057275"/>
              </p:ext>
            </p:extLst>
          </p:nvPr>
        </p:nvGraphicFramePr>
        <p:xfrm>
          <a:off x="457200" y="821662"/>
          <a:ext cx="11277602" cy="5214677"/>
        </p:xfrm>
        <a:graphic>
          <a:graphicData uri="http://schemas.openxmlformats.org/drawingml/2006/table">
            <a:tbl>
              <a:tblPr firstRow="1" firstCol="1" bandRow="1">
                <a:tableStyleId>{5C22544A-7EE6-4342-B048-85BDC9FD1C3A}</a:tableStyleId>
              </a:tblPr>
              <a:tblGrid>
                <a:gridCol w="2372933">
                  <a:extLst>
                    <a:ext uri="{9D8B030D-6E8A-4147-A177-3AD203B41FA5}">
                      <a16:colId xmlns:a16="http://schemas.microsoft.com/office/drawing/2014/main" val="3448497669"/>
                    </a:ext>
                  </a:extLst>
                </a:gridCol>
                <a:gridCol w="5422500">
                  <a:extLst>
                    <a:ext uri="{9D8B030D-6E8A-4147-A177-3AD203B41FA5}">
                      <a16:colId xmlns:a16="http://schemas.microsoft.com/office/drawing/2014/main" val="103312650"/>
                    </a:ext>
                  </a:extLst>
                </a:gridCol>
                <a:gridCol w="3482169">
                  <a:extLst>
                    <a:ext uri="{9D8B030D-6E8A-4147-A177-3AD203B41FA5}">
                      <a16:colId xmlns:a16="http://schemas.microsoft.com/office/drawing/2014/main" val="1262675411"/>
                    </a:ext>
                  </a:extLst>
                </a:gridCol>
              </a:tblGrid>
              <a:tr h="300740">
                <a:tc>
                  <a:txBody>
                    <a:bodyPr/>
                    <a:lstStyle/>
                    <a:p>
                      <a:pPr>
                        <a:lnSpc>
                          <a:spcPct val="107000"/>
                        </a:lnSpc>
                        <a:spcBef>
                          <a:spcPts val="600"/>
                        </a:spcBef>
                        <a:spcAft>
                          <a:spcPts val="600"/>
                        </a:spcAft>
                      </a:pPr>
                      <a:r>
                        <a:rPr lang="en-AU" sz="1700">
                          <a:effectLst/>
                        </a:rPr>
                        <a:t>Organisation</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19810" marR="19810" marT="0" marB="0"/>
                </a:tc>
                <a:tc>
                  <a:txBody>
                    <a:bodyPr/>
                    <a:lstStyle/>
                    <a:p>
                      <a:pPr>
                        <a:lnSpc>
                          <a:spcPct val="107000"/>
                        </a:lnSpc>
                        <a:spcBef>
                          <a:spcPts val="600"/>
                        </a:spcBef>
                        <a:spcAft>
                          <a:spcPts val="600"/>
                        </a:spcAft>
                      </a:pPr>
                      <a:r>
                        <a:rPr lang="en-AU" sz="1700">
                          <a:effectLst/>
                        </a:rPr>
                        <a:t>What they do</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19810" marR="19810" marT="0" marB="0"/>
                </a:tc>
                <a:tc>
                  <a:txBody>
                    <a:bodyPr/>
                    <a:lstStyle/>
                    <a:p>
                      <a:pPr>
                        <a:lnSpc>
                          <a:spcPct val="107000"/>
                        </a:lnSpc>
                        <a:spcBef>
                          <a:spcPts val="600"/>
                        </a:spcBef>
                        <a:spcAft>
                          <a:spcPts val="600"/>
                        </a:spcAft>
                      </a:pPr>
                      <a:r>
                        <a:rPr lang="en-AU" sz="1700">
                          <a:effectLst/>
                        </a:rPr>
                        <a:t>Contacts</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19810" marR="19810" marT="0" marB="0"/>
                </a:tc>
                <a:extLst>
                  <a:ext uri="{0D108BD9-81ED-4DB2-BD59-A6C34878D82A}">
                    <a16:rowId xmlns:a16="http://schemas.microsoft.com/office/drawing/2014/main" val="1658564172"/>
                  </a:ext>
                </a:extLst>
              </a:tr>
              <a:tr h="2327994">
                <a:tc>
                  <a:txBody>
                    <a:bodyPr/>
                    <a:lstStyle/>
                    <a:p>
                      <a:pPr>
                        <a:lnSpc>
                          <a:spcPct val="107000"/>
                        </a:lnSpc>
                        <a:spcBef>
                          <a:spcPts val="600"/>
                        </a:spcBef>
                        <a:spcAft>
                          <a:spcPts val="600"/>
                        </a:spcAft>
                      </a:pPr>
                      <a:r>
                        <a:rPr lang="en-AU" sz="1700">
                          <a:effectLst/>
                        </a:rPr>
                        <a:t>VolunteeringACT</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19810" marR="19810" marT="0" marB="0"/>
                </a:tc>
                <a:tc>
                  <a:txBody>
                    <a:bodyPr/>
                    <a:lstStyle/>
                    <a:p>
                      <a:pPr>
                        <a:lnSpc>
                          <a:spcPct val="107000"/>
                        </a:lnSpc>
                        <a:spcBef>
                          <a:spcPts val="600"/>
                        </a:spcBef>
                        <a:spcAft>
                          <a:spcPts val="600"/>
                        </a:spcAft>
                      </a:pPr>
                      <a:r>
                        <a:rPr lang="en-AU" sz="1700">
                          <a:effectLst/>
                        </a:rPr>
                        <a:t>Community Info Hub provides a homelessness services guide, updated fortnightly, with information on free meals, laundry and showers, emergency relief and food pantries, short-stay and low-cost accommodation.</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19810" marR="19810" marT="0" marB="0"/>
                </a:tc>
                <a:tc>
                  <a:txBody>
                    <a:bodyPr/>
                    <a:lstStyle/>
                    <a:p>
                      <a:pPr fontAlgn="base">
                        <a:spcBef>
                          <a:spcPts val="600"/>
                        </a:spcBef>
                        <a:spcAft>
                          <a:spcPts val="600"/>
                        </a:spcAft>
                      </a:pPr>
                      <a:r>
                        <a:rPr lang="en-AU" sz="1700">
                          <a:effectLst/>
                        </a:rPr>
                        <a:t>www.communityinfohub.org.au to find more community services in the Canberra Region. </a:t>
                      </a:r>
                    </a:p>
                    <a:p>
                      <a:pPr fontAlgn="base">
                        <a:spcBef>
                          <a:spcPts val="600"/>
                        </a:spcBef>
                        <a:spcAft>
                          <a:spcPts val="600"/>
                        </a:spcAft>
                      </a:pPr>
                      <a:r>
                        <a:rPr lang="en-AU" sz="1700">
                          <a:effectLst/>
                        </a:rPr>
                        <a:t>Info Line: (02) 6248 7988 (9am-5pm, Monday-Friday) </a:t>
                      </a:r>
                    </a:p>
                    <a:p>
                      <a:pPr fontAlgn="base">
                        <a:spcBef>
                          <a:spcPts val="600"/>
                        </a:spcBef>
                        <a:spcAft>
                          <a:spcPts val="600"/>
                        </a:spcAft>
                      </a:pPr>
                      <a:r>
                        <a:rPr lang="en-AU" sz="1700">
                          <a:effectLst/>
                        </a:rPr>
                        <a:t>Email info@volunteeringact.org.au </a:t>
                      </a:r>
                    </a:p>
                    <a:p>
                      <a:pPr fontAlgn="base">
                        <a:spcBef>
                          <a:spcPts val="600"/>
                        </a:spcBef>
                        <a:spcAft>
                          <a:spcPts val="600"/>
                        </a:spcAft>
                      </a:pPr>
                      <a:r>
                        <a:rPr lang="en-AU" sz="1700">
                          <a:effectLst/>
                        </a:rPr>
                        <a:t> </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19810" marR="19810" marT="0" marB="0"/>
                </a:tc>
                <a:extLst>
                  <a:ext uri="{0D108BD9-81ED-4DB2-BD59-A6C34878D82A}">
                    <a16:rowId xmlns:a16="http://schemas.microsoft.com/office/drawing/2014/main" val="3117449222"/>
                  </a:ext>
                </a:extLst>
              </a:tr>
              <a:tr h="2585943">
                <a:tc>
                  <a:txBody>
                    <a:bodyPr/>
                    <a:lstStyle/>
                    <a:p>
                      <a:pPr fontAlgn="base">
                        <a:spcBef>
                          <a:spcPts val="600"/>
                        </a:spcBef>
                        <a:spcAft>
                          <a:spcPts val="600"/>
                        </a:spcAft>
                      </a:pPr>
                      <a:r>
                        <a:rPr lang="en-AU" sz="1700">
                          <a:effectLst/>
                        </a:rPr>
                        <a:t>OneLink</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19810" marR="19810" marT="0" marB="0"/>
                </a:tc>
                <a:tc>
                  <a:txBody>
                    <a:bodyPr/>
                    <a:lstStyle/>
                    <a:p>
                      <a:pPr fontAlgn="base">
                        <a:spcBef>
                          <a:spcPts val="600"/>
                        </a:spcBef>
                        <a:spcAft>
                          <a:spcPts val="600"/>
                        </a:spcAft>
                      </a:pPr>
                      <a:r>
                        <a:rPr lang="en-AU" sz="1700">
                          <a:effectLst/>
                        </a:rPr>
                        <a:t>OneLink is the central information/access point for human services for the ACT including homelessness, disability and family support services. People who are homeless or who require information or access to human services can call 1800 176 468 free of charge. People are also welcome to drop in and meet with OneLink staff, located at Housing ACT, corner of Emu Bank and Benjamin Way Belconnen.</a:t>
                      </a:r>
                    </a:p>
                  </a:txBody>
                  <a:tcPr marL="19810" marR="19810" marT="0" marB="0"/>
                </a:tc>
                <a:tc>
                  <a:txBody>
                    <a:bodyPr/>
                    <a:lstStyle/>
                    <a:p>
                      <a:pPr fontAlgn="base">
                        <a:spcBef>
                          <a:spcPts val="600"/>
                        </a:spcBef>
                        <a:spcAft>
                          <a:spcPts val="600"/>
                        </a:spcAft>
                      </a:pPr>
                      <a:r>
                        <a:rPr lang="en-AU" sz="1700">
                          <a:effectLst/>
                        </a:rPr>
                        <a:t>https://www.onelink.org.au/</a:t>
                      </a:r>
                    </a:p>
                    <a:p>
                      <a:pPr fontAlgn="base">
                        <a:spcBef>
                          <a:spcPts val="600"/>
                        </a:spcBef>
                        <a:spcAft>
                          <a:spcPts val="600"/>
                        </a:spcAft>
                      </a:pPr>
                      <a:r>
                        <a:rPr lang="en-AU" sz="1700">
                          <a:effectLst/>
                        </a:rPr>
                        <a:t>Phone: 1800 176 468</a:t>
                      </a:r>
                    </a:p>
                    <a:p>
                      <a:pPr fontAlgn="base">
                        <a:spcBef>
                          <a:spcPts val="600"/>
                        </a:spcBef>
                        <a:spcAft>
                          <a:spcPts val="600"/>
                        </a:spcAft>
                      </a:pPr>
                      <a:r>
                        <a:rPr lang="en-AU" sz="1700">
                          <a:effectLst/>
                        </a:rPr>
                        <a:t>Interpreter Service: If you require an interpreter, please call the Telephone Interpreter Service at 131 450 and ask them to call OneLink on 1800 176 468.</a:t>
                      </a:r>
                    </a:p>
                    <a:p>
                      <a:pPr fontAlgn="base">
                        <a:spcBef>
                          <a:spcPts val="600"/>
                        </a:spcBef>
                        <a:spcAft>
                          <a:spcPts val="600"/>
                        </a:spcAft>
                      </a:pPr>
                      <a:r>
                        <a:rPr lang="en-AU" sz="1700">
                          <a:effectLst/>
                        </a:rPr>
                        <a:t>Email: info@onelink.org.au</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19810" marR="19810" marT="0" marB="0"/>
                </a:tc>
                <a:extLst>
                  <a:ext uri="{0D108BD9-81ED-4DB2-BD59-A6C34878D82A}">
                    <a16:rowId xmlns:a16="http://schemas.microsoft.com/office/drawing/2014/main" val="3319764738"/>
                  </a:ext>
                </a:extLst>
              </a:tr>
            </a:tbl>
          </a:graphicData>
        </a:graphic>
      </p:graphicFrame>
    </p:spTree>
    <p:extLst>
      <p:ext uri="{BB962C8B-B14F-4D97-AF65-F5344CB8AC3E}">
        <p14:creationId xmlns:p14="http://schemas.microsoft.com/office/powerpoint/2010/main" val="320930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E2B01B55-0761-41F7-AB7C-7B5F4EF26545}"/>
              </a:ext>
            </a:extLst>
          </p:cNvPr>
          <p:cNvGraphicFramePr>
            <a:graphicFrameLocks noGrp="1"/>
          </p:cNvGraphicFramePr>
          <p:nvPr>
            <p:extLst>
              <p:ext uri="{D42A27DB-BD31-4B8C-83A1-F6EECF244321}">
                <p14:modId xmlns:p14="http://schemas.microsoft.com/office/powerpoint/2010/main" val="869542887"/>
              </p:ext>
            </p:extLst>
          </p:nvPr>
        </p:nvGraphicFramePr>
        <p:xfrm>
          <a:off x="457200" y="855066"/>
          <a:ext cx="11277601" cy="5147868"/>
        </p:xfrm>
        <a:graphic>
          <a:graphicData uri="http://schemas.openxmlformats.org/drawingml/2006/table">
            <a:tbl>
              <a:tblPr firstRow="1" firstCol="1" bandRow="1">
                <a:tableStyleId>{5C22544A-7EE6-4342-B048-85BDC9FD1C3A}</a:tableStyleId>
              </a:tblPr>
              <a:tblGrid>
                <a:gridCol w="1581003">
                  <a:extLst>
                    <a:ext uri="{9D8B030D-6E8A-4147-A177-3AD203B41FA5}">
                      <a16:colId xmlns:a16="http://schemas.microsoft.com/office/drawing/2014/main" val="903814803"/>
                    </a:ext>
                  </a:extLst>
                </a:gridCol>
                <a:gridCol w="4169350">
                  <a:extLst>
                    <a:ext uri="{9D8B030D-6E8A-4147-A177-3AD203B41FA5}">
                      <a16:colId xmlns:a16="http://schemas.microsoft.com/office/drawing/2014/main" val="2273986464"/>
                    </a:ext>
                  </a:extLst>
                </a:gridCol>
                <a:gridCol w="5527248">
                  <a:extLst>
                    <a:ext uri="{9D8B030D-6E8A-4147-A177-3AD203B41FA5}">
                      <a16:colId xmlns:a16="http://schemas.microsoft.com/office/drawing/2014/main" val="1598759288"/>
                    </a:ext>
                  </a:extLst>
                </a:gridCol>
              </a:tblGrid>
              <a:tr h="3419828">
                <a:tc>
                  <a:txBody>
                    <a:bodyPr/>
                    <a:lstStyle/>
                    <a:p>
                      <a:pPr fontAlgn="base">
                        <a:spcBef>
                          <a:spcPts val="600"/>
                        </a:spcBef>
                        <a:spcAft>
                          <a:spcPts val="600"/>
                        </a:spcAft>
                      </a:pPr>
                      <a:r>
                        <a:rPr lang="en-AU" sz="1600" dirty="0">
                          <a:effectLst/>
                        </a:rPr>
                        <a:t>Justice Housing Program (JHP) </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8560" marR="18560" marT="0" marB="0"/>
                </a:tc>
                <a:tc>
                  <a:txBody>
                    <a:bodyPr/>
                    <a:lstStyle/>
                    <a:p>
                      <a:pPr fontAlgn="base">
                        <a:spcBef>
                          <a:spcPts val="600"/>
                        </a:spcBef>
                        <a:spcAft>
                          <a:spcPts val="600"/>
                        </a:spcAft>
                      </a:pPr>
                      <a:r>
                        <a:rPr lang="en-AU" sz="1600">
                          <a:solidFill>
                            <a:schemeClr val="bg1"/>
                          </a:solidFill>
                          <a:effectLst/>
                        </a:rPr>
                        <a:t>This program provides accommodation options to meet the diverse needs of people involved in the criminal justice system. The JHP provide supported housing places for individuals on bail and exiting custody. A proportion of the supported housing places will be allocated for Aboriginal and Torres Strait Islander people, men and women. A key element of this program is to provide temporary and transitional accommodation while participants in the program work with a support worker to engage with services and create pathways into medium- and long-term housing options.</a:t>
                      </a:r>
                      <a:endParaRPr lang="en-AU"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8560" marR="18560" marT="0" marB="0"/>
                </a:tc>
                <a:tc>
                  <a:txBody>
                    <a:bodyPr/>
                    <a:lstStyle/>
                    <a:p>
                      <a:pPr fontAlgn="base">
                        <a:spcBef>
                          <a:spcPts val="600"/>
                        </a:spcBef>
                        <a:spcAft>
                          <a:spcPts val="600"/>
                        </a:spcAft>
                      </a:pPr>
                      <a:r>
                        <a:rPr lang="en-AU" sz="1600" u="sng" dirty="0">
                          <a:solidFill>
                            <a:schemeClr val="bg1"/>
                          </a:solidFill>
                          <a:effectLst/>
                          <a:hlinkClick r:id="rId2">
                            <a:extLst>
                              <a:ext uri="{A12FA001-AC4F-418D-AE19-62706E023703}">
                                <ahyp:hlinkClr xmlns:ahyp="http://schemas.microsoft.com/office/drawing/2018/hyperlinkcolor" val="tx"/>
                              </a:ext>
                            </a:extLst>
                          </a:hlinkClick>
                        </a:rPr>
                        <a:t>https://justice.act.gov.au/justice-programs-and-initiatives-reducing-recidivism/building-communities-not-prisons/justice</a:t>
                      </a:r>
                      <a:endParaRPr lang="en-AU"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8560" marR="18560" marT="0" marB="0"/>
                </a:tc>
                <a:extLst>
                  <a:ext uri="{0D108BD9-81ED-4DB2-BD59-A6C34878D82A}">
                    <a16:rowId xmlns:a16="http://schemas.microsoft.com/office/drawing/2014/main" val="2159057949"/>
                  </a:ext>
                </a:extLst>
              </a:tr>
              <a:tr h="1728040">
                <a:tc>
                  <a:txBody>
                    <a:bodyPr/>
                    <a:lstStyle/>
                    <a:p>
                      <a:pPr fontAlgn="base">
                        <a:spcBef>
                          <a:spcPts val="600"/>
                        </a:spcBef>
                        <a:spcAft>
                          <a:spcPts val="600"/>
                        </a:spcAft>
                      </a:pPr>
                      <a:r>
                        <a:rPr lang="en-AU" sz="1600" dirty="0">
                          <a:effectLst/>
                        </a:rPr>
                        <a:t>Throughcare Support</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8560" marR="18560" marT="0" marB="0"/>
                </a:tc>
                <a:tc>
                  <a:txBody>
                    <a:bodyPr/>
                    <a:lstStyle/>
                    <a:p>
                      <a:pPr fontAlgn="base">
                        <a:spcBef>
                          <a:spcPts val="600"/>
                        </a:spcBef>
                        <a:spcAft>
                          <a:spcPts val="600"/>
                        </a:spcAft>
                      </a:pPr>
                      <a:r>
                        <a:rPr lang="en-AU" sz="1600" dirty="0">
                          <a:effectLst/>
                        </a:rPr>
                        <a:t>The Throughcare Outreach Service works in conjunction with ACT Corrective Services and is a voluntary program available to some adults exiting prison in the ACT. This program offers short term (between 2-4weeks) practical assistance and support to help clients to settle back into community.</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8560" marR="18560" marT="0" marB="0"/>
                </a:tc>
                <a:tc>
                  <a:txBody>
                    <a:bodyPr/>
                    <a:lstStyle/>
                    <a:p>
                      <a:pPr fontAlgn="base">
                        <a:spcBef>
                          <a:spcPts val="600"/>
                        </a:spcBef>
                        <a:spcAft>
                          <a:spcPts val="600"/>
                        </a:spcAft>
                      </a:pPr>
                      <a:r>
                        <a:rPr lang="en-AU" sz="1600" u="sng" dirty="0">
                          <a:effectLst/>
                          <a:hlinkClick r:id="rId3"/>
                        </a:rPr>
                        <a:t>https://catholiccare.cg.org.au/services/throughcare-outreach-service/</a:t>
                      </a:r>
                      <a:endParaRPr lang="en-AU" sz="1600" dirty="0">
                        <a:effectLst/>
                      </a:endParaRPr>
                    </a:p>
                    <a:p>
                      <a:pPr fontAlgn="base">
                        <a:spcBef>
                          <a:spcPts val="600"/>
                        </a:spcBef>
                        <a:spcAft>
                          <a:spcPts val="600"/>
                        </a:spcAft>
                      </a:pPr>
                      <a:r>
                        <a:rPr lang="en-AU" sz="1600" dirty="0">
                          <a:effectLst/>
                        </a:rPr>
                        <a:t>Phone: (02) 6162 6100</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8560" marR="18560" marT="0" marB="0"/>
                </a:tc>
                <a:extLst>
                  <a:ext uri="{0D108BD9-81ED-4DB2-BD59-A6C34878D82A}">
                    <a16:rowId xmlns:a16="http://schemas.microsoft.com/office/drawing/2014/main" val="2978877708"/>
                  </a:ext>
                </a:extLst>
              </a:tr>
            </a:tbl>
          </a:graphicData>
        </a:graphic>
      </p:graphicFrame>
    </p:spTree>
    <p:extLst>
      <p:ext uri="{BB962C8B-B14F-4D97-AF65-F5344CB8AC3E}">
        <p14:creationId xmlns:p14="http://schemas.microsoft.com/office/powerpoint/2010/main" val="285825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3461DD1-802F-4E15-A6E9-4BA7A4CC56A8}"/>
              </a:ext>
            </a:extLst>
          </p:cNvPr>
          <p:cNvGraphicFramePr>
            <a:graphicFrameLocks noGrp="1"/>
          </p:cNvGraphicFramePr>
          <p:nvPr>
            <p:extLst>
              <p:ext uri="{D42A27DB-BD31-4B8C-83A1-F6EECF244321}">
                <p14:modId xmlns:p14="http://schemas.microsoft.com/office/powerpoint/2010/main" val="1654368568"/>
              </p:ext>
            </p:extLst>
          </p:nvPr>
        </p:nvGraphicFramePr>
        <p:xfrm>
          <a:off x="457200" y="723459"/>
          <a:ext cx="11277602" cy="5411083"/>
        </p:xfrm>
        <a:graphic>
          <a:graphicData uri="http://schemas.openxmlformats.org/drawingml/2006/table">
            <a:tbl>
              <a:tblPr firstRow="1" firstCol="1" bandRow="1">
                <a:tableStyleId>{5C22544A-7EE6-4342-B048-85BDC9FD1C3A}</a:tableStyleId>
              </a:tblPr>
              <a:tblGrid>
                <a:gridCol w="2060134">
                  <a:extLst>
                    <a:ext uri="{9D8B030D-6E8A-4147-A177-3AD203B41FA5}">
                      <a16:colId xmlns:a16="http://schemas.microsoft.com/office/drawing/2014/main" val="2975076137"/>
                    </a:ext>
                  </a:extLst>
                </a:gridCol>
                <a:gridCol w="5856446">
                  <a:extLst>
                    <a:ext uri="{9D8B030D-6E8A-4147-A177-3AD203B41FA5}">
                      <a16:colId xmlns:a16="http://schemas.microsoft.com/office/drawing/2014/main" val="347337837"/>
                    </a:ext>
                  </a:extLst>
                </a:gridCol>
                <a:gridCol w="3361022">
                  <a:extLst>
                    <a:ext uri="{9D8B030D-6E8A-4147-A177-3AD203B41FA5}">
                      <a16:colId xmlns:a16="http://schemas.microsoft.com/office/drawing/2014/main" val="250153427"/>
                    </a:ext>
                  </a:extLst>
                </a:gridCol>
              </a:tblGrid>
              <a:tr h="2669079">
                <a:tc>
                  <a:txBody>
                    <a:bodyPr/>
                    <a:lstStyle/>
                    <a:p>
                      <a:pPr fontAlgn="base">
                        <a:spcBef>
                          <a:spcPts val="600"/>
                        </a:spcBef>
                        <a:spcAft>
                          <a:spcPts val="600"/>
                        </a:spcAft>
                      </a:pPr>
                      <a:r>
                        <a:rPr lang="en-AU" sz="1900">
                          <a:effectLst/>
                        </a:rPr>
                        <a:t>Common Ground Canberra (CGC)</a:t>
                      </a:r>
                      <a:endParaRPr lang="en-AU"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22402" marR="22402" marT="0" marB="0"/>
                </a:tc>
                <a:tc>
                  <a:txBody>
                    <a:bodyPr/>
                    <a:lstStyle/>
                    <a:p>
                      <a:pPr fontAlgn="base">
                        <a:spcBef>
                          <a:spcPts val="600"/>
                        </a:spcBef>
                        <a:spcAft>
                          <a:spcPts val="600"/>
                        </a:spcAft>
                      </a:pPr>
                      <a:r>
                        <a:rPr lang="en-AU" sz="1900">
                          <a:effectLst/>
                        </a:rPr>
                        <a:t>Common Ground Canberra (CGC) was established to provide long-term, high-quality housing options for people on low incomes; and a solution for people who experience chronic homelessness. It does so through purpose-built accommodation which mixes people who have experienced homelessness (20 units) with people who are on low incomes who require affordable housing (20 units). Further information is available at Common Ground Canberra</a:t>
                      </a:r>
                      <a:endParaRPr lang="en-AU"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22402" marR="22402" marT="0" marB="0"/>
                </a:tc>
                <a:tc>
                  <a:txBody>
                    <a:bodyPr/>
                    <a:lstStyle/>
                    <a:p>
                      <a:pPr fontAlgn="base">
                        <a:spcBef>
                          <a:spcPts val="600"/>
                        </a:spcBef>
                        <a:spcAft>
                          <a:spcPts val="600"/>
                        </a:spcAft>
                      </a:pPr>
                      <a:r>
                        <a:rPr lang="en-AU" sz="1900">
                          <a:effectLst/>
                        </a:rPr>
                        <a:t>Phone: (02) 6205 0619.</a:t>
                      </a:r>
                    </a:p>
                    <a:p>
                      <a:pPr fontAlgn="base">
                        <a:spcBef>
                          <a:spcPts val="600"/>
                        </a:spcBef>
                        <a:spcAft>
                          <a:spcPts val="600"/>
                        </a:spcAft>
                      </a:pPr>
                      <a:r>
                        <a:rPr lang="en-AU" sz="1900">
                          <a:effectLst/>
                        </a:rPr>
                        <a:t>If English is not your first language and you require the translating and interpreting services – please telephone 131 450.</a:t>
                      </a:r>
                      <a:endParaRPr lang="en-AU"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22402" marR="22402" marT="0" marB="0"/>
                </a:tc>
                <a:extLst>
                  <a:ext uri="{0D108BD9-81ED-4DB2-BD59-A6C34878D82A}">
                    <a16:rowId xmlns:a16="http://schemas.microsoft.com/office/drawing/2014/main" val="4192891396"/>
                  </a:ext>
                </a:extLst>
              </a:tr>
              <a:tr h="2742004">
                <a:tc>
                  <a:txBody>
                    <a:bodyPr/>
                    <a:lstStyle/>
                    <a:p>
                      <a:pPr fontAlgn="base">
                        <a:spcBef>
                          <a:spcPts val="600"/>
                        </a:spcBef>
                        <a:spcAft>
                          <a:spcPts val="600"/>
                        </a:spcAft>
                      </a:pPr>
                      <a:r>
                        <a:rPr lang="en-AU" sz="1900">
                          <a:effectLst/>
                        </a:rPr>
                        <a:t>Early Morning Centre</a:t>
                      </a:r>
                      <a:endParaRPr lang="en-AU"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22402" marR="22402" marT="0" marB="0"/>
                </a:tc>
                <a:tc>
                  <a:txBody>
                    <a:bodyPr/>
                    <a:lstStyle/>
                    <a:p>
                      <a:pPr fontAlgn="base">
                        <a:spcBef>
                          <a:spcPts val="600"/>
                        </a:spcBef>
                        <a:spcAft>
                          <a:spcPts val="600"/>
                        </a:spcAft>
                      </a:pPr>
                      <a:r>
                        <a:rPr lang="en-AU" sz="1900">
                          <a:effectLst/>
                        </a:rPr>
                        <a:t>Early Morning Centre - The EMC is operated by Uniting Care Canberra and is a free food service providing breakfast five days a week between 7.30am and 8.30am. The EMC also offers referral and support services five days a week between 9.00am and 11.30am. This EMC is available to support anyone who is homeless, or at risk of homelessness.</a:t>
                      </a:r>
                      <a:endParaRPr lang="en-AU"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22402" marR="22402" marT="0" marB="0"/>
                </a:tc>
                <a:tc>
                  <a:txBody>
                    <a:bodyPr/>
                    <a:lstStyle/>
                    <a:p>
                      <a:pPr fontAlgn="base">
                        <a:spcBef>
                          <a:spcPts val="600"/>
                        </a:spcBef>
                        <a:spcAft>
                          <a:spcPts val="600"/>
                        </a:spcAft>
                      </a:pPr>
                      <a:r>
                        <a:rPr lang="en-AU" sz="1900">
                          <a:effectLst/>
                        </a:rPr>
                        <a:t>The Early Morning Centre is located in the Canberra City Uniting Church building at 69 Northbourne Avenue, Canberra City.</a:t>
                      </a:r>
                    </a:p>
                    <a:p>
                      <a:pPr fontAlgn="base">
                        <a:spcBef>
                          <a:spcPts val="600"/>
                        </a:spcBef>
                        <a:spcAft>
                          <a:spcPts val="600"/>
                        </a:spcAft>
                      </a:pPr>
                      <a:r>
                        <a:rPr lang="en-AU" sz="1900">
                          <a:effectLst/>
                        </a:rPr>
                        <a:t>Phone: (02) 6247 5041</a:t>
                      </a:r>
                    </a:p>
                    <a:p>
                      <a:pPr fontAlgn="base">
                        <a:spcBef>
                          <a:spcPts val="600"/>
                        </a:spcBef>
                        <a:spcAft>
                          <a:spcPts val="600"/>
                        </a:spcAft>
                      </a:pPr>
                      <a:r>
                        <a:rPr lang="en-AU" sz="1900">
                          <a:effectLst/>
                        </a:rPr>
                        <a:t>Email: emc@canberracityuca.org.au</a:t>
                      </a:r>
                      <a:endParaRPr lang="en-AU"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22402" marR="22402" marT="0" marB="0"/>
                </a:tc>
                <a:extLst>
                  <a:ext uri="{0D108BD9-81ED-4DB2-BD59-A6C34878D82A}">
                    <a16:rowId xmlns:a16="http://schemas.microsoft.com/office/drawing/2014/main" val="3542054952"/>
                  </a:ext>
                </a:extLst>
              </a:tr>
            </a:tbl>
          </a:graphicData>
        </a:graphic>
      </p:graphicFrame>
    </p:spTree>
    <p:extLst>
      <p:ext uri="{BB962C8B-B14F-4D97-AF65-F5344CB8AC3E}">
        <p14:creationId xmlns:p14="http://schemas.microsoft.com/office/powerpoint/2010/main" val="172308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17434552-74FE-490E-AAF8-4901BE5AE9BB}"/>
              </a:ext>
            </a:extLst>
          </p:cNvPr>
          <p:cNvGraphicFramePr>
            <a:graphicFrameLocks noGrp="1"/>
          </p:cNvGraphicFramePr>
          <p:nvPr>
            <p:extLst>
              <p:ext uri="{D42A27DB-BD31-4B8C-83A1-F6EECF244321}">
                <p14:modId xmlns:p14="http://schemas.microsoft.com/office/powerpoint/2010/main" val="1897842718"/>
              </p:ext>
            </p:extLst>
          </p:nvPr>
        </p:nvGraphicFramePr>
        <p:xfrm>
          <a:off x="457200" y="747558"/>
          <a:ext cx="11277602" cy="5362884"/>
        </p:xfrm>
        <a:graphic>
          <a:graphicData uri="http://schemas.openxmlformats.org/drawingml/2006/table">
            <a:tbl>
              <a:tblPr firstRow="1" firstCol="1" bandRow="1">
                <a:tableStyleId>{5C22544A-7EE6-4342-B048-85BDC9FD1C3A}</a:tableStyleId>
              </a:tblPr>
              <a:tblGrid>
                <a:gridCol w="1678404">
                  <a:extLst>
                    <a:ext uri="{9D8B030D-6E8A-4147-A177-3AD203B41FA5}">
                      <a16:colId xmlns:a16="http://schemas.microsoft.com/office/drawing/2014/main" val="312909202"/>
                    </a:ext>
                  </a:extLst>
                </a:gridCol>
                <a:gridCol w="5913092">
                  <a:extLst>
                    <a:ext uri="{9D8B030D-6E8A-4147-A177-3AD203B41FA5}">
                      <a16:colId xmlns:a16="http://schemas.microsoft.com/office/drawing/2014/main" val="976642143"/>
                    </a:ext>
                  </a:extLst>
                </a:gridCol>
                <a:gridCol w="3686106">
                  <a:extLst>
                    <a:ext uri="{9D8B030D-6E8A-4147-A177-3AD203B41FA5}">
                      <a16:colId xmlns:a16="http://schemas.microsoft.com/office/drawing/2014/main" val="2657829134"/>
                    </a:ext>
                  </a:extLst>
                </a:gridCol>
              </a:tblGrid>
              <a:tr h="1973983">
                <a:tc>
                  <a:txBody>
                    <a:bodyPr/>
                    <a:lstStyle/>
                    <a:p>
                      <a:pPr fontAlgn="base">
                        <a:spcBef>
                          <a:spcPts val="600"/>
                        </a:spcBef>
                        <a:spcAft>
                          <a:spcPts val="600"/>
                        </a:spcAft>
                      </a:pPr>
                      <a:r>
                        <a:rPr lang="en-AU" sz="1800">
                          <a:effectLst/>
                        </a:rPr>
                        <a:t>Our Place</a:t>
                      </a:r>
                      <a:endParaRPr lang="en-AU"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1202" marR="21202" marT="0" marB="0"/>
                </a:tc>
                <a:tc>
                  <a:txBody>
                    <a:bodyPr/>
                    <a:lstStyle/>
                    <a:p>
                      <a:pPr fontAlgn="base">
                        <a:spcBef>
                          <a:spcPts val="600"/>
                        </a:spcBef>
                        <a:spcAft>
                          <a:spcPts val="600"/>
                        </a:spcAft>
                      </a:pPr>
                      <a:r>
                        <a:rPr lang="en-AU" sz="1800">
                          <a:effectLst/>
                        </a:rPr>
                        <a:t>Our Place provides supported accommodation to young people, with or without children, who are either studying, or employed. Our Place offers support to further young people’s careers and gain independence, with a goal to transition into affordable, private accommodation. Referrals to Our Place can be made through contacting First Point.</a:t>
                      </a:r>
                      <a:endParaRPr lang="en-AU"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1202" marR="21202" marT="0" marB="0"/>
                </a:tc>
                <a:tc>
                  <a:txBody>
                    <a:bodyPr/>
                    <a:lstStyle/>
                    <a:p>
                      <a:pPr fontAlgn="base">
                        <a:spcBef>
                          <a:spcPts val="600"/>
                        </a:spcBef>
                        <a:spcAft>
                          <a:spcPts val="600"/>
                        </a:spcAft>
                      </a:pPr>
                      <a:r>
                        <a:rPr lang="en-AU" sz="1800">
                          <a:effectLst/>
                        </a:rPr>
                        <a:t>Phone: (02) 6257 5029</a:t>
                      </a:r>
                    </a:p>
                    <a:p>
                      <a:pPr fontAlgn="base">
                        <a:spcBef>
                          <a:spcPts val="600"/>
                        </a:spcBef>
                        <a:spcAft>
                          <a:spcPts val="600"/>
                        </a:spcAft>
                      </a:pPr>
                      <a:r>
                        <a:rPr lang="en-AU" sz="1800">
                          <a:effectLst/>
                        </a:rPr>
                        <a:t>https://www.barnardos.org.au/our-centres/canberra/</a:t>
                      </a:r>
                      <a:endParaRPr lang="en-AU"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1202" marR="21202" marT="0" marB="0"/>
                </a:tc>
                <a:extLst>
                  <a:ext uri="{0D108BD9-81ED-4DB2-BD59-A6C34878D82A}">
                    <a16:rowId xmlns:a16="http://schemas.microsoft.com/office/drawing/2014/main" val="3956467807"/>
                  </a:ext>
                </a:extLst>
              </a:tr>
              <a:tr h="3388901">
                <a:tc>
                  <a:txBody>
                    <a:bodyPr/>
                    <a:lstStyle/>
                    <a:p>
                      <a:pPr fontAlgn="base">
                        <a:spcBef>
                          <a:spcPts val="600"/>
                        </a:spcBef>
                        <a:spcAft>
                          <a:spcPts val="600"/>
                        </a:spcAft>
                      </a:pPr>
                      <a:r>
                        <a:rPr lang="en-AU" sz="1800">
                          <a:effectLst/>
                        </a:rPr>
                        <a:t>Preventing Homelessness</a:t>
                      </a:r>
                      <a:endParaRPr lang="en-AU"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1202" marR="21202" marT="0" marB="0"/>
                </a:tc>
                <a:tc>
                  <a:txBody>
                    <a:bodyPr/>
                    <a:lstStyle/>
                    <a:p>
                      <a:pPr fontAlgn="base">
                        <a:spcBef>
                          <a:spcPts val="600"/>
                        </a:spcBef>
                        <a:spcAft>
                          <a:spcPts val="600"/>
                        </a:spcAft>
                      </a:pPr>
                      <a:r>
                        <a:rPr lang="en-AU" sz="1800">
                          <a:effectLst/>
                        </a:rPr>
                        <a:t>Preventing Homelessness - The Supportive Tenancy Service - An initiative under the National Partnership Agreement on Homelessness, the Supportive Tenancy Service is available to support people on all housing tenures, who find themselves at risk of homelessness.</a:t>
                      </a:r>
                    </a:p>
                    <a:p>
                      <a:pPr fontAlgn="base">
                        <a:spcBef>
                          <a:spcPts val="600"/>
                        </a:spcBef>
                        <a:spcAft>
                          <a:spcPts val="600"/>
                        </a:spcAft>
                      </a:pPr>
                      <a:r>
                        <a:rPr lang="en-AU" sz="1800">
                          <a:effectLst/>
                        </a:rPr>
                        <a:t>Support is available to mortgagees, people in social housing, private rental and affordable housing. Early intervention support will be provided when problems first arise, in order to prevent them getting to crisis point.</a:t>
                      </a:r>
                      <a:endParaRPr lang="en-AU"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1202" marR="21202" marT="0" marB="0"/>
                </a:tc>
                <a:tc>
                  <a:txBody>
                    <a:bodyPr/>
                    <a:lstStyle/>
                    <a:p>
                      <a:pPr fontAlgn="base">
                        <a:spcBef>
                          <a:spcPts val="600"/>
                        </a:spcBef>
                        <a:spcAft>
                          <a:spcPts val="600"/>
                        </a:spcAft>
                      </a:pPr>
                      <a:r>
                        <a:rPr lang="en-AU" sz="1800">
                          <a:effectLst/>
                        </a:rPr>
                        <a:t>Time: Monday – Friday 9am-5pm</a:t>
                      </a:r>
                    </a:p>
                    <a:p>
                      <a:pPr fontAlgn="base">
                        <a:spcBef>
                          <a:spcPts val="600"/>
                        </a:spcBef>
                        <a:spcAft>
                          <a:spcPts val="600"/>
                        </a:spcAft>
                      </a:pPr>
                      <a:r>
                        <a:rPr lang="en-AU" sz="1800">
                          <a:effectLst/>
                        </a:rPr>
                        <a:t>Cost: Free</a:t>
                      </a:r>
                    </a:p>
                    <a:p>
                      <a:pPr fontAlgn="base">
                        <a:spcBef>
                          <a:spcPts val="600"/>
                        </a:spcBef>
                        <a:spcAft>
                          <a:spcPts val="600"/>
                        </a:spcAft>
                      </a:pPr>
                      <a:r>
                        <a:rPr lang="en-AU" sz="1800">
                          <a:effectLst/>
                        </a:rPr>
                        <a:t>Location: Belconnen Youth Centre</a:t>
                      </a:r>
                    </a:p>
                    <a:p>
                      <a:pPr fontAlgn="base">
                        <a:spcBef>
                          <a:spcPts val="600"/>
                        </a:spcBef>
                        <a:spcAft>
                          <a:spcPts val="600"/>
                        </a:spcAft>
                      </a:pPr>
                      <a:r>
                        <a:rPr lang="en-AU" sz="1800">
                          <a:effectLst/>
                        </a:rPr>
                        <a:t>Corner of Chandler Street and Swanson Court, Belconnen</a:t>
                      </a:r>
                    </a:p>
                    <a:p>
                      <a:pPr fontAlgn="base">
                        <a:spcBef>
                          <a:spcPts val="600"/>
                        </a:spcBef>
                        <a:spcAft>
                          <a:spcPts val="600"/>
                        </a:spcAft>
                      </a:pPr>
                      <a:r>
                        <a:rPr lang="en-AU" sz="1800">
                          <a:effectLst/>
                        </a:rPr>
                        <a:t>Phone: (02) 6264 0200 - BCS reception</a:t>
                      </a:r>
                    </a:p>
                    <a:p>
                      <a:pPr fontAlgn="base">
                        <a:spcBef>
                          <a:spcPts val="600"/>
                        </a:spcBef>
                        <a:spcAft>
                          <a:spcPts val="600"/>
                        </a:spcAft>
                      </a:pPr>
                      <a:r>
                        <a:rPr lang="en-AU" sz="1800">
                          <a:effectLst/>
                        </a:rPr>
                        <a:t>Email: supportivetenancy@crcs.com.au</a:t>
                      </a:r>
                      <a:endParaRPr lang="en-AU"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1202" marR="21202" marT="0" marB="0"/>
                </a:tc>
                <a:extLst>
                  <a:ext uri="{0D108BD9-81ED-4DB2-BD59-A6C34878D82A}">
                    <a16:rowId xmlns:a16="http://schemas.microsoft.com/office/drawing/2014/main" val="3205337706"/>
                  </a:ext>
                </a:extLst>
              </a:tr>
            </a:tbl>
          </a:graphicData>
        </a:graphic>
      </p:graphicFrame>
    </p:spTree>
    <p:extLst>
      <p:ext uri="{BB962C8B-B14F-4D97-AF65-F5344CB8AC3E}">
        <p14:creationId xmlns:p14="http://schemas.microsoft.com/office/powerpoint/2010/main" val="902671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8B1289C-CD16-41BA-A2AA-35A7A6A52A41}"/>
              </a:ext>
            </a:extLst>
          </p:cNvPr>
          <p:cNvSpPr txBox="1"/>
          <p:nvPr/>
        </p:nvSpPr>
        <p:spPr>
          <a:xfrm>
            <a:off x="2026693" y="1030406"/>
            <a:ext cx="8147713" cy="308124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kern="1200">
                <a:solidFill>
                  <a:srgbClr val="FFFFFF"/>
                </a:solidFill>
                <a:latin typeface="+mj-lt"/>
                <a:ea typeface="+mj-ea"/>
                <a:cs typeface="+mj-cs"/>
              </a:rPr>
              <a:t>Language skills</a:t>
            </a:r>
          </a:p>
        </p:txBody>
      </p:sp>
    </p:spTree>
    <p:extLst>
      <p:ext uri="{BB962C8B-B14F-4D97-AF65-F5344CB8AC3E}">
        <p14:creationId xmlns:p14="http://schemas.microsoft.com/office/powerpoint/2010/main" val="2800109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311CF3A2-2327-4A99-867B-A2C65B02E55F}"/>
              </a:ext>
            </a:extLst>
          </p:cNvPr>
          <p:cNvGraphicFramePr>
            <a:graphicFrameLocks noGrp="1"/>
          </p:cNvGraphicFramePr>
          <p:nvPr>
            <p:extLst>
              <p:ext uri="{D42A27DB-BD31-4B8C-83A1-F6EECF244321}">
                <p14:modId xmlns:p14="http://schemas.microsoft.com/office/powerpoint/2010/main" val="2278735929"/>
              </p:ext>
            </p:extLst>
          </p:nvPr>
        </p:nvGraphicFramePr>
        <p:xfrm>
          <a:off x="457200" y="934906"/>
          <a:ext cx="11277601" cy="4988190"/>
        </p:xfrm>
        <a:graphic>
          <a:graphicData uri="http://schemas.openxmlformats.org/drawingml/2006/table">
            <a:tbl>
              <a:tblPr firstRow="1" firstCol="1" bandRow="1">
                <a:tableStyleId>{5C22544A-7EE6-4342-B048-85BDC9FD1C3A}</a:tableStyleId>
              </a:tblPr>
              <a:tblGrid>
                <a:gridCol w="1806587">
                  <a:extLst>
                    <a:ext uri="{9D8B030D-6E8A-4147-A177-3AD203B41FA5}">
                      <a16:colId xmlns:a16="http://schemas.microsoft.com/office/drawing/2014/main" val="14160647"/>
                    </a:ext>
                  </a:extLst>
                </a:gridCol>
                <a:gridCol w="5526432">
                  <a:extLst>
                    <a:ext uri="{9D8B030D-6E8A-4147-A177-3AD203B41FA5}">
                      <a16:colId xmlns:a16="http://schemas.microsoft.com/office/drawing/2014/main" val="3793664088"/>
                    </a:ext>
                  </a:extLst>
                </a:gridCol>
                <a:gridCol w="3944582">
                  <a:extLst>
                    <a:ext uri="{9D8B030D-6E8A-4147-A177-3AD203B41FA5}">
                      <a16:colId xmlns:a16="http://schemas.microsoft.com/office/drawing/2014/main" val="1106696482"/>
                    </a:ext>
                  </a:extLst>
                </a:gridCol>
              </a:tblGrid>
              <a:tr h="298188">
                <a:tc>
                  <a:txBody>
                    <a:bodyPr/>
                    <a:lstStyle/>
                    <a:p>
                      <a:pPr>
                        <a:lnSpc>
                          <a:spcPct val="107000"/>
                        </a:lnSpc>
                        <a:spcBef>
                          <a:spcPts val="600"/>
                        </a:spcBef>
                        <a:spcAft>
                          <a:spcPts val="600"/>
                        </a:spcAft>
                      </a:pPr>
                      <a:r>
                        <a:rPr lang="en-AU" sz="1700">
                          <a:effectLst/>
                        </a:rPr>
                        <a:t>Organisation</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50593" marR="50593" marT="0" marB="0"/>
                </a:tc>
                <a:tc>
                  <a:txBody>
                    <a:bodyPr/>
                    <a:lstStyle/>
                    <a:p>
                      <a:pPr>
                        <a:lnSpc>
                          <a:spcPct val="107000"/>
                        </a:lnSpc>
                        <a:spcBef>
                          <a:spcPts val="600"/>
                        </a:spcBef>
                        <a:spcAft>
                          <a:spcPts val="600"/>
                        </a:spcAft>
                      </a:pPr>
                      <a:r>
                        <a:rPr lang="en-AU" sz="1700">
                          <a:effectLst/>
                        </a:rPr>
                        <a:t>What they do</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50593" marR="50593" marT="0" marB="0"/>
                </a:tc>
                <a:tc>
                  <a:txBody>
                    <a:bodyPr/>
                    <a:lstStyle/>
                    <a:p>
                      <a:pPr>
                        <a:lnSpc>
                          <a:spcPct val="107000"/>
                        </a:lnSpc>
                        <a:spcBef>
                          <a:spcPts val="600"/>
                        </a:spcBef>
                        <a:spcAft>
                          <a:spcPts val="600"/>
                        </a:spcAft>
                      </a:pPr>
                      <a:r>
                        <a:rPr lang="en-AU" sz="1700">
                          <a:effectLst/>
                        </a:rPr>
                        <a:t>Contacts</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50593" marR="50593" marT="0" marB="0"/>
                </a:tc>
                <a:extLst>
                  <a:ext uri="{0D108BD9-81ED-4DB2-BD59-A6C34878D82A}">
                    <a16:rowId xmlns:a16="http://schemas.microsoft.com/office/drawing/2014/main" val="2187201658"/>
                  </a:ext>
                </a:extLst>
              </a:tr>
              <a:tr h="4690002">
                <a:tc>
                  <a:txBody>
                    <a:bodyPr/>
                    <a:lstStyle/>
                    <a:p>
                      <a:pPr>
                        <a:lnSpc>
                          <a:spcPct val="107000"/>
                        </a:lnSpc>
                        <a:spcBef>
                          <a:spcPts val="600"/>
                        </a:spcBef>
                        <a:spcAft>
                          <a:spcPts val="600"/>
                        </a:spcAft>
                      </a:pPr>
                      <a:r>
                        <a:rPr lang="en-AU" sz="1700">
                          <a:effectLst/>
                        </a:rPr>
                        <a:t>Adult Migrant English Program (AMEP)</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50593" marR="50593" marT="0" marB="0"/>
                </a:tc>
                <a:tc>
                  <a:txBody>
                    <a:bodyPr/>
                    <a:lstStyle/>
                    <a:p>
                      <a:pPr fontAlgn="base">
                        <a:spcBef>
                          <a:spcPts val="600"/>
                        </a:spcBef>
                        <a:spcAft>
                          <a:spcPts val="600"/>
                        </a:spcAft>
                      </a:pPr>
                      <a:r>
                        <a:rPr lang="en-AU" sz="1700">
                          <a:effectLst/>
                        </a:rPr>
                        <a:t>The AMEP is a free service to help eligible migrants and humanitarian entrants with low English levels to improve their English language skills and settle into Australia.</a:t>
                      </a:r>
                    </a:p>
                    <a:p>
                      <a:pPr fontAlgn="base">
                        <a:spcBef>
                          <a:spcPts val="600"/>
                        </a:spcBef>
                        <a:spcAft>
                          <a:spcPts val="600"/>
                        </a:spcAft>
                      </a:pPr>
                      <a:r>
                        <a:rPr lang="en-AU" sz="1700">
                          <a:effectLst/>
                        </a:rPr>
                        <a:t>Learning English will help you to participate more fully in Australian life. You will learn new skills to help you work and make friends in Australia.</a:t>
                      </a:r>
                    </a:p>
                    <a:p>
                      <a:pPr fontAlgn="base">
                        <a:spcBef>
                          <a:spcPts val="600"/>
                        </a:spcBef>
                        <a:spcAft>
                          <a:spcPts val="600"/>
                        </a:spcAft>
                      </a:pPr>
                      <a:r>
                        <a:rPr lang="en-AU" sz="1700">
                          <a:effectLst/>
                        </a:rPr>
                        <a:t>When you are in an AMEP class, free childcare is available for children under school age. Your service provider will assist you to find out about free childcare.</a:t>
                      </a:r>
                    </a:p>
                    <a:p>
                      <a:pPr fontAlgn="base">
                        <a:spcBef>
                          <a:spcPts val="600"/>
                        </a:spcBef>
                        <a:spcAft>
                          <a:spcPts val="600"/>
                        </a:spcAft>
                      </a:pPr>
                      <a:r>
                        <a:rPr lang="en-AU" sz="1700">
                          <a:effectLst/>
                        </a:rPr>
                        <a:t>For migrants receiving Centrelink payments, learning English in the AMEP may meet some or all of your mutual obligation requirements.</a:t>
                      </a:r>
                    </a:p>
                    <a:p>
                      <a:pPr fontAlgn="base"/>
                      <a:r>
                        <a:rPr lang="en-AU" sz="1700">
                          <a:effectLst/>
                        </a:rPr>
                        <a:t>Providers and locations - The Adult Migrant English Program is delivered at around 300 locations across Australia in major cities as well as regional and remote areas. There is also a Distance learning option.​</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50593" marR="50593" marT="0" marB="0"/>
                </a:tc>
                <a:tc>
                  <a:txBody>
                    <a:bodyPr/>
                    <a:lstStyle/>
                    <a:p>
                      <a:pPr fontAlgn="base">
                        <a:spcBef>
                          <a:spcPts val="600"/>
                        </a:spcBef>
                        <a:spcAft>
                          <a:spcPts val="600"/>
                        </a:spcAft>
                      </a:pPr>
                      <a:r>
                        <a:rPr lang="en-AU" sz="1700" u="sng">
                          <a:effectLst/>
                          <a:hlinkClick r:id="rId2"/>
                        </a:rPr>
                        <a:t>https://immi.homeaffairs.gov.au/settling-in-australia/amep/information-in-languages</a:t>
                      </a:r>
                      <a:r>
                        <a:rPr lang="en-AU" sz="1700">
                          <a:effectLst/>
                        </a:rPr>
                        <a:t>  </a:t>
                      </a:r>
                    </a:p>
                    <a:p>
                      <a:pPr fontAlgn="base">
                        <a:spcBef>
                          <a:spcPts val="600"/>
                        </a:spcBef>
                        <a:spcAft>
                          <a:spcPts val="600"/>
                        </a:spcAft>
                      </a:pPr>
                      <a:r>
                        <a:rPr lang="en-AU" sz="1700" u="sng">
                          <a:effectLst/>
                          <a:hlinkClick r:id="rId3"/>
                        </a:rPr>
                        <a:t>https://immi.homeaffairs.gov.au/settling-in-australia/amep/about-the-program</a:t>
                      </a:r>
                      <a:r>
                        <a:rPr lang="en-AU" sz="1700">
                          <a:effectLst/>
                        </a:rPr>
                        <a:t> </a:t>
                      </a:r>
                      <a:endParaRPr lang="en-AU" sz="1700">
                        <a:effectLst/>
                        <a:latin typeface="Calibri" panose="020F0502020204030204" pitchFamily="34" charset="0"/>
                        <a:ea typeface="Times New Roman" panose="02020603050405020304" pitchFamily="18" charset="0"/>
                        <a:cs typeface="Times New Roman" panose="02020603050405020304" pitchFamily="18" charset="0"/>
                      </a:endParaRPr>
                    </a:p>
                  </a:txBody>
                  <a:tcPr marL="50593" marR="50593" marT="0" marB="0"/>
                </a:tc>
                <a:extLst>
                  <a:ext uri="{0D108BD9-81ED-4DB2-BD59-A6C34878D82A}">
                    <a16:rowId xmlns:a16="http://schemas.microsoft.com/office/drawing/2014/main" val="3330408956"/>
                  </a:ext>
                </a:extLst>
              </a:tr>
            </a:tbl>
          </a:graphicData>
        </a:graphic>
      </p:graphicFrame>
    </p:spTree>
    <p:extLst>
      <p:ext uri="{BB962C8B-B14F-4D97-AF65-F5344CB8AC3E}">
        <p14:creationId xmlns:p14="http://schemas.microsoft.com/office/powerpoint/2010/main" val="14777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940F60D-11B1-4351-A5CF-F25E4C669534}"/>
              </a:ext>
            </a:extLst>
          </p:cNvPr>
          <p:cNvGraphicFramePr>
            <a:graphicFrameLocks noGrp="1"/>
          </p:cNvGraphicFramePr>
          <p:nvPr>
            <p:extLst>
              <p:ext uri="{D42A27DB-BD31-4B8C-83A1-F6EECF244321}">
                <p14:modId xmlns:p14="http://schemas.microsoft.com/office/powerpoint/2010/main" val="2082378272"/>
              </p:ext>
            </p:extLst>
          </p:nvPr>
        </p:nvGraphicFramePr>
        <p:xfrm>
          <a:off x="457200" y="1040321"/>
          <a:ext cx="11277602" cy="4777359"/>
        </p:xfrm>
        <a:graphic>
          <a:graphicData uri="http://schemas.openxmlformats.org/drawingml/2006/table">
            <a:tbl>
              <a:tblPr firstRow="1" firstCol="1" bandRow="1">
                <a:tableStyleId>{5C22544A-7EE6-4342-B048-85BDC9FD1C3A}</a:tableStyleId>
              </a:tblPr>
              <a:tblGrid>
                <a:gridCol w="1200110">
                  <a:extLst>
                    <a:ext uri="{9D8B030D-6E8A-4147-A177-3AD203B41FA5}">
                      <a16:colId xmlns:a16="http://schemas.microsoft.com/office/drawing/2014/main" val="2766266350"/>
                    </a:ext>
                  </a:extLst>
                </a:gridCol>
                <a:gridCol w="5294020">
                  <a:extLst>
                    <a:ext uri="{9D8B030D-6E8A-4147-A177-3AD203B41FA5}">
                      <a16:colId xmlns:a16="http://schemas.microsoft.com/office/drawing/2014/main" val="4170423693"/>
                    </a:ext>
                  </a:extLst>
                </a:gridCol>
                <a:gridCol w="4783472">
                  <a:extLst>
                    <a:ext uri="{9D8B030D-6E8A-4147-A177-3AD203B41FA5}">
                      <a16:colId xmlns:a16="http://schemas.microsoft.com/office/drawing/2014/main" val="3330468650"/>
                    </a:ext>
                  </a:extLst>
                </a:gridCol>
              </a:tblGrid>
              <a:tr h="4777359">
                <a:tc>
                  <a:txBody>
                    <a:bodyPr/>
                    <a:lstStyle/>
                    <a:p>
                      <a:pPr fontAlgn="base">
                        <a:spcBef>
                          <a:spcPts val="600"/>
                        </a:spcBef>
                        <a:spcAft>
                          <a:spcPts val="600"/>
                        </a:spcAft>
                      </a:pPr>
                      <a:r>
                        <a:rPr lang="en-AU" sz="1900">
                          <a:effectLst/>
                        </a:rPr>
                        <a:t>Settle in Australia</a:t>
                      </a:r>
                      <a:endParaRPr lang="en-AU"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57883" marR="57883" marT="0" marB="0"/>
                </a:tc>
                <a:tc>
                  <a:txBody>
                    <a:bodyPr/>
                    <a:lstStyle/>
                    <a:p>
                      <a:pPr>
                        <a:lnSpc>
                          <a:spcPct val="107000"/>
                        </a:lnSpc>
                        <a:spcBef>
                          <a:spcPts val="600"/>
                        </a:spcBef>
                        <a:spcAft>
                          <a:spcPts val="600"/>
                        </a:spcAft>
                      </a:pPr>
                      <a:r>
                        <a:rPr lang="en-AU" sz="1900">
                          <a:effectLst/>
                        </a:rPr>
                        <a:t>All Australians have the right to communicate and engage with the Australian Government and other essential services, irrespective of their first language preference, their English language ability or their cultural and linguistic backgrounds.</a:t>
                      </a:r>
                    </a:p>
                    <a:p>
                      <a:pPr>
                        <a:lnSpc>
                          <a:spcPct val="107000"/>
                        </a:lnSpc>
                        <a:spcBef>
                          <a:spcPts val="600"/>
                        </a:spcBef>
                        <a:spcAft>
                          <a:spcPts val="600"/>
                        </a:spcAft>
                      </a:pPr>
                      <a:r>
                        <a:rPr lang="en-AU" sz="1900">
                          <a:effectLst/>
                        </a:rPr>
                        <a:t>The Beginning a Life in Australia (BaLIA) booklet provides helpful settlement information and links to other websites and resources for newly arrived migrants, humanitarian entrants, and their sponsors and service providers.</a:t>
                      </a:r>
                    </a:p>
                    <a:p>
                      <a:pPr>
                        <a:lnSpc>
                          <a:spcPct val="107000"/>
                        </a:lnSpc>
                        <a:spcBef>
                          <a:spcPts val="600"/>
                        </a:spcBef>
                        <a:spcAft>
                          <a:spcPts val="600"/>
                        </a:spcAft>
                      </a:pPr>
                      <a:r>
                        <a:rPr lang="en-AU" sz="1900">
                          <a:effectLst/>
                        </a:rPr>
                        <a:t>The booklet was updated in 2016 and is available in 39 different languages including English.</a:t>
                      </a:r>
                      <a:endParaRPr lang="en-AU" sz="1900">
                        <a:effectLst/>
                        <a:latin typeface="Calibri" panose="020F0502020204030204" pitchFamily="34" charset="0"/>
                        <a:ea typeface="Calibri" panose="020F0502020204030204" pitchFamily="34" charset="0"/>
                        <a:cs typeface="Times New Roman" panose="02020603050405020304" pitchFamily="18" charset="0"/>
                      </a:endParaRPr>
                    </a:p>
                  </a:txBody>
                  <a:tcPr marL="57883" marR="57883" marT="0" marB="0"/>
                </a:tc>
                <a:tc>
                  <a:txBody>
                    <a:bodyPr/>
                    <a:lstStyle/>
                    <a:p>
                      <a:pPr>
                        <a:lnSpc>
                          <a:spcPct val="107000"/>
                        </a:lnSpc>
                        <a:spcBef>
                          <a:spcPts val="600"/>
                        </a:spcBef>
                        <a:spcAft>
                          <a:spcPts val="600"/>
                        </a:spcAft>
                      </a:pPr>
                      <a:r>
                        <a:rPr lang="en-AU" sz="1900" u="sng" dirty="0">
                          <a:solidFill>
                            <a:schemeClr val="bg1"/>
                          </a:solidFill>
                          <a:effectLst/>
                          <a:hlinkClick r:id="rId2">
                            <a:extLst>
                              <a:ext uri="{A12FA001-AC4F-418D-AE19-62706E023703}">
                                <ahyp:hlinkClr xmlns:ahyp="http://schemas.microsoft.com/office/drawing/2018/hyperlinkcolor" val="tx"/>
                              </a:ext>
                            </a:extLst>
                          </a:hlinkClick>
                        </a:rPr>
                        <a:t>https://immi.homeaffairs.gov.au/settling-in-australia/settle-in-australia/beginning-a-life-in-australia</a:t>
                      </a:r>
                      <a:endParaRPr lang="en-AU" sz="1900" dirty="0">
                        <a:solidFill>
                          <a:schemeClr val="bg1"/>
                        </a:solidFill>
                        <a:effectLst/>
                      </a:endParaRPr>
                    </a:p>
                    <a:p>
                      <a:pPr>
                        <a:lnSpc>
                          <a:spcPct val="107000"/>
                        </a:lnSpc>
                        <a:spcBef>
                          <a:spcPts val="600"/>
                        </a:spcBef>
                        <a:spcAft>
                          <a:spcPts val="600"/>
                        </a:spcAft>
                      </a:pPr>
                      <a:r>
                        <a:rPr lang="en-AU" sz="1900" dirty="0">
                          <a:effectLst/>
                        </a:rPr>
                        <a:t> </a:t>
                      </a:r>
                      <a:endParaRPr lang="en-AU"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57883" marR="57883" marT="0" marB="0"/>
                </a:tc>
                <a:extLst>
                  <a:ext uri="{0D108BD9-81ED-4DB2-BD59-A6C34878D82A}">
                    <a16:rowId xmlns:a16="http://schemas.microsoft.com/office/drawing/2014/main" val="604574419"/>
                  </a:ext>
                </a:extLst>
              </a:tr>
            </a:tbl>
          </a:graphicData>
        </a:graphic>
      </p:graphicFrame>
    </p:spTree>
    <p:extLst>
      <p:ext uri="{BB962C8B-B14F-4D97-AF65-F5344CB8AC3E}">
        <p14:creationId xmlns:p14="http://schemas.microsoft.com/office/powerpoint/2010/main" val="288162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5BC15C9-46E1-4E8B-A25C-72D102A5C4C7}"/>
              </a:ext>
            </a:extLst>
          </p:cNvPr>
          <p:cNvSpPr txBox="1"/>
          <p:nvPr/>
        </p:nvSpPr>
        <p:spPr>
          <a:xfrm>
            <a:off x="1933387" y="1459614"/>
            <a:ext cx="8147713" cy="308124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kern="1200" dirty="0">
                <a:solidFill>
                  <a:srgbClr val="FFFFFF"/>
                </a:solidFill>
                <a:latin typeface="+mj-lt"/>
                <a:ea typeface="+mj-ea"/>
                <a:cs typeface="+mj-cs"/>
              </a:rPr>
              <a:t>Employment</a:t>
            </a:r>
            <a:r>
              <a:rPr lang="en-US" sz="4800" kern="1200" dirty="0">
                <a:solidFill>
                  <a:srgbClr val="FFFFFF"/>
                </a:solidFill>
                <a:latin typeface="+mj-lt"/>
                <a:ea typeface="+mj-ea"/>
                <a:cs typeface="+mj-cs"/>
              </a:rPr>
              <a:t> </a:t>
            </a:r>
          </a:p>
        </p:txBody>
      </p:sp>
    </p:spTree>
    <p:extLst>
      <p:ext uri="{BB962C8B-B14F-4D97-AF65-F5344CB8AC3E}">
        <p14:creationId xmlns:p14="http://schemas.microsoft.com/office/powerpoint/2010/main" val="3544848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722558B-E369-45E0-8C3F-A99B785542DF}"/>
              </a:ext>
            </a:extLst>
          </p:cNvPr>
          <p:cNvSpPr txBox="1"/>
          <p:nvPr/>
        </p:nvSpPr>
        <p:spPr>
          <a:xfrm>
            <a:off x="1386865" y="818984"/>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b="1" kern="1200">
                <a:solidFill>
                  <a:srgbClr val="FFFFFF"/>
                </a:solidFill>
                <a:latin typeface="+mj-lt"/>
                <a:ea typeface="+mj-ea"/>
                <a:cs typeface="+mj-cs"/>
              </a:rPr>
              <a:t>Domestic, Family and Sexual Violence </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0836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5136742D-35BF-4998-8C4A-21AF31166FAE}"/>
              </a:ext>
            </a:extLst>
          </p:cNvPr>
          <p:cNvGraphicFramePr>
            <a:graphicFrameLocks noGrp="1"/>
          </p:cNvGraphicFramePr>
          <p:nvPr>
            <p:extLst>
              <p:ext uri="{D42A27DB-BD31-4B8C-83A1-F6EECF244321}">
                <p14:modId xmlns:p14="http://schemas.microsoft.com/office/powerpoint/2010/main" val="2963073590"/>
              </p:ext>
            </p:extLst>
          </p:nvPr>
        </p:nvGraphicFramePr>
        <p:xfrm>
          <a:off x="457200" y="459820"/>
          <a:ext cx="11277601" cy="5938362"/>
        </p:xfrm>
        <a:graphic>
          <a:graphicData uri="http://schemas.openxmlformats.org/drawingml/2006/table">
            <a:tbl>
              <a:tblPr firstRow="1" firstCol="1" bandRow="1">
                <a:tableStyleId>{5C22544A-7EE6-4342-B048-85BDC9FD1C3A}</a:tableStyleId>
              </a:tblPr>
              <a:tblGrid>
                <a:gridCol w="2311167">
                  <a:extLst>
                    <a:ext uri="{9D8B030D-6E8A-4147-A177-3AD203B41FA5}">
                      <a16:colId xmlns:a16="http://schemas.microsoft.com/office/drawing/2014/main" val="240104289"/>
                    </a:ext>
                  </a:extLst>
                </a:gridCol>
                <a:gridCol w="6848361">
                  <a:extLst>
                    <a:ext uri="{9D8B030D-6E8A-4147-A177-3AD203B41FA5}">
                      <a16:colId xmlns:a16="http://schemas.microsoft.com/office/drawing/2014/main" val="3742430369"/>
                    </a:ext>
                  </a:extLst>
                </a:gridCol>
                <a:gridCol w="2118073">
                  <a:extLst>
                    <a:ext uri="{9D8B030D-6E8A-4147-A177-3AD203B41FA5}">
                      <a16:colId xmlns:a16="http://schemas.microsoft.com/office/drawing/2014/main" val="2928403673"/>
                    </a:ext>
                  </a:extLst>
                </a:gridCol>
              </a:tblGrid>
              <a:tr h="357971">
                <a:tc>
                  <a:txBody>
                    <a:bodyPr/>
                    <a:lstStyle/>
                    <a:p>
                      <a:pPr>
                        <a:lnSpc>
                          <a:spcPct val="107000"/>
                        </a:lnSpc>
                        <a:spcBef>
                          <a:spcPts val="600"/>
                        </a:spcBef>
                        <a:spcAft>
                          <a:spcPts val="600"/>
                        </a:spcAft>
                      </a:pPr>
                      <a:r>
                        <a:rPr lang="en-AU" sz="2000">
                          <a:solidFill>
                            <a:schemeClr val="bg1"/>
                          </a:solidFill>
                          <a:effectLst/>
                        </a:rPr>
                        <a:t>Organisation</a:t>
                      </a:r>
                      <a:endParaRPr lang="en-AU" sz="20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86354" marR="86354" marT="0" marB="0"/>
                </a:tc>
                <a:tc>
                  <a:txBody>
                    <a:bodyPr/>
                    <a:lstStyle/>
                    <a:p>
                      <a:pPr>
                        <a:lnSpc>
                          <a:spcPct val="107000"/>
                        </a:lnSpc>
                        <a:spcBef>
                          <a:spcPts val="600"/>
                        </a:spcBef>
                        <a:spcAft>
                          <a:spcPts val="600"/>
                        </a:spcAft>
                      </a:pPr>
                      <a:r>
                        <a:rPr lang="en-AU" sz="2000">
                          <a:effectLst/>
                        </a:rPr>
                        <a:t>What they do</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86354" marR="86354" marT="0" marB="0"/>
                </a:tc>
                <a:tc>
                  <a:txBody>
                    <a:bodyPr/>
                    <a:lstStyle/>
                    <a:p>
                      <a:pPr>
                        <a:lnSpc>
                          <a:spcPct val="107000"/>
                        </a:lnSpc>
                        <a:spcBef>
                          <a:spcPts val="600"/>
                        </a:spcBef>
                        <a:spcAft>
                          <a:spcPts val="600"/>
                        </a:spcAft>
                      </a:pPr>
                      <a:r>
                        <a:rPr lang="en-AU" sz="2000">
                          <a:effectLst/>
                        </a:rPr>
                        <a:t>Contacts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86354" marR="86354" marT="0" marB="0"/>
                </a:tc>
                <a:extLst>
                  <a:ext uri="{0D108BD9-81ED-4DB2-BD59-A6C34878D82A}">
                    <a16:rowId xmlns:a16="http://schemas.microsoft.com/office/drawing/2014/main" val="2471467096"/>
                  </a:ext>
                </a:extLst>
              </a:tr>
              <a:tr h="2387210">
                <a:tc>
                  <a:txBody>
                    <a:bodyPr/>
                    <a:lstStyle/>
                    <a:p>
                      <a:pPr fontAlgn="base">
                        <a:spcBef>
                          <a:spcPts val="600"/>
                        </a:spcBef>
                        <a:spcAft>
                          <a:spcPts val="600"/>
                        </a:spcAft>
                      </a:pPr>
                      <a:r>
                        <a:rPr lang="en-AU" sz="2000" u="sng" dirty="0">
                          <a:solidFill>
                            <a:schemeClr val="bg1"/>
                          </a:solidFill>
                          <a:effectLst/>
                          <a:hlinkClick r:id="rId2">
                            <a:extLst>
                              <a:ext uri="{A12FA001-AC4F-418D-AE19-62706E023703}">
                                <ahyp:hlinkClr xmlns:ahyp="http://schemas.microsoft.com/office/drawing/2018/hyperlinkcolor" val="tx"/>
                              </a:ext>
                            </a:extLst>
                          </a:hlinkClick>
                        </a:rPr>
                        <a:t>Domestic Violence Crisis Service</a:t>
                      </a:r>
                      <a:r>
                        <a:rPr lang="en-AU" sz="2000" dirty="0">
                          <a:solidFill>
                            <a:schemeClr val="bg1"/>
                          </a:solidFill>
                          <a:effectLst/>
                        </a:rPr>
                        <a:t> (DVCS)</a:t>
                      </a:r>
                    </a:p>
                    <a:p>
                      <a:pPr>
                        <a:lnSpc>
                          <a:spcPct val="107000"/>
                        </a:lnSpc>
                        <a:spcBef>
                          <a:spcPts val="600"/>
                        </a:spcBef>
                        <a:spcAft>
                          <a:spcPts val="600"/>
                        </a:spcAft>
                      </a:pPr>
                      <a:r>
                        <a:rPr lang="en-AU" sz="2000" dirty="0">
                          <a:solidFill>
                            <a:schemeClr val="bg1"/>
                          </a:solidFill>
                          <a:effectLst/>
                        </a:rPr>
                        <a:t> </a:t>
                      </a:r>
                      <a:endParaRPr lang="en-AU"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86354" marR="86354" marT="0" marB="0"/>
                </a:tc>
                <a:tc>
                  <a:txBody>
                    <a:bodyPr/>
                    <a:lstStyle/>
                    <a:p>
                      <a:pPr fontAlgn="base">
                        <a:spcBef>
                          <a:spcPts val="600"/>
                        </a:spcBef>
                        <a:spcAft>
                          <a:spcPts val="600"/>
                        </a:spcAft>
                      </a:pPr>
                      <a:r>
                        <a:rPr lang="en-AU" sz="2000">
                          <a:effectLst/>
                        </a:rPr>
                        <a:t>DVCS provides support 24 hours a day, 7 days a week to those in the community who are impacted by domestic and family violence, including those who are at risk of using violence.</a:t>
                      </a:r>
                    </a:p>
                    <a:p>
                      <a:pPr fontAlgn="base">
                        <a:spcBef>
                          <a:spcPts val="600"/>
                        </a:spcBef>
                        <a:spcAft>
                          <a:spcPts val="600"/>
                        </a:spcAft>
                      </a:pPr>
                      <a:r>
                        <a:rPr lang="en-AU" sz="2000">
                          <a:effectLst/>
                        </a:rPr>
                        <a:t>DVCS provides crisis intervention, legal advocacy, safety planning and referrals. DVCS works with OneLink to refer people at risk to emergency accommodation.</a:t>
                      </a:r>
                      <a:endParaRPr lang="en-AU"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86354" marR="86354" marT="0" marB="0"/>
                </a:tc>
                <a:tc>
                  <a:txBody>
                    <a:bodyPr/>
                    <a:lstStyle/>
                    <a:p>
                      <a:pPr fontAlgn="base">
                        <a:spcBef>
                          <a:spcPts val="600"/>
                        </a:spcBef>
                        <a:spcAft>
                          <a:spcPts val="600"/>
                        </a:spcAft>
                      </a:pPr>
                      <a:r>
                        <a:rPr lang="en-AU" sz="2000">
                          <a:effectLst/>
                        </a:rPr>
                        <a:t>Phone: 6280 0900</a:t>
                      </a:r>
                    </a:p>
                    <a:p>
                      <a:pPr fontAlgn="base">
                        <a:spcBef>
                          <a:spcPts val="600"/>
                        </a:spcBef>
                        <a:spcAft>
                          <a:spcPts val="600"/>
                        </a:spcAft>
                      </a:pPr>
                      <a:r>
                        <a:rPr lang="en-AU" sz="2000">
                          <a:effectLst/>
                        </a:rPr>
                        <a:t>Open: 24 hours a day, 7 days a week</a:t>
                      </a:r>
                    </a:p>
                    <a:p>
                      <a:pPr fontAlgn="base">
                        <a:spcBef>
                          <a:spcPts val="600"/>
                        </a:spcBef>
                        <a:spcAft>
                          <a:spcPts val="600"/>
                        </a:spcAft>
                      </a:pPr>
                      <a:r>
                        <a:rPr lang="en-AU" sz="2000">
                          <a:effectLst/>
                        </a:rPr>
                        <a:t> </a:t>
                      </a:r>
                      <a:endParaRPr lang="en-AU"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86354" marR="86354" marT="0" marB="0"/>
                </a:tc>
                <a:extLst>
                  <a:ext uri="{0D108BD9-81ED-4DB2-BD59-A6C34878D82A}">
                    <a16:rowId xmlns:a16="http://schemas.microsoft.com/office/drawing/2014/main" val="3725771663"/>
                  </a:ext>
                </a:extLst>
              </a:tr>
              <a:tr h="3193181">
                <a:tc>
                  <a:txBody>
                    <a:bodyPr/>
                    <a:lstStyle/>
                    <a:p>
                      <a:pPr>
                        <a:lnSpc>
                          <a:spcPct val="107000"/>
                        </a:lnSpc>
                        <a:spcBef>
                          <a:spcPts val="600"/>
                        </a:spcBef>
                        <a:spcAft>
                          <a:spcPts val="600"/>
                        </a:spcAft>
                      </a:pPr>
                      <a:r>
                        <a:rPr lang="en-AU" sz="2000" dirty="0">
                          <a:effectLst/>
                        </a:rPr>
                        <a:t>1800 RESPECT (737 732)</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86354" marR="86354" marT="0" marB="0"/>
                </a:tc>
                <a:tc>
                  <a:txBody>
                    <a:bodyPr/>
                    <a:lstStyle/>
                    <a:p>
                      <a:pPr fontAlgn="base"/>
                      <a:r>
                        <a:rPr lang="en-AU" sz="2000">
                          <a:effectLst/>
                        </a:rPr>
                        <a:t>1800RESPECT is the national sexual assault, domestic and family violence counselling service. They provide support for people experiencing, or at the risk of experiencing, violence and abuse, their friends and family, and professionals.</a:t>
                      </a:r>
                    </a:p>
                    <a:p>
                      <a:pPr fontAlgn="base">
                        <a:spcBef>
                          <a:spcPts val="600"/>
                        </a:spcBef>
                        <a:spcAft>
                          <a:spcPts val="600"/>
                        </a:spcAft>
                      </a:pPr>
                      <a:r>
                        <a:rPr lang="en-AU" sz="2000">
                          <a:effectLst/>
                        </a:rPr>
                        <a:t>Support is available via phone or web chat for those experiencing sexual, domestic and family violence.</a:t>
                      </a:r>
                      <a:endParaRPr lang="en-AU"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86354" marR="86354" marT="0" marB="0"/>
                </a:tc>
                <a:tc>
                  <a:txBody>
                    <a:bodyPr/>
                    <a:lstStyle/>
                    <a:p>
                      <a:pPr fontAlgn="base">
                        <a:spcBef>
                          <a:spcPts val="600"/>
                        </a:spcBef>
                        <a:spcAft>
                          <a:spcPts val="600"/>
                        </a:spcAft>
                      </a:pPr>
                      <a:r>
                        <a:rPr lang="en-AU" sz="2000" dirty="0">
                          <a:effectLst/>
                        </a:rPr>
                        <a:t>Phone: 1800 RESPECT (737 732)</a:t>
                      </a:r>
                    </a:p>
                    <a:p>
                      <a:pPr fontAlgn="base">
                        <a:spcBef>
                          <a:spcPts val="600"/>
                        </a:spcBef>
                        <a:spcAft>
                          <a:spcPts val="600"/>
                        </a:spcAft>
                      </a:pPr>
                      <a:r>
                        <a:rPr lang="en-AU" sz="2000" dirty="0">
                          <a:effectLst/>
                        </a:rPr>
                        <a:t>Web chat: 1800Respect - web chat  </a:t>
                      </a:r>
                    </a:p>
                    <a:p>
                      <a:pPr fontAlgn="base">
                        <a:spcBef>
                          <a:spcPts val="600"/>
                        </a:spcBef>
                        <a:spcAft>
                          <a:spcPts val="600"/>
                        </a:spcAft>
                      </a:pPr>
                      <a:r>
                        <a:rPr lang="en-AU" sz="2000" dirty="0">
                          <a:effectLst/>
                        </a:rPr>
                        <a:t>Open: 24 hours a day, 7 days a week</a:t>
                      </a:r>
                      <a:endParaRPr lang="en-AU"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6354" marR="86354" marT="0" marB="0"/>
                </a:tc>
                <a:extLst>
                  <a:ext uri="{0D108BD9-81ED-4DB2-BD59-A6C34878D82A}">
                    <a16:rowId xmlns:a16="http://schemas.microsoft.com/office/drawing/2014/main" val="801279518"/>
                  </a:ext>
                </a:extLst>
              </a:tr>
            </a:tbl>
          </a:graphicData>
        </a:graphic>
      </p:graphicFrame>
    </p:spTree>
    <p:extLst>
      <p:ext uri="{BB962C8B-B14F-4D97-AF65-F5344CB8AC3E}">
        <p14:creationId xmlns:p14="http://schemas.microsoft.com/office/powerpoint/2010/main" val="606096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D256655C-7C78-4EDD-8595-68E3A64E0D26}"/>
              </a:ext>
            </a:extLst>
          </p:cNvPr>
          <p:cNvGraphicFramePr>
            <a:graphicFrameLocks noGrp="1"/>
          </p:cNvGraphicFramePr>
          <p:nvPr>
            <p:extLst>
              <p:ext uri="{D42A27DB-BD31-4B8C-83A1-F6EECF244321}">
                <p14:modId xmlns:p14="http://schemas.microsoft.com/office/powerpoint/2010/main" val="1889855073"/>
              </p:ext>
            </p:extLst>
          </p:nvPr>
        </p:nvGraphicFramePr>
        <p:xfrm>
          <a:off x="456816" y="765594"/>
          <a:ext cx="11277602" cy="5326383"/>
        </p:xfrm>
        <a:graphic>
          <a:graphicData uri="http://schemas.openxmlformats.org/drawingml/2006/table">
            <a:tbl>
              <a:tblPr firstRow="1" firstCol="1" bandRow="1">
                <a:tableStyleId>{5C22544A-7EE6-4342-B048-85BDC9FD1C3A}</a:tableStyleId>
              </a:tblPr>
              <a:tblGrid>
                <a:gridCol w="2286531">
                  <a:extLst>
                    <a:ext uri="{9D8B030D-6E8A-4147-A177-3AD203B41FA5}">
                      <a16:colId xmlns:a16="http://schemas.microsoft.com/office/drawing/2014/main" val="2814409126"/>
                    </a:ext>
                  </a:extLst>
                </a:gridCol>
                <a:gridCol w="6352894">
                  <a:extLst>
                    <a:ext uri="{9D8B030D-6E8A-4147-A177-3AD203B41FA5}">
                      <a16:colId xmlns:a16="http://schemas.microsoft.com/office/drawing/2014/main" val="3786997028"/>
                    </a:ext>
                  </a:extLst>
                </a:gridCol>
                <a:gridCol w="2638177">
                  <a:extLst>
                    <a:ext uri="{9D8B030D-6E8A-4147-A177-3AD203B41FA5}">
                      <a16:colId xmlns:a16="http://schemas.microsoft.com/office/drawing/2014/main" val="3210161539"/>
                    </a:ext>
                  </a:extLst>
                </a:gridCol>
              </a:tblGrid>
              <a:tr h="2956377">
                <a:tc>
                  <a:txBody>
                    <a:bodyPr/>
                    <a:lstStyle/>
                    <a:p>
                      <a:pPr fontAlgn="base">
                        <a:lnSpc>
                          <a:spcPct val="107000"/>
                        </a:lnSpc>
                        <a:spcBef>
                          <a:spcPts val="600"/>
                        </a:spcBef>
                        <a:spcAft>
                          <a:spcPts val="600"/>
                        </a:spcAft>
                      </a:pPr>
                      <a:r>
                        <a:rPr lang="en-AU" sz="1600">
                          <a:effectLst/>
                        </a:rPr>
                        <a:t>Women’s Legal Centre ACT</a:t>
                      </a:r>
                    </a:p>
                    <a:p>
                      <a:pPr>
                        <a:lnSpc>
                          <a:spcPct val="107000"/>
                        </a:lnSpc>
                        <a:spcBef>
                          <a:spcPts val="600"/>
                        </a:spcBef>
                        <a:spcAft>
                          <a:spcPts val="600"/>
                        </a:spcAft>
                      </a:pPr>
                      <a:r>
                        <a:rPr lang="en-AU" sz="1600">
                          <a:effectLst/>
                        </a:rPr>
                        <a:t> </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7055" marR="67055" marT="0" marB="0"/>
                </a:tc>
                <a:tc>
                  <a:txBody>
                    <a:bodyPr/>
                    <a:lstStyle/>
                    <a:p>
                      <a:pPr fontAlgn="base">
                        <a:spcBef>
                          <a:spcPts val="600"/>
                        </a:spcBef>
                        <a:spcAft>
                          <a:spcPts val="600"/>
                        </a:spcAft>
                      </a:pPr>
                      <a:r>
                        <a:rPr lang="en-AU" sz="1600" dirty="0">
                          <a:effectLst/>
                        </a:rPr>
                        <a:t>Women’s Legal Centre solicitors and social workers assist women who cannot afford a private lawyer and do not qualify for Legal Aid. If you are separated and are worried about how to manage your parenting arrangements during this time, or if you are contemplating separation and want to know your legal options to protect your safety or your kids’ safety, the Women’s Legal Centre can help.</a:t>
                      </a:r>
                    </a:p>
                    <a:p>
                      <a:pPr fontAlgn="base">
                        <a:spcBef>
                          <a:spcPts val="600"/>
                        </a:spcBef>
                        <a:spcAft>
                          <a:spcPts val="600"/>
                        </a:spcAft>
                      </a:pPr>
                      <a:r>
                        <a:rPr lang="en-AU" sz="1600" dirty="0">
                          <a:effectLst/>
                        </a:rPr>
                        <a:t>Women’s Legal Centre can also help if you are having problems working with care and protection, or problems at work related to family or domestic violence or COVID-19.</a:t>
                      </a:r>
                    </a:p>
                    <a:p>
                      <a:pPr fontAlgn="base">
                        <a:spcBef>
                          <a:spcPts val="600"/>
                        </a:spcBef>
                        <a:spcAft>
                          <a:spcPts val="600"/>
                        </a:spcAft>
                      </a:pPr>
                      <a:r>
                        <a:rPr lang="en-AU" sz="1600" dirty="0">
                          <a:effectLst/>
                        </a:rPr>
                        <a:t>The centre’s Aboriginal Women’s Program is also operating if you need a yarn or a hand to make sure you’ve got the support you need.</a:t>
                      </a:r>
                    </a:p>
                    <a:p>
                      <a:pPr fontAlgn="base">
                        <a:spcBef>
                          <a:spcPts val="600"/>
                        </a:spcBef>
                        <a:spcAft>
                          <a:spcPts val="600"/>
                        </a:spcAft>
                      </a:pP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055" marR="67055" marT="0" marB="0"/>
                </a:tc>
                <a:tc>
                  <a:txBody>
                    <a:bodyPr/>
                    <a:lstStyle/>
                    <a:p>
                      <a:pPr fontAlgn="base">
                        <a:spcBef>
                          <a:spcPts val="600"/>
                        </a:spcBef>
                        <a:spcAft>
                          <a:spcPts val="600"/>
                        </a:spcAft>
                      </a:pPr>
                      <a:r>
                        <a:rPr lang="en-AU" sz="1600" dirty="0">
                          <a:effectLst/>
                        </a:rPr>
                        <a:t>Phone: 1300 654 314</a:t>
                      </a:r>
                    </a:p>
                    <a:p>
                      <a:pPr fontAlgn="base">
                        <a:spcBef>
                          <a:spcPts val="600"/>
                        </a:spcBef>
                        <a:spcAft>
                          <a:spcPts val="600"/>
                        </a:spcAft>
                      </a:pPr>
                      <a:r>
                        <a:rPr lang="en-AU" sz="1600" dirty="0">
                          <a:effectLst/>
                        </a:rPr>
                        <a:t>Open: Monday to Friday, 8.30am to 4.30pm</a:t>
                      </a:r>
                    </a:p>
                    <a:p>
                      <a:pPr fontAlgn="base">
                        <a:lnSpc>
                          <a:spcPct val="107000"/>
                        </a:lnSpc>
                        <a:spcBef>
                          <a:spcPts val="600"/>
                        </a:spcBef>
                        <a:spcAft>
                          <a:spcPts val="600"/>
                        </a:spcAft>
                      </a:pPr>
                      <a:r>
                        <a:rPr lang="en-AU" sz="1600" dirty="0">
                          <a:effectLst/>
                        </a:rPr>
                        <a:t> </a:t>
                      </a:r>
                      <a:endParaRPr lang="en-AU" sz="1600" b="1"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7055" marR="67055" marT="0" marB="0"/>
                </a:tc>
                <a:extLst>
                  <a:ext uri="{0D108BD9-81ED-4DB2-BD59-A6C34878D82A}">
                    <a16:rowId xmlns:a16="http://schemas.microsoft.com/office/drawing/2014/main" val="2197595067"/>
                  </a:ext>
                </a:extLst>
              </a:tr>
              <a:tr h="1943103">
                <a:tc>
                  <a:txBody>
                    <a:bodyPr/>
                    <a:lstStyle/>
                    <a:p>
                      <a:pPr>
                        <a:lnSpc>
                          <a:spcPct val="107000"/>
                        </a:lnSpc>
                        <a:spcBef>
                          <a:spcPts val="600"/>
                        </a:spcBef>
                        <a:spcAft>
                          <a:spcPts val="600"/>
                        </a:spcAft>
                      </a:pPr>
                      <a:r>
                        <a:rPr lang="en-AU" sz="1600">
                          <a:effectLst/>
                        </a:rPr>
                        <a:t>The Legal Aid ACT</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7055" marR="67055" marT="0" marB="0"/>
                </a:tc>
                <a:tc>
                  <a:txBody>
                    <a:bodyPr/>
                    <a:lstStyle/>
                    <a:p>
                      <a:pPr fontAlgn="base">
                        <a:spcBef>
                          <a:spcPts val="600"/>
                        </a:spcBef>
                        <a:spcAft>
                          <a:spcPts val="600"/>
                        </a:spcAft>
                      </a:pPr>
                      <a:r>
                        <a:rPr lang="en-AU" sz="1600" dirty="0">
                          <a:effectLst/>
                        </a:rPr>
                        <a:t>The Legal Aid ACT Family Violence Unit is open and available by telephone to anyone who needs legal advice or assistance regarding family violence or related family law issues. This includes representation in the Magistrates Court (by phone) to obtain Family Violence Orders. Our Community Liaison team is also available for assistance with family violence related support, including our social worker, men’s worker, cultural liaison officers and Aboriginal support officers.</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055" marR="67055" marT="0" marB="0"/>
                </a:tc>
                <a:tc>
                  <a:txBody>
                    <a:bodyPr/>
                    <a:lstStyle/>
                    <a:p>
                      <a:pPr fontAlgn="base">
                        <a:spcBef>
                          <a:spcPts val="600"/>
                        </a:spcBef>
                        <a:spcAft>
                          <a:spcPts val="600"/>
                        </a:spcAft>
                      </a:pPr>
                      <a:r>
                        <a:rPr lang="en-AU" sz="1600" dirty="0">
                          <a:effectLst/>
                        </a:rPr>
                        <a:t>Phone: 6257 4377</a:t>
                      </a:r>
                    </a:p>
                    <a:p>
                      <a:pPr fontAlgn="base">
                        <a:spcBef>
                          <a:spcPts val="600"/>
                        </a:spcBef>
                        <a:spcAft>
                          <a:spcPts val="600"/>
                        </a:spcAft>
                      </a:pPr>
                      <a:r>
                        <a:rPr lang="en-AU" sz="1600" dirty="0">
                          <a:effectLst/>
                        </a:rPr>
                        <a:t>Email for referrals: </a:t>
                      </a:r>
                      <a:br>
                        <a:rPr lang="en-AU" sz="1600" dirty="0">
                          <a:effectLst/>
                        </a:rPr>
                      </a:br>
                      <a:r>
                        <a:rPr lang="en-AU" sz="1600" u="sng" dirty="0">
                          <a:effectLst/>
                          <a:hlinkClick r:id="rId2"/>
                        </a:rPr>
                        <a:t>referral@womenslegalact.org</a:t>
                      </a:r>
                      <a:endParaRPr lang="en-AU" sz="1600" dirty="0">
                        <a:effectLst/>
                      </a:endParaRPr>
                    </a:p>
                    <a:p>
                      <a:pPr fontAlgn="base">
                        <a:spcBef>
                          <a:spcPts val="600"/>
                        </a:spcBef>
                        <a:spcAft>
                          <a:spcPts val="600"/>
                        </a:spcAft>
                      </a:pPr>
                      <a:r>
                        <a:rPr lang="en-AU" sz="1600" dirty="0">
                          <a:effectLst/>
                        </a:rPr>
                        <a:t>Open: Monday to Friday 9:00 am to 5:00 pm</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055" marR="67055" marT="0" marB="0"/>
                </a:tc>
                <a:extLst>
                  <a:ext uri="{0D108BD9-81ED-4DB2-BD59-A6C34878D82A}">
                    <a16:rowId xmlns:a16="http://schemas.microsoft.com/office/drawing/2014/main" val="1430158169"/>
                  </a:ext>
                </a:extLst>
              </a:tr>
            </a:tbl>
          </a:graphicData>
        </a:graphic>
      </p:graphicFrame>
    </p:spTree>
    <p:extLst>
      <p:ext uri="{BB962C8B-B14F-4D97-AF65-F5344CB8AC3E}">
        <p14:creationId xmlns:p14="http://schemas.microsoft.com/office/powerpoint/2010/main" val="2750379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DA35F62B-DD20-4667-A8DA-E46BEEA6903F}"/>
              </a:ext>
            </a:extLst>
          </p:cNvPr>
          <p:cNvGraphicFramePr>
            <a:graphicFrameLocks noGrp="1"/>
          </p:cNvGraphicFramePr>
          <p:nvPr>
            <p:extLst>
              <p:ext uri="{D42A27DB-BD31-4B8C-83A1-F6EECF244321}">
                <p14:modId xmlns:p14="http://schemas.microsoft.com/office/powerpoint/2010/main" val="1600734265"/>
              </p:ext>
            </p:extLst>
          </p:nvPr>
        </p:nvGraphicFramePr>
        <p:xfrm>
          <a:off x="457200" y="881802"/>
          <a:ext cx="11277602" cy="5094397"/>
        </p:xfrm>
        <a:graphic>
          <a:graphicData uri="http://schemas.openxmlformats.org/drawingml/2006/table">
            <a:tbl>
              <a:tblPr firstRow="1" firstCol="1" bandRow="1">
                <a:tableStyleId>{5C22544A-7EE6-4342-B048-85BDC9FD1C3A}</a:tableStyleId>
              </a:tblPr>
              <a:tblGrid>
                <a:gridCol w="2053218">
                  <a:extLst>
                    <a:ext uri="{9D8B030D-6E8A-4147-A177-3AD203B41FA5}">
                      <a16:colId xmlns:a16="http://schemas.microsoft.com/office/drawing/2014/main" val="3900122510"/>
                    </a:ext>
                  </a:extLst>
                </a:gridCol>
                <a:gridCol w="6345835">
                  <a:extLst>
                    <a:ext uri="{9D8B030D-6E8A-4147-A177-3AD203B41FA5}">
                      <a16:colId xmlns:a16="http://schemas.microsoft.com/office/drawing/2014/main" val="4078180439"/>
                    </a:ext>
                  </a:extLst>
                </a:gridCol>
                <a:gridCol w="2878549">
                  <a:extLst>
                    <a:ext uri="{9D8B030D-6E8A-4147-A177-3AD203B41FA5}">
                      <a16:colId xmlns:a16="http://schemas.microsoft.com/office/drawing/2014/main" val="549729230"/>
                    </a:ext>
                  </a:extLst>
                </a:gridCol>
              </a:tblGrid>
              <a:tr h="891372">
                <a:tc>
                  <a:txBody>
                    <a:bodyPr/>
                    <a:lstStyle/>
                    <a:p>
                      <a:pPr fontAlgn="base">
                        <a:lnSpc>
                          <a:spcPct val="107000"/>
                        </a:lnSpc>
                        <a:spcBef>
                          <a:spcPts val="600"/>
                        </a:spcBef>
                        <a:spcAft>
                          <a:spcPts val="600"/>
                        </a:spcAft>
                      </a:pPr>
                      <a:r>
                        <a:rPr lang="en-AU" sz="1500">
                          <a:effectLst/>
                        </a:rPr>
                        <a:t>Canberra Rape Crisis Centre (CRCC)</a:t>
                      </a:r>
                      <a:endParaRPr lang="en-AU" sz="1500" b="1">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0341" marR="60341" marT="0" marB="0"/>
                </a:tc>
                <a:tc>
                  <a:txBody>
                    <a:bodyPr/>
                    <a:lstStyle/>
                    <a:p>
                      <a:pPr fontAlgn="base">
                        <a:spcBef>
                          <a:spcPts val="600"/>
                        </a:spcBef>
                        <a:spcAft>
                          <a:spcPts val="600"/>
                        </a:spcAft>
                      </a:pPr>
                      <a:r>
                        <a:rPr lang="en-AU" sz="1500">
                          <a:effectLst/>
                        </a:rPr>
                        <a:t>CRCC counselling, crisis appointments and advocacy appointments are available on the phone. A 24-hour callout service to police and forensic services is open for those wishing to report sexual assault.</a:t>
                      </a:r>
                      <a:endParaRPr lang="en-AU"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0341" marR="60341" marT="0" marB="0"/>
                </a:tc>
                <a:tc>
                  <a:txBody>
                    <a:bodyPr/>
                    <a:lstStyle/>
                    <a:p>
                      <a:pPr fontAlgn="base">
                        <a:spcBef>
                          <a:spcPts val="600"/>
                        </a:spcBef>
                        <a:spcAft>
                          <a:spcPts val="600"/>
                        </a:spcAft>
                      </a:pPr>
                      <a:r>
                        <a:rPr lang="en-AU" sz="1500">
                          <a:effectLst/>
                        </a:rPr>
                        <a:t>Phone: 6247 2525</a:t>
                      </a:r>
                    </a:p>
                    <a:p>
                      <a:pPr fontAlgn="base">
                        <a:spcBef>
                          <a:spcPts val="600"/>
                        </a:spcBef>
                        <a:spcAft>
                          <a:spcPts val="600"/>
                        </a:spcAft>
                      </a:pPr>
                      <a:r>
                        <a:rPr lang="en-AU" sz="1500">
                          <a:effectLst/>
                        </a:rPr>
                        <a:t>Open: 7am to 11pm, 7 days a week</a:t>
                      </a:r>
                      <a:endParaRPr lang="en-AU"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0341" marR="60341" marT="0" marB="0"/>
                </a:tc>
                <a:extLst>
                  <a:ext uri="{0D108BD9-81ED-4DB2-BD59-A6C34878D82A}">
                    <a16:rowId xmlns:a16="http://schemas.microsoft.com/office/drawing/2014/main" val="4202141961"/>
                  </a:ext>
                </a:extLst>
              </a:tr>
              <a:tr h="2691825">
                <a:tc>
                  <a:txBody>
                    <a:bodyPr/>
                    <a:lstStyle/>
                    <a:p>
                      <a:pPr fontAlgn="base">
                        <a:lnSpc>
                          <a:spcPct val="107000"/>
                        </a:lnSpc>
                        <a:spcBef>
                          <a:spcPts val="600"/>
                        </a:spcBef>
                        <a:spcAft>
                          <a:spcPts val="600"/>
                        </a:spcAft>
                      </a:pPr>
                      <a:r>
                        <a:rPr lang="en-AU" sz="1500">
                          <a:effectLst/>
                        </a:rPr>
                        <a:t>OneLink</a:t>
                      </a:r>
                      <a:endParaRPr lang="en-AU" sz="1500" b="1">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0341" marR="60341" marT="0" marB="0"/>
                </a:tc>
                <a:tc>
                  <a:txBody>
                    <a:bodyPr/>
                    <a:lstStyle/>
                    <a:p>
                      <a:pPr fontAlgn="base">
                        <a:spcBef>
                          <a:spcPts val="600"/>
                        </a:spcBef>
                        <a:spcAft>
                          <a:spcPts val="600"/>
                        </a:spcAft>
                      </a:pPr>
                      <a:r>
                        <a:rPr lang="en-AU" sz="1500">
                          <a:effectLst/>
                        </a:rPr>
                        <a:t>OneLink acts as a central intake service for people experiencing, or at risk of experiencing, homelessness in the ACT. There are specialist services for men, women and young people.</a:t>
                      </a:r>
                    </a:p>
                    <a:p>
                      <a:pPr fontAlgn="base">
                        <a:spcBef>
                          <a:spcPts val="600"/>
                        </a:spcBef>
                        <a:spcAft>
                          <a:spcPts val="600"/>
                        </a:spcAft>
                      </a:pPr>
                      <a:r>
                        <a:rPr lang="en-AU" sz="1500">
                          <a:effectLst/>
                        </a:rPr>
                        <a:t>OneLink works closely with all services, including 24-hour services, to assess needs, make referrals and connect clients with appropriate support.</a:t>
                      </a:r>
                    </a:p>
                    <a:p>
                      <a:pPr fontAlgn="base">
                        <a:spcBef>
                          <a:spcPts val="600"/>
                        </a:spcBef>
                        <a:spcAft>
                          <a:spcPts val="600"/>
                        </a:spcAft>
                      </a:pPr>
                      <a:r>
                        <a:rPr lang="en-AU" sz="1500">
                          <a:effectLst/>
                        </a:rPr>
                        <a:t>A OneLink assessment officer will discuss your needs, your situation and what services might help. They will provide you with information about options and, where appropriate, will follow up to connect you to services, including crisis accommodation services in the ACT.</a:t>
                      </a:r>
                      <a:endParaRPr lang="en-AU"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0341" marR="60341" marT="0" marB="0"/>
                </a:tc>
                <a:tc>
                  <a:txBody>
                    <a:bodyPr/>
                    <a:lstStyle/>
                    <a:p>
                      <a:pPr fontAlgn="base">
                        <a:spcBef>
                          <a:spcPts val="600"/>
                        </a:spcBef>
                        <a:spcAft>
                          <a:spcPts val="600"/>
                        </a:spcAft>
                      </a:pPr>
                      <a:r>
                        <a:rPr lang="en-AU" sz="1500">
                          <a:effectLst/>
                        </a:rPr>
                        <a:t>Phone: 1800 176 468</a:t>
                      </a:r>
                    </a:p>
                    <a:p>
                      <a:pPr fontAlgn="base">
                        <a:spcBef>
                          <a:spcPts val="600"/>
                        </a:spcBef>
                        <a:spcAft>
                          <a:spcPts val="600"/>
                        </a:spcAft>
                      </a:pPr>
                      <a:r>
                        <a:rPr lang="en-AU" sz="1500">
                          <a:effectLst/>
                        </a:rPr>
                        <a:t>Open: Monday to Friday - 8am to 6pm; Saturday and Sunday - 12.30pm to 5pm</a:t>
                      </a:r>
                    </a:p>
                    <a:p>
                      <a:pPr fontAlgn="base">
                        <a:spcBef>
                          <a:spcPts val="600"/>
                        </a:spcBef>
                        <a:spcAft>
                          <a:spcPts val="600"/>
                        </a:spcAft>
                      </a:pPr>
                      <a:r>
                        <a:rPr lang="en-AU" sz="1500">
                          <a:effectLst/>
                        </a:rPr>
                        <a:t>Email: </a:t>
                      </a:r>
                      <a:r>
                        <a:rPr lang="en-AU" sz="1500" u="sng">
                          <a:effectLst/>
                          <a:hlinkClick r:id="rId2"/>
                        </a:rPr>
                        <a:t>info@onelink.org.au</a:t>
                      </a:r>
                      <a:endParaRPr lang="en-AU" sz="1500">
                        <a:effectLst/>
                      </a:endParaRPr>
                    </a:p>
                    <a:p>
                      <a:pPr fontAlgn="base">
                        <a:spcBef>
                          <a:spcPts val="600"/>
                        </a:spcBef>
                        <a:spcAft>
                          <a:spcPts val="600"/>
                        </a:spcAft>
                      </a:pPr>
                      <a:r>
                        <a:rPr lang="en-AU" sz="1500">
                          <a:effectLst/>
                        </a:rPr>
                        <a:t>The OneLink office is located on the Ground Floor of Nature Conservation House, 153 Emu Bank, Belconnen, ACT, 2617</a:t>
                      </a:r>
                      <a:endParaRPr lang="en-AU"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0341" marR="60341" marT="0" marB="0"/>
                </a:tc>
                <a:extLst>
                  <a:ext uri="{0D108BD9-81ED-4DB2-BD59-A6C34878D82A}">
                    <a16:rowId xmlns:a16="http://schemas.microsoft.com/office/drawing/2014/main" val="3752656139"/>
                  </a:ext>
                </a:extLst>
              </a:tr>
              <a:tr h="1511200">
                <a:tc>
                  <a:txBody>
                    <a:bodyPr/>
                    <a:lstStyle/>
                    <a:p>
                      <a:pPr fontAlgn="base">
                        <a:spcBef>
                          <a:spcPts val="600"/>
                        </a:spcBef>
                        <a:spcAft>
                          <a:spcPts val="600"/>
                        </a:spcAft>
                      </a:pPr>
                      <a:r>
                        <a:rPr lang="en-AU" sz="1500">
                          <a:effectLst/>
                        </a:rPr>
                        <a:t>Victim Support ACT at the ACT Human Rights Commission</a:t>
                      </a:r>
                    </a:p>
                    <a:p>
                      <a:pPr fontAlgn="base">
                        <a:lnSpc>
                          <a:spcPct val="107000"/>
                        </a:lnSpc>
                        <a:spcBef>
                          <a:spcPts val="600"/>
                        </a:spcBef>
                        <a:spcAft>
                          <a:spcPts val="600"/>
                        </a:spcAft>
                      </a:pPr>
                      <a:r>
                        <a:rPr lang="en-AU" sz="1500">
                          <a:effectLst/>
                        </a:rPr>
                        <a:t> </a:t>
                      </a:r>
                      <a:endParaRPr lang="en-AU" sz="1500" b="1">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0341" marR="60341" marT="0" marB="0"/>
                </a:tc>
                <a:tc>
                  <a:txBody>
                    <a:bodyPr/>
                    <a:lstStyle/>
                    <a:p>
                      <a:pPr fontAlgn="base">
                        <a:spcBef>
                          <a:spcPts val="600"/>
                        </a:spcBef>
                        <a:spcAft>
                          <a:spcPts val="600"/>
                        </a:spcAft>
                      </a:pPr>
                      <a:r>
                        <a:rPr lang="en-AU" sz="1500">
                          <a:effectLst/>
                        </a:rPr>
                        <a:t>Victim Support ACT is open and ready to support you. Please call if you need to talk about your safety, access to counselling, immediate financial assistance in relation to a violent crime or are worried about the way you’ve been treated by police, prosecutors, the courts or corrections in connection to being a victim of crime.</a:t>
                      </a:r>
                      <a:endParaRPr lang="en-AU"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0341" marR="60341" marT="0" marB="0"/>
                </a:tc>
                <a:tc>
                  <a:txBody>
                    <a:bodyPr/>
                    <a:lstStyle/>
                    <a:p>
                      <a:pPr fontAlgn="base">
                        <a:spcBef>
                          <a:spcPts val="600"/>
                        </a:spcBef>
                        <a:spcAft>
                          <a:spcPts val="600"/>
                        </a:spcAft>
                      </a:pPr>
                      <a:r>
                        <a:rPr lang="en-AU" sz="1500">
                          <a:effectLst/>
                        </a:rPr>
                        <a:t>Phone: 6205 2222</a:t>
                      </a:r>
                    </a:p>
                    <a:p>
                      <a:pPr fontAlgn="base">
                        <a:spcBef>
                          <a:spcPts val="600"/>
                        </a:spcBef>
                        <a:spcAft>
                          <a:spcPts val="600"/>
                        </a:spcAft>
                      </a:pPr>
                      <a:r>
                        <a:rPr lang="en-AU" sz="1500">
                          <a:effectLst/>
                        </a:rPr>
                        <a:t>Email: victimsupportintake@act.gov.au</a:t>
                      </a:r>
                    </a:p>
                    <a:p>
                      <a:pPr fontAlgn="base">
                        <a:spcBef>
                          <a:spcPts val="600"/>
                        </a:spcBef>
                        <a:spcAft>
                          <a:spcPts val="600"/>
                        </a:spcAft>
                      </a:pPr>
                      <a:r>
                        <a:rPr lang="en-AU" sz="1500">
                          <a:effectLst/>
                        </a:rPr>
                        <a:t>Open: 9am to 5pm</a:t>
                      </a:r>
                      <a:endParaRPr lang="en-AU"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60341" marR="60341" marT="0" marB="0"/>
                </a:tc>
                <a:extLst>
                  <a:ext uri="{0D108BD9-81ED-4DB2-BD59-A6C34878D82A}">
                    <a16:rowId xmlns:a16="http://schemas.microsoft.com/office/drawing/2014/main" val="369741795"/>
                  </a:ext>
                </a:extLst>
              </a:tr>
            </a:tbl>
          </a:graphicData>
        </a:graphic>
      </p:graphicFrame>
    </p:spTree>
    <p:extLst>
      <p:ext uri="{BB962C8B-B14F-4D97-AF65-F5344CB8AC3E}">
        <p14:creationId xmlns:p14="http://schemas.microsoft.com/office/powerpoint/2010/main" val="274181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6B44600-D578-46E2-B342-1D536024C5FB}"/>
              </a:ext>
            </a:extLst>
          </p:cNvPr>
          <p:cNvSpPr txBox="1"/>
          <p:nvPr/>
        </p:nvSpPr>
        <p:spPr>
          <a:xfrm>
            <a:off x="2026693" y="1030406"/>
            <a:ext cx="8147713" cy="308124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kern="1200">
                <a:solidFill>
                  <a:srgbClr val="FFFFFF"/>
                </a:solidFill>
                <a:latin typeface="+mj-lt"/>
                <a:ea typeface="+mj-ea"/>
                <a:cs typeface="+mj-cs"/>
              </a:rPr>
              <a:t>Mental Health support</a:t>
            </a:r>
          </a:p>
        </p:txBody>
      </p:sp>
    </p:spTree>
    <p:extLst>
      <p:ext uri="{BB962C8B-B14F-4D97-AF65-F5344CB8AC3E}">
        <p14:creationId xmlns:p14="http://schemas.microsoft.com/office/powerpoint/2010/main" val="2644138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DDA9434-4922-4D9E-8718-274F121DA7B5}"/>
              </a:ext>
            </a:extLst>
          </p:cNvPr>
          <p:cNvGraphicFramePr>
            <a:graphicFrameLocks noGrp="1"/>
          </p:cNvGraphicFramePr>
          <p:nvPr>
            <p:extLst>
              <p:ext uri="{D42A27DB-BD31-4B8C-83A1-F6EECF244321}">
                <p14:modId xmlns:p14="http://schemas.microsoft.com/office/powerpoint/2010/main" val="2664679703"/>
              </p:ext>
            </p:extLst>
          </p:nvPr>
        </p:nvGraphicFramePr>
        <p:xfrm>
          <a:off x="457200" y="593627"/>
          <a:ext cx="11277601" cy="5670746"/>
        </p:xfrm>
        <a:graphic>
          <a:graphicData uri="http://schemas.openxmlformats.org/drawingml/2006/table">
            <a:tbl>
              <a:tblPr firstRow="1" firstCol="1" bandRow="1">
                <a:tableStyleId>{5C22544A-7EE6-4342-B048-85BDC9FD1C3A}</a:tableStyleId>
              </a:tblPr>
              <a:tblGrid>
                <a:gridCol w="1681467">
                  <a:extLst>
                    <a:ext uri="{9D8B030D-6E8A-4147-A177-3AD203B41FA5}">
                      <a16:colId xmlns:a16="http://schemas.microsoft.com/office/drawing/2014/main" val="1633352424"/>
                    </a:ext>
                  </a:extLst>
                </a:gridCol>
                <a:gridCol w="5848253">
                  <a:extLst>
                    <a:ext uri="{9D8B030D-6E8A-4147-A177-3AD203B41FA5}">
                      <a16:colId xmlns:a16="http://schemas.microsoft.com/office/drawing/2014/main" val="2525240376"/>
                    </a:ext>
                  </a:extLst>
                </a:gridCol>
                <a:gridCol w="3747881">
                  <a:extLst>
                    <a:ext uri="{9D8B030D-6E8A-4147-A177-3AD203B41FA5}">
                      <a16:colId xmlns:a16="http://schemas.microsoft.com/office/drawing/2014/main" val="3824396729"/>
                    </a:ext>
                  </a:extLst>
                </a:gridCol>
              </a:tblGrid>
              <a:tr h="313897">
                <a:tc>
                  <a:txBody>
                    <a:bodyPr/>
                    <a:lstStyle/>
                    <a:p>
                      <a:pPr>
                        <a:lnSpc>
                          <a:spcPct val="107000"/>
                        </a:lnSpc>
                        <a:spcBef>
                          <a:spcPts val="600"/>
                        </a:spcBef>
                        <a:spcAft>
                          <a:spcPts val="600"/>
                        </a:spcAft>
                      </a:pPr>
                      <a:r>
                        <a:rPr lang="en-AU" sz="1800">
                          <a:effectLst/>
                        </a:rPr>
                        <a:t>Organisation</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3233" marR="63233" marT="0" marB="0"/>
                </a:tc>
                <a:tc>
                  <a:txBody>
                    <a:bodyPr/>
                    <a:lstStyle/>
                    <a:p>
                      <a:pPr>
                        <a:lnSpc>
                          <a:spcPct val="107000"/>
                        </a:lnSpc>
                        <a:spcBef>
                          <a:spcPts val="600"/>
                        </a:spcBef>
                        <a:spcAft>
                          <a:spcPts val="600"/>
                        </a:spcAft>
                      </a:pPr>
                      <a:r>
                        <a:rPr lang="en-AU" sz="1800">
                          <a:effectLst/>
                        </a:rPr>
                        <a:t>What they do</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3233" marR="63233" marT="0" marB="0"/>
                </a:tc>
                <a:tc>
                  <a:txBody>
                    <a:bodyPr/>
                    <a:lstStyle/>
                    <a:p>
                      <a:pPr>
                        <a:lnSpc>
                          <a:spcPct val="107000"/>
                        </a:lnSpc>
                        <a:spcBef>
                          <a:spcPts val="600"/>
                        </a:spcBef>
                        <a:spcAft>
                          <a:spcPts val="600"/>
                        </a:spcAft>
                      </a:pPr>
                      <a:r>
                        <a:rPr lang="en-AU" sz="1800">
                          <a:effectLst/>
                        </a:rPr>
                        <a:t>Contacts</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3233" marR="63233" marT="0" marB="0"/>
                </a:tc>
                <a:extLst>
                  <a:ext uri="{0D108BD9-81ED-4DB2-BD59-A6C34878D82A}">
                    <a16:rowId xmlns:a16="http://schemas.microsoft.com/office/drawing/2014/main" val="3971276135"/>
                  </a:ext>
                </a:extLst>
              </a:tr>
              <a:tr h="5356849">
                <a:tc>
                  <a:txBody>
                    <a:bodyPr/>
                    <a:lstStyle/>
                    <a:p>
                      <a:pPr>
                        <a:lnSpc>
                          <a:spcPct val="107000"/>
                        </a:lnSpc>
                        <a:spcBef>
                          <a:spcPts val="600"/>
                        </a:spcBef>
                        <a:spcAft>
                          <a:spcPts val="600"/>
                        </a:spcAft>
                      </a:pPr>
                      <a:r>
                        <a:rPr lang="en-AU" sz="1800">
                          <a:effectLst/>
                        </a:rPr>
                        <a:t>Mental Health Services</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3233" marR="63233" marT="0" marB="0"/>
                </a:tc>
                <a:tc>
                  <a:txBody>
                    <a:bodyPr/>
                    <a:lstStyle/>
                    <a:p>
                      <a:pPr>
                        <a:lnSpc>
                          <a:spcPct val="107000"/>
                        </a:lnSpc>
                        <a:spcBef>
                          <a:spcPts val="600"/>
                        </a:spcBef>
                        <a:spcAft>
                          <a:spcPts val="600"/>
                        </a:spcAft>
                      </a:pPr>
                      <a:r>
                        <a:rPr lang="en-AU" sz="1800" dirty="0">
                          <a:effectLst/>
                        </a:rPr>
                        <a:t>Open to everyone and are provided within hospital and community settings.</a:t>
                      </a:r>
                    </a:p>
                    <a:p>
                      <a:pPr>
                        <a:lnSpc>
                          <a:spcPct val="107000"/>
                        </a:lnSpc>
                        <a:spcBef>
                          <a:spcPts val="600"/>
                        </a:spcBef>
                        <a:spcAft>
                          <a:spcPts val="600"/>
                        </a:spcAft>
                      </a:pPr>
                      <a:r>
                        <a:rPr lang="en-AU" sz="1800" dirty="0">
                          <a:effectLst/>
                        </a:rPr>
                        <a:t>They specialised services to help you access individual care that suits your condition.</a:t>
                      </a:r>
                    </a:p>
                    <a:p>
                      <a:pPr>
                        <a:lnSpc>
                          <a:spcPct val="107000"/>
                        </a:lnSpc>
                        <a:spcBef>
                          <a:spcPts val="600"/>
                        </a:spcBef>
                        <a:spcAft>
                          <a:spcPts val="600"/>
                        </a:spcAft>
                      </a:pPr>
                      <a:r>
                        <a:rPr lang="en-AU" sz="1800" dirty="0">
                          <a:effectLst/>
                        </a:rPr>
                        <a:t>Focuses on recovery and are led by the following principles:</a:t>
                      </a:r>
                    </a:p>
                    <a:p>
                      <a:pPr marL="342900" lvl="0" indent="-342900">
                        <a:lnSpc>
                          <a:spcPct val="107000"/>
                        </a:lnSpc>
                        <a:spcBef>
                          <a:spcPts val="600"/>
                        </a:spcBef>
                        <a:spcAft>
                          <a:spcPts val="600"/>
                        </a:spcAft>
                        <a:buFont typeface="Symbol" panose="05050102010706020507" pitchFamily="18" charset="2"/>
                        <a:buChar char=""/>
                      </a:pPr>
                      <a:r>
                        <a:rPr lang="en-AU" sz="1800" dirty="0">
                          <a:effectLst/>
                        </a:rPr>
                        <a:t>individual development and growth to support a sense of hope and optimism</a:t>
                      </a:r>
                    </a:p>
                    <a:p>
                      <a:pPr marL="342900" lvl="0" indent="-342900">
                        <a:lnSpc>
                          <a:spcPct val="107000"/>
                        </a:lnSpc>
                        <a:spcBef>
                          <a:spcPts val="600"/>
                        </a:spcBef>
                        <a:spcAft>
                          <a:spcPts val="600"/>
                        </a:spcAft>
                        <a:buFont typeface="Symbol" panose="05050102010706020507" pitchFamily="18" charset="2"/>
                        <a:buChar char=""/>
                      </a:pPr>
                      <a:r>
                        <a:rPr lang="en-AU" sz="1800" dirty="0">
                          <a:effectLst/>
                        </a:rPr>
                        <a:t>recognising that each recovery journey is an individual experience</a:t>
                      </a:r>
                    </a:p>
                    <a:p>
                      <a:pPr marL="342900" lvl="0" indent="-342900">
                        <a:lnSpc>
                          <a:spcPct val="107000"/>
                        </a:lnSpc>
                        <a:spcBef>
                          <a:spcPts val="600"/>
                        </a:spcBef>
                        <a:spcAft>
                          <a:spcPts val="600"/>
                        </a:spcAft>
                        <a:buFont typeface="Symbol" panose="05050102010706020507" pitchFamily="18" charset="2"/>
                        <a:buChar char=""/>
                      </a:pPr>
                      <a:r>
                        <a:rPr lang="en-AU" sz="1800" dirty="0">
                          <a:effectLst/>
                        </a:rPr>
                        <a:t>promoting inclusion, equality and collaboration</a:t>
                      </a:r>
                    </a:p>
                    <a:p>
                      <a:pPr marL="342900" lvl="0" indent="-342900">
                        <a:lnSpc>
                          <a:spcPct val="107000"/>
                        </a:lnSpc>
                        <a:spcBef>
                          <a:spcPts val="600"/>
                        </a:spcBef>
                        <a:spcAft>
                          <a:spcPts val="600"/>
                        </a:spcAft>
                        <a:buFont typeface="Symbol" panose="05050102010706020507" pitchFamily="18" charset="2"/>
                        <a:buChar char=""/>
                      </a:pPr>
                      <a:r>
                        <a:rPr lang="en-AU" sz="1800" dirty="0">
                          <a:effectLst/>
                        </a:rPr>
                        <a:t>acknowledging people as experts in their own experience</a:t>
                      </a:r>
                    </a:p>
                    <a:p>
                      <a:pPr marL="342900" lvl="0" indent="-342900">
                        <a:lnSpc>
                          <a:spcPct val="107000"/>
                        </a:lnSpc>
                        <a:spcBef>
                          <a:spcPts val="600"/>
                        </a:spcBef>
                        <a:spcAft>
                          <a:spcPts val="600"/>
                        </a:spcAft>
                        <a:buFont typeface="Symbol" panose="05050102010706020507" pitchFamily="18" charset="2"/>
                        <a:buChar char=""/>
                      </a:pPr>
                      <a:r>
                        <a:rPr lang="en-AU" sz="1800" dirty="0">
                          <a:effectLst/>
                        </a:rPr>
                        <a:t>understanding that empowerment is key to wellness and recovery.</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233" marR="63233" marT="0" marB="0"/>
                </a:tc>
                <a:tc>
                  <a:txBody>
                    <a:bodyPr/>
                    <a:lstStyle/>
                    <a:p>
                      <a:pPr fontAlgn="base">
                        <a:spcBef>
                          <a:spcPts val="600"/>
                        </a:spcBef>
                        <a:spcAft>
                          <a:spcPts val="600"/>
                        </a:spcAft>
                      </a:pPr>
                      <a:r>
                        <a:rPr lang="en-AU" sz="1800" dirty="0">
                          <a:effectLst/>
                        </a:rPr>
                        <a:t>If you need support and assistance for mental health care, please call Access Mental Health on 1800 629 354 or 02 6205 1065</a:t>
                      </a:r>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233" marR="63233" marT="0" marB="0"/>
                </a:tc>
                <a:extLst>
                  <a:ext uri="{0D108BD9-81ED-4DB2-BD59-A6C34878D82A}">
                    <a16:rowId xmlns:a16="http://schemas.microsoft.com/office/drawing/2014/main" val="550816477"/>
                  </a:ext>
                </a:extLst>
              </a:tr>
            </a:tbl>
          </a:graphicData>
        </a:graphic>
      </p:graphicFrame>
    </p:spTree>
    <p:extLst>
      <p:ext uri="{BB962C8B-B14F-4D97-AF65-F5344CB8AC3E}">
        <p14:creationId xmlns:p14="http://schemas.microsoft.com/office/powerpoint/2010/main" val="1315671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BC609234-0ECA-425F-BC63-2285A318F080}"/>
              </a:ext>
            </a:extLst>
          </p:cNvPr>
          <p:cNvGraphicFramePr>
            <a:graphicFrameLocks noGrp="1"/>
          </p:cNvGraphicFramePr>
          <p:nvPr>
            <p:extLst>
              <p:ext uri="{D42A27DB-BD31-4B8C-83A1-F6EECF244321}">
                <p14:modId xmlns:p14="http://schemas.microsoft.com/office/powerpoint/2010/main" val="1966385864"/>
              </p:ext>
            </p:extLst>
          </p:nvPr>
        </p:nvGraphicFramePr>
        <p:xfrm>
          <a:off x="457200" y="476824"/>
          <a:ext cx="11277600" cy="6087047"/>
        </p:xfrm>
        <a:graphic>
          <a:graphicData uri="http://schemas.openxmlformats.org/drawingml/2006/table">
            <a:tbl>
              <a:tblPr firstRow="1" firstCol="1" bandRow="1">
                <a:tableStyleId>{5C22544A-7EE6-4342-B048-85BDC9FD1C3A}</a:tableStyleId>
              </a:tblPr>
              <a:tblGrid>
                <a:gridCol w="4660084">
                  <a:extLst>
                    <a:ext uri="{9D8B030D-6E8A-4147-A177-3AD203B41FA5}">
                      <a16:colId xmlns:a16="http://schemas.microsoft.com/office/drawing/2014/main" val="882944794"/>
                    </a:ext>
                  </a:extLst>
                </a:gridCol>
                <a:gridCol w="6617516">
                  <a:extLst>
                    <a:ext uri="{9D8B030D-6E8A-4147-A177-3AD203B41FA5}">
                      <a16:colId xmlns:a16="http://schemas.microsoft.com/office/drawing/2014/main" val="1424513976"/>
                    </a:ext>
                  </a:extLst>
                </a:gridCol>
              </a:tblGrid>
              <a:tr h="5904352">
                <a:tc>
                  <a:txBody>
                    <a:bodyPr/>
                    <a:lstStyle/>
                    <a:p>
                      <a:pPr marL="342900" lvl="0" indent="-342900">
                        <a:lnSpc>
                          <a:spcPct val="107000"/>
                        </a:lnSpc>
                        <a:buFont typeface="Symbol" panose="05050102010706020507" pitchFamily="18" charset="2"/>
                        <a:buChar char=""/>
                      </a:pPr>
                      <a:r>
                        <a:rPr lang="en-AU" sz="1700">
                          <a:effectLst/>
                        </a:rPr>
                        <a:t>Beyond Blue </a:t>
                      </a:r>
                    </a:p>
                    <a:p>
                      <a:pPr marL="342900" lvl="0" indent="-342900">
                        <a:lnSpc>
                          <a:spcPct val="107000"/>
                        </a:lnSpc>
                        <a:buFont typeface="Symbol" panose="05050102010706020507" pitchFamily="18" charset="2"/>
                        <a:buChar char=""/>
                      </a:pPr>
                      <a:r>
                        <a:rPr lang="en-AU" sz="1700">
                          <a:effectLst/>
                        </a:rPr>
                        <a:t>Headspace </a:t>
                      </a:r>
                    </a:p>
                    <a:p>
                      <a:pPr marL="342900" lvl="0" indent="-342900">
                        <a:lnSpc>
                          <a:spcPct val="107000"/>
                        </a:lnSpc>
                        <a:buFont typeface="Symbol" panose="05050102010706020507" pitchFamily="18" charset="2"/>
                        <a:buChar char=""/>
                      </a:pPr>
                      <a:r>
                        <a:rPr lang="en-AU" sz="1700">
                          <a:effectLst/>
                        </a:rPr>
                        <a:t>People with disability (PWD)</a:t>
                      </a:r>
                    </a:p>
                    <a:p>
                      <a:pPr marL="342900" lvl="0" indent="-342900">
                        <a:lnSpc>
                          <a:spcPct val="107000"/>
                        </a:lnSpc>
                        <a:buFont typeface="Symbol" panose="05050102010706020507" pitchFamily="18" charset="2"/>
                        <a:buChar char=""/>
                      </a:pPr>
                      <a:r>
                        <a:rPr lang="en-AU" sz="1700">
                          <a:effectLst/>
                        </a:rPr>
                        <a:t>Mental Health Foundation ACT </a:t>
                      </a:r>
                    </a:p>
                    <a:p>
                      <a:pPr marL="342900" lvl="0" indent="-342900">
                        <a:lnSpc>
                          <a:spcPct val="107000"/>
                        </a:lnSpc>
                        <a:buFont typeface="Symbol" panose="05050102010706020507" pitchFamily="18" charset="2"/>
                        <a:buChar char=""/>
                      </a:pPr>
                      <a:r>
                        <a:rPr lang="en-AU" sz="1700">
                          <a:effectLst/>
                        </a:rPr>
                        <a:t>Richmond Fellowship ACT</a:t>
                      </a:r>
                    </a:p>
                    <a:p>
                      <a:pPr marL="342900" lvl="0" indent="-342900">
                        <a:lnSpc>
                          <a:spcPct val="107000"/>
                        </a:lnSpc>
                        <a:buFont typeface="Symbol" panose="05050102010706020507" pitchFamily="18" charset="2"/>
                        <a:buChar char=""/>
                      </a:pPr>
                      <a:r>
                        <a:rPr lang="en-AU" sz="1700">
                          <a:effectLst/>
                        </a:rPr>
                        <a:t>Making Connections Together</a:t>
                      </a:r>
                    </a:p>
                    <a:p>
                      <a:pPr marL="342900" lvl="0" indent="-342900">
                        <a:lnSpc>
                          <a:spcPct val="107000"/>
                        </a:lnSpc>
                        <a:buFont typeface="Symbol" panose="05050102010706020507" pitchFamily="18" charset="2"/>
                        <a:buChar char=""/>
                      </a:pPr>
                      <a:r>
                        <a:rPr lang="en-AU" sz="1700">
                          <a:effectLst/>
                        </a:rPr>
                        <a:t>Woden Community Service</a:t>
                      </a:r>
                    </a:p>
                    <a:p>
                      <a:pPr marL="342900" lvl="0" indent="-342900">
                        <a:lnSpc>
                          <a:spcPct val="107000"/>
                        </a:lnSpc>
                        <a:buFont typeface="Symbol" panose="05050102010706020507" pitchFamily="18" charset="2"/>
                        <a:buChar char=""/>
                      </a:pPr>
                      <a:r>
                        <a:rPr lang="en-AU" sz="1700">
                          <a:effectLst/>
                        </a:rPr>
                        <a:t>Capital Health Network</a:t>
                      </a:r>
                    </a:p>
                    <a:p>
                      <a:pPr marL="342900" lvl="0" indent="-342900">
                        <a:lnSpc>
                          <a:spcPct val="107000"/>
                        </a:lnSpc>
                        <a:buFont typeface="Symbol" panose="05050102010706020507" pitchFamily="18" charset="2"/>
                        <a:buChar char=""/>
                      </a:pPr>
                      <a:r>
                        <a:rPr lang="en-AU" sz="1700">
                          <a:effectLst/>
                        </a:rPr>
                        <a:t>Perinatal Wellbeing Centre (formally PANDSI)</a:t>
                      </a:r>
                    </a:p>
                    <a:p>
                      <a:pPr marL="342900" lvl="0" indent="-342900">
                        <a:lnSpc>
                          <a:spcPct val="107000"/>
                        </a:lnSpc>
                        <a:buFont typeface="Symbol" panose="05050102010706020507" pitchFamily="18" charset="2"/>
                        <a:buChar char=""/>
                      </a:pPr>
                      <a:r>
                        <a:rPr lang="en-AU" sz="1700">
                          <a:effectLst/>
                        </a:rPr>
                        <a:t>Wellways</a:t>
                      </a:r>
                    </a:p>
                    <a:p>
                      <a:pPr marL="342900" lvl="0" indent="-342900">
                        <a:lnSpc>
                          <a:spcPct val="107000"/>
                        </a:lnSpc>
                        <a:buFont typeface="Symbol" panose="05050102010706020507" pitchFamily="18" charset="2"/>
                        <a:buChar char=""/>
                      </a:pPr>
                      <a:r>
                        <a:rPr lang="en-AU" sz="1700">
                          <a:effectLst/>
                        </a:rPr>
                        <a:t>Meridian (formerly AIDS Action Council of the ACT)</a:t>
                      </a:r>
                    </a:p>
                    <a:p>
                      <a:pPr marL="342900" lvl="0" indent="-342900">
                        <a:lnSpc>
                          <a:spcPct val="107000"/>
                        </a:lnSpc>
                        <a:buFont typeface="Symbol" panose="05050102010706020507" pitchFamily="18" charset="2"/>
                        <a:buChar char=""/>
                      </a:pPr>
                      <a:r>
                        <a:rPr lang="en-AU" sz="1700">
                          <a:effectLst/>
                        </a:rPr>
                        <a:t>Nexus Human Services </a:t>
                      </a:r>
                    </a:p>
                    <a:p>
                      <a:pPr marL="342900" lvl="0" indent="-342900">
                        <a:lnSpc>
                          <a:spcPct val="107000"/>
                        </a:lnSpc>
                        <a:buFont typeface="Symbol" panose="05050102010706020507" pitchFamily="18" charset="2"/>
                        <a:buChar char=""/>
                      </a:pPr>
                      <a:r>
                        <a:rPr lang="en-AU" sz="1700">
                          <a:effectLst/>
                        </a:rPr>
                        <a:t>Aftercare</a:t>
                      </a:r>
                    </a:p>
                    <a:p>
                      <a:pPr marL="342900" lvl="0" indent="-342900">
                        <a:lnSpc>
                          <a:spcPct val="107000"/>
                        </a:lnSpc>
                        <a:buFont typeface="Symbol" panose="05050102010706020507" pitchFamily="18" charset="2"/>
                        <a:buChar char=""/>
                      </a:pPr>
                      <a:r>
                        <a:rPr lang="en-AU" sz="1700">
                          <a:effectLst/>
                        </a:rPr>
                        <a:t>Anglicare</a:t>
                      </a:r>
                    </a:p>
                    <a:p>
                      <a:pPr marL="342900" lvl="0" indent="-342900">
                        <a:lnSpc>
                          <a:spcPct val="107000"/>
                        </a:lnSpc>
                        <a:buFont typeface="Symbol" panose="05050102010706020507" pitchFamily="18" charset="2"/>
                        <a:buChar char=""/>
                      </a:pPr>
                      <a:r>
                        <a:rPr lang="en-AU" sz="1700">
                          <a:effectLst/>
                        </a:rPr>
                        <a:t>Community Connections</a:t>
                      </a:r>
                    </a:p>
                    <a:p>
                      <a:pPr marL="342900" lvl="0" indent="-342900">
                        <a:lnSpc>
                          <a:spcPct val="107000"/>
                        </a:lnSpc>
                        <a:buFont typeface="Symbol" panose="05050102010706020507" pitchFamily="18" charset="2"/>
                        <a:buChar char=""/>
                      </a:pPr>
                      <a:r>
                        <a:rPr lang="en-AU" sz="1700">
                          <a:effectLst/>
                        </a:rPr>
                        <a:t>Everyman</a:t>
                      </a:r>
                    </a:p>
                    <a:p>
                      <a:pPr marL="342900" lvl="0" indent="-342900">
                        <a:lnSpc>
                          <a:spcPct val="107000"/>
                        </a:lnSpc>
                        <a:buFont typeface="Symbol" panose="05050102010706020507" pitchFamily="18" charset="2"/>
                        <a:buChar char=""/>
                      </a:pPr>
                      <a:r>
                        <a:rPr lang="en-AU" sz="1700">
                          <a:effectLst/>
                        </a:rPr>
                        <a:t>Mental Illness Education (MIE) ACT</a:t>
                      </a:r>
                    </a:p>
                    <a:p>
                      <a:pPr marL="342900" lvl="0" indent="-342900">
                        <a:lnSpc>
                          <a:spcPct val="107000"/>
                        </a:lnSpc>
                        <a:buFont typeface="Symbol" panose="05050102010706020507" pitchFamily="18" charset="2"/>
                        <a:buChar char=""/>
                      </a:pPr>
                      <a:r>
                        <a:rPr lang="en-AU" sz="1700">
                          <a:effectLst/>
                        </a:rPr>
                        <a:t>Wellcare</a:t>
                      </a:r>
                    </a:p>
                    <a:p>
                      <a:pPr marL="342900" lvl="0" indent="-342900">
                        <a:lnSpc>
                          <a:spcPct val="107000"/>
                        </a:lnSpc>
                        <a:buFont typeface="Symbol" panose="05050102010706020507" pitchFamily="18" charset="2"/>
                        <a:buChar char=""/>
                      </a:pPr>
                      <a:r>
                        <a:rPr lang="en-AU" sz="1700">
                          <a:effectLst/>
                        </a:rPr>
                        <a:t>Livability Australia</a:t>
                      </a:r>
                    </a:p>
                    <a:p>
                      <a:pPr marL="342900" lvl="0" indent="-342900">
                        <a:lnSpc>
                          <a:spcPct val="107000"/>
                        </a:lnSpc>
                        <a:buFont typeface="Symbol" panose="05050102010706020507" pitchFamily="18" charset="2"/>
                        <a:buChar char=""/>
                      </a:pPr>
                      <a:r>
                        <a:rPr lang="en-AU" sz="1700">
                          <a:effectLst/>
                        </a:rPr>
                        <a:t>Avenue Counselling</a:t>
                      </a:r>
                    </a:p>
                    <a:p>
                      <a:pPr marL="342900" lvl="0" indent="-342900">
                        <a:lnSpc>
                          <a:spcPct val="107000"/>
                        </a:lnSpc>
                        <a:buFont typeface="Symbol" panose="05050102010706020507" pitchFamily="18" charset="2"/>
                        <a:buChar char=""/>
                      </a:pPr>
                      <a:r>
                        <a:rPr lang="en-AU" sz="1700">
                          <a:effectLst/>
                        </a:rPr>
                        <a:t>Carers ACT</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73586" marR="73586" marT="0" marB="0"/>
                </a:tc>
                <a:tc>
                  <a:txBody>
                    <a:bodyPr/>
                    <a:lstStyle/>
                    <a:p>
                      <a:pPr marL="342900" lvl="0" indent="-342900">
                        <a:lnSpc>
                          <a:spcPct val="107000"/>
                        </a:lnSpc>
                        <a:buFont typeface="Symbol" panose="05050102010706020507" pitchFamily="18" charset="2"/>
                        <a:buChar char=""/>
                      </a:pPr>
                      <a:r>
                        <a:rPr lang="en-AU" sz="1700" dirty="0">
                          <a:effectLst/>
                        </a:rPr>
                        <a:t>Advocacy for Inclusion</a:t>
                      </a:r>
                    </a:p>
                    <a:p>
                      <a:pPr marL="342900" lvl="0" indent="-342900">
                        <a:lnSpc>
                          <a:spcPct val="107000"/>
                        </a:lnSpc>
                        <a:buFont typeface="Symbol" panose="05050102010706020507" pitchFamily="18" charset="2"/>
                        <a:buChar char=""/>
                      </a:pPr>
                      <a:r>
                        <a:rPr lang="en-AU" sz="1700" dirty="0">
                          <a:effectLst/>
                        </a:rPr>
                        <a:t>Youth Coalition ACT</a:t>
                      </a:r>
                    </a:p>
                    <a:p>
                      <a:pPr marL="342900" lvl="0" indent="-342900">
                        <a:lnSpc>
                          <a:spcPct val="107000"/>
                        </a:lnSpc>
                        <a:buFont typeface="Symbol" panose="05050102010706020507" pitchFamily="18" charset="2"/>
                        <a:buChar char=""/>
                      </a:pPr>
                      <a:r>
                        <a:rPr lang="en-AU" sz="1700" dirty="0" err="1">
                          <a:effectLst/>
                        </a:rPr>
                        <a:t>Marymead</a:t>
                      </a:r>
                      <a:endParaRPr lang="en-AU" sz="1700" dirty="0">
                        <a:effectLst/>
                      </a:endParaRPr>
                    </a:p>
                    <a:p>
                      <a:pPr marL="342900" lvl="0" indent="-342900">
                        <a:lnSpc>
                          <a:spcPct val="107000"/>
                        </a:lnSpc>
                        <a:buFont typeface="Symbol" panose="05050102010706020507" pitchFamily="18" charset="2"/>
                        <a:buChar char=""/>
                      </a:pPr>
                      <a:r>
                        <a:rPr lang="en-AU" sz="1700" dirty="0" err="1">
                          <a:effectLst/>
                        </a:rPr>
                        <a:t>Barnados</a:t>
                      </a:r>
                      <a:r>
                        <a:rPr lang="en-AU" sz="1700" dirty="0">
                          <a:effectLst/>
                        </a:rPr>
                        <a:t> </a:t>
                      </a:r>
                    </a:p>
                    <a:p>
                      <a:pPr marL="342900" lvl="0" indent="-342900">
                        <a:lnSpc>
                          <a:spcPct val="107000"/>
                        </a:lnSpc>
                        <a:buFont typeface="Symbol" panose="05050102010706020507" pitchFamily="18" charset="2"/>
                        <a:buChar char=""/>
                      </a:pPr>
                      <a:r>
                        <a:rPr lang="en-AU" sz="1700" dirty="0">
                          <a:effectLst/>
                        </a:rPr>
                        <a:t>Australia Canberra</a:t>
                      </a:r>
                    </a:p>
                    <a:p>
                      <a:pPr marL="342900" lvl="0" indent="-342900">
                        <a:lnSpc>
                          <a:spcPct val="107000"/>
                        </a:lnSpc>
                        <a:buFont typeface="Symbol" panose="05050102010706020507" pitchFamily="18" charset="2"/>
                        <a:buChar char=""/>
                      </a:pPr>
                      <a:r>
                        <a:rPr lang="en-AU" sz="1700" dirty="0">
                          <a:effectLst/>
                        </a:rPr>
                        <a:t>ACT Shelter</a:t>
                      </a:r>
                    </a:p>
                    <a:p>
                      <a:pPr marL="342900" lvl="0" indent="-342900">
                        <a:lnSpc>
                          <a:spcPct val="107000"/>
                        </a:lnSpc>
                        <a:buFont typeface="Symbol" panose="05050102010706020507" pitchFamily="18" charset="2"/>
                        <a:buChar char=""/>
                      </a:pPr>
                      <a:r>
                        <a:rPr lang="en-AU" sz="1700" dirty="0" err="1">
                          <a:effectLst/>
                        </a:rPr>
                        <a:t>CatholicCare</a:t>
                      </a:r>
                      <a:endParaRPr lang="en-AU" sz="1700" dirty="0">
                        <a:effectLst/>
                      </a:endParaRPr>
                    </a:p>
                    <a:p>
                      <a:pPr marL="342900" lvl="0" indent="-342900">
                        <a:lnSpc>
                          <a:spcPct val="107000"/>
                        </a:lnSpc>
                        <a:buFont typeface="Symbol" panose="05050102010706020507" pitchFamily="18" charset="2"/>
                        <a:buChar char=""/>
                      </a:pPr>
                      <a:r>
                        <a:rPr lang="en-AU" sz="1700" dirty="0">
                          <a:effectLst/>
                        </a:rPr>
                        <a:t>ACT Mental Health Consumer Network (MHCN)</a:t>
                      </a:r>
                    </a:p>
                    <a:p>
                      <a:pPr marL="342900" lvl="0" indent="-342900">
                        <a:lnSpc>
                          <a:spcPct val="107000"/>
                        </a:lnSpc>
                        <a:buFont typeface="Symbol" panose="05050102010706020507" pitchFamily="18" charset="2"/>
                        <a:buChar char=""/>
                      </a:pPr>
                      <a:r>
                        <a:rPr lang="en-AU" sz="1700" dirty="0">
                          <a:effectLst/>
                        </a:rPr>
                        <a:t>Belconnen Community Service</a:t>
                      </a:r>
                    </a:p>
                    <a:p>
                      <a:pPr marL="342900" lvl="0" indent="-342900">
                        <a:lnSpc>
                          <a:spcPct val="107000"/>
                        </a:lnSpc>
                        <a:buFont typeface="Symbol" panose="05050102010706020507" pitchFamily="18" charset="2"/>
                        <a:buChar char=""/>
                      </a:pPr>
                      <a:r>
                        <a:rPr lang="en-AU" sz="1700" dirty="0">
                          <a:effectLst/>
                        </a:rPr>
                        <a:t>Alcohol Tobacco and Other Drug Association ACT (ATODA)</a:t>
                      </a:r>
                    </a:p>
                    <a:p>
                      <a:pPr marL="342900" lvl="0" indent="-342900">
                        <a:lnSpc>
                          <a:spcPct val="107000"/>
                        </a:lnSpc>
                        <a:buFont typeface="Symbol" panose="05050102010706020507" pitchFamily="18" charset="2"/>
                        <a:buChar char=""/>
                      </a:pPr>
                      <a:r>
                        <a:rPr lang="en-AU" sz="1700" dirty="0">
                          <a:effectLst/>
                        </a:rPr>
                        <a:t>The A.C.T. Disability, Aged and Carer Advocacy Service (ADACAS)</a:t>
                      </a:r>
                    </a:p>
                    <a:p>
                      <a:pPr marL="342900" lvl="0" indent="-342900">
                        <a:lnSpc>
                          <a:spcPct val="107000"/>
                        </a:lnSpc>
                        <a:buFont typeface="Symbol" panose="05050102010706020507" pitchFamily="18" charset="2"/>
                        <a:buChar char=""/>
                      </a:pPr>
                      <a:r>
                        <a:rPr lang="en-AU" sz="1700" dirty="0">
                          <a:effectLst/>
                        </a:rPr>
                        <a:t>Belconnen Community Service</a:t>
                      </a:r>
                    </a:p>
                    <a:p>
                      <a:pPr marL="342900" lvl="0" indent="-342900">
                        <a:lnSpc>
                          <a:spcPct val="107000"/>
                        </a:lnSpc>
                        <a:buFont typeface="Symbol" panose="05050102010706020507" pitchFamily="18" charset="2"/>
                        <a:buChar char=""/>
                      </a:pPr>
                      <a:r>
                        <a:rPr lang="en-AU" sz="1700" dirty="0" err="1">
                          <a:effectLst/>
                        </a:rPr>
                        <a:t>Koomari</a:t>
                      </a:r>
                      <a:endParaRPr lang="en-AU" sz="1700" dirty="0">
                        <a:effectLst/>
                      </a:endParaRPr>
                    </a:p>
                    <a:p>
                      <a:pPr marL="342900" lvl="0" indent="-342900">
                        <a:lnSpc>
                          <a:spcPct val="107000"/>
                        </a:lnSpc>
                        <a:buFont typeface="Symbol" panose="05050102010706020507" pitchFamily="18" charset="2"/>
                        <a:buChar char=""/>
                      </a:pPr>
                      <a:r>
                        <a:rPr lang="en-AU" sz="1700" dirty="0">
                          <a:effectLst/>
                        </a:rPr>
                        <a:t>Marathon Health</a:t>
                      </a:r>
                    </a:p>
                    <a:p>
                      <a:pPr marL="342900" lvl="0" indent="-342900">
                        <a:lnSpc>
                          <a:spcPct val="107000"/>
                        </a:lnSpc>
                        <a:buFont typeface="Symbol" panose="05050102010706020507" pitchFamily="18" charset="2"/>
                        <a:buChar char=""/>
                      </a:pPr>
                      <a:r>
                        <a:rPr lang="en-AU" sz="1700" dirty="0">
                          <a:effectLst/>
                        </a:rPr>
                        <a:t>The Quest Group</a:t>
                      </a:r>
                    </a:p>
                    <a:p>
                      <a:pPr marL="342900" lvl="0" indent="-342900">
                        <a:lnSpc>
                          <a:spcPct val="107000"/>
                        </a:lnSpc>
                        <a:buFont typeface="Symbol" panose="05050102010706020507" pitchFamily="18" charset="2"/>
                        <a:buChar char=""/>
                      </a:pPr>
                      <a:r>
                        <a:rPr lang="en-AU" sz="1700" dirty="0">
                          <a:effectLst/>
                        </a:rPr>
                        <a:t>BPD Awareness ACT</a:t>
                      </a:r>
                    </a:p>
                    <a:p>
                      <a:pPr marL="342900" lvl="0" indent="-342900">
                        <a:lnSpc>
                          <a:spcPct val="107000"/>
                        </a:lnSpc>
                        <a:buFont typeface="Symbol" panose="05050102010706020507" pitchFamily="18" charset="2"/>
                        <a:buChar char=""/>
                      </a:pPr>
                      <a:r>
                        <a:rPr lang="en-AU" sz="1700" dirty="0">
                          <a:effectLst/>
                        </a:rPr>
                        <a:t>Rubies Nursing Care</a:t>
                      </a:r>
                    </a:p>
                    <a:p>
                      <a:pPr marL="342900" lvl="0" indent="-342900">
                        <a:lnSpc>
                          <a:spcPct val="107000"/>
                        </a:lnSpc>
                        <a:buFont typeface="Symbol" panose="05050102010706020507" pitchFamily="18" charset="2"/>
                        <a:buChar char=""/>
                      </a:pPr>
                      <a:r>
                        <a:rPr lang="en-AU" sz="1700" dirty="0">
                          <a:effectLst/>
                        </a:rPr>
                        <a:t>Tuggeranong Community Arts Association </a:t>
                      </a:r>
                    </a:p>
                    <a:p>
                      <a:pPr marL="342900" lvl="0" indent="-342900">
                        <a:lnSpc>
                          <a:spcPct val="107000"/>
                        </a:lnSpc>
                        <a:spcAft>
                          <a:spcPts val="800"/>
                        </a:spcAft>
                        <a:buFont typeface="Symbol" panose="05050102010706020507" pitchFamily="18" charset="2"/>
                        <a:buChar char=""/>
                      </a:pPr>
                      <a:r>
                        <a:rPr lang="en-AU" sz="1700" dirty="0">
                          <a:effectLst/>
                        </a:rPr>
                        <a:t>Flagstaff Group</a:t>
                      </a:r>
                    </a:p>
                    <a:p>
                      <a:pPr marL="342900" lvl="0" indent="-342900">
                        <a:lnSpc>
                          <a:spcPct val="107000"/>
                        </a:lnSpc>
                        <a:spcAft>
                          <a:spcPts val="800"/>
                        </a:spcAft>
                        <a:buFont typeface="Symbol" panose="05050102010706020507" pitchFamily="18" charset="2"/>
                        <a:buChar char=""/>
                      </a:pPr>
                      <a:r>
                        <a:rPr lang="en-AU" sz="2400" dirty="0" err="1">
                          <a:effectLst/>
                        </a:rPr>
                        <a:t>SiTara’s</a:t>
                      </a:r>
                      <a:r>
                        <a:rPr lang="en-AU" sz="2400" dirty="0">
                          <a:effectLst/>
                        </a:rPr>
                        <a:t> Story </a:t>
                      </a:r>
                    </a:p>
                  </a:txBody>
                  <a:tcPr marL="73586" marR="73586" marT="0" marB="0"/>
                </a:tc>
                <a:extLst>
                  <a:ext uri="{0D108BD9-81ED-4DB2-BD59-A6C34878D82A}">
                    <a16:rowId xmlns:a16="http://schemas.microsoft.com/office/drawing/2014/main" val="1666066615"/>
                  </a:ext>
                </a:extLst>
              </a:tr>
            </a:tbl>
          </a:graphicData>
        </a:graphic>
      </p:graphicFrame>
    </p:spTree>
    <p:extLst>
      <p:ext uri="{BB962C8B-B14F-4D97-AF65-F5344CB8AC3E}">
        <p14:creationId xmlns:p14="http://schemas.microsoft.com/office/powerpoint/2010/main" val="4228541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8">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34">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29F6D823-A14C-4508-ABA1-7E1CA378B4AA}"/>
              </a:ext>
            </a:extLst>
          </p:cNvPr>
          <p:cNvSpPr/>
          <p:nvPr/>
        </p:nvSpPr>
        <p:spPr>
          <a:xfrm>
            <a:off x="6503158" y="649480"/>
            <a:ext cx="4862447" cy="5546047"/>
          </a:xfrm>
          <a:prstGeom prst="rect">
            <a:avLst/>
          </a:prstGeom>
        </p:spPr>
        <p:txBody>
          <a:bodyPr vert="horz" lIns="91440" tIns="45720" rIns="91440" bIns="45720" rtlCol="0" anchor="ctr">
            <a:normAutofit/>
          </a:bodyPr>
          <a:lstStyle/>
          <a:p>
            <a:pPr>
              <a:lnSpc>
                <a:spcPct val="90000"/>
              </a:lnSpc>
              <a:spcAft>
                <a:spcPts val="800"/>
              </a:spcAft>
            </a:pPr>
            <a:r>
              <a:rPr lang="en-US" sz="2000" b="1" dirty="0"/>
              <a:t>You are also eligible for up to 20 Mental Health Sessions each calendar year by completing a mental health treatment plan with your doctor through Medicare.</a:t>
            </a:r>
            <a:endParaRPr lang="en-US" sz="2000" dirty="0"/>
          </a:p>
        </p:txBody>
      </p:sp>
    </p:spTree>
    <p:extLst>
      <p:ext uri="{BB962C8B-B14F-4D97-AF65-F5344CB8AC3E}">
        <p14:creationId xmlns:p14="http://schemas.microsoft.com/office/powerpoint/2010/main" val="2338458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E765565-A337-4F5C-BF4E-21BC1CD09A7D}"/>
              </a:ext>
            </a:extLst>
          </p:cNvPr>
          <p:cNvSpPr>
            <a:spLocks noGrp="1"/>
          </p:cNvSpPr>
          <p:nvPr>
            <p:ph type="ctrTitle"/>
          </p:nvPr>
        </p:nvSpPr>
        <p:spPr>
          <a:xfrm>
            <a:off x="660041" y="2767106"/>
            <a:ext cx="2880828" cy="3071906"/>
          </a:xfrm>
        </p:spPr>
        <p:txBody>
          <a:bodyPr anchor="t">
            <a:normAutofit/>
          </a:bodyPr>
          <a:lstStyle/>
          <a:p>
            <a:pPr algn="l"/>
            <a:r>
              <a:rPr lang="en-AU" sz="4000">
                <a:solidFill>
                  <a:srgbClr val="FFFFFF"/>
                </a:solidFill>
              </a:rPr>
              <a:t>Thank you</a:t>
            </a:r>
          </a:p>
        </p:txBody>
      </p:sp>
      <p:sp>
        <p:nvSpPr>
          <p:cNvPr id="3" name="Subtitle 2">
            <a:extLst>
              <a:ext uri="{FF2B5EF4-FFF2-40B4-BE49-F238E27FC236}">
                <a16:creationId xmlns:a16="http://schemas.microsoft.com/office/drawing/2014/main" id="{48291338-7520-4FC3-8F15-504A15DA3027}"/>
              </a:ext>
            </a:extLst>
          </p:cNvPr>
          <p:cNvSpPr>
            <a:spLocks noGrp="1"/>
          </p:cNvSpPr>
          <p:nvPr>
            <p:ph type="subTitle" idx="1"/>
          </p:nvPr>
        </p:nvSpPr>
        <p:spPr>
          <a:xfrm>
            <a:off x="660042" y="806824"/>
            <a:ext cx="2919738" cy="1494117"/>
          </a:xfrm>
        </p:spPr>
        <p:txBody>
          <a:bodyPr anchor="b">
            <a:normAutofit/>
          </a:bodyPr>
          <a:lstStyle/>
          <a:p>
            <a:pPr algn="l"/>
            <a:r>
              <a:rPr lang="en-AU" sz="2000">
                <a:solidFill>
                  <a:srgbClr val="FFFFFF"/>
                </a:solidFill>
              </a:rPr>
              <a:t>www.sitarasstory.com</a:t>
            </a:r>
          </a:p>
        </p:txBody>
      </p:sp>
      <p:pic>
        <p:nvPicPr>
          <p:cNvPr id="24" name="Graphic 23" descr="Smiling Face with No Fill">
            <a:extLst>
              <a:ext uri="{FF2B5EF4-FFF2-40B4-BE49-F238E27FC236}">
                <a16:creationId xmlns:a16="http://schemas.microsoft.com/office/drawing/2014/main" id="{E568DA88-F6E8-46CC-8272-87B0080B66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199478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68FD5CE-E389-47F7-A0F8-553F619666DD}"/>
              </a:ext>
            </a:extLst>
          </p:cNvPr>
          <p:cNvSpPr/>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Employment </a:t>
            </a:r>
          </a:p>
        </p:txBody>
      </p:sp>
      <p:graphicFrame>
        <p:nvGraphicFramePr>
          <p:cNvPr id="3" name="Table 2">
            <a:extLst>
              <a:ext uri="{FF2B5EF4-FFF2-40B4-BE49-F238E27FC236}">
                <a16:creationId xmlns:a16="http://schemas.microsoft.com/office/drawing/2014/main" id="{4B07B539-DB31-4279-9C9A-2EE993670B72}"/>
              </a:ext>
            </a:extLst>
          </p:cNvPr>
          <p:cNvGraphicFramePr>
            <a:graphicFrameLocks noGrp="1"/>
          </p:cNvGraphicFramePr>
          <p:nvPr>
            <p:extLst>
              <p:ext uri="{D42A27DB-BD31-4B8C-83A1-F6EECF244321}">
                <p14:modId xmlns:p14="http://schemas.microsoft.com/office/powerpoint/2010/main" val="1795164946"/>
              </p:ext>
            </p:extLst>
          </p:nvPr>
        </p:nvGraphicFramePr>
        <p:xfrm>
          <a:off x="348335" y="1746628"/>
          <a:ext cx="11614366" cy="4159260"/>
        </p:xfrm>
        <a:graphic>
          <a:graphicData uri="http://schemas.openxmlformats.org/drawingml/2006/table">
            <a:tbl>
              <a:tblPr firstRow="1" firstCol="1" bandRow="1">
                <a:tableStyleId>{EB344D84-9AFB-497E-A393-DC336BA19D2E}</a:tableStyleId>
              </a:tblPr>
              <a:tblGrid>
                <a:gridCol w="2596950">
                  <a:extLst>
                    <a:ext uri="{9D8B030D-6E8A-4147-A177-3AD203B41FA5}">
                      <a16:colId xmlns:a16="http://schemas.microsoft.com/office/drawing/2014/main" val="1681469227"/>
                    </a:ext>
                  </a:extLst>
                </a:gridCol>
                <a:gridCol w="5152731">
                  <a:extLst>
                    <a:ext uri="{9D8B030D-6E8A-4147-A177-3AD203B41FA5}">
                      <a16:colId xmlns:a16="http://schemas.microsoft.com/office/drawing/2014/main" val="1738403754"/>
                    </a:ext>
                  </a:extLst>
                </a:gridCol>
                <a:gridCol w="3864685">
                  <a:extLst>
                    <a:ext uri="{9D8B030D-6E8A-4147-A177-3AD203B41FA5}">
                      <a16:colId xmlns:a16="http://schemas.microsoft.com/office/drawing/2014/main" val="2477435729"/>
                    </a:ext>
                  </a:extLst>
                </a:gridCol>
              </a:tblGrid>
              <a:tr h="315427">
                <a:tc>
                  <a:txBody>
                    <a:bodyPr/>
                    <a:lstStyle/>
                    <a:p>
                      <a:pPr>
                        <a:lnSpc>
                          <a:spcPct val="107000"/>
                        </a:lnSpc>
                        <a:spcBef>
                          <a:spcPts val="600"/>
                        </a:spcBef>
                        <a:spcAft>
                          <a:spcPts val="600"/>
                        </a:spcAft>
                      </a:pPr>
                      <a:r>
                        <a:rPr lang="en-AU" sz="1400" cap="all" spc="60" dirty="0">
                          <a:effectLst/>
                        </a:rPr>
                        <a:t>Organisation</a:t>
                      </a:r>
                      <a:endParaRPr lang="en-AU" sz="1400" b="1" cap="all" spc="6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24" marR="37124" marT="71160" marB="71160" anchor="b"/>
                </a:tc>
                <a:tc>
                  <a:txBody>
                    <a:bodyPr/>
                    <a:lstStyle/>
                    <a:p>
                      <a:pPr>
                        <a:lnSpc>
                          <a:spcPct val="107000"/>
                        </a:lnSpc>
                        <a:spcBef>
                          <a:spcPts val="600"/>
                        </a:spcBef>
                        <a:spcAft>
                          <a:spcPts val="600"/>
                        </a:spcAft>
                      </a:pPr>
                      <a:r>
                        <a:rPr lang="en-AU" sz="1400" cap="all" spc="60" dirty="0">
                          <a:effectLst/>
                        </a:rPr>
                        <a:t>What they do</a:t>
                      </a:r>
                      <a:endParaRPr lang="en-AU" sz="1400" b="1" cap="all" spc="6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24" marR="37124" marT="71160" marB="71160" anchor="b"/>
                </a:tc>
                <a:tc>
                  <a:txBody>
                    <a:bodyPr/>
                    <a:lstStyle/>
                    <a:p>
                      <a:pPr>
                        <a:lnSpc>
                          <a:spcPct val="107000"/>
                        </a:lnSpc>
                        <a:spcBef>
                          <a:spcPts val="600"/>
                        </a:spcBef>
                        <a:spcAft>
                          <a:spcPts val="600"/>
                        </a:spcAft>
                      </a:pPr>
                      <a:r>
                        <a:rPr lang="en-AU" sz="1400" cap="all" spc="60" dirty="0">
                          <a:effectLst/>
                        </a:rPr>
                        <a:t>Contacts</a:t>
                      </a:r>
                      <a:endParaRPr lang="en-AU" sz="1400" b="1" cap="all" spc="6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24" marR="37124" marT="71160" marB="71160" anchor="b"/>
                </a:tc>
                <a:extLst>
                  <a:ext uri="{0D108BD9-81ED-4DB2-BD59-A6C34878D82A}">
                    <a16:rowId xmlns:a16="http://schemas.microsoft.com/office/drawing/2014/main" val="3133845443"/>
                  </a:ext>
                </a:extLst>
              </a:tr>
              <a:tr h="1020158">
                <a:tc>
                  <a:txBody>
                    <a:bodyPr/>
                    <a:lstStyle/>
                    <a:p>
                      <a:pPr>
                        <a:lnSpc>
                          <a:spcPct val="107000"/>
                        </a:lnSpc>
                        <a:spcBef>
                          <a:spcPts val="600"/>
                        </a:spcBef>
                        <a:spcAft>
                          <a:spcPts val="600"/>
                        </a:spcAft>
                      </a:pPr>
                      <a:r>
                        <a:rPr lang="en-AU" sz="1400" cap="none" spc="0" dirty="0">
                          <a:effectLst/>
                        </a:rPr>
                        <a:t>Multicultural Women's Job Ready Support &amp; Network</a:t>
                      </a:r>
                      <a:endParaRPr lang="en-AU"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24" marR="37124" marT="0" marB="71160"/>
                </a:tc>
                <a:tc>
                  <a:txBody>
                    <a:bodyPr/>
                    <a:lstStyle/>
                    <a:p>
                      <a:pPr>
                        <a:lnSpc>
                          <a:spcPct val="107000"/>
                        </a:lnSpc>
                        <a:spcBef>
                          <a:spcPts val="600"/>
                        </a:spcBef>
                        <a:spcAft>
                          <a:spcPts val="600"/>
                        </a:spcAft>
                      </a:pPr>
                      <a:r>
                        <a:rPr lang="en-AU" sz="1400" cap="none" spc="0" dirty="0">
                          <a:effectLst/>
                        </a:rPr>
                        <a:t>Promotes employment opportunities of women and youth from multicultural backgrounds through skills training, mentoring, experience sharing, networking and work placements. </a:t>
                      </a:r>
                    </a:p>
                    <a:p>
                      <a:pPr>
                        <a:lnSpc>
                          <a:spcPct val="107000"/>
                        </a:lnSpc>
                        <a:spcBef>
                          <a:spcPts val="600"/>
                        </a:spcBef>
                        <a:spcAft>
                          <a:spcPts val="600"/>
                        </a:spcAft>
                      </a:pPr>
                      <a:r>
                        <a:rPr lang="en-AU" sz="1400" cap="none" spc="0" dirty="0">
                          <a:effectLst/>
                        </a:rPr>
                        <a:t>They assist and empower multicultural women in their chosen fields.</a:t>
                      </a:r>
                      <a:endParaRPr lang="en-AU"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124" marR="37124" marT="0" marB="71160"/>
                </a:tc>
                <a:tc>
                  <a:txBody>
                    <a:bodyPr/>
                    <a:lstStyle/>
                    <a:p>
                      <a:pPr>
                        <a:lnSpc>
                          <a:spcPct val="107000"/>
                        </a:lnSpc>
                        <a:spcBef>
                          <a:spcPts val="600"/>
                        </a:spcBef>
                        <a:spcAft>
                          <a:spcPts val="600"/>
                        </a:spcAft>
                      </a:pPr>
                      <a:r>
                        <a:rPr lang="en-AU" sz="1400" u="sng" cap="none" spc="0">
                          <a:effectLst/>
                          <a:hlinkClick r:id="rId2">
                            <a:extLst>
                              <a:ext uri="{A12FA001-AC4F-418D-AE19-62706E023703}">
                                <ahyp:hlinkClr xmlns:ahyp="http://schemas.microsoft.com/office/drawing/2018/hyperlinkcolor" val="tx"/>
                              </a:ext>
                            </a:extLst>
                          </a:hlinkClick>
                        </a:rPr>
                        <a:t>https://mwjobsupport.com.au/#/about</a:t>
                      </a:r>
                      <a:endParaRPr lang="en-AU" sz="1400" cap="none" spc="0">
                        <a:effectLst/>
                      </a:endParaRPr>
                    </a:p>
                    <a:p>
                      <a:pPr fontAlgn="base">
                        <a:spcBef>
                          <a:spcPts val="600"/>
                        </a:spcBef>
                        <a:spcAft>
                          <a:spcPts val="600"/>
                        </a:spcAft>
                      </a:pPr>
                      <a:r>
                        <a:rPr lang="en-AU" sz="1400" cap="none" spc="0">
                          <a:effectLst/>
                        </a:rPr>
                        <a:t>Email: info@mwjobsupport.com.au</a:t>
                      </a:r>
                    </a:p>
                    <a:p>
                      <a:pPr fontAlgn="base">
                        <a:spcBef>
                          <a:spcPts val="600"/>
                        </a:spcBef>
                        <a:spcAft>
                          <a:spcPts val="600"/>
                        </a:spcAft>
                      </a:pPr>
                      <a:r>
                        <a:rPr lang="en-AU" sz="1400" cap="none" spc="0">
                          <a:effectLst/>
                        </a:rPr>
                        <a:t>Phone: 0435 960 220 / 0413 384 099</a:t>
                      </a:r>
                      <a:endParaRPr lang="en-AU" sz="14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124" marR="37124" marT="0" marB="71160"/>
                </a:tc>
                <a:extLst>
                  <a:ext uri="{0D108BD9-81ED-4DB2-BD59-A6C34878D82A}">
                    <a16:rowId xmlns:a16="http://schemas.microsoft.com/office/drawing/2014/main" val="123444651"/>
                  </a:ext>
                </a:extLst>
              </a:tr>
              <a:tr h="1593984">
                <a:tc>
                  <a:txBody>
                    <a:bodyPr/>
                    <a:lstStyle/>
                    <a:p>
                      <a:pPr fontAlgn="base">
                        <a:spcBef>
                          <a:spcPts val="600"/>
                        </a:spcBef>
                        <a:spcAft>
                          <a:spcPts val="600"/>
                        </a:spcAft>
                      </a:pPr>
                      <a:r>
                        <a:rPr lang="en-AU" sz="1400" cap="none" spc="0">
                          <a:effectLst/>
                        </a:rPr>
                        <a:t>National Community Hubs Program</a:t>
                      </a:r>
                      <a:endParaRPr lang="en-AU" sz="14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124" marR="37124" marT="0" marB="71160"/>
                </a:tc>
                <a:tc>
                  <a:txBody>
                    <a:bodyPr/>
                    <a:lstStyle/>
                    <a:p>
                      <a:pPr fontAlgn="base">
                        <a:spcBef>
                          <a:spcPts val="600"/>
                        </a:spcBef>
                        <a:spcAft>
                          <a:spcPts val="600"/>
                        </a:spcAft>
                      </a:pPr>
                      <a:r>
                        <a:rPr lang="en-AU" sz="1400" cap="none" spc="0" dirty="0">
                          <a:effectLst/>
                        </a:rPr>
                        <a:t>Engage and support migrant women with young children. </a:t>
                      </a:r>
                    </a:p>
                    <a:p>
                      <a:pPr fontAlgn="base">
                        <a:spcBef>
                          <a:spcPts val="600"/>
                        </a:spcBef>
                        <a:spcAft>
                          <a:spcPts val="600"/>
                        </a:spcAft>
                      </a:pPr>
                      <a:r>
                        <a:rPr lang="en-AU" sz="1400" cap="none" spc="0" dirty="0">
                          <a:effectLst/>
                        </a:rPr>
                        <a:t>It is a gateway to services, including vocational services, to help women access support they may otherwise miss.</a:t>
                      </a:r>
                    </a:p>
                    <a:p>
                      <a:pPr fontAlgn="base">
                        <a:spcBef>
                          <a:spcPts val="600"/>
                        </a:spcBef>
                        <a:spcAft>
                          <a:spcPts val="600"/>
                        </a:spcAft>
                      </a:pPr>
                      <a:r>
                        <a:rPr lang="en-AU" sz="1400" cap="none" spc="0" dirty="0">
                          <a:effectLst/>
                        </a:rPr>
                        <a:t>Board scholarships for specific initiatives that will support the engagement of CALD women.</a:t>
                      </a:r>
                    </a:p>
                    <a:p>
                      <a:pPr fontAlgn="base">
                        <a:spcBef>
                          <a:spcPts val="600"/>
                        </a:spcBef>
                        <a:spcAft>
                          <a:spcPts val="600"/>
                        </a:spcAft>
                      </a:pPr>
                      <a:endParaRPr lang="en-AU" sz="14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124" marR="37124" marT="0" marB="71160"/>
                </a:tc>
                <a:tc>
                  <a:txBody>
                    <a:bodyPr/>
                    <a:lstStyle/>
                    <a:p>
                      <a:pPr fontAlgn="base">
                        <a:spcBef>
                          <a:spcPts val="600"/>
                        </a:spcBef>
                        <a:spcAft>
                          <a:spcPts val="600"/>
                        </a:spcAft>
                      </a:pPr>
                      <a:r>
                        <a:rPr lang="en-AU" sz="1400" cap="none" spc="0">
                          <a:effectLst/>
                        </a:rPr>
                        <a:t>https://www.communityhubs.org.au/</a:t>
                      </a:r>
                      <a:endParaRPr lang="en-AU" sz="14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124" marR="37124" marT="0" marB="71160"/>
                </a:tc>
                <a:extLst>
                  <a:ext uri="{0D108BD9-81ED-4DB2-BD59-A6C34878D82A}">
                    <a16:rowId xmlns:a16="http://schemas.microsoft.com/office/drawing/2014/main" val="3896253164"/>
                  </a:ext>
                </a:extLst>
              </a:tr>
              <a:tr h="787504">
                <a:tc>
                  <a:txBody>
                    <a:bodyPr/>
                    <a:lstStyle/>
                    <a:p>
                      <a:pPr fontAlgn="base">
                        <a:spcBef>
                          <a:spcPts val="600"/>
                        </a:spcBef>
                        <a:spcAft>
                          <a:spcPts val="600"/>
                        </a:spcAft>
                      </a:pPr>
                      <a:r>
                        <a:rPr lang="en-AU" sz="1400" cap="none" spc="0">
                          <a:effectLst/>
                        </a:rPr>
                        <a:t>Work Experience and Support Program (WESP)</a:t>
                      </a:r>
                      <a:endParaRPr lang="en-AU" sz="14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124" marR="37124" marT="0" marB="71160"/>
                </a:tc>
                <a:tc>
                  <a:txBody>
                    <a:bodyPr/>
                    <a:lstStyle/>
                    <a:p>
                      <a:pPr fontAlgn="base">
                        <a:spcBef>
                          <a:spcPts val="600"/>
                        </a:spcBef>
                        <a:spcAft>
                          <a:spcPts val="600"/>
                        </a:spcAft>
                      </a:pPr>
                      <a:r>
                        <a:rPr lang="en-AU" sz="1400" cap="none" spc="0" dirty="0">
                          <a:effectLst/>
                        </a:rPr>
                        <a:t>To gain office skills and Australian workplace experience. </a:t>
                      </a:r>
                    </a:p>
                    <a:p>
                      <a:pPr fontAlgn="base">
                        <a:spcBef>
                          <a:spcPts val="600"/>
                        </a:spcBef>
                        <a:spcAft>
                          <a:spcPts val="600"/>
                        </a:spcAft>
                      </a:pPr>
                      <a:r>
                        <a:rPr lang="en-AU" sz="1400" cap="none" spc="0" dirty="0">
                          <a:effectLst/>
                        </a:rPr>
                        <a:t>WESP participants will gain confidence to enter the paid workforce and develop important networks within the ACT Public Service.</a:t>
                      </a:r>
                      <a:endParaRPr lang="en-AU" sz="14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124" marR="37124" marT="0" marB="71160"/>
                </a:tc>
                <a:tc>
                  <a:txBody>
                    <a:bodyPr/>
                    <a:lstStyle/>
                    <a:p>
                      <a:pPr fontAlgn="base">
                        <a:spcBef>
                          <a:spcPts val="600"/>
                        </a:spcBef>
                        <a:spcAft>
                          <a:spcPts val="600"/>
                        </a:spcAft>
                      </a:pPr>
                      <a:r>
                        <a:rPr lang="en-AU" sz="1400" cap="none" spc="0" dirty="0">
                          <a:effectLst/>
                        </a:rPr>
                        <a:t>https://www.communityservices.act.gov.au/multicultural/programs/work_experience_and_support_program</a:t>
                      </a:r>
                      <a:endParaRPr lang="en-AU" sz="14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7124" marR="37124" marT="0" marB="71160"/>
                </a:tc>
                <a:extLst>
                  <a:ext uri="{0D108BD9-81ED-4DB2-BD59-A6C34878D82A}">
                    <a16:rowId xmlns:a16="http://schemas.microsoft.com/office/drawing/2014/main" val="2876167163"/>
                  </a:ext>
                </a:extLst>
              </a:tr>
            </a:tbl>
          </a:graphicData>
        </a:graphic>
      </p:graphicFrame>
    </p:spTree>
    <p:extLst>
      <p:ext uri="{BB962C8B-B14F-4D97-AF65-F5344CB8AC3E}">
        <p14:creationId xmlns:p14="http://schemas.microsoft.com/office/powerpoint/2010/main" val="235243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DACBCAE-8AA4-4E83-9B3F-0031AF72EA67}"/>
              </a:ext>
            </a:extLst>
          </p:cNvPr>
          <p:cNvGraphicFramePr>
            <a:graphicFrameLocks noGrp="1"/>
          </p:cNvGraphicFramePr>
          <p:nvPr>
            <p:extLst>
              <p:ext uri="{D42A27DB-BD31-4B8C-83A1-F6EECF244321}">
                <p14:modId xmlns:p14="http://schemas.microsoft.com/office/powerpoint/2010/main" val="2216664506"/>
              </p:ext>
            </p:extLst>
          </p:nvPr>
        </p:nvGraphicFramePr>
        <p:xfrm>
          <a:off x="457200" y="1025984"/>
          <a:ext cx="11277601" cy="4822810"/>
        </p:xfrm>
        <a:graphic>
          <a:graphicData uri="http://schemas.openxmlformats.org/drawingml/2006/table">
            <a:tbl>
              <a:tblPr firstRow="1" firstCol="1" bandRow="1">
                <a:tableStyleId>{EB344D84-9AFB-497E-A393-DC336BA19D2E}</a:tableStyleId>
              </a:tblPr>
              <a:tblGrid>
                <a:gridCol w="1774272">
                  <a:extLst>
                    <a:ext uri="{9D8B030D-6E8A-4147-A177-3AD203B41FA5}">
                      <a16:colId xmlns:a16="http://schemas.microsoft.com/office/drawing/2014/main" val="1911165473"/>
                    </a:ext>
                  </a:extLst>
                </a:gridCol>
                <a:gridCol w="3836663">
                  <a:extLst>
                    <a:ext uri="{9D8B030D-6E8A-4147-A177-3AD203B41FA5}">
                      <a16:colId xmlns:a16="http://schemas.microsoft.com/office/drawing/2014/main" val="4270920192"/>
                    </a:ext>
                  </a:extLst>
                </a:gridCol>
                <a:gridCol w="5666666">
                  <a:extLst>
                    <a:ext uri="{9D8B030D-6E8A-4147-A177-3AD203B41FA5}">
                      <a16:colId xmlns:a16="http://schemas.microsoft.com/office/drawing/2014/main" val="3313181553"/>
                    </a:ext>
                  </a:extLst>
                </a:gridCol>
              </a:tblGrid>
              <a:tr h="2411405">
                <a:tc>
                  <a:txBody>
                    <a:bodyPr/>
                    <a:lstStyle/>
                    <a:p>
                      <a:pPr fontAlgn="base">
                        <a:spcBef>
                          <a:spcPts val="600"/>
                        </a:spcBef>
                        <a:spcAft>
                          <a:spcPts val="600"/>
                        </a:spcAft>
                      </a:pPr>
                      <a:r>
                        <a:rPr lang="en-AU" sz="1600" b="0" dirty="0">
                          <a:solidFill>
                            <a:schemeClr val="tx1"/>
                          </a:solidFill>
                          <a:effectLst/>
                        </a:rPr>
                        <a:t>Return to Work Grants Program</a:t>
                      </a:r>
                      <a:endParaRPr lang="en-AU" sz="1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262" marR="48262" marT="0" marB="0"/>
                </a:tc>
                <a:tc>
                  <a:txBody>
                    <a:bodyPr/>
                    <a:lstStyle/>
                    <a:p>
                      <a:pPr fontAlgn="base">
                        <a:spcBef>
                          <a:spcPts val="600"/>
                        </a:spcBef>
                        <a:spcAft>
                          <a:spcPts val="600"/>
                        </a:spcAft>
                      </a:pPr>
                      <a:r>
                        <a:rPr lang="en-AU" sz="1600" b="0" dirty="0">
                          <a:solidFill>
                            <a:schemeClr val="tx1"/>
                          </a:solidFill>
                          <a:effectLst/>
                        </a:rPr>
                        <a:t>ACT Government initiative that assists women to achieve increased financial independence by helping them prepare for, obtain and maintain employment. </a:t>
                      </a:r>
                    </a:p>
                    <a:p>
                      <a:pPr fontAlgn="base">
                        <a:spcBef>
                          <a:spcPts val="600"/>
                        </a:spcBef>
                        <a:spcAft>
                          <a:spcPts val="600"/>
                        </a:spcAft>
                      </a:pPr>
                      <a:r>
                        <a:rPr lang="en-AU" sz="1600" b="0" dirty="0">
                          <a:solidFill>
                            <a:schemeClr val="tx1"/>
                          </a:solidFill>
                          <a:effectLst/>
                        </a:rPr>
                        <a:t>The program is targeted towards women who have been away from paid work for an extended time due to caring responsibilities, and who may experience significant barriers when they try to re-enter the workforce.</a:t>
                      </a:r>
                      <a:endParaRPr lang="en-AU" sz="1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262" marR="48262" marT="0" marB="0">
                    <a:solidFill>
                      <a:schemeClr val="bg1"/>
                    </a:solidFill>
                  </a:tcPr>
                </a:tc>
                <a:tc>
                  <a:txBody>
                    <a:bodyPr/>
                    <a:lstStyle/>
                    <a:p>
                      <a:pPr fontAlgn="base">
                        <a:spcBef>
                          <a:spcPts val="600"/>
                        </a:spcBef>
                        <a:spcAft>
                          <a:spcPts val="600"/>
                        </a:spcAft>
                      </a:pPr>
                      <a:r>
                        <a:rPr lang="en-AU" sz="1600" b="0" dirty="0">
                          <a:solidFill>
                            <a:schemeClr val="tx1"/>
                          </a:solidFill>
                          <a:effectLst/>
                        </a:rPr>
                        <a:t>https://www.communityservices.act.gov.au/women/return-to-work-grants-program</a:t>
                      </a:r>
                      <a:endParaRPr lang="en-AU" sz="1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262" marR="48262" marT="0" marB="0">
                    <a:solidFill>
                      <a:schemeClr val="bg1"/>
                    </a:solidFill>
                  </a:tcPr>
                </a:tc>
                <a:extLst>
                  <a:ext uri="{0D108BD9-81ED-4DB2-BD59-A6C34878D82A}">
                    <a16:rowId xmlns:a16="http://schemas.microsoft.com/office/drawing/2014/main" val="1336863069"/>
                  </a:ext>
                </a:extLst>
              </a:tr>
              <a:tr h="2411405">
                <a:tc>
                  <a:txBody>
                    <a:bodyPr/>
                    <a:lstStyle/>
                    <a:p>
                      <a:pPr fontAlgn="base">
                        <a:spcBef>
                          <a:spcPts val="600"/>
                        </a:spcBef>
                        <a:spcAft>
                          <a:spcPts val="600"/>
                        </a:spcAft>
                      </a:pPr>
                      <a:r>
                        <a:rPr lang="en-AU" sz="1600" b="0" dirty="0">
                          <a:solidFill>
                            <a:schemeClr val="tx1"/>
                          </a:solidFill>
                          <a:effectLst/>
                        </a:rPr>
                        <a:t>The Federation of Ethnic Communities’ Councils of Australia (FECCA)</a:t>
                      </a:r>
                      <a:endParaRPr lang="en-AU" sz="1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262" marR="48262" marT="0" marB="0"/>
                </a:tc>
                <a:tc>
                  <a:txBody>
                    <a:bodyPr/>
                    <a:lstStyle/>
                    <a:p>
                      <a:pPr fontAlgn="base">
                        <a:spcBef>
                          <a:spcPts val="600"/>
                        </a:spcBef>
                        <a:spcAft>
                          <a:spcPts val="600"/>
                        </a:spcAft>
                      </a:pPr>
                      <a:r>
                        <a:rPr lang="en-AU" sz="1600" b="0" dirty="0">
                          <a:solidFill>
                            <a:schemeClr val="tx1"/>
                          </a:solidFill>
                          <a:effectLst/>
                        </a:rPr>
                        <a:t>The Federation of Ethnic Communities’ Councils of Australia (FECCA) is the national peak body representing and advocating for culturally and linguistically diverse (CALD) communities. </a:t>
                      </a:r>
                    </a:p>
                    <a:p>
                      <a:pPr fontAlgn="base">
                        <a:spcBef>
                          <a:spcPts val="600"/>
                        </a:spcBef>
                        <a:spcAft>
                          <a:spcPts val="600"/>
                        </a:spcAft>
                      </a:pPr>
                      <a:r>
                        <a:rPr lang="en-AU" sz="1600" b="0" dirty="0">
                          <a:solidFill>
                            <a:schemeClr val="tx1"/>
                          </a:solidFill>
                          <a:effectLst/>
                        </a:rPr>
                        <a:t>Their role is to advise, advocate, and promote issues on behalf of our constituency to government, business and the broader community</a:t>
                      </a:r>
                      <a:endParaRPr lang="en-AU" sz="1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262" marR="48262" marT="0" marB="0"/>
                </a:tc>
                <a:tc>
                  <a:txBody>
                    <a:bodyPr/>
                    <a:lstStyle/>
                    <a:p>
                      <a:pPr fontAlgn="base">
                        <a:spcBef>
                          <a:spcPts val="600"/>
                        </a:spcBef>
                        <a:spcAft>
                          <a:spcPts val="600"/>
                        </a:spcAft>
                      </a:pPr>
                      <a:r>
                        <a:rPr lang="en-AU" sz="1600" b="0" u="sng" dirty="0">
                          <a:solidFill>
                            <a:schemeClr val="tx1"/>
                          </a:solidFill>
                          <a:effectLst/>
                          <a:hlinkClick r:id="rId2">
                            <a:extLst>
                              <a:ext uri="{A12FA001-AC4F-418D-AE19-62706E023703}">
                                <ahyp:hlinkClr xmlns:ahyp="http://schemas.microsoft.com/office/drawing/2018/hyperlinkcolor" val="tx"/>
                              </a:ext>
                            </a:extLst>
                          </a:hlinkClick>
                        </a:rPr>
                        <a:t>https://fecca.org.au/</a:t>
                      </a:r>
                      <a:endParaRPr lang="en-AU" sz="1600" b="0" dirty="0">
                        <a:solidFill>
                          <a:schemeClr val="tx1"/>
                        </a:solidFill>
                        <a:effectLst/>
                      </a:endParaRPr>
                    </a:p>
                    <a:p>
                      <a:pPr fontAlgn="base">
                        <a:spcBef>
                          <a:spcPts val="600"/>
                        </a:spcBef>
                        <a:spcAft>
                          <a:spcPts val="600"/>
                        </a:spcAft>
                      </a:pPr>
                      <a:r>
                        <a:rPr lang="en-AU" sz="1600" b="0" dirty="0">
                          <a:solidFill>
                            <a:schemeClr val="tx1"/>
                          </a:solidFill>
                          <a:effectLst/>
                        </a:rPr>
                        <a:t>Email: admin@fecca.org.au </a:t>
                      </a:r>
                    </a:p>
                    <a:p>
                      <a:pPr fontAlgn="base">
                        <a:spcBef>
                          <a:spcPts val="600"/>
                        </a:spcBef>
                        <a:spcAft>
                          <a:spcPts val="600"/>
                        </a:spcAft>
                      </a:pPr>
                      <a:r>
                        <a:rPr lang="en-AU" sz="1600" b="0" dirty="0">
                          <a:solidFill>
                            <a:schemeClr val="tx1"/>
                          </a:solidFill>
                          <a:effectLst/>
                        </a:rPr>
                        <a:t>Phone: (02) 6282 5755</a:t>
                      </a:r>
                      <a:endParaRPr lang="en-AU" sz="1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8262" marR="48262" marT="0" marB="0"/>
                </a:tc>
                <a:extLst>
                  <a:ext uri="{0D108BD9-81ED-4DB2-BD59-A6C34878D82A}">
                    <a16:rowId xmlns:a16="http://schemas.microsoft.com/office/drawing/2014/main" val="2900725732"/>
                  </a:ext>
                </a:extLst>
              </a:tr>
            </a:tbl>
          </a:graphicData>
        </a:graphic>
      </p:graphicFrame>
    </p:spTree>
    <p:extLst>
      <p:ext uri="{BB962C8B-B14F-4D97-AF65-F5344CB8AC3E}">
        <p14:creationId xmlns:p14="http://schemas.microsoft.com/office/powerpoint/2010/main" val="281277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D67DFF4F-7F40-4535-B5F8-E5C707B0ABED}"/>
              </a:ext>
            </a:extLst>
          </p:cNvPr>
          <p:cNvGraphicFramePr>
            <a:graphicFrameLocks noGrp="1"/>
          </p:cNvGraphicFramePr>
          <p:nvPr>
            <p:extLst>
              <p:ext uri="{D42A27DB-BD31-4B8C-83A1-F6EECF244321}">
                <p14:modId xmlns:p14="http://schemas.microsoft.com/office/powerpoint/2010/main" val="3261758190"/>
              </p:ext>
            </p:extLst>
          </p:nvPr>
        </p:nvGraphicFramePr>
        <p:xfrm>
          <a:off x="457200" y="777001"/>
          <a:ext cx="11277601" cy="5303999"/>
        </p:xfrm>
        <a:graphic>
          <a:graphicData uri="http://schemas.openxmlformats.org/drawingml/2006/table">
            <a:tbl>
              <a:tblPr firstRow="1" firstCol="1" bandRow="1">
                <a:tableStyleId>{F5AB1C69-6EDB-4FF4-983F-18BD219EF322}</a:tableStyleId>
              </a:tblPr>
              <a:tblGrid>
                <a:gridCol w="1722799">
                  <a:extLst>
                    <a:ext uri="{9D8B030D-6E8A-4147-A177-3AD203B41FA5}">
                      <a16:colId xmlns:a16="http://schemas.microsoft.com/office/drawing/2014/main" val="1055497274"/>
                    </a:ext>
                  </a:extLst>
                </a:gridCol>
                <a:gridCol w="6383413">
                  <a:extLst>
                    <a:ext uri="{9D8B030D-6E8A-4147-A177-3AD203B41FA5}">
                      <a16:colId xmlns:a16="http://schemas.microsoft.com/office/drawing/2014/main" val="155879407"/>
                    </a:ext>
                  </a:extLst>
                </a:gridCol>
                <a:gridCol w="3171389">
                  <a:extLst>
                    <a:ext uri="{9D8B030D-6E8A-4147-A177-3AD203B41FA5}">
                      <a16:colId xmlns:a16="http://schemas.microsoft.com/office/drawing/2014/main" val="3490786459"/>
                    </a:ext>
                  </a:extLst>
                </a:gridCol>
              </a:tblGrid>
              <a:tr h="1619890">
                <a:tc>
                  <a:txBody>
                    <a:bodyPr/>
                    <a:lstStyle/>
                    <a:p>
                      <a:pPr fontAlgn="base">
                        <a:spcBef>
                          <a:spcPts val="600"/>
                        </a:spcBef>
                        <a:spcAft>
                          <a:spcPts val="600"/>
                        </a:spcAft>
                      </a:pPr>
                      <a:r>
                        <a:rPr lang="en-AU" sz="1600" dirty="0">
                          <a:effectLst/>
                        </a:rPr>
                        <a:t>Culturally and linguistically diverse employment services</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2946" marR="62946" marT="0" marB="0"/>
                </a:tc>
                <a:tc>
                  <a:txBody>
                    <a:bodyPr/>
                    <a:lstStyle/>
                    <a:p>
                      <a:pPr fontAlgn="base">
                        <a:spcBef>
                          <a:spcPts val="600"/>
                        </a:spcBef>
                        <a:spcAft>
                          <a:spcPts val="600"/>
                        </a:spcAft>
                      </a:pPr>
                      <a:r>
                        <a:rPr lang="en-AU" sz="1600" dirty="0" err="1">
                          <a:effectLst/>
                        </a:rPr>
                        <a:t>CoAct</a:t>
                      </a:r>
                      <a:r>
                        <a:rPr lang="en-AU" sz="1600" dirty="0">
                          <a:effectLst/>
                        </a:rPr>
                        <a:t> is committed to supporting you through all areas of your job search. They can connect you with the skills and training you need to find secure employment within Australia.</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2946" marR="62946" marT="0" marB="0"/>
                </a:tc>
                <a:tc>
                  <a:txBody>
                    <a:bodyPr/>
                    <a:lstStyle/>
                    <a:p>
                      <a:pPr>
                        <a:lnSpc>
                          <a:spcPct val="107000"/>
                        </a:lnSpc>
                        <a:spcBef>
                          <a:spcPts val="600"/>
                        </a:spcBef>
                        <a:spcAft>
                          <a:spcPts val="600"/>
                        </a:spcAft>
                      </a:pPr>
                      <a:r>
                        <a:rPr lang="en-AU" sz="1600" u="sng" dirty="0">
                          <a:effectLst/>
                          <a:hlinkClick r:id="rId2"/>
                        </a:rPr>
                        <a:t>https://coact.org.au/job-seekers/what-we-do/culturally-and-linguistically-diverse/</a:t>
                      </a:r>
                      <a:endParaRPr lang="en-AU" sz="1600" dirty="0">
                        <a:effectLst/>
                      </a:endParaRPr>
                    </a:p>
                    <a:p>
                      <a:pPr>
                        <a:lnSpc>
                          <a:spcPct val="107000"/>
                        </a:lnSpc>
                        <a:spcBef>
                          <a:spcPts val="600"/>
                        </a:spcBef>
                        <a:spcAft>
                          <a:spcPts val="600"/>
                        </a:spcAft>
                      </a:pPr>
                      <a:r>
                        <a:rPr lang="en-AU" sz="1600" dirty="0">
                          <a:effectLst/>
                        </a:rPr>
                        <a:t>Email: </a:t>
                      </a:r>
                      <a:r>
                        <a:rPr lang="en-AU" sz="1600" u="sng" dirty="0">
                          <a:effectLst/>
                          <a:hlinkClick r:id="rId3"/>
                        </a:rPr>
                        <a:t>mail@coact.org.au</a:t>
                      </a:r>
                      <a:endParaRPr lang="en-AU" sz="1600" dirty="0">
                        <a:effectLst/>
                      </a:endParaRPr>
                    </a:p>
                    <a:p>
                      <a:pPr>
                        <a:lnSpc>
                          <a:spcPct val="107000"/>
                        </a:lnSpc>
                        <a:spcBef>
                          <a:spcPts val="600"/>
                        </a:spcBef>
                        <a:spcAft>
                          <a:spcPts val="600"/>
                        </a:spcAft>
                      </a:pPr>
                      <a:r>
                        <a:rPr lang="en-AU" sz="1600" dirty="0" err="1">
                          <a:effectLst/>
                        </a:rPr>
                        <a:t>Freecall</a:t>
                      </a:r>
                      <a:r>
                        <a:rPr lang="en-AU" sz="1600" dirty="0">
                          <a:effectLst/>
                        </a:rPr>
                        <a:t>: 1800 226 228</a:t>
                      </a:r>
                    </a:p>
                  </a:txBody>
                  <a:tcPr marL="62946" marR="62946" marT="0" marB="0"/>
                </a:tc>
                <a:extLst>
                  <a:ext uri="{0D108BD9-81ED-4DB2-BD59-A6C34878D82A}">
                    <a16:rowId xmlns:a16="http://schemas.microsoft.com/office/drawing/2014/main" val="1355803497"/>
                  </a:ext>
                </a:extLst>
              </a:tr>
              <a:tr h="1796534">
                <a:tc>
                  <a:txBody>
                    <a:bodyPr/>
                    <a:lstStyle/>
                    <a:p>
                      <a:pPr fontAlgn="base">
                        <a:spcBef>
                          <a:spcPts val="600"/>
                        </a:spcBef>
                        <a:spcAft>
                          <a:spcPts val="600"/>
                        </a:spcAft>
                      </a:pPr>
                      <a:r>
                        <a:rPr lang="en-AU" sz="1600" dirty="0" err="1">
                          <a:effectLst/>
                        </a:rPr>
                        <a:t>Anrows</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2946" marR="62946" marT="0" marB="0"/>
                </a:tc>
                <a:tc>
                  <a:txBody>
                    <a:bodyPr/>
                    <a:lstStyle/>
                    <a:p>
                      <a:pPr fontAlgn="base">
                        <a:spcBef>
                          <a:spcPts val="600"/>
                        </a:spcBef>
                        <a:spcAft>
                          <a:spcPts val="600"/>
                        </a:spcAft>
                      </a:pPr>
                      <a:r>
                        <a:rPr lang="en-AU" sz="1600" dirty="0">
                          <a:effectLst/>
                        </a:rPr>
                        <a:t>Safer Pathways for CALD Women. </a:t>
                      </a:r>
                    </a:p>
                    <a:p>
                      <a:pPr fontAlgn="base">
                        <a:spcBef>
                          <a:spcPts val="600"/>
                        </a:spcBef>
                        <a:spcAft>
                          <a:spcPts val="600"/>
                        </a:spcAft>
                      </a:pPr>
                      <a:r>
                        <a:rPr lang="en-AU" sz="1600" dirty="0">
                          <a:effectLst/>
                        </a:rPr>
                        <a:t>ANROWS is assisting 26 organisations across Australia to apply an action research approach to their projects that work with culturally and linguistically diverse CALD communities on issues of family and domestic violence. </a:t>
                      </a:r>
                    </a:p>
                    <a:p>
                      <a:pPr fontAlgn="base">
                        <a:spcBef>
                          <a:spcPts val="600"/>
                        </a:spcBef>
                        <a:spcAft>
                          <a:spcPts val="600"/>
                        </a:spcAft>
                      </a:pP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2946" marR="62946" marT="0" marB="0"/>
                </a:tc>
                <a:tc>
                  <a:txBody>
                    <a:bodyPr/>
                    <a:lstStyle/>
                    <a:p>
                      <a:pPr fontAlgn="base">
                        <a:spcBef>
                          <a:spcPts val="600"/>
                        </a:spcBef>
                        <a:spcAft>
                          <a:spcPts val="600"/>
                        </a:spcAft>
                      </a:pPr>
                      <a:r>
                        <a:rPr lang="en-AU" sz="1600" u="sng" dirty="0">
                          <a:effectLst/>
                          <a:hlinkClick r:id="rId4"/>
                        </a:rPr>
                        <a:t>https://www.anrows.org.au/safer-pathways-for-cald-women/</a:t>
                      </a:r>
                      <a:endParaRPr lang="en-AU" sz="1600" dirty="0">
                        <a:effectLst/>
                      </a:endParaRPr>
                    </a:p>
                    <a:p>
                      <a:pPr fontAlgn="base">
                        <a:spcBef>
                          <a:spcPts val="600"/>
                        </a:spcBef>
                        <a:spcAft>
                          <a:spcPts val="600"/>
                        </a:spcAft>
                      </a:pPr>
                      <a:r>
                        <a:rPr lang="en-AU" sz="1600" dirty="0">
                          <a:effectLst/>
                        </a:rPr>
                        <a:t> </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2946" marR="62946" marT="0" marB="0"/>
                </a:tc>
                <a:extLst>
                  <a:ext uri="{0D108BD9-81ED-4DB2-BD59-A6C34878D82A}">
                    <a16:rowId xmlns:a16="http://schemas.microsoft.com/office/drawing/2014/main" val="3210973634"/>
                  </a:ext>
                </a:extLst>
              </a:tr>
              <a:tr h="1887575">
                <a:tc>
                  <a:txBody>
                    <a:bodyPr/>
                    <a:lstStyle/>
                    <a:p>
                      <a:pPr fontAlgn="base">
                        <a:spcBef>
                          <a:spcPts val="600"/>
                        </a:spcBef>
                        <a:spcAft>
                          <a:spcPts val="600"/>
                        </a:spcAft>
                      </a:pPr>
                      <a:r>
                        <a:rPr lang="en-AU" sz="1600">
                          <a:effectLst/>
                        </a:rPr>
                        <a:t>New Enterprise Incentive Scheme (NEIS)</a:t>
                      </a:r>
                      <a:endParaRPr lang="en-AU"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2946" marR="62946" marT="0" marB="0"/>
                </a:tc>
                <a:tc>
                  <a:txBody>
                    <a:bodyPr/>
                    <a:lstStyle/>
                    <a:p>
                      <a:pPr fontAlgn="base">
                        <a:spcBef>
                          <a:spcPts val="600"/>
                        </a:spcBef>
                        <a:spcAft>
                          <a:spcPts val="600"/>
                        </a:spcAft>
                      </a:pPr>
                      <a:r>
                        <a:rPr lang="en-AU" sz="1600" dirty="0">
                          <a:effectLst/>
                        </a:rPr>
                        <a:t>New Business Assistance with NEIS provides support to people interested in starting their own business or who need help to refocus an existing micro-business.</a:t>
                      </a:r>
                    </a:p>
                    <a:p>
                      <a:pPr fontAlgn="base">
                        <a:spcBef>
                          <a:spcPts val="600"/>
                        </a:spcBef>
                        <a:spcAft>
                          <a:spcPts val="600"/>
                        </a:spcAft>
                      </a:pPr>
                      <a:r>
                        <a:rPr lang="en-AU" sz="1600" dirty="0">
                          <a:effectLst/>
                        </a:rPr>
                        <a:t>New Business Assistance with NEIS provides personalised support to help people pursue self-employment and start a small business. There are 8600 places available nationally each year, delivered by a network of NEIS providers.</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2946" marR="62946" marT="0" marB="0"/>
                </a:tc>
                <a:tc>
                  <a:txBody>
                    <a:bodyPr/>
                    <a:lstStyle/>
                    <a:p>
                      <a:pPr fontAlgn="base">
                        <a:spcBef>
                          <a:spcPts val="600"/>
                        </a:spcBef>
                        <a:spcAft>
                          <a:spcPts val="600"/>
                        </a:spcAft>
                      </a:pPr>
                      <a:r>
                        <a:rPr lang="en-AU" sz="1600" dirty="0">
                          <a:effectLst/>
                        </a:rPr>
                        <a:t>https://business.gov.au/grants-and-programs/New-Business-Assistance-with-NEIS</a:t>
                      </a:r>
                    </a:p>
                    <a:p>
                      <a:pPr fontAlgn="base">
                        <a:spcBef>
                          <a:spcPts val="600"/>
                        </a:spcBef>
                        <a:spcAft>
                          <a:spcPts val="600"/>
                        </a:spcAft>
                      </a:pPr>
                      <a:r>
                        <a:rPr lang="en-AU" sz="1600" dirty="0">
                          <a:effectLst/>
                        </a:rPr>
                        <a:t>Phone: 1800 805 260</a:t>
                      </a:r>
                      <a:endParaRPr lang="en-AU"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2946" marR="62946" marT="0" marB="0"/>
                </a:tc>
                <a:extLst>
                  <a:ext uri="{0D108BD9-81ED-4DB2-BD59-A6C34878D82A}">
                    <a16:rowId xmlns:a16="http://schemas.microsoft.com/office/drawing/2014/main" val="1454605415"/>
                  </a:ext>
                </a:extLst>
              </a:tr>
            </a:tbl>
          </a:graphicData>
        </a:graphic>
      </p:graphicFrame>
    </p:spTree>
    <p:extLst>
      <p:ext uri="{BB962C8B-B14F-4D97-AF65-F5344CB8AC3E}">
        <p14:creationId xmlns:p14="http://schemas.microsoft.com/office/powerpoint/2010/main" val="60839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7E05073-88DE-485F-8823-D0DAD590DAE4}"/>
              </a:ext>
            </a:extLst>
          </p:cNvPr>
          <p:cNvSpPr txBox="1"/>
          <p:nvPr/>
        </p:nvSpPr>
        <p:spPr>
          <a:xfrm>
            <a:off x="4162567" y="818984"/>
            <a:ext cx="6714699" cy="317868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rgbClr val="FFFFFF"/>
                </a:solidFill>
                <a:latin typeface="+mj-lt"/>
                <a:ea typeface="+mj-ea"/>
                <a:cs typeface="+mj-cs"/>
              </a:rPr>
              <a:t>Migrant Settlement</a:t>
            </a:r>
          </a:p>
          <a:p>
            <a:pPr>
              <a:lnSpc>
                <a:spcPct val="90000"/>
              </a:lnSpc>
              <a:spcBef>
                <a:spcPct val="0"/>
              </a:spcBef>
              <a:spcAft>
                <a:spcPts val="600"/>
              </a:spcAft>
            </a:pPr>
            <a:endParaRPr lang="en-US" sz="4800" kern="1200">
              <a:solidFill>
                <a:srgbClr val="FFFFFF"/>
              </a:solidFill>
              <a:latin typeface="+mj-lt"/>
              <a:ea typeface="+mj-ea"/>
              <a:cs typeface="+mj-cs"/>
            </a:endParaRP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12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DBEA2503-C2DE-4C38-A8C7-86A07B0CBDF8}"/>
              </a:ext>
            </a:extLst>
          </p:cNvPr>
          <p:cNvGraphicFramePr>
            <a:graphicFrameLocks noGrp="1"/>
          </p:cNvGraphicFramePr>
          <p:nvPr>
            <p:extLst>
              <p:ext uri="{D42A27DB-BD31-4B8C-83A1-F6EECF244321}">
                <p14:modId xmlns:p14="http://schemas.microsoft.com/office/powerpoint/2010/main" val="1487036326"/>
              </p:ext>
            </p:extLst>
          </p:nvPr>
        </p:nvGraphicFramePr>
        <p:xfrm>
          <a:off x="457200" y="1029086"/>
          <a:ext cx="11277601" cy="5190028"/>
        </p:xfrm>
        <a:graphic>
          <a:graphicData uri="http://schemas.openxmlformats.org/drawingml/2006/table">
            <a:tbl>
              <a:tblPr firstRow="1" firstCol="1" bandRow="1">
                <a:tableStyleId>{5C22544A-7EE6-4342-B048-85BDC9FD1C3A}</a:tableStyleId>
              </a:tblPr>
              <a:tblGrid>
                <a:gridCol w="2831728">
                  <a:extLst>
                    <a:ext uri="{9D8B030D-6E8A-4147-A177-3AD203B41FA5}">
                      <a16:colId xmlns:a16="http://schemas.microsoft.com/office/drawing/2014/main" val="792815151"/>
                    </a:ext>
                  </a:extLst>
                </a:gridCol>
                <a:gridCol w="8445873">
                  <a:extLst>
                    <a:ext uri="{9D8B030D-6E8A-4147-A177-3AD203B41FA5}">
                      <a16:colId xmlns:a16="http://schemas.microsoft.com/office/drawing/2014/main" val="3823337761"/>
                    </a:ext>
                  </a:extLst>
                </a:gridCol>
              </a:tblGrid>
              <a:tr h="304428">
                <a:tc gridSpan="2">
                  <a:txBody>
                    <a:bodyPr/>
                    <a:lstStyle/>
                    <a:p>
                      <a:pPr marL="0" marR="0" lvl="0" indent="0" algn="l" defTabSz="914400" rtl="0" eaLnBrk="1" fontAlgn="auto" latinLnBrk="0" hangingPunct="1">
                        <a:lnSpc>
                          <a:spcPct val="107000"/>
                        </a:lnSpc>
                        <a:spcBef>
                          <a:spcPts val="600"/>
                        </a:spcBef>
                        <a:spcAft>
                          <a:spcPts val="600"/>
                        </a:spcAft>
                        <a:buClrTx/>
                        <a:buSzTx/>
                        <a:buFontTx/>
                        <a:buNone/>
                        <a:tabLst/>
                        <a:defRPr/>
                      </a:pPr>
                      <a:r>
                        <a:rPr lang="en-AU" sz="1700" u="sng" dirty="0">
                          <a:solidFill>
                            <a:schemeClr val="tx1"/>
                          </a:solidFill>
                          <a:effectLst/>
                          <a:hlinkClick r:id="rId2">
                            <a:extLst>
                              <a:ext uri="{A12FA001-AC4F-418D-AE19-62706E023703}">
                                <ahyp:hlinkClr xmlns:ahyp="http://schemas.microsoft.com/office/drawing/2018/hyperlinkcolor" val="tx"/>
                              </a:ext>
                            </a:extLst>
                          </a:hlinkClick>
                        </a:rPr>
                        <a:t>https://immi.homeaffairs.gov.au/settling-in-australia/settle-in-australia/key-settlement-topics</a:t>
                      </a:r>
                      <a:endParaRPr lang="en-AU" sz="1700" u="sng" dirty="0">
                        <a:solidFill>
                          <a:schemeClr val="tx1"/>
                        </a:solidFill>
                        <a:effectLst/>
                      </a:endParaRPr>
                    </a:p>
                    <a:p>
                      <a:pPr marL="0" marR="0" lvl="0" indent="0" algn="l" defTabSz="914400" rtl="0" eaLnBrk="1" fontAlgn="auto" latinLnBrk="0" hangingPunct="1">
                        <a:lnSpc>
                          <a:spcPct val="107000"/>
                        </a:lnSpc>
                        <a:spcBef>
                          <a:spcPts val="600"/>
                        </a:spcBef>
                        <a:spcAft>
                          <a:spcPts val="600"/>
                        </a:spcAft>
                        <a:buClrTx/>
                        <a:buSzTx/>
                        <a:buFontTx/>
                        <a:buNone/>
                        <a:tabLst/>
                        <a:defRPr/>
                      </a:pPr>
                      <a:endParaRPr lang="en-AU" sz="1700" dirty="0">
                        <a:solidFill>
                          <a:schemeClr val="tx1"/>
                        </a:solidFill>
                        <a:effectLst/>
                      </a:endParaRPr>
                    </a:p>
                  </a:txBody>
                  <a:tcPr marL="74962" marR="74962" marT="0" marB="0">
                    <a:solidFill>
                      <a:schemeClr val="accent5">
                        <a:lumMod val="20000"/>
                        <a:lumOff val="80000"/>
                      </a:schemeClr>
                    </a:solidFill>
                  </a:tcPr>
                </a:tc>
                <a:tc hMerge="1">
                  <a:txBody>
                    <a:bodyPr/>
                    <a:lstStyle/>
                    <a:p>
                      <a:pPr marL="342900" lvl="0" indent="-342900">
                        <a:lnSpc>
                          <a:spcPct val="107000"/>
                        </a:lnSpc>
                        <a:spcBef>
                          <a:spcPts val="600"/>
                        </a:spcBef>
                        <a:spcAft>
                          <a:spcPts val="600"/>
                        </a:spcAft>
                        <a:buFont typeface="Symbol" panose="05050102010706020507" pitchFamily="18" charset="2"/>
                        <a:buChar char=""/>
                      </a:pPr>
                      <a:endParaRPr lang="en-A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758972344"/>
                  </a:ext>
                </a:extLst>
              </a:tr>
              <a:tr h="4495401">
                <a:tc>
                  <a:txBody>
                    <a:bodyPr/>
                    <a:lstStyle/>
                    <a:p>
                      <a:pPr>
                        <a:lnSpc>
                          <a:spcPct val="107000"/>
                        </a:lnSpc>
                        <a:spcBef>
                          <a:spcPts val="600"/>
                        </a:spcBef>
                        <a:spcAft>
                          <a:spcPts val="600"/>
                        </a:spcAft>
                      </a:pPr>
                      <a:r>
                        <a:rPr lang="en-AU" sz="1700">
                          <a:solidFill>
                            <a:schemeClr val="tx1"/>
                          </a:solidFill>
                          <a:effectLst/>
                        </a:rPr>
                        <a:t>Key settlement topics</a:t>
                      </a:r>
                      <a:endParaRPr lang="en-AU" sz="17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962" marR="74962" marT="0" marB="0">
                    <a:solidFill>
                      <a:schemeClr val="accent5">
                        <a:lumMod val="20000"/>
                        <a:lumOff val="80000"/>
                      </a:schemeClr>
                    </a:solidFill>
                  </a:tcPr>
                </a:tc>
                <a:tc>
                  <a:txBody>
                    <a:bodyPr/>
                    <a:lstStyle/>
                    <a:p>
                      <a:pPr>
                        <a:lnSpc>
                          <a:spcPct val="107000"/>
                        </a:lnSpc>
                        <a:spcBef>
                          <a:spcPts val="600"/>
                        </a:spcBef>
                        <a:spcAft>
                          <a:spcPts val="600"/>
                        </a:spcAft>
                      </a:pPr>
                      <a:r>
                        <a:rPr lang="en-AU" sz="1700" dirty="0">
                          <a:solidFill>
                            <a:schemeClr val="tx1"/>
                          </a:solidFill>
                          <a:effectLst/>
                        </a:rPr>
                        <a:t>This page provides relevant information for all new arrivals, including skilled migrants, family migrants, refugees and humanitarian entrants on the following topics with an aim of helping them settle in Australia:</a:t>
                      </a:r>
                    </a:p>
                    <a:p>
                      <a:pPr marL="342900" lvl="0" indent="-342900">
                        <a:lnSpc>
                          <a:spcPct val="107000"/>
                        </a:lnSpc>
                        <a:spcBef>
                          <a:spcPts val="600"/>
                        </a:spcBef>
                        <a:spcAft>
                          <a:spcPts val="600"/>
                        </a:spcAft>
                        <a:buFont typeface="Symbol" panose="05050102010706020507" pitchFamily="18" charset="2"/>
                        <a:buChar char=""/>
                      </a:pPr>
                      <a:r>
                        <a:rPr lang="en-AU" sz="1700" dirty="0">
                          <a:solidFill>
                            <a:schemeClr val="tx1"/>
                          </a:solidFill>
                          <a:effectLst/>
                        </a:rPr>
                        <a:t>Employment - working in Australia</a:t>
                      </a:r>
                    </a:p>
                    <a:p>
                      <a:pPr marL="342900" lvl="0" indent="-342900">
                        <a:lnSpc>
                          <a:spcPct val="107000"/>
                        </a:lnSpc>
                        <a:spcBef>
                          <a:spcPts val="600"/>
                        </a:spcBef>
                        <a:spcAft>
                          <a:spcPts val="600"/>
                        </a:spcAft>
                        <a:buFont typeface="Symbol" panose="05050102010706020507" pitchFamily="18" charset="2"/>
                        <a:buChar char=""/>
                      </a:pPr>
                      <a:r>
                        <a:rPr lang="en-AU" sz="1700" dirty="0">
                          <a:solidFill>
                            <a:schemeClr val="tx1"/>
                          </a:solidFill>
                          <a:effectLst/>
                        </a:rPr>
                        <a:t>Education and Training</a:t>
                      </a:r>
                    </a:p>
                    <a:p>
                      <a:pPr marL="342900" lvl="0" indent="-342900">
                        <a:lnSpc>
                          <a:spcPct val="107000"/>
                        </a:lnSpc>
                        <a:spcBef>
                          <a:spcPts val="600"/>
                        </a:spcBef>
                        <a:spcAft>
                          <a:spcPts val="600"/>
                        </a:spcAft>
                        <a:buFont typeface="Symbol" panose="05050102010706020507" pitchFamily="18" charset="2"/>
                        <a:buChar char=""/>
                      </a:pPr>
                      <a:r>
                        <a:rPr lang="en-AU" sz="1700" dirty="0">
                          <a:solidFill>
                            <a:schemeClr val="tx1"/>
                          </a:solidFill>
                          <a:effectLst/>
                        </a:rPr>
                        <a:t>Health and Wellbeing</a:t>
                      </a:r>
                    </a:p>
                    <a:p>
                      <a:pPr marL="342900" lvl="0" indent="-342900">
                        <a:lnSpc>
                          <a:spcPct val="107000"/>
                        </a:lnSpc>
                        <a:spcBef>
                          <a:spcPts val="600"/>
                        </a:spcBef>
                        <a:spcAft>
                          <a:spcPts val="600"/>
                        </a:spcAft>
                        <a:buFont typeface="Symbol" panose="05050102010706020507" pitchFamily="18" charset="2"/>
                        <a:buChar char=""/>
                      </a:pPr>
                      <a:r>
                        <a:rPr lang="en-AU" sz="1700" dirty="0">
                          <a:solidFill>
                            <a:schemeClr val="tx1"/>
                          </a:solidFill>
                          <a:effectLst/>
                        </a:rPr>
                        <a:t>Money - managing your finances</a:t>
                      </a:r>
                    </a:p>
                    <a:p>
                      <a:pPr marL="342900" lvl="0" indent="-342900">
                        <a:lnSpc>
                          <a:spcPct val="107000"/>
                        </a:lnSpc>
                        <a:spcBef>
                          <a:spcPts val="600"/>
                        </a:spcBef>
                        <a:spcAft>
                          <a:spcPts val="600"/>
                        </a:spcAft>
                        <a:buFont typeface="Symbol" panose="05050102010706020507" pitchFamily="18" charset="2"/>
                        <a:buChar char=""/>
                      </a:pPr>
                      <a:r>
                        <a:rPr lang="en-AU" sz="1700" dirty="0">
                          <a:solidFill>
                            <a:schemeClr val="tx1"/>
                          </a:solidFill>
                          <a:effectLst/>
                        </a:rPr>
                        <a:t>Transport - getting around</a:t>
                      </a:r>
                    </a:p>
                    <a:p>
                      <a:pPr marL="342900" lvl="0" indent="-342900">
                        <a:lnSpc>
                          <a:spcPct val="107000"/>
                        </a:lnSpc>
                        <a:spcBef>
                          <a:spcPts val="600"/>
                        </a:spcBef>
                        <a:spcAft>
                          <a:spcPts val="600"/>
                        </a:spcAft>
                        <a:buFont typeface="Symbol" panose="05050102010706020507" pitchFamily="18" charset="2"/>
                        <a:buChar char=""/>
                      </a:pPr>
                      <a:r>
                        <a:rPr lang="en-AU" sz="1700" dirty="0">
                          <a:solidFill>
                            <a:schemeClr val="tx1"/>
                          </a:solidFill>
                          <a:effectLst/>
                        </a:rPr>
                        <a:t>Housing - find a place to live</a:t>
                      </a:r>
                    </a:p>
                    <a:p>
                      <a:pPr marL="342900" lvl="0" indent="-342900">
                        <a:lnSpc>
                          <a:spcPct val="107000"/>
                        </a:lnSpc>
                        <a:spcBef>
                          <a:spcPts val="600"/>
                        </a:spcBef>
                        <a:spcAft>
                          <a:spcPts val="600"/>
                        </a:spcAft>
                        <a:buFont typeface="Symbol" panose="05050102010706020507" pitchFamily="18" charset="2"/>
                        <a:buChar char=""/>
                      </a:pPr>
                      <a:r>
                        <a:rPr lang="en-AU" sz="1700" dirty="0">
                          <a:solidFill>
                            <a:schemeClr val="tx1"/>
                          </a:solidFill>
                          <a:effectLst/>
                        </a:rPr>
                        <a:t>Civic Participation - sports and recreation</a:t>
                      </a:r>
                    </a:p>
                    <a:p>
                      <a:pPr marL="342900" lvl="0" indent="-342900">
                        <a:lnSpc>
                          <a:spcPct val="107000"/>
                        </a:lnSpc>
                        <a:spcBef>
                          <a:spcPts val="600"/>
                        </a:spcBef>
                        <a:spcAft>
                          <a:spcPts val="600"/>
                        </a:spcAft>
                        <a:buFont typeface="Symbol" panose="05050102010706020507" pitchFamily="18" charset="2"/>
                        <a:buChar char=""/>
                      </a:pPr>
                      <a:r>
                        <a:rPr lang="en-AU" sz="1700" dirty="0">
                          <a:solidFill>
                            <a:schemeClr val="tx1"/>
                          </a:solidFill>
                          <a:effectLst/>
                        </a:rPr>
                        <a:t>Language Services</a:t>
                      </a:r>
                      <a:endParaRPr lang="en-AU" sz="1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962" marR="74962" marT="0" marB="0">
                    <a:solidFill>
                      <a:schemeClr val="accent5">
                        <a:lumMod val="20000"/>
                        <a:lumOff val="80000"/>
                      </a:schemeClr>
                    </a:solidFill>
                  </a:tcPr>
                </a:tc>
                <a:extLst>
                  <a:ext uri="{0D108BD9-81ED-4DB2-BD59-A6C34878D82A}">
                    <a16:rowId xmlns:a16="http://schemas.microsoft.com/office/drawing/2014/main" val="531063595"/>
                  </a:ext>
                </a:extLst>
              </a:tr>
            </a:tbl>
          </a:graphicData>
        </a:graphic>
      </p:graphicFrame>
    </p:spTree>
    <p:extLst>
      <p:ext uri="{BB962C8B-B14F-4D97-AF65-F5344CB8AC3E}">
        <p14:creationId xmlns:p14="http://schemas.microsoft.com/office/powerpoint/2010/main" val="320488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94886F7F-5C76-49A7-9769-956446B5F010}"/>
              </a:ext>
            </a:extLst>
          </p:cNvPr>
          <p:cNvGraphicFramePr>
            <a:graphicFrameLocks noGrp="1"/>
          </p:cNvGraphicFramePr>
          <p:nvPr>
            <p:extLst>
              <p:ext uri="{D42A27DB-BD31-4B8C-83A1-F6EECF244321}">
                <p14:modId xmlns:p14="http://schemas.microsoft.com/office/powerpoint/2010/main" val="1479618047"/>
              </p:ext>
            </p:extLst>
          </p:nvPr>
        </p:nvGraphicFramePr>
        <p:xfrm>
          <a:off x="552277" y="457200"/>
          <a:ext cx="11087447" cy="5943602"/>
        </p:xfrm>
        <a:graphic>
          <a:graphicData uri="http://schemas.openxmlformats.org/drawingml/2006/table">
            <a:tbl>
              <a:tblPr firstRow="1" firstCol="1" bandRow="1">
                <a:tableStyleId>{F5AB1C69-6EDB-4FF4-983F-18BD219EF322}</a:tableStyleId>
              </a:tblPr>
              <a:tblGrid>
                <a:gridCol w="2357059">
                  <a:extLst>
                    <a:ext uri="{9D8B030D-6E8A-4147-A177-3AD203B41FA5}">
                      <a16:colId xmlns:a16="http://schemas.microsoft.com/office/drawing/2014/main" val="2431294429"/>
                    </a:ext>
                  </a:extLst>
                </a:gridCol>
                <a:gridCol w="6274536">
                  <a:extLst>
                    <a:ext uri="{9D8B030D-6E8A-4147-A177-3AD203B41FA5}">
                      <a16:colId xmlns:a16="http://schemas.microsoft.com/office/drawing/2014/main" val="1383017716"/>
                    </a:ext>
                  </a:extLst>
                </a:gridCol>
                <a:gridCol w="2455852">
                  <a:extLst>
                    <a:ext uri="{9D8B030D-6E8A-4147-A177-3AD203B41FA5}">
                      <a16:colId xmlns:a16="http://schemas.microsoft.com/office/drawing/2014/main" val="2780826364"/>
                    </a:ext>
                  </a:extLst>
                </a:gridCol>
              </a:tblGrid>
              <a:tr h="266332">
                <a:tc>
                  <a:txBody>
                    <a:bodyPr/>
                    <a:lstStyle/>
                    <a:p>
                      <a:pPr>
                        <a:lnSpc>
                          <a:spcPct val="107000"/>
                        </a:lnSpc>
                        <a:spcBef>
                          <a:spcPts val="600"/>
                        </a:spcBef>
                        <a:spcAft>
                          <a:spcPts val="600"/>
                        </a:spcAft>
                      </a:pPr>
                      <a:r>
                        <a:rPr lang="en-AU" sz="1500">
                          <a:effectLst/>
                        </a:rPr>
                        <a:t>Organisation</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1434" marR="31434" marT="0" marB="0"/>
                </a:tc>
                <a:tc>
                  <a:txBody>
                    <a:bodyPr/>
                    <a:lstStyle/>
                    <a:p>
                      <a:pPr>
                        <a:lnSpc>
                          <a:spcPct val="107000"/>
                        </a:lnSpc>
                        <a:spcBef>
                          <a:spcPts val="600"/>
                        </a:spcBef>
                        <a:spcAft>
                          <a:spcPts val="600"/>
                        </a:spcAft>
                      </a:pPr>
                      <a:r>
                        <a:rPr lang="en-AU" sz="1500">
                          <a:effectLst/>
                        </a:rPr>
                        <a:t>What they do</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1434" marR="31434" marT="0" marB="0"/>
                </a:tc>
                <a:tc>
                  <a:txBody>
                    <a:bodyPr/>
                    <a:lstStyle/>
                    <a:p>
                      <a:pPr>
                        <a:lnSpc>
                          <a:spcPct val="107000"/>
                        </a:lnSpc>
                        <a:spcBef>
                          <a:spcPts val="600"/>
                        </a:spcBef>
                        <a:spcAft>
                          <a:spcPts val="600"/>
                        </a:spcAft>
                      </a:pPr>
                      <a:r>
                        <a:rPr lang="en-AU" sz="1500">
                          <a:effectLst/>
                        </a:rPr>
                        <a:t>Contacts</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1434" marR="31434" marT="0" marB="0"/>
                </a:tc>
                <a:extLst>
                  <a:ext uri="{0D108BD9-81ED-4DB2-BD59-A6C34878D82A}">
                    <a16:rowId xmlns:a16="http://schemas.microsoft.com/office/drawing/2014/main" val="117999217"/>
                  </a:ext>
                </a:extLst>
              </a:tr>
              <a:tr h="2022919">
                <a:tc>
                  <a:txBody>
                    <a:bodyPr/>
                    <a:lstStyle/>
                    <a:p>
                      <a:pPr>
                        <a:lnSpc>
                          <a:spcPct val="107000"/>
                        </a:lnSpc>
                        <a:spcBef>
                          <a:spcPts val="600"/>
                        </a:spcBef>
                        <a:spcAft>
                          <a:spcPts val="600"/>
                        </a:spcAft>
                      </a:pPr>
                      <a:r>
                        <a:rPr lang="en-AU" sz="1500">
                          <a:effectLst/>
                        </a:rPr>
                        <a:t>Community Services - Multicultural Women</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1434" marR="31434" marT="0" marB="0"/>
                </a:tc>
                <a:tc>
                  <a:txBody>
                    <a:bodyPr/>
                    <a:lstStyle/>
                    <a:p>
                      <a:pPr>
                        <a:lnSpc>
                          <a:spcPct val="107000"/>
                        </a:lnSpc>
                        <a:spcBef>
                          <a:spcPts val="600"/>
                        </a:spcBef>
                        <a:spcAft>
                          <a:spcPts val="600"/>
                        </a:spcAft>
                      </a:pPr>
                      <a:r>
                        <a:rPr lang="en-AU" sz="1500">
                          <a:effectLst/>
                        </a:rPr>
                        <a:t>Multicultural Women’s Advocacy Inc (MWA) is the peak body representing a united voice for CALD women living in the ACT and its surrounding region. </a:t>
                      </a:r>
                    </a:p>
                    <a:p>
                      <a:pPr>
                        <a:lnSpc>
                          <a:spcPct val="107000"/>
                        </a:lnSpc>
                        <a:spcBef>
                          <a:spcPts val="600"/>
                        </a:spcBef>
                        <a:spcAft>
                          <a:spcPts val="600"/>
                        </a:spcAft>
                      </a:pPr>
                      <a:r>
                        <a:rPr lang="en-AU" sz="1500">
                          <a:effectLst/>
                        </a:rPr>
                        <a:t>It serves to advocate, exchange information, and cooperate with other community groups and government agencies to address issues of access and equity in order to improve the status of CALD women in the ACT community and to enable them to reach their full potential.</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1434" marR="31434" marT="0" marB="0"/>
                </a:tc>
                <a:tc>
                  <a:txBody>
                    <a:bodyPr/>
                    <a:lstStyle/>
                    <a:p>
                      <a:pPr>
                        <a:lnSpc>
                          <a:spcPct val="107000"/>
                        </a:lnSpc>
                        <a:spcBef>
                          <a:spcPts val="600"/>
                        </a:spcBef>
                        <a:spcAft>
                          <a:spcPts val="600"/>
                        </a:spcAft>
                      </a:pPr>
                      <a:r>
                        <a:rPr lang="en-AU" sz="1500">
                          <a:effectLst/>
                        </a:rPr>
                        <a:t>Phone: 13 12 02 (Multilingual Call Centre)</a:t>
                      </a:r>
                    </a:p>
                    <a:p>
                      <a:pPr>
                        <a:lnSpc>
                          <a:spcPct val="107000"/>
                        </a:lnSpc>
                        <a:spcBef>
                          <a:spcPts val="600"/>
                        </a:spcBef>
                        <a:spcAft>
                          <a:spcPts val="600"/>
                        </a:spcAft>
                      </a:pPr>
                      <a:r>
                        <a:rPr lang="en-AU" sz="1500" u="sng">
                          <a:effectLst/>
                          <a:hlinkClick r:id="rId2">
                            <a:extLst>
                              <a:ext uri="{A12FA001-AC4F-418D-AE19-62706E023703}">
                                <ahyp:hlinkClr xmlns:ahyp="http://schemas.microsoft.com/office/drawing/2018/hyperlinkcolor" val="tx"/>
                              </a:ext>
                            </a:extLst>
                          </a:hlinkClick>
                        </a:rPr>
                        <a:t>https://www.communityservices.act.gov.au/women/womens_directory/multicultural_women</a:t>
                      </a:r>
                      <a:endParaRPr lang="en-AU" sz="1500">
                        <a:effectLst/>
                      </a:endParaRPr>
                    </a:p>
                    <a:p>
                      <a:pPr fontAlgn="base">
                        <a:spcBef>
                          <a:spcPts val="600"/>
                        </a:spcBef>
                        <a:spcAft>
                          <a:spcPts val="600"/>
                        </a:spcAft>
                      </a:pPr>
                      <a:r>
                        <a:rPr lang="en-AU" sz="1500">
                          <a:effectLst/>
                        </a:rPr>
                        <a:t> </a:t>
                      </a:r>
                      <a:endParaRPr lang="en-AU"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31434" marR="31434" marT="0" marB="0"/>
                </a:tc>
                <a:extLst>
                  <a:ext uri="{0D108BD9-81ED-4DB2-BD59-A6C34878D82A}">
                    <a16:rowId xmlns:a16="http://schemas.microsoft.com/office/drawing/2014/main" val="2560906848"/>
                  </a:ext>
                </a:extLst>
              </a:tr>
              <a:tr h="1147897">
                <a:tc>
                  <a:txBody>
                    <a:bodyPr/>
                    <a:lstStyle/>
                    <a:p>
                      <a:pPr>
                        <a:lnSpc>
                          <a:spcPct val="107000"/>
                        </a:lnSpc>
                        <a:spcBef>
                          <a:spcPts val="600"/>
                        </a:spcBef>
                        <a:spcAft>
                          <a:spcPts val="600"/>
                        </a:spcAft>
                      </a:pPr>
                      <a:r>
                        <a:rPr lang="en-AU" sz="1500">
                          <a:effectLst/>
                        </a:rPr>
                        <a:t>(ACT) Multicultural Women's Advocacy ACT</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1434" marR="31434" marT="0" marB="0"/>
                </a:tc>
                <a:tc>
                  <a:txBody>
                    <a:bodyPr/>
                    <a:lstStyle/>
                    <a:p>
                      <a:pPr>
                        <a:lnSpc>
                          <a:spcPct val="107000"/>
                        </a:lnSpc>
                        <a:spcBef>
                          <a:spcPts val="600"/>
                        </a:spcBef>
                        <a:spcAft>
                          <a:spcPts val="600"/>
                        </a:spcAft>
                      </a:pPr>
                      <a:r>
                        <a:rPr lang="en-AU" sz="1500">
                          <a:effectLst/>
                        </a:rPr>
                        <a:t>Provides information and referral to relevant services, organises seminars, workshops and social gatherings. Works to improve the status of multicultural women in the ACT.</a:t>
                      </a:r>
                    </a:p>
                    <a:p>
                      <a:pPr>
                        <a:lnSpc>
                          <a:spcPct val="107000"/>
                        </a:lnSpc>
                        <a:spcBef>
                          <a:spcPts val="600"/>
                        </a:spcBef>
                        <a:spcAft>
                          <a:spcPts val="600"/>
                        </a:spcAft>
                      </a:pP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1434" marR="31434" marT="0" marB="0"/>
                </a:tc>
                <a:tc>
                  <a:txBody>
                    <a:bodyPr/>
                    <a:lstStyle/>
                    <a:p>
                      <a:pPr>
                        <a:lnSpc>
                          <a:spcPct val="107000"/>
                        </a:lnSpc>
                        <a:spcBef>
                          <a:spcPts val="600"/>
                        </a:spcBef>
                        <a:spcAft>
                          <a:spcPts val="600"/>
                        </a:spcAft>
                      </a:pPr>
                      <a:r>
                        <a:rPr lang="en-AU" sz="1500">
                          <a:effectLst/>
                        </a:rPr>
                        <a:t>Phone: (02) 6230 4632</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1434" marR="31434" marT="0" marB="0"/>
                </a:tc>
                <a:extLst>
                  <a:ext uri="{0D108BD9-81ED-4DB2-BD59-A6C34878D82A}">
                    <a16:rowId xmlns:a16="http://schemas.microsoft.com/office/drawing/2014/main" val="970911765"/>
                  </a:ext>
                </a:extLst>
              </a:tr>
              <a:tr h="2506454">
                <a:tc>
                  <a:txBody>
                    <a:bodyPr/>
                    <a:lstStyle/>
                    <a:p>
                      <a:pPr>
                        <a:lnSpc>
                          <a:spcPct val="107000"/>
                        </a:lnSpc>
                        <a:spcBef>
                          <a:spcPts val="600"/>
                        </a:spcBef>
                        <a:spcAft>
                          <a:spcPts val="600"/>
                        </a:spcAft>
                      </a:pPr>
                      <a:r>
                        <a:rPr lang="en-AU" sz="1500">
                          <a:effectLst/>
                        </a:rPr>
                        <a:t>The Multicultural Hub Canberra’s Women’s Service</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1434" marR="31434" marT="0" marB="0"/>
                </a:tc>
                <a:tc>
                  <a:txBody>
                    <a:bodyPr/>
                    <a:lstStyle/>
                    <a:p>
                      <a:pPr>
                        <a:lnSpc>
                          <a:spcPct val="107000"/>
                        </a:lnSpc>
                        <a:spcBef>
                          <a:spcPts val="600"/>
                        </a:spcBef>
                        <a:spcAft>
                          <a:spcPts val="600"/>
                        </a:spcAft>
                      </a:pPr>
                      <a:r>
                        <a:rPr lang="en-AU" sz="1500">
                          <a:effectLst/>
                        </a:rPr>
                        <a:t>Offers free confidential services that promote the safety and wellbeing; self-esteem and confidence; independence; and resilience for women from migrant and refugee backgrounds of any age, who are recent arrivals or long-term residents in our community.</a:t>
                      </a:r>
                    </a:p>
                    <a:p>
                      <a:pPr>
                        <a:lnSpc>
                          <a:spcPct val="107000"/>
                        </a:lnSpc>
                        <a:spcBef>
                          <a:spcPts val="600"/>
                        </a:spcBef>
                        <a:spcAft>
                          <a:spcPts val="600"/>
                        </a:spcAft>
                      </a:pPr>
                      <a:r>
                        <a:rPr lang="en-AU" sz="1500">
                          <a:effectLst/>
                        </a:rPr>
                        <a:t>The service works collaboratively with other local organisations to ensure that the best outcomes are reached for women from a culturally and linguistically diverse background. </a:t>
                      </a:r>
                    </a:p>
                    <a:p>
                      <a:pPr>
                        <a:lnSpc>
                          <a:spcPct val="107000"/>
                        </a:lnSpc>
                        <a:spcBef>
                          <a:spcPts val="600"/>
                        </a:spcBef>
                        <a:spcAft>
                          <a:spcPts val="600"/>
                        </a:spcAft>
                      </a:pPr>
                      <a:r>
                        <a:rPr lang="en-AU" sz="1500">
                          <a:effectLst/>
                        </a:rPr>
                        <a:t>An outreach service is available and support to overcome any transport barriers.</a:t>
                      </a:r>
                      <a:endParaRPr lang="en-AU" sz="1500">
                        <a:effectLst/>
                        <a:latin typeface="Calibri" panose="020F0502020204030204" pitchFamily="34" charset="0"/>
                        <a:ea typeface="Calibri" panose="020F0502020204030204" pitchFamily="34" charset="0"/>
                        <a:cs typeface="Times New Roman" panose="02020603050405020304" pitchFamily="18" charset="0"/>
                      </a:endParaRPr>
                    </a:p>
                  </a:txBody>
                  <a:tcPr marL="31434" marR="31434" marT="0" marB="0"/>
                </a:tc>
                <a:tc>
                  <a:txBody>
                    <a:bodyPr/>
                    <a:lstStyle/>
                    <a:p>
                      <a:pPr>
                        <a:lnSpc>
                          <a:spcPct val="107000"/>
                        </a:lnSpc>
                        <a:spcBef>
                          <a:spcPts val="600"/>
                        </a:spcBef>
                        <a:spcAft>
                          <a:spcPts val="600"/>
                        </a:spcAft>
                      </a:pPr>
                      <a:r>
                        <a:rPr lang="en-AU" sz="1500" u="sng" dirty="0">
                          <a:effectLst/>
                          <a:hlinkClick r:id="rId3">
                            <a:extLst>
                              <a:ext uri="{A12FA001-AC4F-418D-AE19-62706E023703}">
                                <ahyp:hlinkClr xmlns:ahyp="http://schemas.microsoft.com/office/drawing/2018/hyperlinkcolor" val="tx"/>
                              </a:ext>
                            </a:extLst>
                          </a:hlinkClick>
                        </a:rPr>
                        <a:t>Home | Multicultural Hub (mhub.org.au)</a:t>
                      </a:r>
                      <a:endParaRPr lang="en-AU" sz="1500" dirty="0">
                        <a:effectLst/>
                      </a:endParaRPr>
                    </a:p>
                    <a:p>
                      <a:pPr>
                        <a:lnSpc>
                          <a:spcPct val="107000"/>
                        </a:lnSpc>
                        <a:spcBef>
                          <a:spcPts val="600"/>
                        </a:spcBef>
                        <a:spcAft>
                          <a:spcPts val="600"/>
                        </a:spcAft>
                      </a:pPr>
                      <a:r>
                        <a:rPr lang="en-AU" sz="1500" dirty="0">
                          <a:effectLst/>
                        </a:rPr>
                        <a:t>Phone: (02) 6100 4611</a:t>
                      </a:r>
                      <a:endParaRPr lang="en-A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31434" marR="31434" marT="0" marB="0"/>
                </a:tc>
                <a:extLst>
                  <a:ext uri="{0D108BD9-81ED-4DB2-BD59-A6C34878D82A}">
                    <a16:rowId xmlns:a16="http://schemas.microsoft.com/office/drawing/2014/main" val="1373374650"/>
                  </a:ext>
                </a:extLst>
              </a:tr>
            </a:tbl>
          </a:graphicData>
        </a:graphic>
      </p:graphicFrame>
    </p:spTree>
    <p:extLst>
      <p:ext uri="{BB962C8B-B14F-4D97-AF65-F5344CB8AC3E}">
        <p14:creationId xmlns:p14="http://schemas.microsoft.com/office/powerpoint/2010/main" val="407813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59776D6E-BDF0-4D39-A95B-956E9A372B34}"/>
              </a:ext>
            </a:extLst>
          </p:cNvPr>
          <p:cNvGraphicFramePr>
            <a:graphicFrameLocks noGrp="1"/>
          </p:cNvGraphicFramePr>
          <p:nvPr>
            <p:extLst>
              <p:ext uri="{D42A27DB-BD31-4B8C-83A1-F6EECF244321}">
                <p14:modId xmlns:p14="http://schemas.microsoft.com/office/powerpoint/2010/main" val="1954831814"/>
              </p:ext>
            </p:extLst>
          </p:nvPr>
        </p:nvGraphicFramePr>
        <p:xfrm>
          <a:off x="457200" y="929237"/>
          <a:ext cx="11277602" cy="5016304"/>
        </p:xfrm>
        <a:graphic>
          <a:graphicData uri="http://schemas.openxmlformats.org/drawingml/2006/table">
            <a:tbl>
              <a:tblPr firstRow="1" firstCol="1" bandRow="1">
                <a:tableStyleId>{5C22544A-7EE6-4342-B048-85BDC9FD1C3A}</a:tableStyleId>
              </a:tblPr>
              <a:tblGrid>
                <a:gridCol w="1740716">
                  <a:extLst>
                    <a:ext uri="{9D8B030D-6E8A-4147-A177-3AD203B41FA5}">
                      <a16:colId xmlns:a16="http://schemas.microsoft.com/office/drawing/2014/main" val="3914253369"/>
                    </a:ext>
                  </a:extLst>
                </a:gridCol>
                <a:gridCol w="5855515">
                  <a:extLst>
                    <a:ext uri="{9D8B030D-6E8A-4147-A177-3AD203B41FA5}">
                      <a16:colId xmlns:a16="http://schemas.microsoft.com/office/drawing/2014/main" val="579314847"/>
                    </a:ext>
                  </a:extLst>
                </a:gridCol>
                <a:gridCol w="3681371">
                  <a:extLst>
                    <a:ext uri="{9D8B030D-6E8A-4147-A177-3AD203B41FA5}">
                      <a16:colId xmlns:a16="http://schemas.microsoft.com/office/drawing/2014/main" val="3117960153"/>
                    </a:ext>
                  </a:extLst>
                </a:gridCol>
              </a:tblGrid>
              <a:tr h="2989475">
                <a:tc>
                  <a:txBody>
                    <a:bodyPr/>
                    <a:lstStyle/>
                    <a:p>
                      <a:pPr>
                        <a:lnSpc>
                          <a:spcPct val="107000"/>
                        </a:lnSpc>
                        <a:spcBef>
                          <a:spcPts val="600"/>
                        </a:spcBef>
                        <a:spcAft>
                          <a:spcPts val="600"/>
                        </a:spcAft>
                      </a:pPr>
                      <a:r>
                        <a:rPr lang="en-AU" sz="1300" b="0">
                          <a:solidFill>
                            <a:schemeClr val="tx1"/>
                          </a:solidFill>
                          <a:effectLst/>
                        </a:rPr>
                        <a:t>Adult Migrant English Program (AMEP)</a:t>
                      </a:r>
                      <a:endParaRPr lang="en-AU" sz="13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111" marR="28111" marT="0" marB="0">
                    <a:solidFill>
                      <a:schemeClr val="bg2">
                        <a:lumMod val="90000"/>
                      </a:schemeClr>
                    </a:solidFill>
                  </a:tcPr>
                </a:tc>
                <a:tc>
                  <a:txBody>
                    <a:bodyPr/>
                    <a:lstStyle/>
                    <a:p>
                      <a:pPr fontAlgn="base">
                        <a:spcBef>
                          <a:spcPts val="600"/>
                        </a:spcBef>
                        <a:spcAft>
                          <a:spcPts val="600"/>
                        </a:spcAft>
                      </a:pPr>
                      <a:r>
                        <a:rPr lang="en-AU" sz="1300" b="0">
                          <a:solidFill>
                            <a:schemeClr val="tx1"/>
                          </a:solidFill>
                          <a:effectLst/>
                        </a:rPr>
                        <a:t>The Adult Migrant English Program (AMEP) is a free service to help eligible migrants and humanitarian entrants with low English levels to improve their English language skills and settle into Australia.</a:t>
                      </a:r>
                    </a:p>
                    <a:p>
                      <a:pPr fontAlgn="base">
                        <a:spcBef>
                          <a:spcPts val="600"/>
                        </a:spcBef>
                        <a:spcAft>
                          <a:spcPts val="600"/>
                        </a:spcAft>
                      </a:pPr>
                      <a:r>
                        <a:rPr lang="en-AU" sz="1300" b="0">
                          <a:solidFill>
                            <a:schemeClr val="tx1"/>
                          </a:solidFill>
                          <a:effectLst/>
                        </a:rPr>
                        <a:t>Learning English will help you to participate more fully in Australian life. You will learn new skills to help you work and make friends in Australia.</a:t>
                      </a:r>
                    </a:p>
                    <a:p>
                      <a:pPr fontAlgn="base">
                        <a:spcBef>
                          <a:spcPts val="600"/>
                        </a:spcBef>
                        <a:spcAft>
                          <a:spcPts val="600"/>
                        </a:spcAft>
                      </a:pPr>
                      <a:r>
                        <a:rPr lang="en-AU" sz="1300" b="0">
                          <a:solidFill>
                            <a:schemeClr val="tx1"/>
                          </a:solidFill>
                          <a:effectLst/>
                        </a:rPr>
                        <a:t>When you are in an AMEP class, free childcare is available for children under school age.</a:t>
                      </a:r>
                    </a:p>
                    <a:p>
                      <a:pPr fontAlgn="base">
                        <a:spcBef>
                          <a:spcPts val="600"/>
                        </a:spcBef>
                        <a:spcAft>
                          <a:spcPts val="600"/>
                        </a:spcAft>
                      </a:pPr>
                      <a:r>
                        <a:rPr lang="en-AU" sz="1300" b="0">
                          <a:solidFill>
                            <a:schemeClr val="tx1"/>
                          </a:solidFill>
                          <a:effectLst/>
                        </a:rPr>
                        <a:t>Your service provider will assist you to find out about free childcare.</a:t>
                      </a:r>
                    </a:p>
                    <a:p>
                      <a:pPr>
                        <a:lnSpc>
                          <a:spcPct val="107000"/>
                        </a:lnSpc>
                        <a:spcBef>
                          <a:spcPts val="600"/>
                        </a:spcBef>
                        <a:spcAft>
                          <a:spcPts val="600"/>
                        </a:spcAft>
                      </a:pPr>
                      <a:r>
                        <a:rPr lang="en-AU" sz="1300" b="0">
                          <a:solidFill>
                            <a:schemeClr val="tx1"/>
                          </a:solidFill>
                          <a:effectLst/>
                        </a:rPr>
                        <a:t>For migrants receiving Centrelink payments, learning English in the AMEP may meet some or all of your mutual obligation requirements.</a:t>
                      </a:r>
                    </a:p>
                    <a:p>
                      <a:pPr>
                        <a:lnSpc>
                          <a:spcPct val="107000"/>
                        </a:lnSpc>
                        <a:spcBef>
                          <a:spcPts val="600"/>
                        </a:spcBef>
                        <a:spcAft>
                          <a:spcPts val="600"/>
                        </a:spcAft>
                      </a:pPr>
                      <a:endParaRPr lang="en-AU" sz="13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111" marR="28111" marT="0" marB="0">
                    <a:solidFill>
                      <a:schemeClr val="bg2">
                        <a:lumMod val="90000"/>
                      </a:schemeClr>
                    </a:solidFill>
                  </a:tcPr>
                </a:tc>
                <a:tc>
                  <a:txBody>
                    <a:bodyPr/>
                    <a:lstStyle/>
                    <a:p>
                      <a:pPr fontAlgn="base">
                        <a:spcBef>
                          <a:spcPts val="600"/>
                        </a:spcBef>
                        <a:spcAft>
                          <a:spcPts val="600"/>
                        </a:spcAft>
                      </a:pPr>
                      <a:r>
                        <a:rPr lang="en-AU" sz="1300" b="0" u="sng">
                          <a:solidFill>
                            <a:schemeClr val="tx1"/>
                          </a:solidFill>
                          <a:effectLst/>
                          <a:hlinkClick r:id="rId2">
                            <a:extLst>
                              <a:ext uri="{A12FA001-AC4F-418D-AE19-62706E023703}">
                                <ahyp:hlinkClr xmlns:ahyp="http://schemas.microsoft.com/office/drawing/2018/hyperlinkcolor" val="tx"/>
                              </a:ext>
                            </a:extLst>
                          </a:hlinkClick>
                        </a:rPr>
                        <a:t>https://immi.homeaffairs.gov.au/settling-in-australia/amep/information-in-languages</a:t>
                      </a:r>
                      <a:r>
                        <a:rPr lang="en-AU" sz="1300" b="0">
                          <a:solidFill>
                            <a:schemeClr val="tx1"/>
                          </a:solidFill>
                          <a:effectLst/>
                        </a:rPr>
                        <a:t>  </a:t>
                      </a:r>
                    </a:p>
                  </a:txBody>
                  <a:tcPr marL="28111" marR="28111" marT="0" marB="0">
                    <a:solidFill>
                      <a:schemeClr val="bg2">
                        <a:lumMod val="90000"/>
                      </a:schemeClr>
                    </a:solidFill>
                  </a:tcPr>
                </a:tc>
                <a:extLst>
                  <a:ext uri="{0D108BD9-81ED-4DB2-BD59-A6C34878D82A}">
                    <a16:rowId xmlns:a16="http://schemas.microsoft.com/office/drawing/2014/main" val="1253275339"/>
                  </a:ext>
                </a:extLst>
              </a:tr>
              <a:tr h="2026829">
                <a:tc>
                  <a:txBody>
                    <a:bodyPr/>
                    <a:lstStyle/>
                    <a:p>
                      <a:pPr>
                        <a:lnSpc>
                          <a:spcPct val="107000"/>
                        </a:lnSpc>
                        <a:spcBef>
                          <a:spcPts val="600"/>
                        </a:spcBef>
                        <a:spcAft>
                          <a:spcPts val="600"/>
                        </a:spcAft>
                      </a:pPr>
                      <a:r>
                        <a:rPr lang="en-AU" sz="1300" b="0">
                          <a:solidFill>
                            <a:schemeClr val="tx1"/>
                          </a:solidFill>
                          <a:effectLst/>
                        </a:rPr>
                        <a:t>Settle in Australia</a:t>
                      </a:r>
                      <a:endParaRPr lang="en-AU" sz="13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111" marR="28111" marT="0" marB="0">
                    <a:solidFill>
                      <a:schemeClr val="bg2">
                        <a:lumMod val="90000"/>
                      </a:schemeClr>
                    </a:solidFill>
                  </a:tcPr>
                </a:tc>
                <a:tc>
                  <a:txBody>
                    <a:bodyPr/>
                    <a:lstStyle/>
                    <a:p>
                      <a:pPr>
                        <a:lnSpc>
                          <a:spcPct val="107000"/>
                        </a:lnSpc>
                        <a:spcBef>
                          <a:spcPts val="600"/>
                        </a:spcBef>
                        <a:spcAft>
                          <a:spcPts val="600"/>
                        </a:spcAft>
                      </a:pPr>
                      <a:r>
                        <a:rPr lang="en-AU" sz="1300" b="0">
                          <a:solidFill>
                            <a:schemeClr val="tx1"/>
                          </a:solidFill>
                          <a:effectLst/>
                        </a:rPr>
                        <a:t>All Australians have the right to communicate and engage with the Australian Government and other essential services, irrespective of their first language preference, their English language ability or their cultural and linguistic backgrounds.</a:t>
                      </a:r>
                    </a:p>
                    <a:p>
                      <a:pPr>
                        <a:lnSpc>
                          <a:spcPct val="107000"/>
                        </a:lnSpc>
                        <a:spcBef>
                          <a:spcPts val="600"/>
                        </a:spcBef>
                        <a:spcAft>
                          <a:spcPts val="600"/>
                        </a:spcAft>
                      </a:pPr>
                      <a:r>
                        <a:rPr lang="en-AU" sz="1300" b="0">
                          <a:solidFill>
                            <a:schemeClr val="tx1"/>
                          </a:solidFill>
                          <a:effectLst/>
                        </a:rPr>
                        <a:t>The Beginning a Life in Australia (BaLIA) booklet provides helpful settlement information and links to other websites and resources for newly arrived migrants, humanitarian entrants, and their sponsors and service providers.</a:t>
                      </a:r>
                    </a:p>
                    <a:p>
                      <a:pPr>
                        <a:lnSpc>
                          <a:spcPct val="107000"/>
                        </a:lnSpc>
                        <a:spcBef>
                          <a:spcPts val="600"/>
                        </a:spcBef>
                        <a:spcAft>
                          <a:spcPts val="600"/>
                        </a:spcAft>
                      </a:pPr>
                      <a:r>
                        <a:rPr lang="en-AU" sz="1300" b="0">
                          <a:solidFill>
                            <a:schemeClr val="tx1"/>
                          </a:solidFill>
                          <a:effectLst/>
                        </a:rPr>
                        <a:t>The booklet is available in 39 different languages including English.</a:t>
                      </a:r>
                      <a:endParaRPr lang="en-AU" sz="13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111" marR="28111" marT="0" marB="0">
                    <a:solidFill>
                      <a:schemeClr val="bg2">
                        <a:lumMod val="90000"/>
                      </a:schemeClr>
                    </a:solidFill>
                  </a:tcPr>
                </a:tc>
                <a:tc>
                  <a:txBody>
                    <a:bodyPr/>
                    <a:lstStyle/>
                    <a:p>
                      <a:pPr>
                        <a:lnSpc>
                          <a:spcPct val="107000"/>
                        </a:lnSpc>
                        <a:spcBef>
                          <a:spcPts val="600"/>
                        </a:spcBef>
                        <a:spcAft>
                          <a:spcPts val="600"/>
                        </a:spcAft>
                      </a:pPr>
                      <a:r>
                        <a:rPr lang="en-AU" sz="1300" b="0" u="sng" dirty="0">
                          <a:solidFill>
                            <a:schemeClr val="tx1"/>
                          </a:solidFill>
                          <a:effectLst/>
                          <a:hlinkClick r:id="rId3">
                            <a:extLst>
                              <a:ext uri="{A12FA001-AC4F-418D-AE19-62706E023703}">
                                <ahyp:hlinkClr xmlns:ahyp="http://schemas.microsoft.com/office/drawing/2018/hyperlinkcolor" val="tx"/>
                              </a:ext>
                            </a:extLst>
                          </a:hlinkClick>
                        </a:rPr>
                        <a:t>https://immi.homeaffairs.gov.au/settling-in-australia/settle-in-australia/beginning-a-life-in-australia</a:t>
                      </a:r>
                      <a:endParaRPr lang="en-AU" sz="1300" b="0" dirty="0">
                        <a:solidFill>
                          <a:schemeClr val="tx1"/>
                        </a:solidFill>
                        <a:effectLst/>
                      </a:endParaRPr>
                    </a:p>
                    <a:p>
                      <a:pPr>
                        <a:lnSpc>
                          <a:spcPct val="107000"/>
                        </a:lnSpc>
                        <a:spcBef>
                          <a:spcPts val="600"/>
                        </a:spcBef>
                        <a:spcAft>
                          <a:spcPts val="600"/>
                        </a:spcAft>
                      </a:pPr>
                      <a:r>
                        <a:rPr lang="en-AU" sz="1300" b="0" dirty="0">
                          <a:solidFill>
                            <a:schemeClr val="tx1"/>
                          </a:solidFill>
                          <a:effectLst/>
                        </a:rPr>
                        <a:t> </a:t>
                      </a:r>
                      <a:endParaRPr lang="en-AU" sz="13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111" marR="28111" marT="0" marB="0">
                    <a:solidFill>
                      <a:schemeClr val="bg2">
                        <a:lumMod val="90000"/>
                      </a:schemeClr>
                    </a:solidFill>
                  </a:tcPr>
                </a:tc>
                <a:extLst>
                  <a:ext uri="{0D108BD9-81ED-4DB2-BD59-A6C34878D82A}">
                    <a16:rowId xmlns:a16="http://schemas.microsoft.com/office/drawing/2014/main" val="4230633930"/>
                  </a:ext>
                </a:extLst>
              </a:tr>
            </a:tbl>
          </a:graphicData>
        </a:graphic>
      </p:graphicFrame>
    </p:spTree>
    <p:extLst>
      <p:ext uri="{BB962C8B-B14F-4D97-AF65-F5344CB8AC3E}">
        <p14:creationId xmlns:p14="http://schemas.microsoft.com/office/powerpoint/2010/main" val="1594615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3774</Words>
  <Application>Microsoft Office PowerPoint</Application>
  <PresentationFormat>Widescreen</PresentationFormat>
  <Paragraphs>283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Symbol</vt:lpstr>
      <vt:lpstr>Office Theme</vt:lpstr>
      <vt:lpstr>Everything you need to know to settle in 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MIRZA, Shamaruh</dc:creator>
  <cp:lastModifiedBy>MIRZA, Shamaruh</cp:lastModifiedBy>
  <cp:revision>14</cp:revision>
  <dcterms:created xsi:type="dcterms:W3CDTF">2021-10-20T12:36:21Z</dcterms:created>
  <dcterms:modified xsi:type="dcterms:W3CDTF">2021-10-22T08:59:12Z</dcterms:modified>
</cp:coreProperties>
</file>