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c49d13abe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c49d13abe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49d13abe_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3c49d13abe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Reference here as well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9409a518d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19409a518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31ec47a4e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431ec47a4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9409a518d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19409a518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9409a518d_1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19409a518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33113" y="3532668"/>
            <a:ext cx="7886700" cy="41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602" cy="99992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idx="2" type="body"/>
          </p:nvPr>
        </p:nvSpPr>
        <p:spPr>
          <a:xfrm>
            <a:off x="633113" y="2838745"/>
            <a:ext cx="7887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269110" y="4529211"/>
            <a:ext cx="1024358" cy="449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0" y="5067300"/>
            <a:ext cx="9143999" cy="79122"/>
            <a:chOff x="0" y="6756400"/>
            <a:chExt cx="12191998" cy="105496"/>
          </a:xfrm>
        </p:grpSpPr>
        <p:pic>
          <p:nvPicPr>
            <p:cNvPr id="9" name="Google Shape;9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3999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/>
            <p:cNvPicPr preferRelativeResize="0"/>
            <p:nvPr/>
          </p:nvPicPr>
          <p:blipFill rotWithShape="1">
            <a:blip r:embed="rId2">
              <a:alphaModFix/>
            </a:blip>
            <a:srcRect b="15585" l="0" r="71580" t="0"/>
            <a:stretch/>
          </p:blipFill>
          <p:spPr>
            <a:xfrm>
              <a:off x="0" y="6756400"/>
              <a:ext cx="2598715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1"/>
            <p:cNvPicPr preferRelativeResize="0"/>
            <p:nvPr/>
          </p:nvPicPr>
          <p:blipFill rotWithShape="1">
            <a:blip r:embed="rId3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5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q.opengenus.org/architecture-of-densenet121/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4236/jilsa.2022.144004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miro.com/app/board/uXjVMe16ijI=/?share_link_id=56579812062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ode/omikumarmakadia2121/chest-x-ray-classifier-densenet-begineer-s-code/notebook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ode/omikumarmakadia2121/chest-x-ray-classifier-densenet-begineer-s-code/notebook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code/omikumarmakadia2121/chest-x-ray-classifier-densenet-begineer-s-code/notebook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q.opengenus.org/architecture-of-densenet121/" TargetMode="External"/><Relationship Id="rId4" Type="http://schemas.openxmlformats.org/officeDocument/2006/relationships/hyperlink" Target="https://doi.org/10.4236/jilsa.2022.144004" TargetMode="External"/><Relationship Id="rId5" Type="http://schemas.openxmlformats.org/officeDocument/2006/relationships/hyperlink" Target="https://www.kaggle.com/code/omikumarmakadia2121/chest-x-ray-classifier-densenet-begineer-s-code/notebook" TargetMode="External"/><Relationship Id="rId6" Type="http://schemas.openxmlformats.org/officeDocument/2006/relationships/hyperlink" Target="https://miro.com/app/board/uXjVMe16ijI=/?share_link_id=5657981206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ctrTitle"/>
          </p:nvPr>
        </p:nvSpPr>
        <p:spPr>
          <a:xfrm>
            <a:off x="311700" y="90428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Progress Presentation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0" y="2026350"/>
            <a:ext cx="91440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Chest diseases classification using DenseNet121</a:t>
            </a:r>
            <a:endParaRPr sz="2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Computer vision and Machine learning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177700" y="3422775"/>
            <a:ext cx="478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Omikumar Makadia, Pratham Mehta, Purvansh Barodia</a:t>
            </a:r>
            <a:endParaRPr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accent2"/>
                </a:solidFill>
              </a:rPr>
              <a:t>B</a:t>
            </a:r>
            <a:r>
              <a:rPr lang="en">
                <a:solidFill>
                  <a:schemeClr val="accent2"/>
                </a:solidFill>
              </a:rPr>
              <a:t>T</a:t>
            </a:r>
            <a:r>
              <a:rPr i="0" lang="en" sz="1400" u="none" cap="none" strike="noStrike">
                <a:solidFill>
                  <a:schemeClr val="accent2"/>
                </a:solidFill>
              </a:rPr>
              <a:t>ech. CSE, School of Engineering and Applied Sciences</a:t>
            </a:r>
            <a:endParaRPr i="0" sz="1400" u="none" cap="none" strike="noStrike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494750" y="4261572"/>
            <a:ext cx="61545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sng" cap="none" strike="noStrike">
                <a:solidFill>
                  <a:schemeClr val="accent2"/>
                </a:solidFill>
              </a:rPr>
              <a:t>Mentor</a:t>
            </a:r>
            <a:endParaRPr i="0" sz="1400" u="none" cap="none" strike="noStrike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accent2"/>
                </a:solidFill>
              </a:rPr>
              <a:t>Professor</a:t>
            </a:r>
            <a:r>
              <a:rPr lang="en">
                <a:solidFill>
                  <a:schemeClr val="accent2"/>
                </a:solidFill>
              </a:rPr>
              <a:t> Mehul Raval</a:t>
            </a:r>
            <a:r>
              <a:rPr i="0" lang="en" sz="1400" u="none" cap="none" strike="noStrike">
                <a:solidFill>
                  <a:schemeClr val="accent2"/>
                </a:solidFill>
              </a:rPr>
              <a:t>, School of Engineering and Applied Sciences</a:t>
            </a:r>
            <a:endParaRPr i="0" sz="1400" u="none" cap="none" strike="noStrik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274075" y="1820100"/>
            <a:ext cx="8520600" cy="103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400"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1" sz="4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A86E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463375" y="4134350"/>
            <a:ext cx="24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DenseNet architecture[1]</a:t>
            </a:r>
            <a:endParaRPr b="1"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1000" y="0"/>
            <a:ext cx="9144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000">
                <a:solidFill>
                  <a:srgbClr val="802017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r>
              <a:rPr lang="en" sz="2000">
                <a:solidFill>
                  <a:srgbClr val="802017"/>
                </a:solidFill>
                <a:latin typeface="Arial"/>
                <a:ea typeface="Arial"/>
                <a:cs typeface="Arial"/>
                <a:sym typeface="Arial"/>
              </a:rPr>
              <a:t>and Problem statement</a:t>
            </a:r>
            <a:endParaRPr sz="2000">
              <a:solidFill>
                <a:srgbClr val="8020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35125" y="559475"/>
            <a:ext cx="8721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Medical imaging aids chest disease diagnosis.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					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-420550" y="1327063"/>
            <a:ext cx="595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Chest diseases classification using DenseNet121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11700" y="926875"/>
            <a:ext cx="51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Deep learning </a:t>
            </a:r>
            <a:r>
              <a:rPr lang="en">
                <a:solidFill>
                  <a:schemeClr val="dk1"/>
                </a:solidFill>
              </a:rPr>
              <a:t>automated</a:t>
            </a:r>
            <a:r>
              <a:rPr lang="en">
                <a:solidFill>
                  <a:schemeClr val="dk1"/>
                </a:solidFill>
              </a:rPr>
              <a:t> image analysis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35125" y="4355225"/>
            <a:ext cx="8675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[1]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Architecture of densenet-121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(2021, August 26). OpenGenus IQ: Computing Expertise &amp; Legacy.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https://iq.opengenus.org/architecture-of-densenet121/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50" y="1686875"/>
            <a:ext cx="8832302" cy="24474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55172" y="4161700"/>
            <a:ext cx="429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Comparison of AUCROC of different models on test labels [2]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-196675"/>
            <a:ext cx="91440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Existing body of work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15250" y="457585"/>
            <a:ext cx="7655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Deep learning models achieve high accuracy.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8300" y="4498550"/>
            <a:ext cx="89238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[2]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Multi-label chest X-ray classification via deep learning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(2022, October 31).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https://doi.org/10.4236/jilsa.2022.144004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5250" y="851260"/>
            <a:ext cx="6521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Imbalanced training data affects positive case prediction. 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629100" y="1285360"/>
            <a:ext cx="7776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Careful management of training data enhances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25" y="1682625"/>
            <a:ext cx="3667100" cy="2479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8684" y="1676437"/>
            <a:ext cx="4984668" cy="23755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8"/>
          <p:cNvSpPr txBox="1"/>
          <p:nvPr/>
        </p:nvSpPr>
        <p:spPr>
          <a:xfrm>
            <a:off x="5091013" y="4071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Training metrics per epoch.[2]</a:t>
            </a:r>
            <a:endParaRPr b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0" y="0"/>
            <a:ext cx="9144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Approach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725" y="431175"/>
            <a:ext cx="5883151" cy="3921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19"/>
          <p:cNvSpPr txBox="1"/>
          <p:nvPr/>
        </p:nvSpPr>
        <p:spPr>
          <a:xfrm>
            <a:off x="615250" y="4634875"/>
            <a:ext cx="83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[3] Approach_ML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(n.d.). miro.com.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https://miro.com/app/board/uXjVMe16ijI=/?share_link_id=565798120623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927700" y="4270625"/>
            <a:ext cx="3288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Approach [3]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5497725" y="3728175"/>
            <a:ext cx="24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Diagnosis Distribution </a:t>
            </a:r>
            <a:r>
              <a:rPr b="1" lang="en">
                <a:solidFill>
                  <a:schemeClr val="dk1"/>
                </a:solidFill>
              </a:rPr>
              <a:t>[6]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-158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Results(1/3)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-392850" y="3286900"/>
            <a:ext cx="52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-95875" y="440460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[5-6]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Omikumarmakadia2121. (2023, March 10).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Chest X-ray classifier DenseNet + Begineer's code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 Kaggle: Your Machine Learning and Data Science Community.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https://www.kaggle.com/code/omikuxmarmakadia2121/chest-x-ray-classifier-densenet-begineer-s-code/notebook</a:t>
            </a:r>
            <a:endParaRPr sz="1200"/>
          </a:p>
        </p:txBody>
      </p:sp>
      <p:sp>
        <p:nvSpPr>
          <p:cNvPr id="140" name="Google Shape;140;p20"/>
          <p:cNvSpPr txBox="1"/>
          <p:nvPr/>
        </p:nvSpPr>
        <p:spPr>
          <a:xfrm>
            <a:off x="729138" y="372817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Diagnosis</a:t>
            </a:r>
            <a:r>
              <a:rPr b="1" lang="en">
                <a:solidFill>
                  <a:schemeClr val="dk1"/>
                </a:solidFill>
              </a:rPr>
              <a:t> distribution - normal vs sick</a:t>
            </a:r>
            <a:r>
              <a:rPr b="1" lang="en">
                <a:solidFill>
                  <a:schemeClr val="dk1"/>
                </a:solidFill>
              </a:rPr>
              <a:t> [5]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13" y="514588"/>
            <a:ext cx="3319875" cy="3185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1475" y="542125"/>
            <a:ext cx="4855301" cy="3185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4035300" y="3302350"/>
            <a:ext cx="48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Age Histogram Distribution - Female[8]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-158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Results(2/3)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-392850" y="3286900"/>
            <a:ext cx="52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-121125" y="40305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[7-8]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Omikumarmakadia2121. (2023, March 10).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Chest X-ray classifier DenseNet + Begineer's code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Kaggle: Your Machine Learning and Data Science Community.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https://www.kaggle.com/code/omikuxmarmakadia2121/chest-x-ray-classifier-densenet-begineer-s-code/notebook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741450" y="3317800"/>
            <a:ext cx="338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Age Histogram Distribution - Male[7]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75782"/>
            <a:ext cx="4869000" cy="2400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5291" y="930900"/>
            <a:ext cx="4371572" cy="230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3647900" y="3628000"/>
            <a:ext cx="53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Various performance measures for each class present in the ChestXray 8 dataset [10]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-103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Results(3/3)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-392850" y="3286900"/>
            <a:ext cx="52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-265750" y="42017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[9-10]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Omikumarmakadia2121. (2023, March 10).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Chest X-ray classifier DenseNet + Begineer's code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Kaggle: Your Machine Learning and Data Science Community.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https://www.kaggle.com/code/omikuxmarmakadia2121/chest-x-ray-classifier-densenet-s-code/notebook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31238" y="3799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ROC curve [9]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37" y="816275"/>
            <a:ext cx="3139824" cy="298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5375" y="862713"/>
            <a:ext cx="5556476" cy="25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-9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Role of each group member in project and future work</a:t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575338"/>
            <a:ext cx="8520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Omikumar - Doing literature Survey, LaTex report, PPT making, Dataset implementation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Pratham - Model implementation, weekly report, report content , PPT making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Purvansh - Model understanding, weekly report, PPT making, report content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	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	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	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200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850" y="1409712"/>
            <a:ext cx="6386750" cy="2448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23"/>
          <p:cNvSpPr txBox="1"/>
          <p:nvPr/>
        </p:nvSpPr>
        <p:spPr>
          <a:xfrm>
            <a:off x="3268225" y="3857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Generator architecture</a:t>
            </a:r>
            <a:r>
              <a:rPr b="1" lang="en">
                <a:solidFill>
                  <a:schemeClr val="dk1"/>
                </a:solidFill>
              </a:rPr>
              <a:t> [4]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76125" y="4173750"/>
            <a:ext cx="835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[4]Frid-Adar, M., Diamant, I., Klang, E., Amitai, M., Goldberger, J., &amp; Greenspan, H. (2018). GAN-based synthetic medical image augmentation for increased CNN performance in liver lesion classification.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Neurocomputing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321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321-331.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49650" y="-94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2"/>
                </a:solidFill>
              </a:rPr>
              <a:t>References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222900" y="478650"/>
            <a:ext cx="8698200" cy="5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Architecture of densenet-121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. (2021, August 26). OpenGenus IQ: Computing Expertise &amp; Legacy.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https://iq.opengenus.org/architecture-of-densenet121/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Multi-label chest X-ray classification via deep learning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. (2022, October 31).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https://doi.org/10.4236/jilsa.2022.144004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Frid-Adar, M., Diamant, I., Klang, E., Amitai, M., Goldberger, J., &amp; Greenspan, H. (2018). GAN-based synthetic medical image augmentation for increased CNN performance in liver lesion classification.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Neurocomputing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>
                <a:solidFill>
                  <a:srgbClr val="222222"/>
                </a:solidFill>
                <a:highlight>
                  <a:srgbClr val="FFFFFF"/>
                </a:highlight>
              </a:rPr>
              <a:t>321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321-331.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Omikumarmakadia2121. (2023, March 10). </a:t>
            </a: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Chest X-ray classifier DenseNet + Begineer's code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. Kaggle: Your Machine Learning and Data Science Community.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https://www.kaggle.com/code/omikuxmarmakadia2121/chest-x-ray-classifier-densenet-begineer-s-code/notebook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Approach_ML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(n.d.). Miro.com.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https://miro.com/app/board/uXjVMe16ijI=/?share_link_id=565798120623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-1587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-1587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-1587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-1587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-1587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sng" cap="none" strike="noStrike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