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2" r:id="rId5"/>
    <p:sldId id="264" r:id="rId6"/>
    <p:sldId id="263" r:id="rId7"/>
    <p:sldId id="265" r:id="rId8"/>
    <p:sldId id="267" r:id="rId9"/>
    <p:sldId id="266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B6303-B94C-4A2B-D47C-2C9C1E03CF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5C530C-70E2-0388-9B30-17BE5AE789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5F755-5374-5400-E74F-B8BB11C8F5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31490A-E16B-467A-9C3B-86C31372B0D4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DA47F-276B-FA18-DD4A-C7BE365A65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DD1AD-27C3-54E4-B6F1-64B0985D98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71650D-7726-459C-BF00-52BAC9C51751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10449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0AED9-4A80-F213-A82E-71B9FA77E1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A68007-3E40-1CDA-AC07-D64514307E6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F0BCD-2097-7485-7731-662D96DFCC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12E2A1-8C9F-4CA8-B7AA-2E944604B56C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ABD77-BADB-79BC-25A5-A7AD353989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8AB33-EBA1-2715-C83B-FAC123F548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4A756B-BEDD-4161-A22C-6719152BE090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268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DA976-5A16-FE54-88B4-3510F8EE3E4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4ED4C5-F106-405F-095D-7B0F8F169F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E2D9D-2FE6-E8D0-55AA-1996F34CFB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024E57-7CE3-4D52-896C-E4845A309039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E33B0-E136-BACB-C7DF-B410E5EE68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931B3-9CF7-5837-85B7-CB99F9128D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CCB178-6284-476B-9698-7B30C0BE2D94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994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2E057-8404-445F-1B79-F1FA956685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23618-50B4-B99A-F1DD-C316F3D5EE8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4E287-82BA-E42D-FD37-1DD26B5B1D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89A1F8-6813-49E0-A47E-1C17B7AA5469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59607-F18B-AC00-D324-B60143E150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A9913-0DE7-AEC1-0461-22F4CA3CF8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5E0C5F-ECC2-45E6-96A5-1BDEA220563D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930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B8AB-EB2A-CCD5-194C-BB8E2DAE9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1FE04-4430-FD11-C5C4-C1CC99431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A33E3-A5BA-D52E-021D-FCAB39B63A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34FF09-E34D-4499-A1DE-17A4A3E4D9FD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8B576-4652-9B87-022E-3357F87776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C8E7B-6EBD-3C36-5C64-1E10901CF2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61B9D5-B61D-4055-800D-572D8B5B2FBF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54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A11CF-7496-72A1-2A3D-E6941E1BC6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BEB45-56A5-63D7-1721-C665C02D14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B4D961-E4A9-CAD4-F2CE-818BCC12EE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5D8F3-855E-1CCC-CBB0-84E6267EB6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0C8B6D-0D80-4AA9-A8EA-AD24E8EFBD1F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403A47-35B3-5A91-1143-67ACA2323F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137B9C-AD7A-11BD-ACF9-712E09A306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233AF3-3058-4759-8370-264E9F857AC1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0076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0DA04-6FF7-5776-93E1-C382FF8DE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049947-96CD-3B5D-D56F-F94F3E39B3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EC2D7A-1813-867F-0F45-16A61AFC848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235CD2-41E7-2FC5-8101-2C43D6D8F3D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787062-1C71-91D6-C5B4-6909A9695D5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55FD98-D67E-3866-D460-FAF5DD39D0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6C9378-ACD4-4339-BAE5-E88E227BB1B3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7AE4F4-B688-2446-87F7-9B6C5AD30E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B35D13-FFCA-099E-4953-2EC5BB92B1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2094BF-6BB3-47E8-9E65-D1396FA32ECB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3519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09A90-BF1D-91E0-E4C0-47DACC1EB5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D35266-AC80-D440-40C2-FCD5C4FEB5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36043A-ADAE-4423-A4B6-92F3A5D74721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00641B-5E32-12BC-1ED1-E9C11A6E1D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FCA4FA-D5AE-4375-D0CC-79A541C501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F90C4C-2AD9-42B6-8046-4CCFBC230029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593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A05CC5-AAF0-6194-2E41-1DC02BCCB9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B3423A-7360-4B62-B493-AF592158F858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A322BE-1D9F-3152-14BA-6743DDF761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C9A9DB-8A58-0C12-80F1-9D7527E1B6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6599ED-372C-4689-A99F-66FB9E9A37CA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831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DB131-2B26-4C77-612B-A78C5FB9B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746F8-1E49-D8BF-3CAF-F2AE80EA73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F43A39-F843-5321-9C80-C4907718CE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6710A5-F20F-7DE5-6181-817A9A0269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F2D1C2-0FBB-4266-8F88-30358E57E6AB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DB46E9-98AF-FDF2-7384-D0FC9A0327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A7460-BE53-7800-4020-861366F65A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D8F2FA-B989-4F81-AEEE-3420A360753B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2177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50DEC-6D0D-E237-9A66-E41D03796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4B0E30-A220-DC01-0E18-01681F8F7C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US" sz="3200"/>
            </a:lvl1pPr>
          </a:lstStyle>
          <a:p>
            <a:pPr lvl="0"/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1F6335-247F-3CBC-209A-11D765D263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B8932B-22F6-C25C-D74C-5A6C150CDF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BFFFE3-530E-47DF-A835-9341907E4B16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CE112-7B99-D1C6-BB96-2E0B8DDF62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9084CC-7E9C-6A5D-2F93-614075A1A2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7F453A-9B0A-4E09-AEB9-98338458980B}" type="slidenum"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1337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503F9F-3D46-C839-B23B-74F86A9AA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BD86A-18DE-2312-FDA6-7949FD0FCB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58C37-E135-2C6A-35E1-31297FF5A2C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046B8A25-1D22-4DC5-8879-12C5F403B223}" type="datetime1">
              <a:rPr lang="es-US"/>
              <a:pPr lvl="0"/>
              <a:t>8/31/2025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A5490-5772-4959-807E-1FFEE584FD7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D771B-3737-498E-D15A-9771C127DDB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480C3FEE-79C5-4351-8B52-011CE8A0964A}" type="slidenum">
              <a:t>‹Nº›</a:t>
            </a:fld>
            <a:endParaRPr lang="es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6CF31-3036-39C1-5CFC-910C6B82B9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25130" y="2647946"/>
            <a:ext cx="9927768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Análisis Demográfico, Económico y Social</a:t>
            </a:r>
            <a:endParaRPr lang="es-US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E79292-9675-A6B9-DD23-DA3E9A0169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81249" y="5381628"/>
            <a:ext cx="2436098" cy="1222653"/>
          </a:xfrm>
        </p:spPr>
        <p:txBody>
          <a:bodyPr anchorCtr="0"/>
          <a:lstStyle/>
          <a:p>
            <a:pPr lvl="0" algn="just"/>
            <a:r>
              <a:rPr lang="es-ES" sz="1800"/>
              <a:t>Elaborado por: </a:t>
            </a:r>
          </a:p>
          <a:p>
            <a:pPr lvl="0" algn="just"/>
            <a:r>
              <a:rPr lang="es-ES" sz="1800"/>
              <a:t>	Francy Alejos</a:t>
            </a:r>
          </a:p>
          <a:p>
            <a:pPr lvl="0" algn="just"/>
            <a:r>
              <a:rPr lang="es-ES" sz="1800"/>
              <a:t>	Emilia Estay</a:t>
            </a:r>
            <a:endParaRPr lang="es-US" sz="18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DCC160-92F5-7300-630E-6E38A0B5F621}"/>
              </a:ext>
            </a:extLst>
          </p:cNvPr>
          <p:cNvSpPr txBox="1"/>
          <p:nvPr/>
        </p:nvSpPr>
        <p:spPr>
          <a:xfrm>
            <a:off x="2819186" y="1047582"/>
            <a:ext cx="6662062" cy="10826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Propuesta para la Creación de la 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ONG Almas Solidarias</a:t>
            </a:r>
            <a:endParaRPr lang="es-US" sz="3200" b="0" i="0" u="none" strike="noStrike" kern="1200" cap="none" spc="0" baseline="0">
              <a:solidFill>
                <a:srgbClr val="000000"/>
              </a:solidFill>
              <a:uFillTx/>
              <a:latin typeface="Aptos Display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9D64C7F-A225-AB2A-0108-93F05C5EFFD0}"/>
              </a:ext>
            </a:extLst>
          </p:cNvPr>
          <p:cNvSpPr txBox="1"/>
          <p:nvPr/>
        </p:nvSpPr>
        <p:spPr>
          <a:xfrm>
            <a:off x="-82268" y="1447796"/>
            <a:ext cx="1730447" cy="2185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Almas Solidarias por un futuro mejor</a:t>
            </a:r>
            <a:endParaRPr lang="es-US" sz="800" b="0" i="0" u="none" strike="noStrike" kern="1200" cap="none" spc="0" baseline="0">
              <a:solidFill>
                <a:srgbClr val="000000"/>
              </a:solidFill>
              <a:uFillTx/>
              <a:latin typeface="Aptos Display"/>
            </a:endParaRPr>
          </a:p>
        </p:txBody>
      </p:sp>
      <p:pic>
        <p:nvPicPr>
          <p:cNvPr id="6" name="Imagen 10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B9BBABAE-3B85-FE7D-E1D1-04D72EE5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11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BE860B56-836B-4CEF-9FEE-9DF379CE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698C7A4-0864-8980-A162-DB3479F11539}"/>
              </a:ext>
            </a:extLst>
          </p:cNvPr>
          <p:cNvSpPr txBox="1"/>
          <p:nvPr/>
        </p:nvSpPr>
        <p:spPr>
          <a:xfrm>
            <a:off x="5057775" y="6475305"/>
            <a:ext cx="2076446" cy="2579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gosto, 2025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6A2D02D-E42E-844F-6984-69546738CC7D}"/>
              </a:ext>
            </a:extLst>
          </p:cNvPr>
          <p:cNvSpPr txBox="1"/>
          <p:nvPr/>
        </p:nvSpPr>
        <p:spPr>
          <a:xfrm>
            <a:off x="3104936" y="3505196"/>
            <a:ext cx="6662062" cy="509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Estudio Exploratorio de la Base de Datos World</a:t>
            </a:r>
            <a:endParaRPr lang="es-US" sz="2400" b="0" i="0" u="none" strike="noStrike" kern="1200" cap="none" spc="0" baseline="0">
              <a:solidFill>
                <a:srgbClr val="000000"/>
              </a:solidFill>
              <a:uFillTx/>
              <a:latin typeface="Aptos Display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3F5EC-FDB2-CB8A-394D-A69A2E287F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0200" y="629884"/>
            <a:ext cx="8885581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Esperanza de Vida y Correlación</a:t>
            </a:r>
            <a:br>
              <a:rPr lang="es-ES" sz="4400"/>
            </a:br>
            <a:r>
              <a:rPr lang="es-ES" sz="4400"/>
              <a:t> con el PIB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C71591F9-676A-7C40-0DFA-F688AD0F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6D297E9F-BD2F-3CFA-34AC-79F45EDD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BF0B0E8-88A7-9F1C-028D-DBA86A0213D0}"/>
              </a:ext>
            </a:extLst>
          </p:cNvPr>
          <p:cNvSpPr/>
          <p:nvPr/>
        </p:nvSpPr>
        <p:spPr>
          <a:xfrm>
            <a:off x="126178" y="2461592"/>
            <a:ext cx="7201722" cy="341631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Altos PIB (EE.UU., Japón, Alemania, Francia, Reino Unido)</a:t>
            </a:r>
            <a:b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</a:b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→ Potenciales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aliados financieros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y estratégicos para donaciones, cooperación internacional y asociaciones.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PIB medio (Brasil, México, Italia, España, Canadá)</a:t>
            </a:r>
            <a:b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</a:b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→ Regiones con equilibrio entre capacidad económica y necesidades sociales. Pueden ser tanto beneficiarios de programas como aliados estratégicos.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PIB bajo (Argentina, Sudáfrica, Rusia, etc.)</a:t>
            </a:r>
            <a:b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</a:b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→ Mayor vulnerabilidad y necesidades, lo que los convierte en posibles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focos de intervención directa de la ONG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.</a:t>
            </a: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47F1DC0-380D-4C8A-E49A-0953A57F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312" y="1919115"/>
            <a:ext cx="4355515" cy="32156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1DCC-806B-931A-EC31-79B9B08245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0200" y="629884"/>
            <a:ext cx="8885581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Propuesta 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E356F14F-DFF6-26AA-B998-3474C4A0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C3D69BAF-8327-BF7F-7F49-320A103C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15B6ED9-09AB-DFB7-4EDC-569C00E3A4B3}"/>
              </a:ext>
            </a:extLst>
          </p:cNvPr>
          <p:cNvSpPr/>
          <p:nvPr/>
        </p:nvSpPr>
        <p:spPr>
          <a:xfrm>
            <a:off x="415786" y="2786286"/>
            <a:ext cx="10903223" cy="23083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Seleccionar estratégicamente los países donde operar, considerando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población, idiomas, esperanza de vida y PIB per cápita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Implementar programas de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asistencia social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formación comunitaria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y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promoción de la salud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adaptados a cada contexto.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Construir alianzas con actores locales e internacionales para garantizar la sostenibilidad y el alcance de los proyectos.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27552-1B2E-C900-9EB7-DBFFDB343A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0200" y="629884"/>
            <a:ext cx="8885581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Justificación 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8763E3CC-0A54-113E-6953-37D98130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E134839C-FA9A-3878-F02B-6696BD5E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9">
            <a:extLst>
              <a:ext uri="{FF2B5EF4-FFF2-40B4-BE49-F238E27FC236}">
                <a16:creationId xmlns:a16="http://schemas.microsoft.com/office/drawing/2014/main" id="{038A7040-9B76-7AE4-D90E-CB09DD7BFE97}"/>
              </a:ext>
            </a:extLst>
          </p:cNvPr>
          <p:cNvSpPr txBox="1"/>
          <p:nvPr/>
        </p:nvSpPr>
        <p:spPr>
          <a:xfrm>
            <a:off x="139144" y="2135480"/>
            <a:ext cx="11857381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La creación de </a:t>
            </a:r>
            <a:r>
              <a:rPr lang="es-ES" sz="1800" b="0" i="1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Almas Solidarias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responde a la necesidad de una ONG que no solo atienda a comunidades vulnerables, sino que también lo haga con una </a:t>
            </a: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visión estratégica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y sostenible: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Contexto global desigual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: Muchos países enfrentan brechas significativas en salud, educación y desarrollo económico, que afectan directamente la calidad de vida.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Selección responsable de países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: Analizar variables como población, idiomas, esperanza de vida y PIB per cápita permite dirigir los recursos hacia entornos donde la ONG pueda tener mayor impacto y estabilidad.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Correlación clave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: La relación entre </a:t>
            </a: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PIB per cápita y esperanza de vida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ofrece un indicador confiable para identificar mercados con equilibrio entre necesidad social y viabilidad económica, reduciendo riesgos operativos.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Sostenibilidad de los proyectos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: Elegir países con condiciones adecuadas asegura que las iniciativas solidarias puedan crecer y mantenerse en el tiempo.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ptos Display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Impacto comunitario real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: La combinación de ayuda directa y programas de fortalecimiento social garantiza mejoras en la calidad de vida de las comunidades atendidas.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4CE77-3E19-564D-4FCC-3DE727BACE4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0200" y="629884"/>
            <a:ext cx="8885581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Conclusiones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63D698D6-FE88-151B-B6CA-924EE5C2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E8FF4DD8-0CB5-A9C3-8155-4709C760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A6A3C9E-8D28-687D-0F8B-E6ABDD6A1E1F}"/>
              </a:ext>
            </a:extLst>
          </p:cNvPr>
          <p:cNvSpPr/>
          <p:nvPr/>
        </p:nvSpPr>
        <p:spPr>
          <a:xfrm>
            <a:off x="745428" y="1426802"/>
            <a:ext cx="11052316" cy="53553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Necesidad real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La creación de </a:t>
            </a:r>
            <a:r>
              <a:rPr lang="es-US" sz="18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Almas Solidarias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surge como respuesta a las brechas sociales, económicas y de desarrollo que afectan a millones de personas en el mundo, lo que justifica su relevancia y pertinencia.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Importancia del análisis estratégico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Elegir los países donde operar no puede ser una decisión al azar; requiere un estudio basado en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población, idiomas, esperanza de vida y PIB per cápita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para garantizar tanto el alcance social como la viabilidad institucional.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Relación PIB per cápita – esperanza de vida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Esta correlación es un indicador clave que permite identificar contextos con mayor estabilidad social y económica, reduciendo riesgos y aumentando la efectividad de los programas solidarios.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Equilibrio entre necesidad y sostenibilidad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La ONG debe priorizar países con comunidades vulnerables, pero también con condiciones mínimas que aseguren la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continuidad y el crecimiento de los proyectos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Impacto esperado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</a:t>
            </a:r>
            <a:r>
              <a:rPr lang="es-US" sz="18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Almas Solidarias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se proyecta como una organización capaz de generar cambios significativos, gracias a un enfoque integral que combina solidaridad, inclusión cultural, alianzas estratégicas y gestión responsable de recursos.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1A54-5AC1-BB80-9FEF-2A942A820C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90586" y="381003"/>
            <a:ext cx="6662062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Puntos a Tratar: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7442BCC2-E8A8-03DC-D436-2A68CFD6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EBACD51C-0918-60B3-371B-0A1B51D00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ubtítulo 10">
            <a:extLst>
              <a:ext uri="{FF2B5EF4-FFF2-40B4-BE49-F238E27FC236}">
                <a16:creationId xmlns:a16="http://schemas.microsoft.com/office/drawing/2014/main" id="{2F6A0255-9FD2-5200-D97F-CC9C4810D4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0486" y="2124078"/>
            <a:ext cx="8953503" cy="4419596"/>
          </a:xfrm>
        </p:spPr>
        <p:txBody>
          <a:bodyPr anchorCtr="0">
            <a:noAutofit/>
          </a:bodyPr>
          <a:lstStyle/>
          <a:p>
            <a:pPr marL="457200" lvl="0" indent="-457200" algn="just">
              <a:buAutoNum type="arabicPeriod"/>
            </a:pPr>
            <a:r>
              <a:rPr lang="es-ES" sz="2800"/>
              <a:t>Introducción y Problemática </a:t>
            </a:r>
          </a:p>
          <a:p>
            <a:pPr marL="457200" lvl="0" indent="-457200" algn="just">
              <a:buAutoNum type="arabicPeriod"/>
            </a:pPr>
            <a:r>
              <a:rPr lang="es-ES" sz="2800"/>
              <a:t>Objetivo y Análisis Estratégico</a:t>
            </a:r>
          </a:p>
          <a:p>
            <a:pPr marL="457200" lvl="0" indent="-457200" algn="just">
              <a:buAutoNum type="arabicPeriod"/>
            </a:pPr>
            <a:r>
              <a:rPr lang="es-ES" sz="2800"/>
              <a:t>Metodología </a:t>
            </a:r>
          </a:p>
          <a:p>
            <a:pPr marL="457200" lvl="0" indent="-457200" algn="just">
              <a:buAutoNum type="arabicPeriod"/>
            </a:pPr>
            <a:r>
              <a:rPr lang="es-ES" sz="2800"/>
              <a:t>Análisis de la Población y Ciudades </a:t>
            </a:r>
          </a:p>
          <a:p>
            <a:pPr marL="457200" lvl="0" indent="-457200" algn="just">
              <a:buAutoNum type="arabicPeriod"/>
            </a:pPr>
            <a:r>
              <a:rPr lang="es-ES" sz="2800"/>
              <a:t>Análisis de Idiomas Oficiales </a:t>
            </a:r>
          </a:p>
          <a:p>
            <a:pPr marL="457200" lvl="0" indent="-457200" algn="just">
              <a:buAutoNum type="arabicPeriod"/>
            </a:pPr>
            <a:r>
              <a:rPr lang="es-ES" sz="2800"/>
              <a:t>Esperanza de Vida y Correlación con el PIB </a:t>
            </a:r>
          </a:p>
          <a:p>
            <a:pPr marL="457200" lvl="0" indent="-457200" algn="just">
              <a:buAutoNum type="arabicPeriod"/>
            </a:pPr>
            <a:r>
              <a:rPr lang="es-ES" sz="2800"/>
              <a:t>Propuesta y Justificación para la creación de la ONG</a:t>
            </a:r>
          </a:p>
          <a:p>
            <a:pPr marL="457200" lvl="0" indent="-457200" algn="just">
              <a:buAutoNum type="arabicPeriod"/>
            </a:pPr>
            <a:r>
              <a:rPr lang="es-ES" sz="2800"/>
              <a:t>Conclusiones </a:t>
            </a:r>
            <a:endParaRPr lang="es-US" sz="2800"/>
          </a:p>
        </p:txBody>
      </p:sp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5E86D48A-F3BC-91D1-56A0-9C339F5C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BA0AD9AF-8480-F892-2EFD-326A801E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ubtítulo 10">
            <a:extLst>
              <a:ext uri="{FF2B5EF4-FFF2-40B4-BE49-F238E27FC236}">
                <a16:creationId xmlns:a16="http://schemas.microsoft.com/office/drawing/2014/main" id="{25E324FB-22FF-E7F0-4DA4-AB1FFD6FD7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" y="1962146"/>
            <a:ext cx="11811003" cy="4714875"/>
          </a:xfrm>
        </p:spPr>
        <p:txBody>
          <a:bodyPr anchorCtr="0">
            <a:noAutofit/>
          </a:bodyPr>
          <a:lstStyle/>
          <a:p>
            <a:pPr lvl="0" algn="just"/>
            <a:r>
              <a:rPr lang="es-ES" sz="1800"/>
              <a:t>“Almas Solidarias” nace con el propósito de apoyar a comunidades vulnerables y promover la solidaridad internacional. Para lograr un impacto real y sostenible, es esencial decidir en qué países iniciar operaciones, considerando tanto las necesidades sociales como las condiciones que aseguren viabilidad a largo plazo</a:t>
            </a:r>
          </a:p>
          <a:p>
            <a:pPr lvl="0" algn="just"/>
            <a:endParaRPr lang="es-ES" sz="1800"/>
          </a:p>
          <a:p>
            <a:pPr lvl="0" algn="just"/>
            <a:r>
              <a:rPr lang="es-ES" sz="1800"/>
              <a:t>La ONG debe elegir estratégicamente los países donde actuar. Para minimizar riesgos y maximizar oportunidades, se requiere un análisis que integre:</a:t>
            </a:r>
          </a:p>
          <a:p>
            <a:pPr lvl="0" algn="just"/>
            <a:endParaRPr lang="es-ES" sz="1800"/>
          </a:p>
          <a:p>
            <a:pPr lvl="0" algn="just"/>
            <a:r>
              <a:rPr lang="es-ES" sz="1800" b="1"/>
              <a:t>Población</a:t>
            </a:r>
            <a:r>
              <a:rPr lang="es-ES" sz="1800"/>
              <a:t> (alcance potencial).</a:t>
            </a:r>
          </a:p>
          <a:p>
            <a:pPr lvl="0" algn="just"/>
            <a:r>
              <a:rPr lang="es-ES" sz="1800" b="1"/>
              <a:t>Idiomas</a:t>
            </a:r>
            <a:r>
              <a:rPr lang="es-ES" sz="1800"/>
              <a:t> (facilidad de comunicación).</a:t>
            </a:r>
          </a:p>
          <a:p>
            <a:pPr lvl="0" algn="just"/>
            <a:r>
              <a:rPr lang="es-ES" sz="1800" b="1"/>
              <a:t>Esperanza de vida</a:t>
            </a:r>
            <a:r>
              <a:rPr lang="es-ES" sz="1800"/>
              <a:t> (indicador de bienestar).</a:t>
            </a:r>
          </a:p>
          <a:p>
            <a:pPr lvl="0" algn="just"/>
            <a:r>
              <a:rPr lang="es-ES" sz="1800" b="1"/>
              <a:t>PIB per cápita</a:t>
            </a:r>
            <a:r>
              <a:rPr lang="es-ES" sz="1800"/>
              <a:t> (estabilidad y poder adquisitivo).</a:t>
            </a:r>
          </a:p>
          <a:p>
            <a:pPr lvl="0" algn="just"/>
            <a:endParaRPr lang="es-ES" sz="1800"/>
          </a:p>
          <a:p>
            <a:pPr lvl="0" algn="just"/>
            <a:r>
              <a:rPr lang="es-ES" sz="1800"/>
              <a:t>La correlación entre </a:t>
            </a:r>
            <a:r>
              <a:rPr lang="es-ES" sz="1800" b="1"/>
              <a:t>PIB per cápita y esperanza de vida</a:t>
            </a:r>
            <a:r>
              <a:rPr lang="es-ES" sz="1800"/>
              <a:t> resulta clave para identificar entornos estables donde los proyectos solidarios puedan prosperar.</a:t>
            </a:r>
          </a:p>
          <a:p>
            <a:pPr lvl="0" algn="just"/>
            <a:endParaRPr lang="es-ES" sz="18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0BFED41-5028-6C49-CCF2-BDAB3202CA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90586" y="371475"/>
            <a:ext cx="6662062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Introducción y Problemática</a:t>
            </a:r>
            <a:endParaRPr lang="es-US" sz="4400"/>
          </a:p>
        </p:txBody>
      </p: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8B19B-2858-F902-56FD-A63DB6BA9D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90586" y="371475"/>
            <a:ext cx="6662062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Objetivos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33392176-B6B3-FE31-C341-FF19A5CA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48D323A6-4440-430E-2FD8-1E8ED2D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E4549D9-800E-83B3-6BAD-1850E9CC978B}"/>
              </a:ext>
            </a:extLst>
          </p:cNvPr>
          <p:cNvSpPr/>
          <p:nvPr/>
        </p:nvSpPr>
        <p:spPr>
          <a:xfrm>
            <a:off x="171450" y="2048676"/>
            <a:ext cx="11087100" cy="397031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Identificar países estratégicos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donde iniciar operaciones, basados en un análisis de población, idiomas, esperanza de vida y PIB per cápita.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Maximizar el impacto social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priorizando comunidades vulnerables en entornos con condiciones mínimas de estabilidad económica y social.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Garantizar la sostenibilidad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seleccionando contextos que permitan el crecimiento de la ONG y el uso eficiente de recursos.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Fomentar la inclusión cultural y lingüística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asegurando una comunicación efectiva con las comunidades locales.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Contribuir al desarrollo humano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apoyando proyectos que eleven la calidad de vida y fortalezcan el tejido social.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2CFC-227E-1339-5E19-1FAA8C8794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2628" y="352428"/>
            <a:ext cx="8372475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Análisis Estratégico de los Objetivos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9D3CE9F5-B068-9C80-76D3-09D0990F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541E9989-8707-3087-AD17-A7555AC0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6DF4216-0323-95E5-BC67-B45C3B5ABBBD}"/>
              </a:ext>
            </a:extLst>
          </p:cNvPr>
          <p:cNvSpPr/>
          <p:nvPr/>
        </p:nvSpPr>
        <p:spPr>
          <a:xfrm>
            <a:off x="862928" y="2130798"/>
            <a:ext cx="10466149" cy="313931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Población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Un mayor tamaño poblacional implica más beneficiarios potenciales, pero también demanda más recursos logísticos.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Idiomas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Es clave priorizar países con idiomas que faciliten la comunicación y permitan cooperación internacional más fluida (ej. español, inglés, francés).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Esperanza de vida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Refleja el nivel de salud y desarrollo; países con cifras más bajas suelen requerir programas sociales más urgentes.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PIB per cápita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Un indicador del poder adquisitivo y estabilidad económica; al combinarlo con esperanza de vida se identifican naciones con mayor equilibrio entre necesidad y viabilidad.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44CBD-8E2A-24B4-50BB-CD4D738E5E7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90586" y="371475"/>
            <a:ext cx="6662062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Metodología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7C4DDD78-7EB2-CEDA-5694-B82216DE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836AD5EE-781C-E87D-29E7-DF93C2F7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" name="Diagrama 14">
            <a:extLst>
              <a:ext uri="{FF2B5EF4-FFF2-40B4-BE49-F238E27FC236}">
                <a16:creationId xmlns:a16="http://schemas.microsoft.com/office/drawing/2014/main" id="{EE33BA1C-9E3C-0EBC-7C13-C03D3297D690}"/>
              </a:ext>
            </a:extLst>
          </p:cNvPr>
          <p:cNvGrpSpPr/>
          <p:nvPr/>
        </p:nvGrpSpPr>
        <p:grpSpPr>
          <a:xfrm>
            <a:off x="938695" y="1796000"/>
            <a:ext cx="10928954" cy="4606015"/>
            <a:chOff x="938695" y="1796000"/>
            <a:chExt cx="10928954" cy="4606015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D227E193-9384-1ECB-4ADE-7BA3119CD534}"/>
                </a:ext>
              </a:extLst>
            </p:cNvPr>
            <p:cNvSpPr/>
            <p:nvPr/>
          </p:nvSpPr>
          <p:spPr>
            <a:xfrm>
              <a:off x="938695" y="1796000"/>
              <a:ext cx="2873511" cy="17241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73510"/>
                <a:gd name="f7" fmla="val 1724106"/>
                <a:gd name="f8" fmla="val 172411"/>
                <a:gd name="f9" fmla="val 77191"/>
                <a:gd name="f10" fmla="val 2701099"/>
                <a:gd name="f11" fmla="val 2796319"/>
                <a:gd name="f12" fmla="val 1551695"/>
                <a:gd name="f13" fmla="val 1646915"/>
                <a:gd name="f14" fmla="+- 0 0 -90"/>
                <a:gd name="f15" fmla="*/ f3 1 2873510"/>
                <a:gd name="f16" fmla="*/ f4 1 172410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873510"/>
                <a:gd name="f25" fmla="*/ f21 1 1724106"/>
                <a:gd name="f26" fmla="*/ 0 f22 1"/>
                <a:gd name="f27" fmla="*/ 172411 f21 1"/>
                <a:gd name="f28" fmla="*/ 172411 f22 1"/>
                <a:gd name="f29" fmla="*/ 0 f21 1"/>
                <a:gd name="f30" fmla="*/ 2701099 f22 1"/>
                <a:gd name="f31" fmla="*/ 2873510 f22 1"/>
                <a:gd name="f32" fmla="*/ 1551695 f21 1"/>
                <a:gd name="f33" fmla="*/ 1724106 f21 1"/>
                <a:gd name="f34" fmla="+- f23 0 f1"/>
                <a:gd name="f35" fmla="*/ f26 1 2873510"/>
                <a:gd name="f36" fmla="*/ f27 1 1724106"/>
                <a:gd name="f37" fmla="*/ f28 1 2873510"/>
                <a:gd name="f38" fmla="*/ f29 1 1724106"/>
                <a:gd name="f39" fmla="*/ f30 1 2873510"/>
                <a:gd name="f40" fmla="*/ f31 1 2873510"/>
                <a:gd name="f41" fmla="*/ f32 1 1724106"/>
                <a:gd name="f42" fmla="*/ f33 1 172410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873510" h="17241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156082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03839" tIns="103839" rIns="103839" bIns="103839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US" sz="14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El proyecto se dividió en cuatro etapas</a:t>
              </a:r>
              <a:r>
                <a:rPr lang="es-US" sz="12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: </a:t>
              </a:r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D7B57A2C-F05B-A4DA-88D7-596403A8A910}"/>
                </a:ext>
              </a:extLst>
            </p:cNvPr>
            <p:cNvSpPr/>
            <p:nvPr/>
          </p:nvSpPr>
          <p:spPr>
            <a:xfrm rot="7151">
              <a:off x="4067188" y="2305897"/>
              <a:ext cx="614275" cy="7126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4280"/>
                <a:gd name="f7" fmla="val 712630"/>
                <a:gd name="f8" fmla="val 142526"/>
                <a:gd name="f9" fmla="val 307140"/>
                <a:gd name="f10" fmla="val 356315"/>
                <a:gd name="f11" fmla="val 570104"/>
                <a:gd name="f12" fmla="+- 0 0 -90"/>
                <a:gd name="f13" fmla="*/ f3 1 614280"/>
                <a:gd name="f14" fmla="*/ f4 1 712630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614280"/>
                <a:gd name="f23" fmla="*/ f19 1 712630"/>
                <a:gd name="f24" fmla="*/ 0 f20 1"/>
                <a:gd name="f25" fmla="*/ 142526 f19 1"/>
                <a:gd name="f26" fmla="*/ 307140 f20 1"/>
                <a:gd name="f27" fmla="*/ 0 f19 1"/>
                <a:gd name="f28" fmla="*/ 614280 f20 1"/>
                <a:gd name="f29" fmla="*/ 356315 f19 1"/>
                <a:gd name="f30" fmla="*/ 712630 f19 1"/>
                <a:gd name="f31" fmla="*/ 570104 f19 1"/>
                <a:gd name="f32" fmla="+- f21 0 f1"/>
                <a:gd name="f33" fmla="*/ f24 1 614280"/>
                <a:gd name="f34" fmla="*/ f25 1 712630"/>
                <a:gd name="f35" fmla="*/ f26 1 614280"/>
                <a:gd name="f36" fmla="*/ f27 1 712630"/>
                <a:gd name="f37" fmla="*/ f28 1 614280"/>
                <a:gd name="f38" fmla="*/ f29 1 712630"/>
                <a:gd name="f39" fmla="*/ f30 1 712630"/>
                <a:gd name="f40" fmla="*/ f31 1 712630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614280" h="712630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AAB6C1"/>
            </a:solidFill>
            <a:ln cap="flat">
              <a:noFill/>
              <a:prstDash val="solid"/>
            </a:ln>
          </p:spPr>
          <p:txBody>
            <a:bodyPr vert="horz" wrap="square" lIns="0" tIns="142527" rIns="184288" bIns="142527" anchor="ctr" anchorCtr="1" compatLnSpc="1">
              <a:noAutofit/>
            </a:bodyPr>
            <a:lstStyle/>
            <a:p>
              <a:pPr marL="0" marR="0" lvl="0" indent="0" algn="ctr" defTabSz="13334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US" sz="30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B5BCDF19-FACF-52AB-AA70-B39E1C2713F9}"/>
                </a:ext>
              </a:extLst>
            </p:cNvPr>
            <p:cNvSpPr/>
            <p:nvPr/>
          </p:nvSpPr>
          <p:spPr>
            <a:xfrm>
              <a:off x="4971217" y="1804394"/>
              <a:ext cx="2873511" cy="17241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73510"/>
                <a:gd name="f7" fmla="val 1724106"/>
                <a:gd name="f8" fmla="val 172411"/>
                <a:gd name="f9" fmla="val 77191"/>
                <a:gd name="f10" fmla="val 2701099"/>
                <a:gd name="f11" fmla="val 2796319"/>
                <a:gd name="f12" fmla="val 1551695"/>
                <a:gd name="f13" fmla="val 1646915"/>
                <a:gd name="f14" fmla="+- 0 0 -90"/>
                <a:gd name="f15" fmla="*/ f3 1 2873510"/>
                <a:gd name="f16" fmla="*/ f4 1 172410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873510"/>
                <a:gd name="f25" fmla="*/ f21 1 1724106"/>
                <a:gd name="f26" fmla="*/ 0 f22 1"/>
                <a:gd name="f27" fmla="*/ 172411 f21 1"/>
                <a:gd name="f28" fmla="*/ 172411 f22 1"/>
                <a:gd name="f29" fmla="*/ 0 f21 1"/>
                <a:gd name="f30" fmla="*/ 2701099 f22 1"/>
                <a:gd name="f31" fmla="*/ 2873510 f22 1"/>
                <a:gd name="f32" fmla="*/ 1551695 f21 1"/>
                <a:gd name="f33" fmla="*/ 1724106 f21 1"/>
                <a:gd name="f34" fmla="+- f23 0 f1"/>
                <a:gd name="f35" fmla="*/ f26 1 2873510"/>
                <a:gd name="f36" fmla="*/ f27 1 1724106"/>
                <a:gd name="f37" fmla="*/ f28 1 2873510"/>
                <a:gd name="f38" fmla="*/ f29 1 1724106"/>
                <a:gd name="f39" fmla="*/ f30 1 2873510"/>
                <a:gd name="f40" fmla="*/ f31 1 2873510"/>
                <a:gd name="f41" fmla="*/ f32 1 1724106"/>
                <a:gd name="f42" fmla="*/ f33 1 172410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873510" h="17241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156082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03839" tIns="103839" rIns="103839" bIns="103839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US" sz="14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Importación de la base de datos: se utilizó el asistente de importación de MySQL Workbench 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64121A50-1FEF-5F83-BB6A-F4C2E4D23BDC}"/>
                </a:ext>
              </a:extLst>
            </p:cNvPr>
            <p:cNvSpPr/>
            <p:nvPr/>
          </p:nvSpPr>
          <p:spPr>
            <a:xfrm>
              <a:off x="8097597" y="2310131"/>
              <a:ext cx="609182" cy="7126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9184"/>
                <a:gd name="f7" fmla="val 712630"/>
                <a:gd name="f8" fmla="val 142526"/>
                <a:gd name="f9" fmla="val 304592"/>
                <a:gd name="f10" fmla="val 356315"/>
                <a:gd name="f11" fmla="val 570104"/>
                <a:gd name="f12" fmla="+- 0 0 -90"/>
                <a:gd name="f13" fmla="*/ f3 1 609184"/>
                <a:gd name="f14" fmla="*/ f4 1 712630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609184"/>
                <a:gd name="f23" fmla="*/ f19 1 712630"/>
                <a:gd name="f24" fmla="*/ 0 f20 1"/>
                <a:gd name="f25" fmla="*/ 142526 f19 1"/>
                <a:gd name="f26" fmla="*/ 304592 f20 1"/>
                <a:gd name="f27" fmla="*/ 0 f19 1"/>
                <a:gd name="f28" fmla="*/ 609184 f20 1"/>
                <a:gd name="f29" fmla="*/ 356315 f19 1"/>
                <a:gd name="f30" fmla="*/ 712630 f19 1"/>
                <a:gd name="f31" fmla="*/ 570104 f19 1"/>
                <a:gd name="f32" fmla="+- f21 0 f1"/>
                <a:gd name="f33" fmla="*/ f24 1 609184"/>
                <a:gd name="f34" fmla="*/ f25 1 712630"/>
                <a:gd name="f35" fmla="*/ f26 1 609184"/>
                <a:gd name="f36" fmla="*/ f27 1 712630"/>
                <a:gd name="f37" fmla="*/ f28 1 609184"/>
                <a:gd name="f38" fmla="*/ f29 1 712630"/>
                <a:gd name="f39" fmla="*/ f30 1 712630"/>
                <a:gd name="f40" fmla="*/ f31 1 712630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609184" h="712630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AAB6C1"/>
            </a:solidFill>
            <a:ln cap="flat">
              <a:noFill/>
              <a:prstDash val="solid"/>
            </a:ln>
          </p:spPr>
          <p:txBody>
            <a:bodyPr vert="horz" wrap="square" lIns="0" tIns="142527" rIns="182751" bIns="142527" anchor="ctr" anchorCtr="1" compatLnSpc="1">
              <a:noAutofit/>
            </a:bodyPr>
            <a:lstStyle/>
            <a:p>
              <a:pPr marL="0" marR="0" lvl="0" indent="0" algn="ctr" defTabSz="13334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US" sz="30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999227BE-5856-DAA7-8D13-769B88DAC1FF}"/>
                </a:ext>
              </a:extLst>
            </p:cNvPr>
            <p:cNvSpPr/>
            <p:nvPr/>
          </p:nvSpPr>
          <p:spPr>
            <a:xfrm>
              <a:off x="8994138" y="1804394"/>
              <a:ext cx="2873511" cy="17241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73510"/>
                <a:gd name="f7" fmla="val 1724106"/>
                <a:gd name="f8" fmla="val 172411"/>
                <a:gd name="f9" fmla="val 77191"/>
                <a:gd name="f10" fmla="val 2701099"/>
                <a:gd name="f11" fmla="val 2796319"/>
                <a:gd name="f12" fmla="val 1551695"/>
                <a:gd name="f13" fmla="val 1646915"/>
                <a:gd name="f14" fmla="+- 0 0 -90"/>
                <a:gd name="f15" fmla="*/ f3 1 2873510"/>
                <a:gd name="f16" fmla="*/ f4 1 172410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873510"/>
                <a:gd name="f25" fmla="*/ f21 1 1724106"/>
                <a:gd name="f26" fmla="*/ 0 f22 1"/>
                <a:gd name="f27" fmla="*/ 172411 f21 1"/>
                <a:gd name="f28" fmla="*/ 172411 f22 1"/>
                <a:gd name="f29" fmla="*/ 0 f21 1"/>
                <a:gd name="f30" fmla="*/ 2701099 f22 1"/>
                <a:gd name="f31" fmla="*/ 2873510 f22 1"/>
                <a:gd name="f32" fmla="*/ 1551695 f21 1"/>
                <a:gd name="f33" fmla="*/ 1724106 f21 1"/>
                <a:gd name="f34" fmla="+- f23 0 f1"/>
                <a:gd name="f35" fmla="*/ f26 1 2873510"/>
                <a:gd name="f36" fmla="*/ f27 1 1724106"/>
                <a:gd name="f37" fmla="*/ f28 1 2873510"/>
                <a:gd name="f38" fmla="*/ f29 1 1724106"/>
                <a:gd name="f39" fmla="*/ f30 1 2873510"/>
                <a:gd name="f40" fmla="*/ f31 1 2873510"/>
                <a:gd name="f41" fmla="*/ f32 1 1724106"/>
                <a:gd name="f42" fmla="*/ f33 1 172410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873510" h="17241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156082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03839" tIns="103839" rIns="103839" bIns="103839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US" sz="14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Análisis y Depuración de las Tablas de las bases de datos con MYSQL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21E3D36A-BEE7-17A6-A526-2F9D43F77498}"/>
                </a:ext>
              </a:extLst>
            </p:cNvPr>
            <p:cNvSpPr/>
            <p:nvPr/>
          </p:nvSpPr>
          <p:spPr>
            <a:xfrm>
              <a:off x="10074575" y="3781373"/>
              <a:ext cx="712628" cy="6091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9184"/>
                <a:gd name="f7" fmla="val 712630"/>
                <a:gd name="f8" fmla="val 487347"/>
                <a:gd name="f9" fmla="val 356315"/>
                <a:gd name="f10" fmla="val 304592"/>
                <a:gd name="f11" fmla="val 121837"/>
                <a:gd name="f12" fmla="+- 0 0 -90"/>
                <a:gd name="f13" fmla="*/ f3 1 609184"/>
                <a:gd name="f14" fmla="*/ f4 1 712630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609184"/>
                <a:gd name="f23" fmla="*/ f19 1 712630"/>
                <a:gd name="f24" fmla="*/ 0 f20 1"/>
                <a:gd name="f25" fmla="*/ 142526 f19 1"/>
                <a:gd name="f26" fmla="*/ 304592 f20 1"/>
                <a:gd name="f27" fmla="*/ 0 f19 1"/>
                <a:gd name="f28" fmla="*/ 609184 f20 1"/>
                <a:gd name="f29" fmla="*/ 356315 f19 1"/>
                <a:gd name="f30" fmla="*/ 712630 f19 1"/>
                <a:gd name="f31" fmla="*/ 570104 f19 1"/>
                <a:gd name="f32" fmla="+- f21 0 f1"/>
                <a:gd name="f33" fmla="*/ f24 1 609184"/>
                <a:gd name="f34" fmla="*/ f25 1 712630"/>
                <a:gd name="f35" fmla="*/ f26 1 609184"/>
                <a:gd name="f36" fmla="*/ f27 1 712630"/>
                <a:gd name="f37" fmla="*/ f28 1 609184"/>
                <a:gd name="f38" fmla="*/ f29 1 712630"/>
                <a:gd name="f39" fmla="*/ f30 1 712630"/>
                <a:gd name="f40" fmla="*/ f31 1 712630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609184" h="712630">
                  <a:moveTo>
                    <a:pt x="f8" y="f5"/>
                  </a:moveTo>
                  <a:lnTo>
                    <a:pt x="f8" y="f9"/>
                  </a:lnTo>
                  <a:lnTo>
                    <a:pt x="f6" y="f9"/>
                  </a:lnTo>
                  <a:lnTo>
                    <a:pt x="f10" y="f7"/>
                  </a:lnTo>
                  <a:lnTo>
                    <a:pt x="f5" y="f9"/>
                  </a:lnTo>
                  <a:lnTo>
                    <a:pt x="f11" y="f9"/>
                  </a:lnTo>
                  <a:lnTo>
                    <a:pt x="f11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AAB6C1"/>
            </a:solidFill>
            <a:ln cap="flat">
              <a:noFill/>
              <a:prstDash val="solid"/>
            </a:ln>
          </p:spPr>
          <p:txBody>
            <a:bodyPr vert="horz" wrap="square" lIns="142527" tIns="0" rIns="142527" bIns="182751" anchor="ctr" anchorCtr="1" compatLnSpc="1">
              <a:noAutofit/>
            </a:bodyPr>
            <a:lstStyle/>
            <a:p>
              <a:pPr marL="0" marR="0" lvl="0" indent="0" algn="ctr" defTabSz="13334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US" sz="30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44AC3201-CD4A-8F22-E044-F84BF702B0BC}"/>
                </a:ext>
              </a:extLst>
            </p:cNvPr>
            <p:cNvSpPr/>
            <p:nvPr/>
          </p:nvSpPr>
          <p:spPr>
            <a:xfrm>
              <a:off x="8994138" y="4677905"/>
              <a:ext cx="2873511" cy="17241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73510"/>
                <a:gd name="f7" fmla="val 1724106"/>
                <a:gd name="f8" fmla="val 172411"/>
                <a:gd name="f9" fmla="val 77191"/>
                <a:gd name="f10" fmla="val 2701099"/>
                <a:gd name="f11" fmla="val 2796319"/>
                <a:gd name="f12" fmla="val 1551695"/>
                <a:gd name="f13" fmla="val 1646915"/>
                <a:gd name="f14" fmla="+- 0 0 -90"/>
                <a:gd name="f15" fmla="*/ f3 1 2873510"/>
                <a:gd name="f16" fmla="*/ f4 1 172410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873510"/>
                <a:gd name="f25" fmla="*/ f21 1 1724106"/>
                <a:gd name="f26" fmla="*/ 0 f22 1"/>
                <a:gd name="f27" fmla="*/ 172411 f21 1"/>
                <a:gd name="f28" fmla="*/ 172411 f22 1"/>
                <a:gd name="f29" fmla="*/ 0 f21 1"/>
                <a:gd name="f30" fmla="*/ 2701099 f22 1"/>
                <a:gd name="f31" fmla="*/ 2873510 f22 1"/>
                <a:gd name="f32" fmla="*/ 1551695 f21 1"/>
                <a:gd name="f33" fmla="*/ 1724106 f21 1"/>
                <a:gd name="f34" fmla="+- f23 0 f1"/>
                <a:gd name="f35" fmla="*/ f26 1 2873510"/>
                <a:gd name="f36" fmla="*/ f27 1 1724106"/>
                <a:gd name="f37" fmla="*/ f28 1 2873510"/>
                <a:gd name="f38" fmla="*/ f29 1 1724106"/>
                <a:gd name="f39" fmla="*/ f30 1 2873510"/>
                <a:gd name="f40" fmla="*/ f31 1 2873510"/>
                <a:gd name="f41" fmla="*/ f32 1 1724106"/>
                <a:gd name="f42" fmla="*/ f33 1 172410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873510" h="17241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156082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03839" tIns="103839" rIns="103839" bIns="103839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US" sz="14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Conexión y consultas desde Python</a:t>
              </a: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BFC569E-FC2F-2567-2B31-48F14152BF6D}"/>
                </a:ext>
              </a:extLst>
            </p:cNvPr>
            <p:cNvSpPr/>
            <p:nvPr/>
          </p:nvSpPr>
          <p:spPr>
            <a:xfrm>
              <a:off x="8132088" y="5183642"/>
              <a:ext cx="609182" cy="7126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9184"/>
                <a:gd name="f7" fmla="val 712630"/>
                <a:gd name="f8" fmla="val 570104"/>
                <a:gd name="f9" fmla="val 304592"/>
                <a:gd name="f10" fmla="val 356315"/>
                <a:gd name="f11" fmla="val 142526"/>
                <a:gd name="f12" fmla="+- 0 0 -90"/>
                <a:gd name="f13" fmla="*/ f3 1 609184"/>
                <a:gd name="f14" fmla="*/ f4 1 712630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609184"/>
                <a:gd name="f23" fmla="*/ f19 1 712630"/>
                <a:gd name="f24" fmla="*/ 0 f20 1"/>
                <a:gd name="f25" fmla="*/ 142526 f19 1"/>
                <a:gd name="f26" fmla="*/ 304592 f20 1"/>
                <a:gd name="f27" fmla="*/ 0 f19 1"/>
                <a:gd name="f28" fmla="*/ 609184 f20 1"/>
                <a:gd name="f29" fmla="*/ 356315 f19 1"/>
                <a:gd name="f30" fmla="*/ 712630 f19 1"/>
                <a:gd name="f31" fmla="*/ 570104 f19 1"/>
                <a:gd name="f32" fmla="+- f21 0 f1"/>
                <a:gd name="f33" fmla="*/ f24 1 609184"/>
                <a:gd name="f34" fmla="*/ f25 1 712630"/>
                <a:gd name="f35" fmla="*/ f26 1 609184"/>
                <a:gd name="f36" fmla="*/ f27 1 712630"/>
                <a:gd name="f37" fmla="*/ f28 1 609184"/>
                <a:gd name="f38" fmla="*/ f29 1 712630"/>
                <a:gd name="f39" fmla="*/ f30 1 712630"/>
                <a:gd name="f40" fmla="*/ f31 1 712630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609184" h="712630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AAB6C1"/>
            </a:solidFill>
            <a:ln cap="flat">
              <a:noFill/>
              <a:prstDash val="solid"/>
            </a:ln>
          </p:spPr>
          <p:txBody>
            <a:bodyPr vert="horz" wrap="square" lIns="182751" tIns="142527" rIns="0" bIns="142527" anchor="ctr" anchorCtr="1" compatLnSpc="1">
              <a:noAutofit/>
            </a:bodyPr>
            <a:lstStyle/>
            <a:p>
              <a:pPr marL="0" marR="0" lvl="0" indent="0" algn="ctr" defTabSz="13334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3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US" sz="30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267AC39-7DEF-F9F2-1757-1F54688B7835}"/>
                </a:ext>
              </a:extLst>
            </p:cNvPr>
            <p:cNvSpPr/>
            <p:nvPr/>
          </p:nvSpPr>
          <p:spPr>
            <a:xfrm>
              <a:off x="4971217" y="4677905"/>
              <a:ext cx="2873511" cy="17241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73510"/>
                <a:gd name="f7" fmla="val 1724106"/>
                <a:gd name="f8" fmla="val 172411"/>
                <a:gd name="f9" fmla="val 77191"/>
                <a:gd name="f10" fmla="val 2701099"/>
                <a:gd name="f11" fmla="val 2796319"/>
                <a:gd name="f12" fmla="val 1551695"/>
                <a:gd name="f13" fmla="val 1646915"/>
                <a:gd name="f14" fmla="+- 0 0 -90"/>
                <a:gd name="f15" fmla="*/ f3 1 2873510"/>
                <a:gd name="f16" fmla="*/ f4 1 172410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873510"/>
                <a:gd name="f25" fmla="*/ f21 1 1724106"/>
                <a:gd name="f26" fmla="*/ 0 f22 1"/>
                <a:gd name="f27" fmla="*/ 172411 f21 1"/>
                <a:gd name="f28" fmla="*/ 172411 f22 1"/>
                <a:gd name="f29" fmla="*/ 0 f21 1"/>
                <a:gd name="f30" fmla="*/ 2701099 f22 1"/>
                <a:gd name="f31" fmla="*/ 2873510 f22 1"/>
                <a:gd name="f32" fmla="*/ 1551695 f21 1"/>
                <a:gd name="f33" fmla="*/ 1724106 f21 1"/>
                <a:gd name="f34" fmla="+- f23 0 f1"/>
                <a:gd name="f35" fmla="*/ f26 1 2873510"/>
                <a:gd name="f36" fmla="*/ f27 1 1724106"/>
                <a:gd name="f37" fmla="*/ f28 1 2873510"/>
                <a:gd name="f38" fmla="*/ f29 1 1724106"/>
                <a:gd name="f39" fmla="*/ f30 1 2873510"/>
                <a:gd name="f40" fmla="*/ f31 1 2873510"/>
                <a:gd name="f41" fmla="*/ f32 1 1724106"/>
                <a:gd name="f42" fmla="*/ f33 1 172410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873510" h="17241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156082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6213" tIns="96213" rIns="96213" bIns="96213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US" sz="12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Se realizó un análisis estadístico de los principales datos de cada tabla visualizados a través de la herramienta de Power BI</a:t>
              </a:r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0DD1-89E3-AD0B-888B-E295F7C8C9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77883" y="371475"/>
            <a:ext cx="8448260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Análisis de la Población y Ciudades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802D4392-1C8D-32AD-54AE-D9EDF659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578A7D15-9997-A71C-ED38-C6604AB5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5F9A0BC-E3FA-A2EA-2CC2-E1D6DA035357}"/>
              </a:ext>
            </a:extLst>
          </p:cNvPr>
          <p:cNvSpPr/>
          <p:nvPr/>
        </p:nvSpPr>
        <p:spPr>
          <a:xfrm>
            <a:off x="149092" y="2460010"/>
            <a:ext cx="7414586" cy="286231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Mercados de mayor alcance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China, India, Estados Unidos y Brasil concentran gran cantidad de población.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Zonas con alta vulnerabilidad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Países como Nigeria, Egipto, Etiopía o Congo, aunque con menor población que los gigantes asiáticos, enfrentan mayores desafíos en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PIB per cápita y esperanza de vida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Oportunidades estratégicas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América Latina (México y Brasil principalmente) ofrece combinación de idioma común (español/portugués), cercanía cultural y gran población.</a:t>
            </a:r>
          </a:p>
        </p:txBody>
      </p:sp>
      <p:pic>
        <p:nvPicPr>
          <p:cNvPr id="6" name="Imagen 12">
            <a:extLst>
              <a:ext uri="{FF2B5EF4-FFF2-40B4-BE49-F238E27FC236}">
                <a16:creationId xmlns:a16="http://schemas.microsoft.com/office/drawing/2014/main" id="{7B45F419-D5C0-8604-52FD-858F8FAE5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525" y="1757129"/>
            <a:ext cx="4618378" cy="44150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947A-F719-D928-0C88-129180FB4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77883" y="371475"/>
            <a:ext cx="8448260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Análisis de Idiomas Oficiales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DAD66FCC-FFAD-215F-D63A-D6EC7659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15F77EE1-CB56-81D2-EDD8-0B25DCAC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4C58A48-6EAD-6439-2B23-971D8B52C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133" y="2477557"/>
            <a:ext cx="3112690" cy="23856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uadroTexto 9">
            <a:extLst>
              <a:ext uri="{FF2B5EF4-FFF2-40B4-BE49-F238E27FC236}">
                <a16:creationId xmlns:a16="http://schemas.microsoft.com/office/drawing/2014/main" id="{8DD2EB1B-9DD7-7791-DD25-F6D6E09A8898}"/>
              </a:ext>
            </a:extLst>
          </p:cNvPr>
          <p:cNvSpPr txBox="1"/>
          <p:nvPr/>
        </p:nvSpPr>
        <p:spPr>
          <a:xfrm>
            <a:off x="514350" y="2003212"/>
            <a:ext cx="8212208" cy="36724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just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18"/>
              <a:buChar char=""/>
              <a:tabLst>
                <a:tab pos="4572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El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multilingüismo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 es un rasgo característico de África y Asia, mientras que en Europa y América se observa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menor diversidad, pero mayor alcance global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 de ciertos idiomas.</a:t>
            </a:r>
          </a:p>
          <a:p>
            <a:pPr marL="0" marR="0" lvl="0" indent="0" algn="just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ptos" pitchFamily="34"/>
              <a:ea typeface="Aptos" pitchFamily="34"/>
              <a:cs typeface="Times New Roman" pitchFamily="18"/>
            </a:endParaRPr>
          </a:p>
          <a:p>
            <a:pPr marL="342900" marR="0" lvl="0" indent="-342900" algn="just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18"/>
              <a:buChar char=""/>
              <a:tabLst>
                <a:tab pos="4572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En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Sudamérica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, a pesar del dominio del español y portugués, la persistencia de lenguas indígenas muestra la importancia de la identidad cultural y la diversidad histórica.</a:t>
            </a:r>
          </a:p>
          <a:p>
            <a:pPr marL="0" marR="0" lvl="0" indent="0" algn="just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ptos" pitchFamily="34"/>
              <a:ea typeface="Aptos" pitchFamily="34"/>
              <a:cs typeface="Times New Roman" pitchFamily="18"/>
            </a:endParaRPr>
          </a:p>
          <a:p>
            <a:pPr marL="342900" marR="0" lvl="0" indent="-342900" algn="just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18"/>
              <a:buChar char=""/>
              <a:tabLst>
                <a:tab pos="4572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El idioma no solo es una herramienta de comunicación, sino también un </a:t>
            </a: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indicador de identidad, historia colonial y diversidad cultural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bg>
      <p:bgPr>
        <a:gradFill>
          <a:gsLst>
            <a:gs pos="0">
              <a:srgbClr val="33CCCC">
                <a:alpha val="10000"/>
              </a:srgbClr>
            </a:gs>
            <a:gs pos="100000">
              <a:srgbClr val="33CCCC">
                <a:alpha val="51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0007F-0B7F-05B6-1C21-FC272321FB8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0200" y="629884"/>
            <a:ext cx="8885581" cy="847557"/>
          </a:xfrm>
        </p:spPr>
        <p:txBody>
          <a:bodyPr>
            <a:noAutofit/>
          </a:bodyPr>
          <a:lstStyle/>
          <a:p>
            <a:pPr lvl="0"/>
            <a:r>
              <a:rPr lang="es-ES" sz="4400"/>
              <a:t>Esperanza de Vida y Correlación</a:t>
            </a:r>
            <a:br>
              <a:rPr lang="es-ES" sz="4400"/>
            </a:br>
            <a:r>
              <a:rPr lang="es-ES" sz="4400"/>
              <a:t> con el PIB</a:t>
            </a:r>
            <a:endParaRPr lang="es-US" sz="4400"/>
          </a:p>
        </p:txBody>
      </p:sp>
      <p:pic>
        <p:nvPicPr>
          <p:cNvPr id="3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305CED9D-0E11-ABC2-4B8B-2FA964BC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796" cy="1354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38F3EDCD-92E4-A1E1-04AB-A8DFEF39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796" cy="14477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1242D03C-8ED1-2FBB-0894-0B3CE5B93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702" y="1477450"/>
            <a:ext cx="3629409" cy="26373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D9228E1-16A5-7277-9F11-809DFF0BB2E0}"/>
              </a:ext>
            </a:extLst>
          </p:cNvPr>
          <p:cNvSpPr/>
          <p:nvPr/>
        </p:nvSpPr>
        <p:spPr>
          <a:xfrm>
            <a:off x="367186" y="2163205"/>
            <a:ext cx="8080516" cy="286231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Alta densidad poblacional (Asia y África)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Países como India, Bangladesh, Nigeria → prioridad para proyectos por concentración de población vulnerable.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Gran superficie con población baja (Canadá, Rusia, Australia)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poco relevantes para asistencia directa, pero pueden ser aliados estratégicos en financiamiento y cooperación internacional.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Latinoamérica (ej. Brasil, México)</a:t>
            </a:r>
            <a:r>
              <a:rPr lang="es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: combinan extensión y población significativa → buenas oportunidades por idioma común y cercanía cultural.</a:t>
            </a: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9E935DB9-1752-175A-EC98-F0D57EF2BBBF}"/>
              </a:ext>
            </a:extLst>
          </p:cNvPr>
          <p:cNvSpPr txBox="1"/>
          <p:nvPr/>
        </p:nvSpPr>
        <p:spPr>
          <a:xfrm>
            <a:off x="2015154" y="5380549"/>
            <a:ext cx="907691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Esto confirma que la ONG debe priorizar países </a:t>
            </a: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con alta densidad poblacional y grandes necesidades sociales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(Asia y África), mientras que los de gran superficie y baja densidad deben considerarse como </a:t>
            </a: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socios estratégicos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y no como foco directo de intervención.</a:t>
            </a:r>
            <a:endParaRPr lang="es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1310</Words>
  <Application>Microsoft Office PowerPoint</Application>
  <PresentationFormat>Panorámica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Symbol</vt:lpstr>
      <vt:lpstr>Tema de Office</vt:lpstr>
      <vt:lpstr>Análisis Demográfico, Económico y Social</vt:lpstr>
      <vt:lpstr>Puntos a Tratar:</vt:lpstr>
      <vt:lpstr>Introducción y Problemática</vt:lpstr>
      <vt:lpstr>Objetivos</vt:lpstr>
      <vt:lpstr>Análisis Estratégico de los Objetivos</vt:lpstr>
      <vt:lpstr>Metodología</vt:lpstr>
      <vt:lpstr>Análisis de la Población y Ciudades</vt:lpstr>
      <vt:lpstr>Análisis de Idiomas Oficiales</vt:lpstr>
      <vt:lpstr>Esperanza de Vida y Correlación  con el PIB</vt:lpstr>
      <vt:lpstr>Esperanza de Vida y Correlación  con el PIB</vt:lpstr>
      <vt:lpstr>Propuesta </vt:lpstr>
      <vt:lpstr>Justificación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francy alejos</dc:creator>
  <cp:lastModifiedBy>francy alejos</cp:lastModifiedBy>
  <cp:revision>9</cp:revision>
  <dcterms:created xsi:type="dcterms:W3CDTF">2025-08-31T09:17:28Z</dcterms:created>
  <dcterms:modified xsi:type="dcterms:W3CDTF">2025-08-31T15:04:22Z</dcterms:modified>
</cp:coreProperties>
</file>