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C6D3B0-2B98-4FDD-ACFD-FDA40C3580FC}">
  <a:tblStyle styleId="{F3C6D3B0-2B98-4FDD-ACFD-FDA40C3580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16e50e5f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16e50e5f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16e50e5f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16e50e5f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16e50e5f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16e50e5f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16e50e5f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16e50e5f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16e50e5f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16e50e5f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1d85a65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1d85a65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16e50e5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16e50e5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16e50e5f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16e50e5f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16e50e5f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16e50e5f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16e50e5f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16e50e5f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16e50e5f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16e50e5f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1aa3829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1aa3829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16e50e5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16e50e5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16e50e5f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16e50e5f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mNGS study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report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700" y="848125"/>
            <a:ext cx="5316250" cy="36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25" y="1570300"/>
            <a:ext cx="3338125" cy="19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525" y="913266"/>
            <a:ext cx="5597476" cy="3419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97525"/>
            <a:ext cx="3351076" cy="220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25" y="892738"/>
            <a:ext cx="5238775" cy="36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50" y="1191450"/>
            <a:ext cx="3567875" cy="3038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650" y="832787"/>
            <a:ext cx="4284925" cy="36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450" y="900825"/>
            <a:ext cx="3906225" cy="31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4294967295" type="ctrTitle"/>
          </p:nvPr>
        </p:nvSpPr>
        <p:spPr>
          <a:xfrm>
            <a:off x="170781" y="168650"/>
            <a:ext cx="20937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61" name="Google Shape;161;p26"/>
          <p:cNvSpPr txBox="1"/>
          <p:nvPr>
            <p:ph idx="4294967295" type="subTitle"/>
          </p:nvPr>
        </p:nvSpPr>
        <p:spPr>
          <a:xfrm>
            <a:off x="547200" y="727500"/>
            <a:ext cx="8520600" cy="3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Right direction?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Statistics?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 biases in gene expression levels/copy number?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Improvement?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Human reads processing (differential gene expression)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Taxa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213052" y="1101926"/>
            <a:ext cx="280326" cy="2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4294967295" type="ctrTitle"/>
          </p:nvPr>
        </p:nvSpPr>
        <p:spPr>
          <a:xfrm>
            <a:off x="7003331" y="4488125"/>
            <a:ext cx="20937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Salamat po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ctrTitle"/>
          </p:nvPr>
        </p:nvSpPr>
        <p:spPr>
          <a:xfrm>
            <a:off x="223631" y="218800"/>
            <a:ext cx="20937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990625" y="72700"/>
            <a:ext cx="13653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Raw Files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2" name="Google Shape;62;p14"/>
          <p:cNvCxnSpPr>
            <a:stCxn id="61" idx="2"/>
            <a:endCxn id="63" idx="0"/>
          </p:cNvCxnSpPr>
          <p:nvPr/>
        </p:nvCxnSpPr>
        <p:spPr>
          <a:xfrm>
            <a:off x="4673275" y="574600"/>
            <a:ext cx="21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4"/>
          <p:cNvSpPr/>
          <p:nvPr/>
        </p:nvSpPr>
        <p:spPr>
          <a:xfrm>
            <a:off x="4121575" y="973600"/>
            <a:ext cx="1107600" cy="3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fastp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4" name="Google Shape;64;p14"/>
          <p:cNvCxnSpPr>
            <a:stCxn id="63" idx="1"/>
          </p:cNvCxnSpPr>
          <p:nvPr/>
        </p:nvCxnSpPr>
        <p:spPr>
          <a:xfrm rot="10800000">
            <a:off x="2907475" y="1158550"/>
            <a:ext cx="121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>
            <a:off x="5334475" y="1924300"/>
            <a:ext cx="12228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/>
          <p:nvPr/>
        </p:nvSpPr>
        <p:spPr>
          <a:xfrm>
            <a:off x="1804850" y="973600"/>
            <a:ext cx="1107600" cy="3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virstrain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7" name="Google Shape;67;p14"/>
          <p:cNvCxnSpPr>
            <a:endCxn id="68" idx="0"/>
          </p:cNvCxnSpPr>
          <p:nvPr/>
        </p:nvCxnSpPr>
        <p:spPr>
          <a:xfrm>
            <a:off x="4673275" y="1343500"/>
            <a:ext cx="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/>
          <p:nvPr/>
        </p:nvSpPr>
        <p:spPr>
          <a:xfrm>
            <a:off x="4012075" y="1742500"/>
            <a:ext cx="1322400" cy="3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kraken2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557275" y="1742500"/>
            <a:ext cx="1572900" cy="3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kraken-biom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2356550" y="1343500"/>
            <a:ext cx="420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/>
          <p:nvPr/>
        </p:nvSpPr>
        <p:spPr>
          <a:xfrm>
            <a:off x="1827800" y="1590100"/>
            <a:ext cx="1107600" cy="5019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-update metadata</a:t>
            </a:r>
            <a:endParaRPr/>
          </a:p>
        </p:txBody>
      </p:sp>
      <p:cxnSp>
        <p:nvCxnSpPr>
          <p:cNvPr id="72" name="Google Shape;72;p14"/>
          <p:cNvCxnSpPr/>
          <p:nvPr/>
        </p:nvCxnSpPr>
        <p:spPr>
          <a:xfrm flipH="1">
            <a:off x="4668775" y="2112400"/>
            <a:ext cx="450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/>
          <p:nvPr/>
        </p:nvSpPr>
        <p:spPr>
          <a:xfrm>
            <a:off x="3921025" y="2494600"/>
            <a:ext cx="1500000" cy="3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recentrifuge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6488725" y="2359000"/>
            <a:ext cx="1710000" cy="5019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-extract taxonomy table</a:t>
            </a:r>
            <a:endParaRPr/>
          </a:p>
        </p:txBody>
      </p:sp>
      <p:cxnSp>
        <p:nvCxnSpPr>
          <p:cNvPr id="75" name="Google Shape;75;p14"/>
          <p:cNvCxnSpPr/>
          <p:nvPr/>
        </p:nvCxnSpPr>
        <p:spPr>
          <a:xfrm>
            <a:off x="7341625" y="2112400"/>
            <a:ext cx="420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/>
          <p:nvPr/>
        </p:nvSpPr>
        <p:spPr>
          <a:xfrm>
            <a:off x="3921025" y="3111100"/>
            <a:ext cx="1500000" cy="4608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-extract filtered reads</a:t>
            </a:r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4668925" y="2864500"/>
            <a:ext cx="420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71" idx="2"/>
          </p:cNvCxnSpPr>
          <p:nvPr/>
        </p:nvCxnSpPr>
        <p:spPr>
          <a:xfrm>
            <a:off x="2381600" y="2092000"/>
            <a:ext cx="6000" cy="17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>
            <a:stCxn id="76" idx="2"/>
          </p:cNvCxnSpPr>
          <p:nvPr/>
        </p:nvCxnSpPr>
        <p:spPr>
          <a:xfrm flipH="1">
            <a:off x="4668925" y="3571900"/>
            <a:ext cx="210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>
            <a:stCxn id="74" idx="2"/>
          </p:cNvCxnSpPr>
          <p:nvPr/>
        </p:nvCxnSpPr>
        <p:spPr>
          <a:xfrm>
            <a:off x="7343725" y="2860900"/>
            <a:ext cx="11400" cy="9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>
            <a:off x="2387600" y="3818500"/>
            <a:ext cx="49674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/>
          <p:nvPr/>
        </p:nvCxnSpPr>
        <p:spPr>
          <a:xfrm>
            <a:off x="4667875" y="3818500"/>
            <a:ext cx="420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4"/>
          <p:cNvSpPr/>
          <p:nvPr/>
        </p:nvSpPr>
        <p:spPr>
          <a:xfrm>
            <a:off x="3923275" y="4082800"/>
            <a:ext cx="1500000" cy="3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phyloseq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84" name="Google Shape;84;p14"/>
          <p:cNvCxnSpPr>
            <a:stCxn id="83" idx="2"/>
            <a:endCxn id="85" idx="0"/>
          </p:cNvCxnSpPr>
          <p:nvPr/>
        </p:nvCxnSpPr>
        <p:spPr>
          <a:xfrm>
            <a:off x="4673275" y="4452700"/>
            <a:ext cx="21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4"/>
          <p:cNvSpPr/>
          <p:nvPr/>
        </p:nvSpPr>
        <p:spPr>
          <a:xfrm>
            <a:off x="2229475" y="4632100"/>
            <a:ext cx="4891800" cy="3822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-normalization, diversity analysis, taxonomic visualization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idx="4294967295" type="ctrTitle"/>
          </p:nvPr>
        </p:nvSpPr>
        <p:spPr>
          <a:xfrm>
            <a:off x="170781" y="168650"/>
            <a:ext cx="20937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</a:t>
            </a:r>
            <a:endParaRPr/>
          </a:p>
        </p:txBody>
      </p:sp>
      <p:sp>
        <p:nvSpPr>
          <p:cNvPr id="91" name="Google Shape;91;p15"/>
          <p:cNvSpPr txBox="1"/>
          <p:nvPr>
            <p:ph idx="4294967295" type="subTitle"/>
          </p:nvPr>
        </p:nvSpPr>
        <p:spPr>
          <a:xfrm>
            <a:off x="623400" y="651300"/>
            <a:ext cx="85206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From original metadata, n = 143 </a:t>
            </a:r>
            <a:r>
              <a:rPr lang="en" sz="1500"/>
              <a:t>(based on rt-pcr - positive = 70, negative = 73)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Samples with raw sequences, n = 110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From samples with raw sequences,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Positive according to virstrain - n = 39 (not aligned with rt-pcr results)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for this initial analysis, n = 75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Positive = 39 (all positive in virstrain)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Negative = 36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</a:t>
            </a:r>
            <a:r>
              <a:rPr lang="en"/>
              <a:t>emoved samples with low reads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Notes:</a:t>
            </a:r>
            <a:br>
              <a:rPr lang="en"/>
            </a:br>
            <a:r>
              <a:rPr lang="en"/>
              <a:t>- no sample size computations performed (in the process of understanding how this works       )</a:t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825552" y="4472076"/>
            <a:ext cx="280326" cy="2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6"/>
          <p:cNvGraphicFramePr/>
          <p:nvPr/>
        </p:nvGraphicFramePr>
        <p:xfrm>
          <a:off x="366763" y="14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{F3C6D3B0-2B98-4FDD-ACFD-FDA40C3580FC}</a:tableStyleId>
              </a:tblPr>
              <a:tblGrid>
                <a:gridCol w="672525"/>
                <a:gridCol w="539475"/>
                <a:gridCol w="519000"/>
                <a:gridCol w="768475"/>
                <a:gridCol w="739075"/>
                <a:gridCol w="919225"/>
                <a:gridCol w="1153450"/>
                <a:gridCol w="1071575"/>
                <a:gridCol w="665850"/>
                <a:gridCol w="720550"/>
                <a:gridCol w="641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LAB ID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AGE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SEX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DRU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Symptoms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DATE OF ONSET OF ILLNESS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DATE OF COLLECTION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TIME OF COLLECTION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TEST DONE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DATE TESTED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RESULT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72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COV20-99705</a:t>
                      </a:r>
                      <a:endParaRPr sz="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80</a:t>
                      </a:r>
                      <a:endParaRPr sz="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</a:t>
                      </a:r>
                      <a:endParaRPr sz="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ADVENTIST MEDICAL CENTER MANILA</a:t>
                      </a:r>
                      <a:endParaRPr sz="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MISSING</a:t>
                      </a:r>
                      <a:endParaRPr sz="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15/05/2020</a:t>
                      </a:r>
                      <a:endParaRPr sz="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06/09/2020</a:t>
                      </a:r>
                      <a:endParaRPr sz="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10:45:00</a:t>
                      </a:r>
                      <a:endParaRPr sz="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SARS-CoV-2 RT-PCR</a:t>
                      </a:r>
                      <a:endParaRPr sz="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06/10/2020</a:t>
                      </a:r>
                      <a:endParaRPr sz="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Viral RNA detected</a:t>
                      </a:r>
                      <a:endParaRPr sz="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COV20-366040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MALIBAY HEALTH CENTER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MISSING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12/01/2020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09:30:00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SARS-CoV-2 RT-PCR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12/03/2020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</a:t>
                      </a:r>
                      <a:r>
                        <a:rPr lang="en" sz="800"/>
                        <a:t>iral RNA not detected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" name="Google Shape;98;p16"/>
          <p:cNvSpPr txBox="1"/>
          <p:nvPr>
            <p:ph idx="4294967295" type="ctrTitle"/>
          </p:nvPr>
        </p:nvSpPr>
        <p:spPr>
          <a:xfrm>
            <a:off x="223598" y="526300"/>
            <a:ext cx="28776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content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4294967295" type="ctrTitle"/>
          </p:nvPr>
        </p:nvSpPr>
        <p:spPr>
          <a:xfrm>
            <a:off x="63775" y="23850"/>
            <a:ext cx="14313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Read counts per sample</a:t>
            </a:r>
            <a:endParaRPr sz="1720"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838" y="2732900"/>
            <a:ext cx="7506924" cy="20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125" y="4907725"/>
            <a:ext cx="4461100" cy="192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1800" y="0"/>
            <a:ext cx="6898501" cy="265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850" y="2571750"/>
            <a:ext cx="4887900" cy="276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4800" y="211700"/>
            <a:ext cx="4282008" cy="236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2964" y="2475727"/>
            <a:ext cx="6306117" cy="1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525" y="1085725"/>
            <a:ext cx="4092149" cy="28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75" y="1041700"/>
            <a:ext cx="4719120" cy="28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285" y="3279500"/>
            <a:ext cx="5705424" cy="18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0"/>
            <a:ext cx="8839199" cy="32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050" y="676425"/>
            <a:ext cx="5208951" cy="36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24938"/>
            <a:ext cx="3630250" cy="2093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