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  <p:sldId id="261" r:id="rId6"/>
    <p:sldId id="256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1D6D-19D0-4D21-AA5C-FF9B74262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3343E-B702-4844-93D1-5A725D049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4A54-73BA-4AE8-B96F-661A075D9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9B8C-8881-4122-B630-E8F312B87BA2}" type="datetimeFigureOut">
              <a:rPr lang="es-CO" smtClean="0"/>
              <a:t>20/08/2020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61846-9ED0-43CA-A4FE-279C98FF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EC48F-CB1D-4479-ABDD-5D502F646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A8F0-6680-44B3-B2DE-74CEEEF09FF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934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4E0F-A633-46E7-976D-AF606C4C8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0EE1E-92A3-441D-8D96-3B39D60B3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4370C-3C9E-47A1-ACD5-A2C24AC47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9B8C-8881-4122-B630-E8F312B87BA2}" type="datetimeFigureOut">
              <a:rPr lang="es-CO" smtClean="0"/>
              <a:t>20/08/2020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FCB47-623F-411F-93B1-33AE09E5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A0096-FDEB-47C9-B370-65B80A4A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A8F0-6680-44B3-B2DE-74CEEEF09FF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825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F9111-E0D4-4144-8814-B09F5E96B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0CF5C-C1B3-4797-94FC-BDDB0F871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EC95B-C6AF-4126-B96F-A93CB22C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9B8C-8881-4122-B630-E8F312B87BA2}" type="datetimeFigureOut">
              <a:rPr lang="es-CO" smtClean="0"/>
              <a:t>20/08/2020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2998E-5E81-44C5-87A0-06E1270A8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08998-5373-42AD-BF62-147BF38E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A8F0-6680-44B3-B2DE-74CEEEF09FF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962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C7F7C-55B5-48A3-AE2C-096EB435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8BF87-765F-46C7-8433-F98E0941E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224E4-B728-4A46-90EF-E0A46A98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9B8C-8881-4122-B630-E8F312B87BA2}" type="datetimeFigureOut">
              <a:rPr lang="es-CO" smtClean="0"/>
              <a:t>20/08/2020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DFB36-7392-4FDD-8572-4419C2BE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13147-DD9A-4723-B078-92F837A2A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A8F0-6680-44B3-B2DE-74CEEEF09FF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260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AE59-C7C9-4CBC-BEA9-79180924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51A29-EBB4-4079-86BE-6FF21CD98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6F7DA-9891-42B8-A707-DE1906540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9B8C-8881-4122-B630-E8F312B87BA2}" type="datetimeFigureOut">
              <a:rPr lang="es-CO" smtClean="0"/>
              <a:t>20/08/2020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CE2DB-5EC0-4114-B85B-B2AEA2905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C85CD-DD81-4491-B86B-FB091C4B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A8F0-6680-44B3-B2DE-74CEEEF09FF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983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459B-06B3-4E7E-9410-CE232656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3350A-9B41-4287-947D-EF842CD72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4AC66-989C-40B1-9A3A-D2ED9B797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44BC9-35D0-4877-ACEA-C31BA4BD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9B8C-8881-4122-B630-E8F312B87BA2}" type="datetimeFigureOut">
              <a:rPr lang="es-CO" smtClean="0"/>
              <a:t>20/08/2020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AF786-D10F-46A5-AAB2-31828F4FC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C7872-2217-4458-B61D-05E6CEDF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A8F0-6680-44B3-B2DE-74CEEEF09FF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484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1083-B549-4531-80D5-7E74EF7D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AE2C5-0536-42A7-99CD-A4E08D647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6F689-543E-4374-9815-5C0619E26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EE7A5E-04D3-4D70-9963-A479081AC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95517-2053-4921-B033-E5104330C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F4C228-4721-4C82-8F7A-03A3E852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9B8C-8881-4122-B630-E8F312B87BA2}" type="datetimeFigureOut">
              <a:rPr lang="es-CO" smtClean="0"/>
              <a:t>20/08/2020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7E662-C680-4602-9E98-89AC06B0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48496D-5813-4FCE-8819-A99C58758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A8F0-6680-44B3-B2DE-74CEEEF09FF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388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F9BC-C8A5-4AC9-9616-3777E3360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7082E-579F-4CD9-8887-5807D8E11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9B8C-8881-4122-B630-E8F312B87BA2}" type="datetimeFigureOut">
              <a:rPr lang="es-CO" smtClean="0"/>
              <a:t>20/08/2020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A7027A-7DA1-4F5E-9AA1-AC6C86B5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4EF52-466A-4D09-8CA7-CFE83B2B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A8F0-6680-44B3-B2DE-74CEEEF09FF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54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8518B4-FF82-41AF-A570-E1A90377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9B8C-8881-4122-B630-E8F312B87BA2}" type="datetimeFigureOut">
              <a:rPr lang="es-CO" smtClean="0"/>
              <a:t>20/08/2020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1A174-B35C-4C21-BDF3-F9920816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A0270-BF4B-4887-AC54-3A38894A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A8F0-6680-44B3-B2DE-74CEEEF09FF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934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F355-7C86-478D-AA4E-6E1B81116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05E09-CF36-49FD-9FB2-4A119F928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18721-9552-42B2-8EB4-53EDF1133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B1FAE-A867-4682-BCD0-FBD1C182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9B8C-8881-4122-B630-E8F312B87BA2}" type="datetimeFigureOut">
              <a:rPr lang="es-CO" smtClean="0"/>
              <a:t>20/08/2020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6815C-B6F6-4BE2-8755-9A19382B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BF6D9-7A56-4B07-94A0-87E4BB39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A8F0-6680-44B3-B2DE-74CEEEF09FF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003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EA4A-D26C-4F6F-9CD9-898E2B9B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44403-6CDD-4599-9BAB-73BAE15DD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A4E87-2CCA-4398-B863-65BB1C00E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C32A1-D10D-4779-B7D9-2B32ED75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9B8C-8881-4122-B630-E8F312B87BA2}" type="datetimeFigureOut">
              <a:rPr lang="es-CO" smtClean="0"/>
              <a:t>20/08/2020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6123E-6AEB-46B6-AEF4-B4C2325C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FD4FC-8226-4F2E-B990-9C933FB76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A8F0-6680-44B3-B2DE-74CEEEF09FF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81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C1EEF-0E16-4861-979C-95FFE0C1E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77B0D-6383-4306-951E-B3B61647E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BB30C-EC4C-4A75-9A4C-F11400059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79B8C-8881-4122-B630-E8F312B87BA2}" type="datetimeFigureOut">
              <a:rPr lang="es-CO" smtClean="0"/>
              <a:t>20/08/2020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D925E-FD5B-4AF9-A56F-77F2AB691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FE76A-BC62-49CE-93EA-C619D5D3C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2A8F0-6680-44B3-B2DE-74CEEEF09FF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149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97F79707-DC46-4139-90C6-F889961D6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60" y="692456"/>
            <a:ext cx="11615892" cy="508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5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AE722B-A7E0-4855-ADD6-43DFEB146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24" y="1771297"/>
            <a:ext cx="6588367" cy="37229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3E215A-3B68-4FBC-A1BD-9A6D7A94C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185" y="1771297"/>
            <a:ext cx="2202287" cy="39022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75DB93-1F59-4BD9-8B6A-A0DDCE4026A4}"/>
              </a:ext>
            </a:extLst>
          </p:cNvPr>
          <p:cNvSpPr txBox="1"/>
          <p:nvPr/>
        </p:nvSpPr>
        <p:spPr>
          <a:xfrm>
            <a:off x="887767" y="6143348"/>
            <a:ext cx="190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= 1000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8238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>
            <a:extLst>
              <a:ext uri="{FF2B5EF4-FFF2-40B4-BE49-F238E27FC236}">
                <a16:creationId xmlns:a16="http://schemas.microsoft.com/office/drawing/2014/main" id="{EB35ABFE-B625-4F78-8290-74F995C227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4171EEC3-C3B3-40D4-865E-3057EEADEA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C0D81-16B0-40E1-8DEF-182DB291D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248" y="1616535"/>
            <a:ext cx="6183177" cy="34939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5D9DE5-F2CC-4B59-85F7-0A58CA513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952" y="1699538"/>
            <a:ext cx="2112885" cy="50097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D3C603-70CC-4A7A-8D72-CCECC75B8B4E}"/>
              </a:ext>
            </a:extLst>
          </p:cNvPr>
          <p:cNvSpPr txBox="1"/>
          <p:nvPr/>
        </p:nvSpPr>
        <p:spPr>
          <a:xfrm>
            <a:off x="887767" y="6143348"/>
            <a:ext cx="211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= 1000000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7972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FCCD24-E13C-4CAB-A5BF-B6596E4A78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658" b="92640"/>
          <a:stretch/>
        </p:blipFill>
        <p:spPr>
          <a:xfrm>
            <a:off x="1788482" y="1518251"/>
            <a:ext cx="3886619" cy="3283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82BDE6-5935-4052-93BC-62C3DCE790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703" b="90957"/>
          <a:stretch/>
        </p:blipFill>
        <p:spPr>
          <a:xfrm>
            <a:off x="6495495" y="1466857"/>
            <a:ext cx="3868041" cy="4310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A94419-3F32-4A6A-AA18-0FA4BBE4F5C1}"/>
              </a:ext>
            </a:extLst>
          </p:cNvPr>
          <p:cNvSpPr txBox="1"/>
          <p:nvPr/>
        </p:nvSpPr>
        <p:spPr>
          <a:xfrm>
            <a:off x="5027722" y="3650378"/>
            <a:ext cx="21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Aligned by Mummer</a:t>
            </a:r>
            <a:endParaRPr lang="es-CO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F607FC-4C64-4DFD-8589-2FEDBFBF9428}"/>
              </a:ext>
            </a:extLst>
          </p:cNvPr>
          <p:cNvCxnSpPr>
            <a:cxnSpLocks/>
          </p:cNvCxnSpPr>
          <p:nvPr/>
        </p:nvCxnSpPr>
        <p:spPr>
          <a:xfrm>
            <a:off x="4394447" y="2041864"/>
            <a:ext cx="1029810" cy="148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2EC496-F120-424D-A3B9-5E56FC0C9E13}"/>
              </a:ext>
            </a:extLst>
          </p:cNvPr>
          <p:cNvCxnSpPr>
            <a:cxnSpLocks/>
          </p:cNvCxnSpPr>
          <p:nvPr/>
        </p:nvCxnSpPr>
        <p:spPr>
          <a:xfrm flipH="1">
            <a:off x="6782540" y="1990667"/>
            <a:ext cx="1028332" cy="1541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554DA67-1807-46A2-B1E6-3AA43E1F7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675" y="4420862"/>
            <a:ext cx="7572777" cy="202842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D271CCC-9F84-4078-AAFB-EEF76B2478D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519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Now, to compare genomes we need to use references coords  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2502049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A7D6C31-D94F-47A9-8280-319D6F1B4160}"/>
              </a:ext>
            </a:extLst>
          </p:cNvPr>
          <p:cNvSpPr/>
          <p:nvPr/>
        </p:nvSpPr>
        <p:spPr>
          <a:xfrm>
            <a:off x="10847521" y="3429000"/>
            <a:ext cx="1016005" cy="16619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36E67-B57A-4C9C-931D-5B45AF510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58" y="-33096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How use these </a:t>
            </a:r>
            <a:r>
              <a:rPr lang="en-US" sz="3200" dirty="0" err="1"/>
              <a:t>coords</a:t>
            </a:r>
            <a:r>
              <a:rPr lang="en-US" sz="3200" dirty="0"/>
              <a:t>?</a:t>
            </a:r>
            <a:endParaRPr lang="es-CO" sz="3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45B6F90-2E0C-4D47-B679-A2AA0F7B8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8846"/>
              </p:ext>
            </p:extLst>
          </p:nvPr>
        </p:nvGraphicFramePr>
        <p:xfrm>
          <a:off x="6688829" y="674213"/>
          <a:ext cx="152794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466">
                  <a:extLst>
                    <a:ext uri="{9D8B030D-6E8A-4147-A177-3AD203B41FA5}">
                      <a16:colId xmlns:a16="http://schemas.microsoft.com/office/drawing/2014/main" val="3146847"/>
                    </a:ext>
                  </a:extLst>
                </a:gridCol>
                <a:gridCol w="763480">
                  <a:extLst>
                    <a:ext uri="{9D8B030D-6E8A-4147-A177-3AD203B41FA5}">
                      <a16:colId xmlns:a16="http://schemas.microsoft.com/office/drawing/2014/main" val="1722469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 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r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95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4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56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0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74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280166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ACDDF92-1614-44BA-8D0B-2A0328986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692689"/>
              </p:ext>
            </p:extLst>
          </p:nvPr>
        </p:nvGraphicFramePr>
        <p:xfrm>
          <a:off x="8962991" y="674213"/>
          <a:ext cx="162412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585">
                  <a:extLst>
                    <a:ext uri="{9D8B030D-6E8A-4147-A177-3AD203B41FA5}">
                      <a16:colId xmlns:a16="http://schemas.microsoft.com/office/drawing/2014/main" val="3146847"/>
                    </a:ext>
                  </a:extLst>
                </a:gridCol>
                <a:gridCol w="811536">
                  <a:extLst>
                    <a:ext uri="{9D8B030D-6E8A-4147-A177-3AD203B41FA5}">
                      <a16:colId xmlns:a16="http://schemas.microsoft.com/office/drawing/2014/main" val="1722469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 q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q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95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4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56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0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74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2801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604A8C6-037D-40DA-B217-30A50F0458A6}"/>
              </a:ext>
            </a:extLst>
          </p:cNvPr>
          <p:cNvSpPr txBox="1"/>
          <p:nvPr/>
        </p:nvSpPr>
        <p:spPr>
          <a:xfrm>
            <a:off x="443883" y="3645095"/>
            <a:ext cx="33000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idea is extract subsets of query data using Pos r, example:</a:t>
            </a:r>
          </a:p>
          <a:p>
            <a:endParaRPr lang="en-US" dirty="0"/>
          </a:p>
          <a:p>
            <a:r>
              <a:rPr lang="es-CO" dirty="0" err="1"/>
              <a:t>Extract</a:t>
            </a:r>
            <a:r>
              <a:rPr lang="es-CO" dirty="0"/>
              <a:t> </a:t>
            </a:r>
            <a:r>
              <a:rPr lang="es-CO" dirty="0" err="1"/>
              <a:t>cells</a:t>
            </a:r>
            <a:r>
              <a:rPr lang="es-CO" dirty="0"/>
              <a:t> </a:t>
            </a:r>
            <a:r>
              <a:rPr lang="es-CO" dirty="0" err="1"/>
              <a:t>from</a:t>
            </a:r>
            <a:r>
              <a:rPr lang="es-CO" dirty="0"/>
              <a:t> Chr1 </a:t>
            </a:r>
            <a:r>
              <a:rPr lang="es-CO" dirty="0" err="1"/>
              <a:t>Azunacena</a:t>
            </a:r>
            <a:r>
              <a:rPr lang="es-CO" dirty="0"/>
              <a:t> </a:t>
            </a:r>
            <a:r>
              <a:rPr lang="es-CO" dirty="0" err="1"/>
              <a:t>between</a:t>
            </a:r>
            <a:r>
              <a:rPr lang="es-CO" dirty="0"/>
              <a:t> </a:t>
            </a:r>
            <a:r>
              <a:rPr lang="es-CO" dirty="0" err="1"/>
              <a:t>Pos</a:t>
            </a:r>
            <a:r>
              <a:rPr lang="es-CO" dirty="0"/>
              <a:t> q (30-40), and </a:t>
            </a:r>
            <a:r>
              <a:rPr lang="es-CO" dirty="0" err="1"/>
              <a:t>put</a:t>
            </a:r>
            <a:r>
              <a:rPr lang="es-CO" dirty="0"/>
              <a:t> </a:t>
            </a:r>
            <a:r>
              <a:rPr lang="es-CO" dirty="0" err="1"/>
              <a:t>them</a:t>
            </a:r>
            <a:r>
              <a:rPr lang="es-CO" dirty="0"/>
              <a:t> </a:t>
            </a:r>
            <a:r>
              <a:rPr lang="es-CO" dirty="0" err="1"/>
              <a:t>together</a:t>
            </a:r>
            <a:r>
              <a:rPr lang="es-CO" dirty="0"/>
              <a:t> in a </a:t>
            </a:r>
            <a:r>
              <a:rPr lang="es-CO" dirty="0" err="1"/>
              <a:t>dataframe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cells</a:t>
            </a:r>
            <a:r>
              <a:rPr lang="es-CO" dirty="0"/>
              <a:t> </a:t>
            </a:r>
            <a:r>
              <a:rPr lang="es-CO" dirty="0" err="1"/>
              <a:t>from</a:t>
            </a:r>
            <a:r>
              <a:rPr lang="es-CO" dirty="0"/>
              <a:t> 1 </a:t>
            </a:r>
            <a:r>
              <a:rPr lang="es-CO" dirty="0" err="1"/>
              <a:t>to</a:t>
            </a:r>
            <a:r>
              <a:rPr lang="es-CO" dirty="0"/>
              <a:t> 10 </a:t>
            </a:r>
            <a:r>
              <a:rPr lang="es-CO" dirty="0" err="1"/>
              <a:t>from</a:t>
            </a:r>
            <a:r>
              <a:rPr lang="es-CO" dirty="0"/>
              <a:t> IR64</a:t>
            </a:r>
          </a:p>
          <a:p>
            <a:r>
              <a:rPr lang="es-CO" dirty="0" err="1"/>
              <a:t>This</a:t>
            </a:r>
            <a:r>
              <a:rPr lang="es-CO" dirty="0"/>
              <a:t> </a:t>
            </a:r>
            <a:r>
              <a:rPr lang="es-CO" dirty="0" err="1"/>
              <a:t>will</a:t>
            </a:r>
            <a:r>
              <a:rPr lang="es-CO" dirty="0"/>
              <a:t> </a:t>
            </a:r>
            <a:r>
              <a:rPr lang="es-CO" dirty="0" err="1"/>
              <a:t>give</a:t>
            </a:r>
            <a:r>
              <a:rPr lang="es-CO" dirty="0"/>
              <a:t> a </a:t>
            </a:r>
            <a:r>
              <a:rPr lang="es-CO" dirty="0" err="1"/>
              <a:t>result</a:t>
            </a:r>
            <a:r>
              <a:rPr lang="es-CO" dirty="0"/>
              <a:t> as:</a:t>
            </a:r>
          </a:p>
          <a:p>
            <a:endParaRPr lang="es-CO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D7497C4-1B32-464B-9C75-F95709C6C4A4}"/>
              </a:ext>
            </a:extLst>
          </p:cNvPr>
          <p:cNvSpPr txBox="1">
            <a:spLocks/>
          </p:cNvSpPr>
          <p:nvPr/>
        </p:nvSpPr>
        <p:spPr>
          <a:xfrm>
            <a:off x="813787" y="1573292"/>
            <a:ext cx="3456373" cy="1493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S1	E1	S2	E2</a:t>
            </a:r>
          </a:p>
          <a:p>
            <a:pPr marL="0" indent="0">
              <a:buNone/>
            </a:pPr>
            <a:r>
              <a:rPr lang="en-US" sz="2000" dirty="0"/>
              <a:t>1	10	30	40</a:t>
            </a:r>
          </a:p>
          <a:p>
            <a:pPr marL="0" indent="0">
              <a:buNone/>
            </a:pPr>
            <a:r>
              <a:rPr lang="es-CO" sz="2000" dirty="0"/>
              <a:t>115	143	60	90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ACF1D2-CDEB-4099-9CE6-A2AD595D341C}"/>
              </a:ext>
            </a:extLst>
          </p:cNvPr>
          <p:cNvSpPr txBox="1"/>
          <p:nvPr/>
        </p:nvSpPr>
        <p:spPr>
          <a:xfrm>
            <a:off x="1675908" y="993181"/>
            <a:ext cx="35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COORDS FILE</a:t>
            </a:r>
            <a:endParaRPr lang="es-CO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74B402-B72F-41DC-81F8-8E2AAD9F93AD}"/>
              </a:ext>
            </a:extLst>
          </p:cNvPr>
          <p:cNvSpPr txBox="1"/>
          <p:nvPr/>
        </p:nvSpPr>
        <p:spPr>
          <a:xfrm>
            <a:off x="6844683" y="115432"/>
            <a:ext cx="1460869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Chr</a:t>
            </a:r>
            <a:r>
              <a:rPr lang="en-US" dirty="0"/>
              <a:t> 1 IR64</a:t>
            </a:r>
            <a:endParaRPr lang="es-C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BA8D52-91E3-4BEB-8318-3E9D8CFF0F1B}"/>
              </a:ext>
            </a:extLst>
          </p:cNvPr>
          <p:cNvSpPr txBox="1"/>
          <p:nvPr/>
        </p:nvSpPr>
        <p:spPr>
          <a:xfrm>
            <a:off x="9007379" y="91444"/>
            <a:ext cx="153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Chr</a:t>
            </a:r>
            <a:r>
              <a:rPr lang="en-US" dirty="0"/>
              <a:t> 1 Azucena</a:t>
            </a:r>
            <a:endParaRPr lang="es-CO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C4E5E52B-0A6B-40FE-934E-5270EFF59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409849"/>
              </p:ext>
            </p:extLst>
          </p:nvPr>
        </p:nvGraphicFramePr>
        <p:xfrm>
          <a:off x="3930092" y="3275404"/>
          <a:ext cx="330002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007">
                  <a:extLst>
                    <a:ext uri="{9D8B030D-6E8A-4147-A177-3AD203B41FA5}">
                      <a16:colId xmlns:a16="http://schemas.microsoft.com/office/drawing/2014/main" val="793861024"/>
                    </a:ext>
                  </a:extLst>
                </a:gridCol>
                <a:gridCol w="825007">
                  <a:extLst>
                    <a:ext uri="{9D8B030D-6E8A-4147-A177-3AD203B41FA5}">
                      <a16:colId xmlns:a16="http://schemas.microsoft.com/office/drawing/2014/main" val="1285099250"/>
                    </a:ext>
                  </a:extLst>
                </a:gridCol>
                <a:gridCol w="825007">
                  <a:extLst>
                    <a:ext uri="{9D8B030D-6E8A-4147-A177-3AD203B41FA5}">
                      <a16:colId xmlns:a16="http://schemas.microsoft.com/office/drawing/2014/main" val="2102864561"/>
                    </a:ext>
                  </a:extLst>
                </a:gridCol>
                <a:gridCol w="825007">
                  <a:extLst>
                    <a:ext uri="{9D8B030D-6E8A-4147-A177-3AD203B41FA5}">
                      <a16:colId xmlns:a16="http://schemas.microsoft.com/office/drawing/2014/main" val="3404647082"/>
                    </a:ext>
                  </a:extLst>
                </a:gridCol>
              </a:tblGrid>
              <a:tr h="244313">
                <a:tc>
                  <a:txBody>
                    <a:bodyPr/>
                    <a:lstStyle/>
                    <a:p>
                      <a:r>
                        <a:rPr lang="en-US" dirty="0"/>
                        <a:t>Pos 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 q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q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862659"/>
                  </a:ext>
                </a:extLst>
              </a:tr>
              <a:tr h="24431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425691"/>
                  </a:ext>
                </a:extLst>
              </a:tr>
              <a:tr h="24431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778816"/>
                  </a:ext>
                </a:extLst>
              </a:tr>
              <a:tr h="24431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166714"/>
                  </a:ext>
                </a:extLst>
              </a:tr>
              <a:tr h="24431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425053"/>
                  </a:ext>
                </a:extLst>
              </a:tr>
              <a:tr h="24431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95822"/>
                  </a:ext>
                </a:extLst>
              </a:tr>
              <a:tr h="24431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034287"/>
                  </a:ext>
                </a:extLst>
              </a:tr>
              <a:tr h="244313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078574"/>
                  </a:ext>
                </a:extLst>
              </a:tr>
              <a:tr h="24431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6421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62D1BBF-C750-40C7-85AA-9F39C4239C09}"/>
              </a:ext>
            </a:extLst>
          </p:cNvPr>
          <p:cNvSpPr txBox="1"/>
          <p:nvPr/>
        </p:nvSpPr>
        <p:spPr>
          <a:xfrm>
            <a:off x="7527273" y="3174377"/>
            <a:ext cx="32048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subset has to be extracted for each line of </a:t>
            </a:r>
            <a:r>
              <a:rPr lang="en-US" dirty="0" err="1"/>
              <a:t>coords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last step is to combine these subsets one after other in a big data frame </a:t>
            </a:r>
          </a:p>
          <a:p>
            <a:endParaRPr lang="en-US" dirty="0"/>
          </a:p>
          <a:p>
            <a:r>
              <a:rPr lang="es-CO" dirty="0" err="1">
                <a:solidFill>
                  <a:srgbClr val="FF0000"/>
                </a:solidFill>
              </a:rPr>
              <a:t>Task</a:t>
            </a:r>
            <a:r>
              <a:rPr lang="es-CO" dirty="0">
                <a:solidFill>
                  <a:srgbClr val="FF000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to</a:t>
            </a:r>
            <a:r>
              <a:rPr lang="es-CO" dirty="0">
                <a:solidFill>
                  <a:srgbClr val="FF000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go</a:t>
            </a:r>
            <a:r>
              <a:rPr lang="es-CO" dirty="0">
                <a:solidFill>
                  <a:srgbClr val="FF000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crazy</a:t>
            </a:r>
            <a:endParaRPr lang="es-CO" dirty="0">
              <a:solidFill>
                <a:srgbClr val="FF0000"/>
              </a:solidFill>
            </a:endParaRPr>
          </a:p>
          <a:p>
            <a:endParaRPr lang="es-CO" dirty="0"/>
          </a:p>
          <a:p>
            <a:r>
              <a:rPr lang="es-CO" dirty="0" err="1"/>
              <a:t>Aprox</a:t>
            </a:r>
            <a:r>
              <a:rPr lang="es-CO" dirty="0"/>
              <a:t> 40 </a:t>
            </a:r>
            <a:r>
              <a:rPr lang="es-CO" dirty="0" err="1"/>
              <a:t>Million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bases</a:t>
            </a:r>
          </a:p>
          <a:p>
            <a:r>
              <a:rPr lang="es-CO" dirty="0"/>
              <a:t>in </a:t>
            </a:r>
            <a:r>
              <a:rPr lang="es-CO" dirty="0" err="1"/>
              <a:t>each</a:t>
            </a:r>
            <a:r>
              <a:rPr lang="es-CO" dirty="0"/>
              <a:t> </a:t>
            </a:r>
            <a:r>
              <a:rPr lang="es-CO" dirty="0" err="1"/>
              <a:t>chromosome</a:t>
            </a:r>
            <a:r>
              <a:rPr lang="es-CO" dirty="0"/>
              <a:t> and </a:t>
            </a:r>
          </a:p>
          <a:p>
            <a:r>
              <a:rPr lang="es-CO" dirty="0"/>
              <a:t>5209 </a:t>
            </a:r>
            <a:r>
              <a:rPr lang="es-CO" dirty="0" err="1"/>
              <a:t>coords</a:t>
            </a:r>
            <a:r>
              <a:rPr lang="es-CO" dirty="0"/>
              <a:t> </a:t>
            </a:r>
            <a:r>
              <a:rPr lang="es-CO" dirty="0" err="1"/>
              <a:t>lines</a:t>
            </a:r>
            <a:endParaRPr lang="es-CO" dirty="0"/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71F329-0E10-4A36-8074-2E713ECC70D8}"/>
              </a:ext>
            </a:extLst>
          </p:cNvPr>
          <p:cNvSpPr/>
          <p:nvPr/>
        </p:nvSpPr>
        <p:spPr>
          <a:xfrm>
            <a:off x="11003871" y="3566164"/>
            <a:ext cx="719092" cy="150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B82BCF-7669-4AB5-A8CA-0E2EC8AC5FCD}"/>
              </a:ext>
            </a:extLst>
          </p:cNvPr>
          <p:cNvSpPr/>
          <p:nvPr/>
        </p:nvSpPr>
        <p:spPr>
          <a:xfrm>
            <a:off x="11003871" y="3786309"/>
            <a:ext cx="719092" cy="1509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6D3018-BEEB-4E8E-8A74-1D1CC980DC37}"/>
              </a:ext>
            </a:extLst>
          </p:cNvPr>
          <p:cNvSpPr/>
          <p:nvPr/>
        </p:nvSpPr>
        <p:spPr>
          <a:xfrm>
            <a:off x="11006581" y="4006454"/>
            <a:ext cx="719092" cy="1509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676DE6-C20F-4FB1-AF2A-3F1A10411B94}"/>
              </a:ext>
            </a:extLst>
          </p:cNvPr>
          <p:cNvSpPr/>
          <p:nvPr/>
        </p:nvSpPr>
        <p:spPr>
          <a:xfrm>
            <a:off x="11003871" y="4226599"/>
            <a:ext cx="719092" cy="1509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AE6742-DF1B-4E06-B3EA-ABCDEF3C001B}"/>
              </a:ext>
            </a:extLst>
          </p:cNvPr>
          <p:cNvSpPr/>
          <p:nvPr/>
        </p:nvSpPr>
        <p:spPr>
          <a:xfrm>
            <a:off x="11011269" y="4780540"/>
            <a:ext cx="719092" cy="1509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191522-396D-4586-8697-D758CB09DBC5}"/>
              </a:ext>
            </a:extLst>
          </p:cNvPr>
          <p:cNvSpPr txBox="1"/>
          <p:nvPr/>
        </p:nvSpPr>
        <p:spPr>
          <a:xfrm>
            <a:off x="11250226" y="4345535"/>
            <a:ext cx="39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0281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9AEA775-D483-4ED3-A75B-904A44572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5982" y="2432795"/>
            <a:ext cx="3456373" cy="1493113"/>
          </a:xfrm>
        </p:spPr>
        <p:txBody>
          <a:bodyPr/>
          <a:lstStyle/>
          <a:p>
            <a:pPr algn="l"/>
            <a:r>
              <a:rPr lang="en-US" dirty="0"/>
              <a:t>S1	E1	S2	E2</a:t>
            </a:r>
          </a:p>
          <a:p>
            <a:pPr algn="l"/>
            <a:r>
              <a:rPr lang="en-US" dirty="0"/>
              <a:t>1	10	30	40</a:t>
            </a:r>
          </a:p>
          <a:p>
            <a:pPr algn="l"/>
            <a:r>
              <a:rPr lang="es-CO" dirty="0"/>
              <a:t>115	143	60	90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089D58-216E-4BD1-B62C-23C0B60AD2C0}"/>
              </a:ext>
            </a:extLst>
          </p:cNvPr>
          <p:cNvSpPr txBox="1"/>
          <p:nvPr/>
        </p:nvSpPr>
        <p:spPr>
          <a:xfrm>
            <a:off x="1899541" y="1952372"/>
            <a:ext cx="35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COORDS FILE</a:t>
            </a:r>
            <a:endParaRPr lang="es-CO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7C0E36C-EA50-4CFD-AB12-190942755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499706"/>
              </p:ext>
            </p:extLst>
          </p:nvPr>
        </p:nvGraphicFramePr>
        <p:xfrm>
          <a:off x="7347219" y="2432795"/>
          <a:ext cx="39633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128">
                  <a:extLst>
                    <a:ext uri="{9D8B030D-6E8A-4147-A177-3AD203B41FA5}">
                      <a16:colId xmlns:a16="http://schemas.microsoft.com/office/drawing/2014/main" val="316855094"/>
                    </a:ext>
                  </a:extLst>
                </a:gridCol>
                <a:gridCol w="1321128">
                  <a:extLst>
                    <a:ext uri="{9D8B030D-6E8A-4147-A177-3AD203B41FA5}">
                      <a16:colId xmlns:a16="http://schemas.microsoft.com/office/drawing/2014/main" val="959958958"/>
                    </a:ext>
                  </a:extLst>
                </a:gridCol>
                <a:gridCol w="1321128">
                  <a:extLst>
                    <a:ext uri="{9D8B030D-6E8A-4147-A177-3AD203B41FA5}">
                      <a16:colId xmlns:a16="http://schemas.microsoft.com/office/drawing/2014/main" val="561185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Base/Motif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 q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 r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10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313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TTTTTTTTT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10235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6D4E4B8-0E6A-491F-A4F6-43BC3EB46145}"/>
              </a:ext>
            </a:extLst>
          </p:cNvPr>
          <p:cNvSpPr txBox="1"/>
          <p:nvPr/>
        </p:nvSpPr>
        <p:spPr>
          <a:xfrm>
            <a:off x="3714744" y="4148091"/>
            <a:ext cx="56136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Base A in Pos q 35  -&gt; Search interval in query </a:t>
            </a:r>
            <a:r>
              <a:rPr lang="en-US" dirty="0" err="1"/>
              <a:t>coords</a:t>
            </a:r>
            <a:endParaRPr lang="en-US" dirty="0"/>
          </a:p>
          <a:p>
            <a:r>
              <a:rPr lang="en-US" dirty="0"/>
              <a:t>Difference between Pos q and S2  -&gt;  35-30 = 5</a:t>
            </a:r>
          </a:p>
          <a:p>
            <a:r>
              <a:rPr lang="en-US" dirty="0"/>
              <a:t>Add this difference to S1 =&gt; 1 + 5 = 6</a:t>
            </a:r>
          </a:p>
          <a:p>
            <a:r>
              <a:rPr lang="en-US" dirty="0"/>
              <a:t>Subtract one = &gt;  6 – 1 = 5   This is the position in Pos r</a:t>
            </a:r>
          </a:p>
          <a:p>
            <a:endParaRPr lang="en-US" dirty="0"/>
          </a:p>
          <a:p>
            <a:r>
              <a:rPr lang="en-US" dirty="0"/>
              <a:t>For Motif TTTTTTTTT  Pos q 77:</a:t>
            </a:r>
          </a:p>
          <a:p>
            <a:endParaRPr lang="en-US" dirty="0"/>
          </a:p>
          <a:p>
            <a:r>
              <a:rPr lang="en-US" dirty="0"/>
              <a:t>77 – 60 +115 – 1 = 131 Pos r</a:t>
            </a:r>
          </a:p>
          <a:p>
            <a:endParaRPr lang="en-US" dirty="0"/>
          </a:p>
          <a:p>
            <a:endParaRPr lang="es-CO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66368BB-A3E7-46C5-9561-AC6E42D8755D}"/>
              </a:ext>
            </a:extLst>
          </p:cNvPr>
          <p:cNvSpPr txBox="1">
            <a:spLocks/>
          </p:cNvSpPr>
          <p:nvPr/>
        </p:nvSpPr>
        <p:spPr>
          <a:xfrm>
            <a:off x="874902" y="-4274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After got crazy for several days, I discover this simple method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3321113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330</Words>
  <Application>Microsoft Office PowerPoint</Application>
  <PresentationFormat>Widescreen</PresentationFormat>
  <Paragraphs>107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How use these coords?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Mauricio Peñuela</dc:creator>
  <cp:lastModifiedBy>Mauricio Peñuela</cp:lastModifiedBy>
  <cp:revision>12</cp:revision>
  <dcterms:created xsi:type="dcterms:W3CDTF">2020-08-21T00:28:01Z</dcterms:created>
  <dcterms:modified xsi:type="dcterms:W3CDTF">2020-08-21T01:38:17Z</dcterms:modified>
</cp:coreProperties>
</file>