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57" r:id="rId19"/>
    <p:sldId id="258" r:id="rId20"/>
    <p:sldId id="261" r:id="rId21"/>
    <p:sldId id="262" r:id="rId22"/>
    <p:sldId id="278" r:id="rId23"/>
    <p:sldId id="279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85BA-5C86-438E-AE24-021DB5BA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35C08-499D-42CE-AA50-459D59B87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C9EB-6160-4E35-A485-3E707FB3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2FAC-B9F9-4537-89D1-06A809B3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B0805-CF30-41F5-9C05-12633858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34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D442-A318-4E65-A8E8-29188C7F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32A95-BDFB-4663-B78E-A901011A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1626-3CF4-440B-9984-CF2B78E7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6E96-C61E-4DA0-8C38-83A35348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4B9B-2D7E-4056-9967-B359A35E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8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06060-D222-4B2C-B769-96923EDD4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4DF9-2FC7-4688-B95F-BF94AB8C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D1462-55F0-47CA-A429-906BBFCA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A0D03-225F-4654-BEEF-6042A6E0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46E1-4721-4A1A-A822-63EA8184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00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7C1B-03BB-409D-A64C-F1FA072D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8A6-9350-4CC9-9461-65987D5A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AE19-3357-40E8-A2D3-0807A978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85CC-19C1-4A62-A546-23E9B496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09F2-CE39-43F4-8476-3291BADD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4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2D04-F041-4575-8444-12FC9F1B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6875-606E-42C3-8D7D-3BC1C002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48B8-B87D-4875-8BF1-3E0A7D12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E8F7-CC29-41E1-B542-7AC59FE5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288C-3863-4213-810D-F880A312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56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C63B-1D25-47C5-B482-714D76C1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64D5-22E1-46CE-AE48-24AC4A38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17695-C601-448A-8149-26934C248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98A24-0BC6-4159-96A4-E5393C31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40ADE-1E60-4F2E-AFF5-B98D9DA3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CA2A-414E-4533-8870-970A1A54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7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3E41-EF73-4D1A-BA6B-314B222D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45A5-E2A6-43AF-A859-789457AF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D3869-6E53-4413-9CDB-D7F36E5C4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4C2B6-2C90-4355-8B29-28CA0687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38C9F-F954-48EF-889B-FFE3324A7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82C96-1E5E-4979-93B5-CB86FF77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5F94B-7F06-419B-B9A9-0E739756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AB4FA-1BBD-40E5-B3F2-8922C3D6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493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24A5-D40B-4E96-BC34-A9987F5B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31738-FE0A-42DF-BC63-B0F9C92B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86AB6-88D6-4F11-9950-44E1CE2E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D7F90-8BCA-4E87-B44B-4229F716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40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41FD7-F3DF-4FA5-B0FF-F8CEB270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B1A29-D803-4081-8362-D5F5A12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5838-40BE-4728-91B2-126BED7C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56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EDA0-11F4-43DA-BE68-4E3C9DD0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B359-B1D7-4889-9501-924113DA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5AA03-9FDC-486C-81D7-2126214BE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84A60-211F-4AAB-BF3B-BEEA651E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CF9A0-4A3D-4484-A906-CB4F2EA4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5DCA-8F33-4E8C-B210-86F1DB90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76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4E26-B249-42A4-B8BE-D2224775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A95A8-5A6F-46AB-A20F-943BD0B0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BDA01-506A-4712-8406-78C89E712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34C1C-4B3E-4940-A27F-17B6B814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23C0-359F-443A-A3F9-9DBFF03C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EECF-7C4B-4F5F-A98D-FB1993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34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E61C6-BB68-459E-9CF5-B1C0754D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A3495-0AD6-44F2-866D-48740FD0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A2E2-A712-4DD9-B136-27E02AC40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39FB-346B-4B3F-A9EF-4946D71D3D04}" type="datetimeFigureOut">
              <a:rPr lang="es-CO" smtClean="0"/>
              <a:t>8/09/2020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9C47-0E5B-4A47-8AE8-6CEE4DCB1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9139-0383-487A-87AD-B71F0595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2717-3AB3-4FE2-960D-A5C4865467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00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025-072A-4199-BF88-0284FB5B7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55" y="1122363"/>
            <a:ext cx="10226351" cy="2387600"/>
          </a:xfrm>
        </p:spPr>
        <p:txBody>
          <a:bodyPr>
            <a:noAutofit/>
          </a:bodyPr>
          <a:lstStyle/>
          <a:p>
            <a:r>
              <a:rPr lang="en-US" sz="3600" dirty="0"/>
              <a:t>Development of two Python programs for chromosomal sequence comparison and recombination prediction</a:t>
            </a:r>
            <a:endParaRPr lang="es-CO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90B3D-E664-4A84-943C-AC7C526F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930" y="4236520"/>
            <a:ext cx="9144000" cy="1655762"/>
          </a:xfrm>
        </p:spPr>
        <p:txBody>
          <a:bodyPr/>
          <a:lstStyle/>
          <a:p>
            <a:r>
              <a:rPr lang="en-US" dirty="0"/>
              <a:t>Mauricio Peñuela</a:t>
            </a:r>
          </a:p>
          <a:p>
            <a:r>
              <a:rPr lang="en-US" dirty="0"/>
              <a:t>September 2020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169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C8DA7-9F6A-446A-B821-C10654E2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A1EF2-B8ED-4F16-A230-FC49F74B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9210-BBF8-4C2D-8EA6-BD5D260E368F}"/>
              </a:ext>
            </a:extLst>
          </p:cNvPr>
          <p:cNvSpPr txBox="1"/>
          <p:nvPr/>
        </p:nvSpPr>
        <p:spPr>
          <a:xfrm>
            <a:off x="699797" y="1558211"/>
            <a:ext cx="5859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mummer program is necessary to run this script. Install it using: </a:t>
            </a:r>
            <a:r>
              <a:rPr lang="en-US" dirty="0" err="1"/>
              <a:t>sudo</a:t>
            </a:r>
            <a:r>
              <a:rPr lang="en-US" dirty="0"/>
              <a:t> apt-get install mummer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E68C8-04B5-4DE1-9CE6-96CB28DF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0" y="4095683"/>
            <a:ext cx="6154573" cy="171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71803-0678-4032-9F22-95B10040FF32}"/>
              </a:ext>
            </a:extLst>
          </p:cNvPr>
          <p:cNvSpPr txBox="1"/>
          <p:nvPr/>
        </p:nvSpPr>
        <p:spPr>
          <a:xfrm>
            <a:off x="6854370" y="1558211"/>
            <a:ext cx="585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statsbywindow.py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type the window size you want to work. Example:</a:t>
            </a:r>
          </a:p>
          <a:p>
            <a:r>
              <a:rPr lang="en-US" dirty="0">
                <a:solidFill>
                  <a:schemeClr val="accent1"/>
                </a:solidFill>
              </a:rPr>
              <a:t>statsbywindow.py 150000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statsbywindow.py 150000</a:t>
            </a:r>
          </a:p>
          <a:p>
            <a:endParaRPr lang="es-C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89B6A-E260-4000-A638-06238A3E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45" y="4040503"/>
            <a:ext cx="1342754" cy="270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D6724-A28C-4CAD-8ECF-E2991E37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8" y="4310743"/>
            <a:ext cx="5067655" cy="2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EEF8-B6F8-43EE-8651-3D1D2E54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3333-3173-4E9C-8874-8E6BB1E6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2B01A-7B34-4602-9A64-E5FEE457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813"/>
            <a:ext cx="12192000" cy="56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C8DA7-9F6A-446A-B821-C10654E2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A1EF2-B8ED-4F16-A230-FC49F74B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9210-BBF8-4C2D-8EA6-BD5D260E368F}"/>
              </a:ext>
            </a:extLst>
          </p:cNvPr>
          <p:cNvSpPr txBox="1"/>
          <p:nvPr/>
        </p:nvSpPr>
        <p:spPr>
          <a:xfrm>
            <a:off x="699797" y="1558211"/>
            <a:ext cx="5859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mummer program is necessary to run this script. Install it using: </a:t>
            </a:r>
            <a:r>
              <a:rPr lang="en-US" dirty="0" err="1"/>
              <a:t>sudo</a:t>
            </a:r>
            <a:r>
              <a:rPr lang="en-US" dirty="0"/>
              <a:t> apt-get install mummer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E68C8-04B5-4DE1-9CE6-96CB28DF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0" y="4095683"/>
            <a:ext cx="6154573" cy="171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71803-0678-4032-9F22-95B10040FF32}"/>
              </a:ext>
            </a:extLst>
          </p:cNvPr>
          <p:cNvSpPr txBox="1"/>
          <p:nvPr/>
        </p:nvSpPr>
        <p:spPr>
          <a:xfrm>
            <a:off x="6854370" y="1558211"/>
            <a:ext cx="585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statsbywindow.py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type the window size you want to work. Example:</a:t>
            </a:r>
          </a:p>
          <a:p>
            <a:r>
              <a:rPr lang="en-US" dirty="0">
                <a:solidFill>
                  <a:schemeClr val="accent1"/>
                </a:solidFill>
              </a:rPr>
              <a:t>statsbywindow.py 150000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statsbywindow.py 150000</a:t>
            </a:r>
          </a:p>
          <a:p>
            <a:endParaRPr lang="es-C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89B6A-E260-4000-A638-06238A3E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45" y="4040503"/>
            <a:ext cx="1342754" cy="270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D6724-A28C-4CAD-8ECF-E2991E37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8" y="4310743"/>
            <a:ext cx="5067655" cy="2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823-BFB0-4AA9-8570-68B8853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7300-F5C7-4174-8F3E-51C57ACF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9A69B-7515-43FB-85B4-EB68A00B4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97"/>
            <a:ext cx="12192000" cy="57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3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C8DA7-9F6A-446A-B821-C10654E2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A1EF2-B8ED-4F16-A230-FC49F74B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9210-BBF8-4C2D-8EA6-BD5D260E368F}"/>
              </a:ext>
            </a:extLst>
          </p:cNvPr>
          <p:cNvSpPr txBox="1"/>
          <p:nvPr/>
        </p:nvSpPr>
        <p:spPr>
          <a:xfrm>
            <a:off x="699797" y="1558211"/>
            <a:ext cx="5859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mummer program is necessary to run this script. Install it using: </a:t>
            </a:r>
            <a:r>
              <a:rPr lang="en-US" dirty="0" err="1"/>
              <a:t>sudo</a:t>
            </a:r>
            <a:r>
              <a:rPr lang="en-US" dirty="0"/>
              <a:t> apt-get install mummer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E68C8-04B5-4DE1-9CE6-96CB28DF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0" y="4095683"/>
            <a:ext cx="6154573" cy="171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71803-0678-4032-9F22-95B10040FF32}"/>
              </a:ext>
            </a:extLst>
          </p:cNvPr>
          <p:cNvSpPr txBox="1"/>
          <p:nvPr/>
        </p:nvSpPr>
        <p:spPr>
          <a:xfrm>
            <a:off x="6854370" y="1558211"/>
            <a:ext cx="585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statsbywindow.py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type the window size you want to work. Example:</a:t>
            </a:r>
          </a:p>
          <a:p>
            <a:r>
              <a:rPr lang="en-US" dirty="0">
                <a:solidFill>
                  <a:schemeClr val="accent1"/>
                </a:solidFill>
              </a:rPr>
              <a:t>statsbywindow.py 150000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statsbywindow.py 150000</a:t>
            </a:r>
          </a:p>
          <a:p>
            <a:endParaRPr lang="es-C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89B6A-E260-4000-A638-06238A3E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45" y="4040503"/>
            <a:ext cx="1342754" cy="270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D6724-A28C-4CAD-8ECF-E2991E37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8" y="4310743"/>
            <a:ext cx="5067655" cy="2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62FB-F54D-49B7-B5C4-655BEC9C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6081-FE98-4C2F-9395-95E23355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8C1DA-EAC1-4495-9B03-BD44226A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253"/>
            <a:ext cx="12192000" cy="49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C8DA7-9F6A-446A-B821-C10654E2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A1EF2-B8ED-4F16-A230-FC49F74B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9210-BBF8-4C2D-8EA6-BD5D260E368F}"/>
              </a:ext>
            </a:extLst>
          </p:cNvPr>
          <p:cNvSpPr txBox="1"/>
          <p:nvPr/>
        </p:nvSpPr>
        <p:spPr>
          <a:xfrm>
            <a:off x="699797" y="1558211"/>
            <a:ext cx="5859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mummer program is necessary to run this script. Install it using: </a:t>
            </a:r>
            <a:r>
              <a:rPr lang="en-US" dirty="0" err="1"/>
              <a:t>sudo</a:t>
            </a:r>
            <a:r>
              <a:rPr lang="en-US" dirty="0"/>
              <a:t> apt-get install mummer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E68C8-04B5-4DE1-9CE6-96CB28DF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0" y="4095683"/>
            <a:ext cx="6154573" cy="171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71803-0678-4032-9F22-95B10040FF32}"/>
              </a:ext>
            </a:extLst>
          </p:cNvPr>
          <p:cNvSpPr txBox="1"/>
          <p:nvPr/>
        </p:nvSpPr>
        <p:spPr>
          <a:xfrm>
            <a:off x="6854370" y="1558211"/>
            <a:ext cx="585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statsbywindow.py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type the window size you want to work. Example:</a:t>
            </a:r>
          </a:p>
          <a:p>
            <a:r>
              <a:rPr lang="en-US" dirty="0">
                <a:solidFill>
                  <a:schemeClr val="accent1"/>
                </a:solidFill>
              </a:rPr>
              <a:t>statsbywindow.py 150000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statsbywindow.py 150000</a:t>
            </a:r>
          </a:p>
          <a:p>
            <a:endParaRPr lang="es-C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89B6A-E260-4000-A638-06238A3E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45" y="4040503"/>
            <a:ext cx="1342754" cy="270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D6724-A28C-4CAD-8ECF-E2991E37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8" y="4310743"/>
            <a:ext cx="5067655" cy="2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2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557C-1832-4B24-BE7F-65133577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0E86E-BB03-4FC5-B391-038E63F1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919162"/>
            <a:ext cx="104298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5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C17B-CCDA-4BAC-8F79-8C52E62F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1471062"/>
            <a:ext cx="4853473" cy="394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Here we will add the </a:t>
            </a:r>
            <a:r>
              <a:rPr lang="en-US" sz="2000" dirty="0" err="1">
                <a:solidFill>
                  <a:schemeClr val="accent6"/>
                </a:solidFill>
              </a:rPr>
              <a:t>coords</a:t>
            </a:r>
            <a:r>
              <a:rPr lang="en-US" sz="2000" dirty="0">
                <a:solidFill>
                  <a:schemeClr val="accent6"/>
                </a:solidFill>
              </a:rPr>
              <a:t>-traductor script developed by Camila Riccio</a:t>
            </a:r>
          </a:p>
          <a:p>
            <a:pPr marL="0" indent="0">
              <a:buNone/>
            </a:pPr>
            <a:r>
              <a:rPr lang="es-CO" sz="2000" dirty="0"/>
              <a:t>Will </a:t>
            </a:r>
            <a:r>
              <a:rPr lang="es-CO" sz="2000" dirty="0" err="1"/>
              <a:t>give</a:t>
            </a:r>
            <a:r>
              <a:rPr lang="es-CO" sz="2000" dirty="0"/>
              <a:t> </a:t>
            </a:r>
            <a:r>
              <a:rPr lang="es-CO" sz="2000" dirty="0" err="1"/>
              <a:t>us</a:t>
            </a:r>
            <a:r>
              <a:rPr lang="es-CO" sz="2000" dirty="0"/>
              <a:t>:</a:t>
            </a:r>
          </a:p>
          <a:p>
            <a:pPr marL="0" indent="0">
              <a:buNone/>
            </a:pPr>
            <a:r>
              <a:rPr lang="es-CO" sz="2000" dirty="0"/>
              <a:t>	- </a:t>
            </a:r>
            <a:r>
              <a:rPr lang="es-CO" sz="2000" dirty="0" err="1"/>
              <a:t>missing</a:t>
            </a:r>
            <a:r>
              <a:rPr lang="es-CO" sz="2000" dirty="0"/>
              <a:t> </a:t>
            </a:r>
            <a:r>
              <a:rPr lang="es-CO" sz="2000" dirty="0" err="1"/>
              <a:t>query</a:t>
            </a:r>
            <a:r>
              <a:rPr lang="es-CO" sz="2000" dirty="0"/>
              <a:t> bases in </a:t>
            </a:r>
            <a:r>
              <a:rPr lang="es-CO" sz="2000" dirty="0" err="1"/>
              <a:t>reference</a:t>
            </a:r>
            <a:endParaRPr lang="es-CO" sz="2000" dirty="0"/>
          </a:p>
          <a:p>
            <a:pPr marL="0" indent="0">
              <a:buNone/>
            </a:pPr>
            <a:r>
              <a:rPr lang="es-CO" sz="2000" dirty="0"/>
              <a:t>	- </a:t>
            </a:r>
            <a:r>
              <a:rPr lang="es-CO" sz="2000" dirty="0" err="1"/>
              <a:t>Inversions</a:t>
            </a:r>
            <a:r>
              <a:rPr lang="es-CO" sz="2000" dirty="0"/>
              <a:t> in </a:t>
            </a:r>
            <a:r>
              <a:rPr lang="es-CO" sz="2000" dirty="0" err="1"/>
              <a:t>query</a:t>
            </a:r>
            <a:r>
              <a:rPr lang="es-CO" sz="2000" dirty="0"/>
              <a:t> </a:t>
            </a:r>
          </a:p>
          <a:p>
            <a:pPr marL="0" indent="0">
              <a:buNone/>
            </a:pPr>
            <a:r>
              <a:rPr lang="es-CO" sz="2000" dirty="0"/>
              <a:t>	- bases </a:t>
            </a:r>
            <a:r>
              <a:rPr lang="es-CO" sz="2000" dirty="0" err="1"/>
              <a:t>not</a:t>
            </a:r>
            <a:r>
              <a:rPr lang="es-CO" sz="2000" dirty="0"/>
              <a:t> </a:t>
            </a:r>
            <a:r>
              <a:rPr lang="es-CO" sz="2000" dirty="0" err="1"/>
              <a:t>aligned</a:t>
            </a:r>
            <a:r>
              <a:rPr lang="es-CO" sz="2000" dirty="0"/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2EF71-D750-40CF-8224-2D5904F3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3C139-97BB-45DE-A6E1-E7E27508C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A9F98-5272-455B-BA2E-5F9D9752D5F5}"/>
              </a:ext>
            </a:extLst>
          </p:cNvPr>
          <p:cNvCxnSpPr/>
          <p:nvPr/>
        </p:nvCxnSpPr>
        <p:spPr>
          <a:xfrm>
            <a:off x="5766318" y="1688840"/>
            <a:ext cx="111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A2E019-D0D0-43AE-9D10-E40F07025177}"/>
              </a:ext>
            </a:extLst>
          </p:cNvPr>
          <p:cNvSpPr txBox="1">
            <a:spLocks/>
          </p:cNvSpPr>
          <p:nvPr/>
        </p:nvSpPr>
        <p:spPr>
          <a:xfrm>
            <a:off x="7091266" y="1489660"/>
            <a:ext cx="4985657" cy="239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Will complete the stats by window which are: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- SNPs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- Indels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- </a:t>
            </a:r>
            <a:r>
              <a:rPr lang="en-US" sz="2000" dirty="0" err="1"/>
              <a:t>rGC</a:t>
            </a:r>
            <a:r>
              <a:rPr lang="en-US" sz="2000" dirty="0"/>
              <a:t> &amp; </a:t>
            </a:r>
            <a:r>
              <a:rPr lang="en-US" sz="2000" dirty="0" err="1"/>
              <a:t>qGC</a:t>
            </a:r>
            <a:r>
              <a:rPr lang="en-US" sz="2000" dirty="0"/>
              <a:t> 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- Motifs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F3EF04-2C7D-48B9-BA6A-A533A8A58CAC}"/>
              </a:ext>
            </a:extLst>
          </p:cNvPr>
          <p:cNvSpPr txBox="1">
            <a:spLocks/>
          </p:cNvSpPr>
          <p:nvPr/>
        </p:nvSpPr>
        <p:spPr>
          <a:xfrm>
            <a:off x="810208" y="4030827"/>
            <a:ext cx="4853473" cy="98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This program will consume the majority of computational resources but will bring all the files necessary to extract the information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E8BBB1-4583-4A67-9B29-34F0D6B716C9}"/>
              </a:ext>
            </a:extLst>
          </p:cNvPr>
          <p:cNvSpPr txBox="1">
            <a:spLocks/>
          </p:cNvSpPr>
          <p:nvPr/>
        </p:nvSpPr>
        <p:spPr>
          <a:xfrm>
            <a:off x="6885992" y="4030827"/>
            <a:ext cx="4853473" cy="982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This program will consume few computational resources and will allow the user run it several times changing the window value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2F9A2-47D5-4847-B2C4-BC7778EC6D1D}"/>
              </a:ext>
            </a:extLst>
          </p:cNvPr>
          <p:cNvSpPr txBox="1"/>
          <p:nvPr/>
        </p:nvSpPr>
        <p:spPr>
          <a:xfrm>
            <a:off x="2822510" y="5368340"/>
            <a:ext cx="700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programs are complete, we will begin to propose the mathematical models to predict recombination based on the statistics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027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FCCD24-E13C-4CAB-A5BF-B6596E4A7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658" b="92640"/>
          <a:stretch/>
        </p:blipFill>
        <p:spPr>
          <a:xfrm>
            <a:off x="1788482" y="1518251"/>
            <a:ext cx="3886619" cy="328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82BDE6-5935-4052-93BC-62C3DCE79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703" b="90957"/>
          <a:stretch/>
        </p:blipFill>
        <p:spPr>
          <a:xfrm>
            <a:off x="6495495" y="1466857"/>
            <a:ext cx="3868041" cy="4310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94419-3F32-4A6A-AA18-0FA4BBE4F5C1}"/>
              </a:ext>
            </a:extLst>
          </p:cNvPr>
          <p:cNvSpPr txBox="1"/>
          <p:nvPr/>
        </p:nvSpPr>
        <p:spPr>
          <a:xfrm>
            <a:off x="5027722" y="3650378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by Mummer</a:t>
            </a:r>
            <a:endParaRPr lang="es-CO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607FC-4C64-4DFD-8589-2FEDBFBF9428}"/>
              </a:ext>
            </a:extLst>
          </p:cNvPr>
          <p:cNvCxnSpPr>
            <a:cxnSpLocks/>
          </p:cNvCxnSpPr>
          <p:nvPr/>
        </p:nvCxnSpPr>
        <p:spPr>
          <a:xfrm>
            <a:off x="4394447" y="2041864"/>
            <a:ext cx="1029810" cy="148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EC496-F120-424D-A3B9-5E56FC0C9E13}"/>
              </a:ext>
            </a:extLst>
          </p:cNvPr>
          <p:cNvCxnSpPr>
            <a:cxnSpLocks/>
          </p:cNvCxnSpPr>
          <p:nvPr/>
        </p:nvCxnSpPr>
        <p:spPr>
          <a:xfrm flipH="1">
            <a:off x="6782540" y="1990667"/>
            <a:ext cx="1028332" cy="154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554DA67-1807-46A2-B1E6-3AA43E1F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75" y="4420862"/>
            <a:ext cx="7572777" cy="20284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D271CCC-9F84-4078-AAFB-EEF76B2478D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1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Now, to compare genomes we need to use references coords 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1822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C8DA7-9F6A-446A-B821-C10654E2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A1EF2-B8ED-4F16-A230-FC49F74B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9210-BBF8-4C2D-8EA6-BD5D260E368F}"/>
              </a:ext>
            </a:extLst>
          </p:cNvPr>
          <p:cNvSpPr txBox="1"/>
          <p:nvPr/>
        </p:nvSpPr>
        <p:spPr>
          <a:xfrm>
            <a:off x="699797" y="1558211"/>
            <a:ext cx="5859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mummer program is necessary to run this script. Install it using: </a:t>
            </a:r>
            <a:r>
              <a:rPr lang="en-US" dirty="0" err="1"/>
              <a:t>sudo</a:t>
            </a:r>
            <a:r>
              <a:rPr lang="en-US" dirty="0"/>
              <a:t> apt-get install mummer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E68C8-04B5-4DE1-9CE6-96CB28DF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0" y="4095683"/>
            <a:ext cx="6154573" cy="171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71803-0678-4032-9F22-95B10040FF32}"/>
              </a:ext>
            </a:extLst>
          </p:cNvPr>
          <p:cNvSpPr txBox="1"/>
          <p:nvPr/>
        </p:nvSpPr>
        <p:spPr>
          <a:xfrm>
            <a:off x="6854370" y="1558211"/>
            <a:ext cx="585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statsbywindow.py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type the window size you want to work. Example:</a:t>
            </a:r>
          </a:p>
          <a:p>
            <a:r>
              <a:rPr lang="en-US" dirty="0">
                <a:solidFill>
                  <a:schemeClr val="accent1"/>
                </a:solidFill>
              </a:rPr>
              <a:t>statsbywindow.py 150000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statsbywindow.py 150000</a:t>
            </a:r>
          </a:p>
          <a:p>
            <a:endParaRPr lang="es-C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89B6A-E260-4000-A638-06238A3E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45" y="4040503"/>
            <a:ext cx="1342754" cy="270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D6724-A28C-4CAD-8ECF-E2991E37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8" y="4310743"/>
            <a:ext cx="5067655" cy="2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7D6C31-D94F-47A9-8280-319D6F1B4160}"/>
              </a:ext>
            </a:extLst>
          </p:cNvPr>
          <p:cNvSpPr/>
          <p:nvPr/>
        </p:nvSpPr>
        <p:spPr>
          <a:xfrm>
            <a:off x="10847521" y="3429000"/>
            <a:ext cx="1016005" cy="16619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6E67-B57A-4C9C-931D-5B45AF51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8" y="-3309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use these </a:t>
            </a:r>
            <a:r>
              <a:rPr lang="en-US" sz="3200" dirty="0" err="1"/>
              <a:t>coords</a:t>
            </a:r>
            <a:r>
              <a:rPr lang="en-US" sz="3200" dirty="0"/>
              <a:t>?</a:t>
            </a:r>
            <a:endParaRPr lang="es-CO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5B6F90-2E0C-4D47-B679-A2AA0F7B8F70}"/>
              </a:ext>
            </a:extLst>
          </p:cNvPr>
          <p:cNvGraphicFramePr>
            <a:graphicFrameLocks noGrp="1"/>
          </p:cNvGraphicFramePr>
          <p:nvPr/>
        </p:nvGraphicFramePr>
        <p:xfrm>
          <a:off x="6688829" y="674213"/>
          <a:ext cx="15279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66">
                  <a:extLst>
                    <a:ext uri="{9D8B030D-6E8A-4147-A177-3AD203B41FA5}">
                      <a16:colId xmlns:a16="http://schemas.microsoft.com/office/drawing/2014/main" val="3146847"/>
                    </a:ext>
                  </a:extLst>
                </a:gridCol>
                <a:gridCol w="763480">
                  <a:extLst>
                    <a:ext uri="{9D8B030D-6E8A-4147-A177-3AD203B41FA5}">
                      <a16:colId xmlns:a16="http://schemas.microsoft.com/office/drawing/2014/main" val="172246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5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4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8016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ACDDF92-1614-44BA-8D0B-2A03289863C4}"/>
              </a:ext>
            </a:extLst>
          </p:cNvPr>
          <p:cNvGraphicFramePr>
            <a:graphicFrameLocks noGrp="1"/>
          </p:cNvGraphicFramePr>
          <p:nvPr/>
        </p:nvGraphicFramePr>
        <p:xfrm>
          <a:off x="8962991" y="674213"/>
          <a:ext cx="16241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85">
                  <a:extLst>
                    <a:ext uri="{9D8B030D-6E8A-4147-A177-3AD203B41FA5}">
                      <a16:colId xmlns:a16="http://schemas.microsoft.com/office/drawing/2014/main" val="3146847"/>
                    </a:ext>
                  </a:extLst>
                </a:gridCol>
                <a:gridCol w="811536">
                  <a:extLst>
                    <a:ext uri="{9D8B030D-6E8A-4147-A177-3AD203B41FA5}">
                      <a16:colId xmlns:a16="http://schemas.microsoft.com/office/drawing/2014/main" val="172246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q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5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4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801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04A8C6-037D-40DA-B217-30A50F0458A6}"/>
              </a:ext>
            </a:extLst>
          </p:cNvPr>
          <p:cNvSpPr txBox="1"/>
          <p:nvPr/>
        </p:nvSpPr>
        <p:spPr>
          <a:xfrm>
            <a:off x="443883" y="3645095"/>
            <a:ext cx="3300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idea is extract subsets of query data using Pos r, example:</a:t>
            </a:r>
          </a:p>
          <a:p>
            <a:endParaRPr lang="en-US" dirty="0"/>
          </a:p>
          <a:p>
            <a:r>
              <a:rPr lang="es-CO" dirty="0" err="1"/>
              <a:t>Extract</a:t>
            </a:r>
            <a:r>
              <a:rPr lang="es-CO" dirty="0"/>
              <a:t> </a:t>
            </a:r>
            <a:r>
              <a:rPr lang="es-CO" dirty="0" err="1"/>
              <a:t>cells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Chr1 </a:t>
            </a:r>
            <a:r>
              <a:rPr lang="es-CO" dirty="0" err="1"/>
              <a:t>Azunacena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Pos</a:t>
            </a:r>
            <a:r>
              <a:rPr lang="es-CO" dirty="0"/>
              <a:t> q (30-40), and </a:t>
            </a:r>
            <a:r>
              <a:rPr lang="es-CO" dirty="0" err="1"/>
              <a:t>put</a:t>
            </a:r>
            <a:r>
              <a:rPr lang="es-CO" dirty="0"/>
              <a:t> </a:t>
            </a:r>
            <a:r>
              <a:rPr lang="es-CO" dirty="0" err="1"/>
              <a:t>them</a:t>
            </a:r>
            <a:r>
              <a:rPr lang="es-CO" dirty="0"/>
              <a:t> </a:t>
            </a:r>
            <a:r>
              <a:rPr lang="es-CO" dirty="0" err="1"/>
              <a:t>together</a:t>
            </a:r>
            <a:r>
              <a:rPr lang="es-CO" dirty="0"/>
              <a:t> in a </a:t>
            </a:r>
            <a:r>
              <a:rPr lang="es-CO" dirty="0" err="1"/>
              <a:t>dataframe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cells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1 </a:t>
            </a:r>
            <a:r>
              <a:rPr lang="es-CO" dirty="0" err="1"/>
              <a:t>to</a:t>
            </a:r>
            <a:r>
              <a:rPr lang="es-CO" dirty="0"/>
              <a:t> 10 </a:t>
            </a:r>
            <a:r>
              <a:rPr lang="es-CO" dirty="0" err="1"/>
              <a:t>from</a:t>
            </a:r>
            <a:r>
              <a:rPr lang="es-CO" dirty="0"/>
              <a:t> IR64</a:t>
            </a:r>
          </a:p>
          <a:p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will</a:t>
            </a:r>
            <a:r>
              <a:rPr lang="es-CO" dirty="0"/>
              <a:t> </a:t>
            </a:r>
            <a:r>
              <a:rPr lang="es-CO" dirty="0" err="1"/>
              <a:t>give</a:t>
            </a:r>
            <a:r>
              <a:rPr lang="es-CO" dirty="0"/>
              <a:t> a </a:t>
            </a:r>
            <a:r>
              <a:rPr lang="es-CO" dirty="0" err="1"/>
              <a:t>result</a:t>
            </a:r>
            <a:r>
              <a:rPr lang="es-CO" dirty="0"/>
              <a:t> as:</a:t>
            </a:r>
          </a:p>
          <a:p>
            <a:endParaRPr lang="es-CO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7497C4-1B32-464B-9C75-F95709C6C4A4}"/>
              </a:ext>
            </a:extLst>
          </p:cNvPr>
          <p:cNvSpPr txBox="1">
            <a:spLocks/>
          </p:cNvSpPr>
          <p:nvPr/>
        </p:nvSpPr>
        <p:spPr>
          <a:xfrm>
            <a:off x="813787" y="1573292"/>
            <a:ext cx="3456373" cy="149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S1	E1	S2	E2</a:t>
            </a:r>
          </a:p>
          <a:p>
            <a:pPr marL="0" indent="0">
              <a:buNone/>
            </a:pPr>
            <a:r>
              <a:rPr lang="en-US" sz="2000" dirty="0"/>
              <a:t>1	10	30	40</a:t>
            </a:r>
          </a:p>
          <a:p>
            <a:pPr marL="0" indent="0">
              <a:buNone/>
            </a:pPr>
            <a:r>
              <a:rPr lang="es-CO" sz="2000" dirty="0"/>
              <a:t>115	143	60	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CF1D2-CDEB-4099-9CE6-A2AD595D341C}"/>
              </a:ext>
            </a:extLst>
          </p:cNvPr>
          <p:cNvSpPr txBox="1"/>
          <p:nvPr/>
        </p:nvSpPr>
        <p:spPr>
          <a:xfrm>
            <a:off x="1675908" y="993181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COORDS FILE</a:t>
            </a:r>
            <a:endParaRPr lang="es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4B402-B72F-41DC-81F8-8E2AAD9F93AD}"/>
              </a:ext>
            </a:extLst>
          </p:cNvPr>
          <p:cNvSpPr txBox="1"/>
          <p:nvPr/>
        </p:nvSpPr>
        <p:spPr>
          <a:xfrm>
            <a:off x="6844683" y="115432"/>
            <a:ext cx="146086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Chr</a:t>
            </a:r>
            <a:r>
              <a:rPr lang="en-US" dirty="0"/>
              <a:t> 1 IR64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A8D52-91E3-4BEB-8318-3E9D8CFF0F1B}"/>
              </a:ext>
            </a:extLst>
          </p:cNvPr>
          <p:cNvSpPr txBox="1"/>
          <p:nvPr/>
        </p:nvSpPr>
        <p:spPr>
          <a:xfrm>
            <a:off x="9007379" y="91444"/>
            <a:ext cx="153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Chr</a:t>
            </a:r>
            <a:r>
              <a:rPr lang="en-US" dirty="0"/>
              <a:t> 1 Azucena</a:t>
            </a:r>
            <a:endParaRPr lang="es-CO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4E5E52B-0A6B-40FE-934E-5270EFF598C3}"/>
              </a:ext>
            </a:extLst>
          </p:cNvPr>
          <p:cNvGraphicFramePr>
            <a:graphicFrameLocks noGrp="1"/>
          </p:cNvGraphicFramePr>
          <p:nvPr/>
        </p:nvGraphicFramePr>
        <p:xfrm>
          <a:off x="3930092" y="3275404"/>
          <a:ext cx="330002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07">
                  <a:extLst>
                    <a:ext uri="{9D8B030D-6E8A-4147-A177-3AD203B41FA5}">
                      <a16:colId xmlns:a16="http://schemas.microsoft.com/office/drawing/2014/main" val="793861024"/>
                    </a:ext>
                  </a:extLst>
                </a:gridCol>
                <a:gridCol w="825007">
                  <a:extLst>
                    <a:ext uri="{9D8B030D-6E8A-4147-A177-3AD203B41FA5}">
                      <a16:colId xmlns:a16="http://schemas.microsoft.com/office/drawing/2014/main" val="1285099250"/>
                    </a:ext>
                  </a:extLst>
                </a:gridCol>
                <a:gridCol w="825007">
                  <a:extLst>
                    <a:ext uri="{9D8B030D-6E8A-4147-A177-3AD203B41FA5}">
                      <a16:colId xmlns:a16="http://schemas.microsoft.com/office/drawing/2014/main" val="2102864561"/>
                    </a:ext>
                  </a:extLst>
                </a:gridCol>
                <a:gridCol w="825007">
                  <a:extLst>
                    <a:ext uri="{9D8B030D-6E8A-4147-A177-3AD203B41FA5}">
                      <a16:colId xmlns:a16="http://schemas.microsoft.com/office/drawing/2014/main" val="3404647082"/>
                    </a:ext>
                  </a:extLst>
                </a:gridCol>
              </a:tblGrid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Pos 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q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62659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25691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78816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6714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25053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95822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34287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78574"/>
                  </a:ext>
                </a:extLst>
              </a:tr>
              <a:tr h="24431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642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62D1BBF-C750-40C7-85AA-9F39C4239C09}"/>
              </a:ext>
            </a:extLst>
          </p:cNvPr>
          <p:cNvSpPr txBox="1"/>
          <p:nvPr/>
        </p:nvSpPr>
        <p:spPr>
          <a:xfrm>
            <a:off x="7527273" y="3174377"/>
            <a:ext cx="3204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subset has to be extracted for each line of </a:t>
            </a:r>
            <a:r>
              <a:rPr lang="en-US" dirty="0" err="1"/>
              <a:t>coords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last step is to combine these subsets one after other in a big data frame </a:t>
            </a:r>
          </a:p>
          <a:p>
            <a:endParaRPr lang="en-US" dirty="0"/>
          </a:p>
          <a:p>
            <a:r>
              <a:rPr lang="es-CO" dirty="0" err="1">
                <a:solidFill>
                  <a:srgbClr val="FF0000"/>
                </a:solidFill>
              </a:rPr>
              <a:t>Task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to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go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crazy</a:t>
            </a:r>
            <a:endParaRPr lang="es-CO" dirty="0">
              <a:solidFill>
                <a:srgbClr val="FF0000"/>
              </a:solidFill>
            </a:endParaRPr>
          </a:p>
          <a:p>
            <a:endParaRPr lang="es-CO" dirty="0"/>
          </a:p>
          <a:p>
            <a:r>
              <a:rPr lang="es-CO" dirty="0" err="1"/>
              <a:t>Aprox</a:t>
            </a:r>
            <a:r>
              <a:rPr lang="es-CO" dirty="0"/>
              <a:t> 40 </a:t>
            </a:r>
            <a:r>
              <a:rPr lang="es-CO" dirty="0" err="1"/>
              <a:t>Million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bases</a:t>
            </a:r>
          </a:p>
          <a:p>
            <a:r>
              <a:rPr lang="es-CO" dirty="0"/>
              <a:t>in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chromosome</a:t>
            </a:r>
            <a:r>
              <a:rPr lang="es-CO" dirty="0"/>
              <a:t> and </a:t>
            </a:r>
          </a:p>
          <a:p>
            <a:r>
              <a:rPr lang="es-CO" dirty="0"/>
              <a:t>5209 </a:t>
            </a:r>
            <a:r>
              <a:rPr lang="es-CO" dirty="0" err="1"/>
              <a:t>coords</a:t>
            </a:r>
            <a:r>
              <a:rPr lang="es-CO" dirty="0"/>
              <a:t> </a:t>
            </a:r>
            <a:r>
              <a:rPr lang="es-CO" dirty="0" err="1"/>
              <a:t>lines</a:t>
            </a:r>
            <a:endParaRPr lang="es-CO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1F329-0E10-4A36-8074-2E713ECC70D8}"/>
              </a:ext>
            </a:extLst>
          </p:cNvPr>
          <p:cNvSpPr/>
          <p:nvPr/>
        </p:nvSpPr>
        <p:spPr>
          <a:xfrm>
            <a:off x="11003871" y="3566164"/>
            <a:ext cx="719092" cy="15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B82BCF-7669-4AB5-A8CA-0E2EC8AC5FCD}"/>
              </a:ext>
            </a:extLst>
          </p:cNvPr>
          <p:cNvSpPr/>
          <p:nvPr/>
        </p:nvSpPr>
        <p:spPr>
          <a:xfrm>
            <a:off x="11003871" y="3786309"/>
            <a:ext cx="719092" cy="15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D3018-BEEB-4E8E-8A74-1D1CC980DC37}"/>
              </a:ext>
            </a:extLst>
          </p:cNvPr>
          <p:cNvSpPr/>
          <p:nvPr/>
        </p:nvSpPr>
        <p:spPr>
          <a:xfrm>
            <a:off x="11006581" y="4006454"/>
            <a:ext cx="719092" cy="150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676DE6-C20F-4FB1-AF2A-3F1A10411B94}"/>
              </a:ext>
            </a:extLst>
          </p:cNvPr>
          <p:cNvSpPr/>
          <p:nvPr/>
        </p:nvSpPr>
        <p:spPr>
          <a:xfrm>
            <a:off x="11003871" y="4226599"/>
            <a:ext cx="719092" cy="150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AE6742-DF1B-4E06-B3EA-ABCDEF3C001B}"/>
              </a:ext>
            </a:extLst>
          </p:cNvPr>
          <p:cNvSpPr/>
          <p:nvPr/>
        </p:nvSpPr>
        <p:spPr>
          <a:xfrm>
            <a:off x="11011269" y="4780540"/>
            <a:ext cx="719092" cy="1509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191522-396D-4586-8697-D758CB09DBC5}"/>
              </a:ext>
            </a:extLst>
          </p:cNvPr>
          <p:cNvSpPr txBox="1"/>
          <p:nvPr/>
        </p:nvSpPr>
        <p:spPr>
          <a:xfrm>
            <a:off x="11250226" y="4345535"/>
            <a:ext cx="3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000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AEA775-D483-4ED3-A75B-904A4457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982" y="2432795"/>
            <a:ext cx="3456373" cy="1493113"/>
          </a:xfrm>
        </p:spPr>
        <p:txBody>
          <a:bodyPr/>
          <a:lstStyle/>
          <a:p>
            <a:pPr algn="l"/>
            <a:r>
              <a:rPr lang="en-US" dirty="0"/>
              <a:t>S1	E1	S2	E2</a:t>
            </a:r>
          </a:p>
          <a:p>
            <a:pPr algn="l"/>
            <a:r>
              <a:rPr lang="en-US" dirty="0"/>
              <a:t>1	10	30	40</a:t>
            </a:r>
          </a:p>
          <a:p>
            <a:pPr algn="l"/>
            <a:r>
              <a:rPr lang="es-CO" dirty="0"/>
              <a:t>115	143	60	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89D58-216E-4BD1-B62C-23C0B60AD2C0}"/>
              </a:ext>
            </a:extLst>
          </p:cNvPr>
          <p:cNvSpPr txBox="1"/>
          <p:nvPr/>
        </p:nvSpPr>
        <p:spPr>
          <a:xfrm>
            <a:off x="1899541" y="1952372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COORDS FILE</a:t>
            </a:r>
            <a:endParaRPr lang="es-CO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7C0E36C-EA50-4CFD-AB12-190942755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60080"/>
              </p:ext>
            </p:extLst>
          </p:nvPr>
        </p:nvGraphicFramePr>
        <p:xfrm>
          <a:off x="7333861" y="2432795"/>
          <a:ext cx="39767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486">
                  <a:extLst>
                    <a:ext uri="{9D8B030D-6E8A-4147-A177-3AD203B41FA5}">
                      <a16:colId xmlns:a16="http://schemas.microsoft.com/office/drawing/2014/main" val="316855094"/>
                    </a:ext>
                  </a:extLst>
                </a:gridCol>
                <a:gridCol w="1321128">
                  <a:extLst>
                    <a:ext uri="{9D8B030D-6E8A-4147-A177-3AD203B41FA5}">
                      <a16:colId xmlns:a16="http://schemas.microsoft.com/office/drawing/2014/main" val="959958958"/>
                    </a:ext>
                  </a:extLst>
                </a:gridCol>
                <a:gridCol w="1321128">
                  <a:extLst>
                    <a:ext uri="{9D8B030D-6E8A-4147-A177-3AD203B41FA5}">
                      <a16:colId xmlns:a16="http://schemas.microsoft.com/office/drawing/2014/main" val="561185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Base/Motif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 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0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31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TTTTTTTTT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023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D4E4B8-0E6A-491F-A4F6-43BC3EB46145}"/>
              </a:ext>
            </a:extLst>
          </p:cNvPr>
          <p:cNvSpPr txBox="1"/>
          <p:nvPr/>
        </p:nvSpPr>
        <p:spPr>
          <a:xfrm>
            <a:off x="3714744" y="4148091"/>
            <a:ext cx="5613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Base A in Pos q 35  -&gt; Search interval in query </a:t>
            </a:r>
            <a:r>
              <a:rPr lang="en-US" dirty="0" err="1"/>
              <a:t>coords</a:t>
            </a:r>
            <a:endParaRPr lang="en-US" dirty="0"/>
          </a:p>
          <a:p>
            <a:r>
              <a:rPr lang="en-US" dirty="0"/>
              <a:t>Difference between Pos q and S2  -&gt;  35-30 = 5</a:t>
            </a:r>
          </a:p>
          <a:p>
            <a:r>
              <a:rPr lang="en-US" dirty="0"/>
              <a:t>Add this difference to S1 =&gt; 1 + 5 = 6</a:t>
            </a:r>
          </a:p>
          <a:p>
            <a:r>
              <a:rPr lang="en-US" dirty="0"/>
              <a:t>Subtract one = &gt;  6 – 1 = 5   This is the position in Pos r</a:t>
            </a:r>
          </a:p>
          <a:p>
            <a:endParaRPr lang="en-US" dirty="0"/>
          </a:p>
          <a:p>
            <a:r>
              <a:rPr lang="en-US" dirty="0"/>
              <a:t>For Motif TTTTTTTTT  Pos q 77:</a:t>
            </a:r>
          </a:p>
          <a:p>
            <a:endParaRPr lang="en-US" dirty="0"/>
          </a:p>
          <a:p>
            <a:r>
              <a:rPr lang="en-US" dirty="0"/>
              <a:t>77 – 60 +115 – 1 = 131 Pos r</a:t>
            </a:r>
          </a:p>
          <a:p>
            <a:endParaRPr lang="en-US" dirty="0"/>
          </a:p>
          <a:p>
            <a:endParaRPr lang="es-CO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6368BB-A3E7-46C5-9561-AC6E42D8755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After got crazy for several days, we discover this simple method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3682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E8A80-141D-4FE0-817C-C85771A8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895"/>
            <a:ext cx="12192000" cy="4665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5787E-8273-43EC-A2AD-3204F5655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32" y="299334"/>
            <a:ext cx="11501336" cy="362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C2AC1-71E9-4A9E-864A-665123C13293}"/>
              </a:ext>
            </a:extLst>
          </p:cNvPr>
          <p:cNvSpPr txBox="1"/>
          <p:nvPr/>
        </p:nvSpPr>
        <p:spPr>
          <a:xfrm>
            <a:off x="2071991" y="5920105"/>
            <a:ext cx="86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table shows 85% of aligned query bases, others need to be adjusted by the presence of overlapping contigs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810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7FEFB2-5F88-4E70-8906-B329F3A1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738312"/>
            <a:ext cx="8153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031E0-0CBE-448D-9B35-A1BAC8C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670"/>
            <a:ext cx="12192000" cy="55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C8DA7-9F6A-446A-B821-C10654E2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A1EF2-B8ED-4F16-A230-FC49F74B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9210-BBF8-4C2D-8EA6-BD5D260E368F}"/>
              </a:ext>
            </a:extLst>
          </p:cNvPr>
          <p:cNvSpPr txBox="1"/>
          <p:nvPr/>
        </p:nvSpPr>
        <p:spPr>
          <a:xfrm>
            <a:off x="699797" y="1558211"/>
            <a:ext cx="5859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mummer program is necessary to run this script. Install it using: </a:t>
            </a:r>
            <a:r>
              <a:rPr lang="en-US" dirty="0" err="1"/>
              <a:t>sudo</a:t>
            </a:r>
            <a:r>
              <a:rPr lang="en-US" dirty="0"/>
              <a:t> apt-get install mummer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E68C8-04B5-4DE1-9CE6-96CB28DF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0" y="4095683"/>
            <a:ext cx="6154573" cy="171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71803-0678-4032-9F22-95B10040FF32}"/>
              </a:ext>
            </a:extLst>
          </p:cNvPr>
          <p:cNvSpPr txBox="1"/>
          <p:nvPr/>
        </p:nvSpPr>
        <p:spPr>
          <a:xfrm>
            <a:off x="6854370" y="1558211"/>
            <a:ext cx="585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statsbywindow.py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type the window size you want to work. Example:</a:t>
            </a:r>
          </a:p>
          <a:p>
            <a:r>
              <a:rPr lang="en-US" dirty="0">
                <a:solidFill>
                  <a:schemeClr val="accent1"/>
                </a:solidFill>
              </a:rPr>
              <a:t>statsbywindow.py 150000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statsbywindow.py 150000</a:t>
            </a:r>
          </a:p>
          <a:p>
            <a:endParaRPr lang="es-C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89B6A-E260-4000-A638-06238A3E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45" y="4040503"/>
            <a:ext cx="1342754" cy="270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D6724-A28C-4CAD-8ECF-E2991E37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8" y="4310743"/>
            <a:ext cx="5067655" cy="2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8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E025-4727-4FF7-A869-8F2AD7C4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57E5-54DD-411C-A556-4DD23775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F6A49-0735-446A-92D6-6B0ED0C3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72"/>
            <a:ext cx="12192000" cy="56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C8DA7-9F6A-446A-B821-C10654E2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A1EF2-B8ED-4F16-A230-FC49F74B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9210-BBF8-4C2D-8EA6-BD5D260E368F}"/>
              </a:ext>
            </a:extLst>
          </p:cNvPr>
          <p:cNvSpPr txBox="1"/>
          <p:nvPr/>
        </p:nvSpPr>
        <p:spPr>
          <a:xfrm>
            <a:off x="699797" y="1558211"/>
            <a:ext cx="5859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mummer program is necessary to run this script. Install it using: </a:t>
            </a:r>
            <a:r>
              <a:rPr lang="en-US" dirty="0" err="1"/>
              <a:t>sudo</a:t>
            </a:r>
            <a:r>
              <a:rPr lang="en-US" dirty="0"/>
              <a:t> apt-get install mummer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E68C8-04B5-4DE1-9CE6-96CB28DF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0" y="4095683"/>
            <a:ext cx="6154573" cy="171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71803-0678-4032-9F22-95B10040FF32}"/>
              </a:ext>
            </a:extLst>
          </p:cNvPr>
          <p:cNvSpPr txBox="1"/>
          <p:nvPr/>
        </p:nvSpPr>
        <p:spPr>
          <a:xfrm>
            <a:off x="6854370" y="1558211"/>
            <a:ext cx="585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statsbywindow.py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type the window size you want to work. Example:</a:t>
            </a:r>
          </a:p>
          <a:p>
            <a:r>
              <a:rPr lang="en-US" dirty="0">
                <a:solidFill>
                  <a:schemeClr val="accent1"/>
                </a:solidFill>
              </a:rPr>
              <a:t>statsbywindow.py 150000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statsbywindow.py 150000</a:t>
            </a:r>
          </a:p>
          <a:p>
            <a:endParaRPr lang="es-C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89B6A-E260-4000-A638-06238A3E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45" y="4040503"/>
            <a:ext cx="1342754" cy="270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D6724-A28C-4CAD-8ECF-E2991E37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8" y="4310743"/>
            <a:ext cx="5067655" cy="2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3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3A11-EB67-4020-9886-6D1EF30B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0182-DA54-465C-B4DC-73083F7B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E908C-C8FB-4459-8208-E2E2F728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751"/>
            <a:ext cx="12192000" cy="56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C8DA7-9F6A-446A-B821-C10654E2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A1EF2-B8ED-4F16-A230-FC49F74B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9210-BBF8-4C2D-8EA6-BD5D260E368F}"/>
              </a:ext>
            </a:extLst>
          </p:cNvPr>
          <p:cNvSpPr txBox="1"/>
          <p:nvPr/>
        </p:nvSpPr>
        <p:spPr>
          <a:xfrm>
            <a:off x="699797" y="1558211"/>
            <a:ext cx="5859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mummer program is necessary to run this script. Install it using: </a:t>
            </a:r>
            <a:r>
              <a:rPr lang="en-US" dirty="0" err="1"/>
              <a:t>sudo</a:t>
            </a:r>
            <a:r>
              <a:rPr lang="en-US" dirty="0"/>
              <a:t> apt-get install mummer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E68C8-04B5-4DE1-9CE6-96CB28DF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0" y="4095683"/>
            <a:ext cx="6154573" cy="171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71803-0678-4032-9F22-95B10040FF32}"/>
              </a:ext>
            </a:extLst>
          </p:cNvPr>
          <p:cNvSpPr txBox="1"/>
          <p:nvPr/>
        </p:nvSpPr>
        <p:spPr>
          <a:xfrm>
            <a:off x="6854370" y="1558211"/>
            <a:ext cx="585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statsbywindow.py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type the window size you want to work. Example:</a:t>
            </a:r>
          </a:p>
          <a:p>
            <a:r>
              <a:rPr lang="en-US" dirty="0">
                <a:solidFill>
                  <a:schemeClr val="accent1"/>
                </a:solidFill>
              </a:rPr>
              <a:t>statsbywindow.py 150000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statsbywindow.py 150000</a:t>
            </a:r>
          </a:p>
          <a:p>
            <a:endParaRPr lang="es-C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89B6A-E260-4000-A638-06238A3E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45" y="4040503"/>
            <a:ext cx="1342754" cy="270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D6724-A28C-4CAD-8ECF-E2991E37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8" y="4310743"/>
            <a:ext cx="5067655" cy="2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6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80A4-2EEA-40F8-85AC-807BC1DE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BAEB-2F01-46BE-AA0B-4F2C5D8A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EE119-836A-4E3D-A004-ADAF42B2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635"/>
            <a:ext cx="12192000" cy="56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9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1006</Words>
  <Application>Microsoft Office PowerPoint</Application>
  <PresentationFormat>Widescreen</PresentationFormat>
  <Paragraphs>242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Development of two Python programs for chromosomal sequence comparison and recombination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use these coords?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Peñuela</dc:creator>
  <cp:lastModifiedBy>Mauricio Peñuela</cp:lastModifiedBy>
  <cp:revision>7</cp:revision>
  <dcterms:created xsi:type="dcterms:W3CDTF">2020-09-08T13:29:40Z</dcterms:created>
  <dcterms:modified xsi:type="dcterms:W3CDTF">2020-09-08T21:26:23Z</dcterms:modified>
</cp:coreProperties>
</file>