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EAF037-82FC-4C9A-803D-31B3A8C3F89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F6C2E-68FB-4CCA-A70D-B685416193CD}" type="slidenum">
              <a:rPr lang="en-US" smtClean="0"/>
              <a:t>‹#›</a:t>
            </a:fld>
            <a:endParaRPr lang="en-US"/>
          </a:p>
        </p:txBody>
      </p:sp>
    </p:spTree>
    <p:extLst>
      <p:ext uri="{BB962C8B-B14F-4D97-AF65-F5344CB8AC3E}">
        <p14:creationId xmlns:p14="http://schemas.microsoft.com/office/powerpoint/2010/main" val="424616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EAF037-82FC-4C9A-803D-31B3A8C3F89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F6C2E-68FB-4CCA-A70D-B685416193CD}" type="slidenum">
              <a:rPr lang="en-US" smtClean="0"/>
              <a:t>‹#›</a:t>
            </a:fld>
            <a:endParaRPr lang="en-US"/>
          </a:p>
        </p:txBody>
      </p:sp>
    </p:spTree>
    <p:extLst>
      <p:ext uri="{BB962C8B-B14F-4D97-AF65-F5344CB8AC3E}">
        <p14:creationId xmlns:p14="http://schemas.microsoft.com/office/powerpoint/2010/main" val="4277598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EAF037-82FC-4C9A-803D-31B3A8C3F89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F6C2E-68FB-4CCA-A70D-B685416193CD}" type="slidenum">
              <a:rPr lang="en-US" smtClean="0"/>
              <a:t>‹#›</a:t>
            </a:fld>
            <a:endParaRPr lang="en-US"/>
          </a:p>
        </p:txBody>
      </p:sp>
    </p:spTree>
    <p:extLst>
      <p:ext uri="{BB962C8B-B14F-4D97-AF65-F5344CB8AC3E}">
        <p14:creationId xmlns:p14="http://schemas.microsoft.com/office/powerpoint/2010/main" val="1149399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EAF037-82FC-4C9A-803D-31B3A8C3F89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F6C2E-68FB-4CCA-A70D-B685416193C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8960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EAF037-82FC-4C9A-803D-31B3A8C3F89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F6C2E-68FB-4CCA-A70D-B685416193CD}" type="slidenum">
              <a:rPr lang="en-US" smtClean="0"/>
              <a:t>‹#›</a:t>
            </a:fld>
            <a:endParaRPr lang="en-US"/>
          </a:p>
        </p:txBody>
      </p:sp>
    </p:spTree>
    <p:extLst>
      <p:ext uri="{BB962C8B-B14F-4D97-AF65-F5344CB8AC3E}">
        <p14:creationId xmlns:p14="http://schemas.microsoft.com/office/powerpoint/2010/main" val="4100949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9EAF037-82FC-4C9A-803D-31B3A8C3F893}" type="datetimeFigureOut">
              <a:rPr lang="en-US" smtClean="0"/>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7F6C2E-68FB-4CCA-A70D-B685416193CD}" type="slidenum">
              <a:rPr lang="en-US" smtClean="0"/>
              <a:t>‹#›</a:t>
            </a:fld>
            <a:endParaRPr lang="en-US"/>
          </a:p>
        </p:txBody>
      </p:sp>
    </p:spTree>
    <p:extLst>
      <p:ext uri="{BB962C8B-B14F-4D97-AF65-F5344CB8AC3E}">
        <p14:creationId xmlns:p14="http://schemas.microsoft.com/office/powerpoint/2010/main" val="2781666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9EAF037-82FC-4C9A-803D-31B3A8C3F893}" type="datetimeFigureOut">
              <a:rPr lang="en-US" smtClean="0"/>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7F6C2E-68FB-4CCA-A70D-B685416193CD}" type="slidenum">
              <a:rPr lang="en-US" smtClean="0"/>
              <a:t>‹#›</a:t>
            </a:fld>
            <a:endParaRPr lang="en-US"/>
          </a:p>
        </p:txBody>
      </p:sp>
    </p:spTree>
    <p:extLst>
      <p:ext uri="{BB962C8B-B14F-4D97-AF65-F5344CB8AC3E}">
        <p14:creationId xmlns:p14="http://schemas.microsoft.com/office/powerpoint/2010/main" val="539707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EAF037-82FC-4C9A-803D-31B3A8C3F89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F6C2E-68FB-4CCA-A70D-B685416193CD}" type="slidenum">
              <a:rPr lang="en-US" smtClean="0"/>
              <a:t>‹#›</a:t>
            </a:fld>
            <a:endParaRPr lang="en-US"/>
          </a:p>
        </p:txBody>
      </p:sp>
    </p:spTree>
    <p:extLst>
      <p:ext uri="{BB962C8B-B14F-4D97-AF65-F5344CB8AC3E}">
        <p14:creationId xmlns:p14="http://schemas.microsoft.com/office/powerpoint/2010/main" val="651734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EAF037-82FC-4C9A-803D-31B3A8C3F89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F6C2E-68FB-4CCA-A70D-B685416193CD}" type="slidenum">
              <a:rPr lang="en-US" smtClean="0"/>
              <a:t>‹#›</a:t>
            </a:fld>
            <a:endParaRPr lang="en-US"/>
          </a:p>
        </p:txBody>
      </p:sp>
    </p:spTree>
    <p:extLst>
      <p:ext uri="{BB962C8B-B14F-4D97-AF65-F5344CB8AC3E}">
        <p14:creationId xmlns:p14="http://schemas.microsoft.com/office/powerpoint/2010/main" val="348479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EAF037-82FC-4C9A-803D-31B3A8C3F89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F6C2E-68FB-4CCA-A70D-B685416193CD}" type="slidenum">
              <a:rPr lang="en-US" smtClean="0"/>
              <a:t>‹#›</a:t>
            </a:fld>
            <a:endParaRPr lang="en-US"/>
          </a:p>
        </p:txBody>
      </p:sp>
    </p:spTree>
    <p:extLst>
      <p:ext uri="{BB962C8B-B14F-4D97-AF65-F5344CB8AC3E}">
        <p14:creationId xmlns:p14="http://schemas.microsoft.com/office/powerpoint/2010/main" val="216829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EAF037-82FC-4C9A-803D-31B3A8C3F89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F6C2E-68FB-4CCA-A70D-B685416193CD}" type="slidenum">
              <a:rPr lang="en-US" smtClean="0"/>
              <a:t>‹#›</a:t>
            </a:fld>
            <a:endParaRPr lang="en-US"/>
          </a:p>
        </p:txBody>
      </p:sp>
    </p:spTree>
    <p:extLst>
      <p:ext uri="{BB962C8B-B14F-4D97-AF65-F5344CB8AC3E}">
        <p14:creationId xmlns:p14="http://schemas.microsoft.com/office/powerpoint/2010/main" val="3543127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EAF037-82FC-4C9A-803D-31B3A8C3F89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F6C2E-68FB-4CCA-A70D-B685416193CD}" type="slidenum">
              <a:rPr lang="en-US" smtClean="0"/>
              <a:t>‹#›</a:t>
            </a:fld>
            <a:endParaRPr lang="en-US"/>
          </a:p>
        </p:txBody>
      </p:sp>
    </p:spTree>
    <p:extLst>
      <p:ext uri="{BB962C8B-B14F-4D97-AF65-F5344CB8AC3E}">
        <p14:creationId xmlns:p14="http://schemas.microsoft.com/office/powerpoint/2010/main" val="1277320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EAF037-82FC-4C9A-803D-31B3A8C3F893}" type="datetimeFigureOut">
              <a:rPr lang="en-US" smtClean="0"/>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7F6C2E-68FB-4CCA-A70D-B685416193CD}" type="slidenum">
              <a:rPr lang="en-US" smtClean="0"/>
              <a:t>‹#›</a:t>
            </a:fld>
            <a:endParaRPr lang="en-US"/>
          </a:p>
        </p:txBody>
      </p:sp>
    </p:spTree>
    <p:extLst>
      <p:ext uri="{BB962C8B-B14F-4D97-AF65-F5344CB8AC3E}">
        <p14:creationId xmlns:p14="http://schemas.microsoft.com/office/powerpoint/2010/main" val="206434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EAF037-82FC-4C9A-803D-31B3A8C3F893}" type="datetimeFigureOut">
              <a:rPr lang="en-US" smtClean="0"/>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7F6C2E-68FB-4CCA-A70D-B685416193CD}" type="slidenum">
              <a:rPr lang="en-US" smtClean="0"/>
              <a:t>‹#›</a:t>
            </a:fld>
            <a:endParaRPr lang="en-US"/>
          </a:p>
        </p:txBody>
      </p:sp>
    </p:spTree>
    <p:extLst>
      <p:ext uri="{BB962C8B-B14F-4D97-AF65-F5344CB8AC3E}">
        <p14:creationId xmlns:p14="http://schemas.microsoft.com/office/powerpoint/2010/main" val="2375643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9EAF037-82FC-4C9A-803D-31B3A8C3F893}" type="datetimeFigureOut">
              <a:rPr lang="en-US" smtClean="0"/>
              <a:t>6/19/2023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7F6C2E-68FB-4CCA-A70D-B685416193CD}" type="slidenum">
              <a:rPr lang="en-US" smtClean="0"/>
              <a:t>‹#›</a:t>
            </a:fld>
            <a:endParaRPr lang="en-US"/>
          </a:p>
        </p:txBody>
      </p:sp>
    </p:spTree>
    <p:extLst>
      <p:ext uri="{BB962C8B-B14F-4D97-AF65-F5344CB8AC3E}">
        <p14:creationId xmlns:p14="http://schemas.microsoft.com/office/powerpoint/2010/main" val="292358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EAF037-82FC-4C9A-803D-31B3A8C3F89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F6C2E-68FB-4CCA-A70D-B685416193CD}" type="slidenum">
              <a:rPr lang="en-US" smtClean="0"/>
              <a:t>‹#›</a:t>
            </a:fld>
            <a:endParaRPr lang="en-US"/>
          </a:p>
        </p:txBody>
      </p:sp>
    </p:spTree>
    <p:extLst>
      <p:ext uri="{BB962C8B-B14F-4D97-AF65-F5344CB8AC3E}">
        <p14:creationId xmlns:p14="http://schemas.microsoft.com/office/powerpoint/2010/main" val="54970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EAF037-82FC-4C9A-803D-31B3A8C3F89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F6C2E-68FB-4CCA-A70D-B685416193CD}" type="slidenum">
              <a:rPr lang="en-US" smtClean="0"/>
              <a:t>‹#›</a:t>
            </a:fld>
            <a:endParaRPr lang="en-US"/>
          </a:p>
        </p:txBody>
      </p:sp>
    </p:spTree>
    <p:extLst>
      <p:ext uri="{BB962C8B-B14F-4D97-AF65-F5344CB8AC3E}">
        <p14:creationId xmlns:p14="http://schemas.microsoft.com/office/powerpoint/2010/main" val="200577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9EAF037-82FC-4C9A-803D-31B3A8C3F893}" type="datetimeFigureOut">
              <a:rPr lang="en-US" smtClean="0"/>
              <a:t>6/19/2023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37F6C2E-68FB-4CCA-A70D-B685416193CD}" type="slidenum">
              <a:rPr lang="en-US" smtClean="0"/>
              <a:t>‹#›</a:t>
            </a:fld>
            <a:endParaRPr lang="en-US"/>
          </a:p>
        </p:txBody>
      </p:sp>
    </p:spTree>
    <p:extLst>
      <p:ext uri="{BB962C8B-B14F-4D97-AF65-F5344CB8AC3E}">
        <p14:creationId xmlns:p14="http://schemas.microsoft.com/office/powerpoint/2010/main" val="44822384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oogle.com/url?sa=t&amp;rct=j&amp;q=&amp;esrc=s&amp;source=web&amp;cd=1&amp;cad=rja&amp;uact=8&amp;ved=2ahUKEwiEw87D7eLeAhXB0qQKHWm5CUEQFjAAegQIEBAB&amp;url=https%3A%2F%2Fwww.capterra.com%2Fpatient-management-software%2F&amp;usg=AOvVaw2JqZiKdDHHLiZDYLPJOUEM" TargetMode="External"/><Relationship Id="rId7" Type="http://schemas.openxmlformats.org/officeDocument/2006/relationships/hyperlink" Target="https://www.researchgate.net/publication/236583120_Electronic_Patient_Record_Management_System_EPRMS" TargetMode="External"/><Relationship Id="rId2" Type="http://schemas.openxmlformats.org/officeDocument/2006/relationships/hyperlink" Target="http://www.academia.edu/11154016/A_PROJECT_REPORT_ON_PATIENT_MONITORING_SYSTEM" TargetMode="External"/><Relationship Id="rId1" Type="http://schemas.openxmlformats.org/officeDocument/2006/relationships/slideLayout" Target="../slideLayouts/slideLayout2.xml"/><Relationship Id="rId6" Type="http://schemas.openxmlformats.org/officeDocument/2006/relationships/hyperlink" Target="https://www.ncbi.nlm.nih.gov/pmc/articles/PMC2233054/" TargetMode="External"/><Relationship Id="rId5" Type="http://schemas.openxmlformats.org/officeDocument/2006/relationships/hyperlink" Target="https://www.google.com/url?sa=t&amp;rct=j&amp;q=&amp;esrc=s&amp;source=web&amp;cd=35&amp;cad=rja&amp;uact=8&amp;ved=2ahUKEwiEw87D7eLeAhXB0qQKHWm5CUEQwaICMCJ6BAgBEA4&amp;url=https%3A%2F%2Fen.wikipedia.org%2Fwiki%2FPatient_management_software&amp;usg=AOvVaw0Bs_n8FWYMrcpaO6U0IlUy" TargetMode="External"/><Relationship Id="rId4" Type="http://schemas.openxmlformats.org/officeDocument/2006/relationships/hyperlink" Target="https://www.google.com/url?sa=t&amp;rct=j&amp;q=&amp;esrc=s&amp;source=web&amp;cd=3&amp;cad=rja&amp;uact=8&amp;ved=2ahUKEwj57-nw7eLeAhXEzKQKHUpVCXIQFjACegQIABAB&amp;url=https%3A%2F%2Fwww.researchgate.net%2Fpublication%2F228569210_Clinics_Management_System_CMS_based_on_Patient_Centered_Process_Ontology&amp;usg=AOvVaw0TnoNAQwB0ecZxektznM7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echjockey.com/blog/why-hospitals-need-invest-hospital-management-syste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MEDICARE:  STREAMLINING HEALTHCARE </a:t>
            </a:r>
            <a:r>
              <a:rPr lang="en-US" b="1" dirty="0" smtClean="0"/>
              <a:t>OPERATIONS</a:t>
            </a:r>
            <a:br>
              <a:rPr lang="en-US" b="1" dirty="0" smtClean="0"/>
            </a:br>
            <a:r>
              <a:rPr lang="en-US" sz="2000" dirty="0"/>
              <a:t>Hospital management system</a:t>
            </a:r>
            <a:r>
              <a:rPr lang="en-US" dirty="0"/>
              <a:t/>
            </a:r>
            <a:br>
              <a:rPr lang="en-US" dirty="0"/>
            </a:br>
            <a:endParaRPr lang="en-US" dirty="0"/>
          </a:p>
        </p:txBody>
      </p:sp>
      <p:sp>
        <p:nvSpPr>
          <p:cNvPr id="3" name="Subtitle 2"/>
          <p:cNvSpPr>
            <a:spLocks noGrp="1"/>
          </p:cNvSpPr>
          <p:nvPr>
            <p:ph type="subTitle" idx="1"/>
          </p:nvPr>
        </p:nvSpPr>
        <p:spPr>
          <a:xfrm>
            <a:off x="1300163" y="3886199"/>
            <a:ext cx="9729787" cy="2386013"/>
          </a:xfrm>
        </p:spPr>
        <p:txBody>
          <a:bodyPr>
            <a:normAutofit/>
          </a:bodyPr>
          <a:lstStyle/>
          <a:p>
            <a:r>
              <a:rPr lang="en-US" b="1" dirty="0" smtClean="0">
                <a:solidFill>
                  <a:schemeClr val="tx1"/>
                </a:solidFill>
              </a:rPr>
              <a:t>Presented by GROUP</a:t>
            </a:r>
          </a:p>
          <a:p>
            <a:r>
              <a:rPr lang="en-US" dirty="0" smtClean="0">
                <a:solidFill>
                  <a:schemeClr val="tx1"/>
                </a:solidFill>
              </a:rPr>
              <a:t>PERSON 1 PERSON 2 PERSON 3 </a:t>
            </a:r>
          </a:p>
          <a:p>
            <a:r>
              <a:rPr lang="en-US" dirty="0" smtClean="0">
                <a:solidFill>
                  <a:schemeClr val="tx1"/>
                </a:solidFill>
              </a:rPr>
              <a:t>PERSON 4 PERSON 5</a:t>
            </a:r>
            <a:endParaRPr lang="en-US" dirty="0">
              <a:solidFill>
                <a:schemeClr val="tx1"/>
              </a:solidFill>
            </a:endParaRPr>
          </a:p>
        </p:txBody>
      </p:sp>
    </p:spTree>
    <p:extLst>
      <p:ext uri="{BB962C8B-B14F-4D97-AF65-F5344CB8AC3E}">
        <p14:creationId xmlns:p14="http://schemas.microsoft.com/office/powerpoint/2010/main" val="2633729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a:bodyPr>
          <a:lstStyle/>
          <a:p>
            <a:r>
              <a:rPr lang="en-US" b="1" dirty="0"/>
              <a:t>Tools for the designing </a:t>
            </a:r>
            <a:r>
              <a:rPr lang="en-US" b="1" dirty="0" smtClean="0"/>
              <a:t>HMS</a:t>
            </a:r>
            <a:endParaRPr lang="en-US" b="1" dirty="0"/>
          </a:p>
        </p:txBody>
      </p:sp>
      <p:sp>
        <p:nvSpPr>
          <p:cNvPr id="3" name="Content Placeholder 2"/>
          <p:cNvSpPr>
            <a:spLocks noGrp="1"/>
          </p:cNvSpPr>
          <p:nvPr>
            <p:ph sz="quarter" idx="13"/>
          </p:nvPr>
        </p:nvSpPr>
        <p:spPr>
          <a:xfrm>
            <a:off x="383060" y="1161535"/>
            <a:ext cx="11504140" cy="5251621"/>
          </a:xfrm>
        </p:spPr>
        <p:txBody>
          <a:bodyPr>
            <a:normAutofit/>
          </a:bodyPr>
          <a:lstStyle/>
          <a:p>
            <a:pPr marL="514350" lvl="0" indent="-514350">
              <a:buFont typeface="+mj-lt"/>
              <a:buAutoNum type="romanLcPeriod"/>
            </a:pPr>
            <a:r>
              <a:rPr lang="en-GB" b="1" cap="none" dirty="0" smtClean="0">
                <a:latin typeface="Times New Roman" panose="02020603050405020304" pitchFamily="18" charset="0"/>
                <a:cs typeface="Times New Roman" panose="02020603050405020304" pitchFamily="18" charset="0"/>
              </a:rPr>
              <a:t>UML(Unified Modelling Language)</a:t>
            </a:r>
          </a:p>
          <a:p>
            <a:pPr marL="0" lvl="0" indent="0">
              <a:buNone/>
            </a:pPr>
            <a:r>
              <a:rPr lang="en-GB" cap="none" dirty="0" smtClean="0">
                <a:latin typeface="Times New Roman" panose="02020603050405020304" pitchFamily="18" charset="0"/>
                <a:cs typeface="Times New Roman" panose="02020603050405020304" pitchFamily="18" charset="0"/>
              </a:rPr>
              <a:t>		a. Use case 					b. Activity Diagram</a:t>
            </a:r>
          </a:p>
          <a:p>
            <a:pPr marL="0" lvl="0" indent="0">
              <a:buNone/>
            </a:pPr>
            <a:endParaRPr lang="en-GB" cap="none" dirty="0" smtClean="0">
              <a:latin typeface="Times New Roman" panose="02020603050405020304" pitchFamily="18" charset="0"/>
              <a:cs typeface="Times New Roman" panose="02020603050405020304" pitchFamily="18" charset="0"/>
            </a:endParaRPr>
          </a:p>
          <a:p>
            <a:pPr marL="0" lvl="0" indent="0">
              <a:buNone/>
            </a:pPr>
            <a:endParaRPr lang="en-GB" cap="none" dirty="0" smtClean="0">
              <a:latin typeface="Times New Roman" panose="02020603050405020304" pitchFamily="18" charset="0"/>
              <a:cs typeface="Times New Roman" panose="02020603050405020304" pitchFamily="18" charset="0"/>
            </a:endParaRPr>
          </a:p>
          <a:p>
            <a:pPr marL="4171950" lvl="8" indent="-514350">
              <a:buFont typeface="+mj-lt"/>
              <a:buAutoNum type="romanLcPeriod"/>
            </a:pPr>
            <a:r>
              <a:rPr lang="en-GB" cap="none" dirty="0" smtClean="0">
                <a:latin typeface="Times New Roman" panose="02020603050405020304" pitchFamily="18" charset="0"/>
                <a:cs typeface="Times New Roman" panose="02020603050405020304" pitchFamily="18" charset="0"/>
              </a:rPr>
              <a:t>Bb				</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76978448"/>
              </p:ext>
            </p:extLst>
          </p:nvPr>
        </p:nvGraphicFramePr>
        <p:xfrm>
          <a:off x="383060" y="2162431"/>
          <a:ext cx="5419725" cy="4600575"/>
        </p:xfrm>
        <a:graphic>
          <a:graphicData uri="http://schemas.openxmlformats.org/presentationml/2006/ole">
            <mc:AlternateContent xmlns:mc="http://schemas.openxmlformats.org/markup-compatibility/2006">
              <mc:Choice xmlns:v="urn:schemas-microsoft-com:vml" Requires="v">
                <p:oleObj spid="_x0000_s1035" name="Visio" r:id="rId3" imgW="8286665" imgH="7038890" progId="Visio.Drawing.15">
                  <p:embed/>
                </p:oleObj>
              </mc:Choice>
              <mc:Fallback>
                <p:oleObj name="Visio" r:id="rId3" imgW="8286665" imgH="703889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060" y="2162431"/>
                        <a:ext cx="5419725" cy="460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p:nvPr/>
        </p:nvPicPr>
        <p:blipFill rotWithShape="1">
          <a:blip r:embed="rId5"/>
          <a:srcRect l="6565"/>
          <a:stretch/>
        </p:blipFill>
        <p:spPr bwMode="auto">
          <a:xfrm>
            <a:off x="7460520" y="2308652"/>
            <a:ext cx="3623491" cy="41045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338943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a:bodyPr>
          <a:lstStyle/>
          <a:p>
            <a:r>
              <a:rPr lang="en-US" b="1" dirty="0"/>
              <a:t>Tools for the designing </a:t>
            </a:r>
            <a:r>
              <a:rPr lang="en-US" b="1" dirty="0" smtClean="0"/>
              <a:t>HMS</a:t>
            </a:r>
            <a:endParaRPr lang="en-US" b="1" dirty="0"/>
          </a:p>
        </p:txBody>
      </p:sp>
      <p:sp>
        <p:nvSpPr>
          <p:cNvPr id="3" name="Content Placeholder 2"/>
          <p:cNvSpPr>
            <a:spLocks noGrp="1"/>
          </p:cNvSpPr>
          <p:nvPr>
            <p:ph sz="quarter" idx="13"/>
          </p:nvPr>
        </p:nvSpPr>
        <p:spPr>
          <a:xfrm>
            <a:off x="383060" y="1161535"/>
            <a:ext cx="11504140" cy="5251621"/>
          </a:xfrm>
        </p:spPr>
        <p:txBody>
          <a:bodyPr>
            <a:normAutofit/>
          </a:bodyPr>
          <a:lstStyle/>
          <a:p>
            <a:pPr marL="514350" lvl="0" indent="-514350">
              <a:buFont typeface="+mj-lt"/>
              <a:buAutoNum type="romanLcPeriod"/>
            </a:pPr>
            <a:r>
              <a:rPr lang="en-GB" b="1" cap="none" dirty="0" smtClean="0">
                <a:latin typeface="Times New Roman" panose="02020603050405020304" pitchFamily="18" charset="0"/>
                <a:cs typeface="Times New Roman" panose="02020603050405020304" pitchFamily="18" charset="0"/>
              </a:rPr>
              <a:t>UML(Unified Modelling Language)</a:t>
            </a:r>
          </a:p>
          <a:p>
            <a:pPr marL="0" lvl="0" indent="0">
              <a:buNone/>
            </a:pPr>
            <a:r>
              <a:rPr lang="en-GB" cap="none" dirty="0" smtClean="0">
                <a:latin typeface="Times New Roman" panose="02020603050405020304" pitchFamily="18" charset="0"/>
                <a:cs typeface="Times New Roman" panose="02020603050405020304" pitchFamily="18" charset="0"/>
              </a:rPr>
              <a:t>		c. Sequence diagram					d. Deployment Diagram</a:t>
            </a:r>
          </a:p>
          <a:p>
            <a:pPr marL="0" lvl="0" indent="0">
              <a:buNone/>
            </a:pPr>
            <a:endParaRPr lang="en-GB" cap="none" dirty="0" smtClean="0">
              <a:latin typeface="Times New Roman" panose="02020603050405020304" pitchFamily="18" charset="0"/>
              <a:cs typeface="Times New Roman" panose="02020603050405020304" pitchFamily="18" charset="0"/>
            </a:endParaRPr>
          </a:p>
          <a:p>
            <a:pPr marL="3657600" lvl="8" indent="0">
              <a:buNone/>
            </a:pPr>
            <a:r>
              <a:rPr lang="en-GB" cap="none" dirty="0" smtClean="0">
                <a:latin typeface="Times New Roman" panose="02020603050405020304" pitchFamily="18" charset="0"/>
                <a:cs typeface="Times New Roman" panose="02020603050405020304" pitchFamily="18" charset="0"/>
              </a:rPr>
              <a:t>			</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383060" y="33556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656411139"/>
              </p:ext>
            </p:extLst>
          </p:nvPr>
        </p:nvGraphicFramePr>
        <p:xfrm>
          <a:off x="49925" y="2413993"/>
          <a:ext cx="5934075" cy="3057525"/>
        </p:xfrm>
        <a:graphic>
          <a:graphicData uri="http://schemas.openxmlformats.org/presentationml/2006/ole">
            <mc:AlternateContent xmlns:mc="http://schemas.openxmlformats.org/markup-compatibility/2006">
              <mc:Choice xmlns:v="urn:schemas-microsoft-com:vml" Requires="v">
                <p:oleObj spid="_x0000_s2059" name="Visio" r:id="rId3" imgW="8715201" imgH="4486151" progId="Visio.Drawing.15">
                  <p:embed/>
                </p:oleObj>
              </mc:Choice>
              <mc:Fallback>
                <p:oleObj name="Visio" r:id="rId3" imgW="8715201" imgH="448615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5" y="2413993"/>
                        <a:ext cx="5934075" cy="305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8"/>
          <p:cNvPicPr/>
          <p:nvPr/>
        </p:nvPicPr>
        <p:blipFill>
          <a:blip r:embed="rId5"/>
          <a:stretch>
            <a:fillRect/>
          </a:stretch>
        </p:blipFill>
        <p:spPr>
          <a:xfrm>
            <a:off x="5984000" y="2572109"/>
            <a:ext cx="6247130" cy="2741295"/>
          </a:xfrm>
          <a:prstGeom prst="rect">
            <a:avLst/>
          </a:prstGeom>
        </p:spPr>
      </p:pic>
    </p:spTree>
    <p:extLst>
      <p:ext uri="{BB962C8B-B14F-4D97-AF65-F5344CB8AC3E}">
        <p14:creationId xmlns:p14="http://schemas.microsoft.com/office/powerpoint/2010/main" val="221687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a:bodyPr>
          <a:lstStyle/>
          <a:p>
            <a:r>
              <a:rPr lang="en-US" b="1" dirty="0"/>
              <a:t>Tools for the designing </a:t>
            </a:r>
            <a:r>
              <a:rPr lang="en-US" b="1" dirty="0" smtClean="0"/>
              <a:t>HMS</a:t>
            </a:r>
            <a:endParaRPr lang="en-US" b="1" dirty="0"/>
          </a:p>
        </p:txBody>
      </p:sp>
      <p:sp>
        <p:nvSpPr>
          <p:cNvPr id="3" name="Content Placeholder 2"/>
          <p:cNvSpPr>
            <a:spLocks noGrp="1"/>
          </p:cNvSpPr>
          <p:nvPr>
            <p:ph sz="quarter" idx="13"/>
          </p:nvPr>
        </p:nvSpPr>
        <p:spPr>
          <a:xfrm>
            <a:off x="383060" y="1161535"/>
            <a:ext cx="11504140" cy="5251621"/>
          </a:xfrm>
        </p:spPr>
        <p:txBody>
          <a:bodyPr>
            <a:normAutofit/>
          </a:bodyPr>
          <a:lstStyle/>
          <a:p>
            <a:pPr marL="0" lvl="0" indent="0">
              <a:buNone/>
            </a:pPr>
            <a:r>
              <a:rPr lang="en-GB" b="1" cap="none" dirty="0">
                <a:latin typeface="Times New Roman" panose="02020603050405020304" pitchFamily="18" charset="0"/>
                <a:cs typeface="Times New Roman" panose="02020603050405020304" pitchFamily="18" charset="0"/>
              </a:rPr>
              <a:t>ii. </a:t>
            </a:r>
            <a:r>
              <a:rPr lang="en-GB" b="1" cap="none" dirty="0" smtClean="0">
                <a:latin typeface="Times New Roman" panose="02020603050405020304" pitchFamily="18" charset="0"/>
                <a:cs typeface="Times New Roman" panose="02020603050405020304" pitchFamily="18" charset="0"/>
              </a:rPr>
              <a:t>Flow Chart				 iii. Data flow Diagram		</a:t>
            </a:r>
          </a:p>
          <a:p>
            <a:pPr marL="0" lvl="0" indent="0">
              <a:buNone/>
            </a:pPr>
            <a:r>
              <a:rPr lang="en-GB" cap="none" dirty="0" smtClean="0">
                <a:latin typeface="Times New Roman" panose="02020603050405020304" pitchFamily="18" charset="0"/>
                <a:cs typeface="Times New Roman" panose="02020603050405020304" pitchFamily="18" charset="0"/>
              </a:rPr>
              <a:t>							</a:t>
            </a:r>
          </a:p>
          <a:p>
            <a:pPr marL="3657600" lvl="8" indent="0">
              <a:buNone/>
            </a:pPr>
            <a:r>
              <a:rPr lang="en-GB" cap="none" dirty="0" smtClean="0">
                <a:latin typeface="Times New Roman" panose="02020603050405020304" pitchFamily="18" charset="0"/>
                <a:cs typeface="Times New Roman" panose="02020603050405020304" pitchFamily="18" charset="0"/>
              </a:rPr>
              <a:t>			</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383060" y="33556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descr="Flowchart for the designed hospital management syste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707" y="1863500"/>
            <a:ext cx="3326671" cy="4833862"/>
          </a:xfrm>
          <a:prstGeom prst="rect">
            <a:avLst/>
          </a:prstGeom>
          <a:noFill/>
          <a:ln>
            <a:noFill/>
          </a:ln>
        </p:spPr>
      </p:pic>
      <p:pic>
        <p:nvPicPr>
          <p:cNvPr id="11" name="Picture 10"/>
          <p:cNvPicPr/>
          <p:nvPr/>
        </p:nvPicPr>
        <p:blipFill rotWithShape="1">
          <a:blip r:embed="rId3"/>
          <a:srcRect t="8643"/>
          <a:stretch/>
        </p:blipFill>
        <p:spPr>
          <a:xfrm>
            <a:off x="5595550" y="2037028"/>
            <a:ext cx="5943600" cy="2637205"/>
          </a:xfrm>
          <a:prstGeom prst="rect">
            <a:avLst/>
          </a:prstGeom>
        </p:spPr>
      </p:pic>
    </p:spTree>
    <p:extLst>
      <p:ext uri="{BB962C8B-B14F-4D97-AF65-F5344CB8AC3E}">
        <p14:creationId xmlns:p14="http://schemas.microsoft.com/office/powerpoint/2010/main" val="3671291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a:bodyPr>
          <a:lstStyle/>
          <a:p>
            <a:r>
              <a:rPr lang="en-US" b="1" dirty="0" smtClean="0">
                <a:latin typeface="Times New Roman" panose="02020603050405020304" pitchFamily="18" charset="0"/>
                <a:cs typeface="Times New Roman" panose="02020603050405020304" pitchFamily="18" charset="0"/>
              </a:rPr>
              <a:t>System </a:t>
            </a:r>
            <a:r>
              <a:rPr lang="en-US" b="1" dirty="0" err="1" smtClean="0">
                <a:latin typeface="Times New Roman" panose="02020603050405020304" pitchFamily="18" charset="0"/>
                <a:cs typeface="Times New Roman" panose="02020603050405020304" pitchFamily="18" charset="0"/>
              </a:rPr>
              <a:t>IMPlementation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383060" y="1433383"/>
            <a:ext cx="11504140" cy="5251621"/>
          </a:xfrm>
        </p:spPr>
        <p:txBody>
          <a:bodyPr>
            <a:normAutofit/>
          </a:bodyPr>
          <a:lstStyle/>
          <a:p>
            <a:pPr marL="0" lvl="0" indent="0">
              <a:buNone/>
            </a:pPr>
            <a:r>
              <a:rPr lang="en-US" cap="none" dirty="0" smtClean="0">
                <a:latin typeface="Times New Roman" panose="02020603050405020304" pitchFamily="18" charset="0"/>
                <a:cs typeface="Times New Roman" panose="02020603050405020304" pitchFamily="18" charset="0"/>
              </a:rPr>
              <a:t>The implementation of software design starts in terms of writing program code in the suitable programming language and developing error-free executable programs efficiently</a:t>
            </a:r>
            <a:endParaRPr lang="en-US" cap="none" dirty="0">
              <a:latin typeface="Times New Roman" panose="02020603050405020304" pitchFamily="18" charset="0"/>
              <a:cs typeface="Times New Roman" panose="02020603050405020304" pitchFamily="18" charset="0"/>
            </a:endParaRPr>
          </a:p>
          <a:p>
            <a:pPr marL="0" lvl="0" indent="0">
              <a:buNone/>
            </a:pPr>
            <a:r>
              <a:rPr lang="en-US" cap="none" dirty="0" smtClean="0">
                <a:latin typeface="Times New Roman" panose="02020603050405020304" pitchFamily="18" charset="0"/>
                <a:cs typeface="Times New Roman" panose="02020603050405020304" pitchFamily="18" charset="0"/>
              </a:rPr>
              <a:t>The system frontend was developed with HTML, Bootstrap(</a:t>
            </a:r>
            <a:r>
              <a:rPr lang="en-US" cap="none" dirty="0" err="1" smtClean="0">
                <a:latin typeface="Times New Roman" panose="02020603050405020304" pitchFamily="18" charset="0"/>
                <a:cs typeface="Times New Roman" panose="02020603050405020304" pitchFamily="18" charset="0"/>
              </a:rPr>
              <a:t>css</a:t>
            </a:r>
            <a:r>
              <a:rPr lang="en-US" cap="none" dirty="0" smtClean="0">
                <a:latin typeface="Times New Roman" panose="02020603050405020304" pitchFamily="18" charset="0"/>
                <a:cs typeface="Times New Roman" panose="02020603050405020304" pitchFamily="18" charset="0"/>
              </a:rPr>
              <a:t> framework) and jQuery(</a:t>
            </a:r>
            <a:r>
              <a:rPr lang="en-US" cap="none" dirty="0" err="1" smtClean="0">
                <a:latin typeface="Times New Roman" panose="02020603050405020304" pitchFamily="18" charset="0"/>
                <a:cs typeface="Times New Roman" panose="02020603050405020304" pitchFamily="18" charset="0"/>
              </a:rPr>
              <a:t>Javascript</a:t>
            </a:r>
            <a:r>
              <a:rPr lang="en-US" cap="none" dirty="0" smtClean="0">
                <a:latin typeface="Times New Roman" panose="02020603050405020304" pitchFamily="18" charset="0"/>
                <a:cs typeface="Times New Roman" panose="02020603050405020304" pitchFamily="18" charset="0"/>
              </a:rPr>
              <a:t> framework)</a:t>
            </a:r>
          </a:p>
          <a:p>
            <a:pPr marL="0" lvl="0" indent="0">
              <a:buNone/>
            </a:pPr>
            <a:r>
              <a:rPr lang="en-US" cap="none" dirty="0" smtClean="0">
                <a:latin typeface="Times New Roman" panose="02020603050405020304" pitchFamily="18" charset="0"/>
                <a:cs typeface="Times New Roman" panose="02020603050405020304" pitchFamily="18" charset="0"/>
              </a:rPr>
              <a:t>The server side – PHP  with database Maria Db and using XAMPP as the server.</a:t>
            </a:r>
          </a:p>
          <a:p>
            <a:pPr marL="0" indent="0">
              <a:buNone/>
            </a:pPr>
            <a:r>
              <a:rPr lang="en-US" b="1" cap="none" dirty="0" smtClean="0">
                <a:latin typeface="Times New Roman" panose="02020603050405020304" pitchFamily="18" charset="0"/>
                <a:cs typeface="Times New Roman" panose="02020603050405020304" pitchFamily="18" charset="0"/>
              </a:rPr>
              <a:t>Development specification</a:t>
            </a:r>
          </a:p>
          <a:p>
            <a:pPr marL="0" indent="0">
              <a:buNone/>
            </a:pPr>
            <a:r>
              <a:rPr lang="en-US" cap="none" dirty="0" smtClean="0">
                <a:latin typeface="Times New Roman" panose="02020603050405020304" pitchFamily="18" charset="0"/>
                <a:cs typeface="Times New Roman" panose="02020603050405020304" pitchFamily="18" charset="0"/>
              </a:rPr>
              <a:t>We used these specification for the  development of the hospital management system</a:t>
            </a:r>
          </a:p>
          <a:p>
            <a:pPr marL="0" indent="0">
              <a:buNone/>
            </a:pPr>
            <a:endParaRPr lang="en-US" cap="none" dirty="0" smtClean="0">
              <a:latin typeface="Times New Roman" panose="02020603050405020304" pitchFamily="18" charset="0"/>
              <a:cs typeface="Times New Roman" panose="02020603050405020304" pitchFamily="18" charset="0"/>
            </a:endParaRPr>
          </a:p>
          <a:p>
            <a:pPr marL="0" lvl="0" indent="0">
              <a:buNone/>
            </a:pPr>
            <a:endParaRPr lang="en-US" cap="none" dirty="0" smtClean="0">
              <a:latin typeface="Times New Roman" panose="02020603050405020304" pitchFamily="18" charset="0"/>
              <a:cs typeface="Times New Roman" panose="02020603050405020304" pitchFamily="18" charset="0"/>
            </a:endParaRPr>
          </a:p>
          <a:p>
            <a:pPr marL="0" lvl="0" indent="0">
              <a:buNone/>
            </a:pPr>
            <a:endParaRPr lang="en-US" cap="none" dirty="0" smtClean="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383060" y="31709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5955957" y="4090087"/>
            <a:ext cx="5165123" cy="276791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2000" b="1" cap="none" dirty="0">
                <a:latin typeface="Times New Roman" panose="02020603050405020304" pitchFamily="18" charset="0"/>
                <a:cs typeface="Times New Roman" panose="02020603050405020304" pitchFamily="18" charset="0"/>
              </a:rPr>
              <a:t>Software </a:t>
            </a:r>
            <a:r>
              <a:rPr lang="en-US" sz="2000" b="1" cap="none" dirty="0" smtClean="0">
                <a:latin typeface="Times New Roman" panose="02020603050405020304" pitchFamily="18" charset="0"/>
                <a:cs typeface="Times New Roman" panose="02020603050405020304" pitchFamily="18" charset="0"/>
              </a:rPr>
              <a:t>specifications</a:t>
            </a:r>
          </a:p>
          <a:p>
            <a:endParaRPr lang="en-US" sz="2000" cap="none" dirty="0">
              <a:latin typeface="Times New Roman" panose="02020603050405020304" pitchFamily="18" charset="0"/>
              <a:cs typeface="Times New Roman" panose="02020603050405020304" pitchFamily="18" charset="0"/>
            </a:endParaRPr>
          </a:p>
          <a:p>
            <a:pPr algn="l">
              <a:lnSpc>
                <a:spcPct val="150000"/>
              </a:lnSpc>
            </a:pPr>
            <a:r>
              <a:rPr lang="en-US" sz="2000" cap="none" dirty="0">
                <a:latin typeface="Times New Roman" panose="02020603050405020304" pitchFamily="18" charset="0"/>
                <a:cs typeface="Times New Roman" panose="02020603050405020304" pitchFamily="18" charset="0"/>
              </a:rPr>
              <a:t>Operating system: windows 10/11</a:t>
            </a:r>
          </a:p>
          <a:p>
            <a:pPr algn="l">
              <a:lnSpc>
                <a:spcPct val="150000"/>
              </a:lnSpc>
            </a:pPr>
            <a:r>
              <a:rPr lang="en-US" sz="2000" cap="none" dirty="0">
                <a:latin typeface="Times New Roman" panose="02020603050405020304" pitchFamily="18" charset="0"/>
                <a:cs typeface="Times New Roman" panose="02020603050405020304" pitchFamily="18" charset="0"/>
              </a:rPr>
              <a:t>Web browser:  chrome / brave/ </a:t>
            </a:r>
            <a:r>
              <a:rPr lang="en-US" sz="2000" cap="none" dirty="0" err="1">
                <a:latin typeface="Times New Roman" panose="02020603050405020304" pitchFamily="18" charset="0"/>
                <a:cs typeface="Times New Roman" panose="02020603050405020304" pitchFamily="18" charset="0"/>
              </a:rPr>
              <a:t>mozilla</a:t>
            </a:r>
            <a:r>
              <a:rPr lang="en-US" sz="2000" cap="none" dirty="0">
                <a:latin typeface="Times New Roman" panose="02020603050405020304" pitchFamily="18" charset="0"/>
                <a:cs typeface="Times New Roman" panose="02020603050405020304" pitchFamily="18" charset="0"/>
              </a:rPr>
              <a:t> browser</a:t>
            </a:r>
          </a:p>
          <a:p>
            <a:pPr algn="l">
              <a:lnSpc>
                <a:spcPct val="150000"/>
              </a:lnSpc>
            </a:pPr>
            <a:r>
              <a:rPr lang="en-US" sz="2000" cap="none" dirty="0">
                <a:latin typeface="Times New Roman" panose="02020603050405020304" pitchFamily="18" charset="0"/>
                <a:cs typeface="Times New Roman" panose="02020603050405020304" pitchFamily="18" charset="0"/>
              </a:rPr>
              <a:t>Database: </a:t>
            </a:r>
            <a:r>
              <a:rPr lang="en-US" sz="2000" cap="none" dirty="0" err="1" smtClean="0">
                <a:latin typeface="Times New Roman" panose="02020603050405020304" pitchFamily="18" charset="0"/>
                <a:cs typeface="Times New Roman" panose="02020603050405020304" pitchFamily="18" charset="0"/>
              </a:rPr>
              <a:t>Xampp</a:t>
            </a:r>
            <a:r>
              <a:rPr lang="en-US" sz="2000" cap="none" dirty="0" smtClean="0">
                <a:latin typeface="Times New Roman" panose="02020603050405020304" pitchFamily="18" charset="0"/>
                <a:cs typeface="Times New Roman" panose="02020603050405020304" pitchFamily="18" charset="0"/>
              </a:rPr>
              <a:t> apache </a:t>
            </a:r>
            <a:r>
              <a:rPr lang="en-US" sz="2000" cap="none" dirty="0">
                <a:latin typeface="Times New Roman" panose="02020603050405020304" pitchFamily="18" charset="0"/>
                <a:cs typeface="Times New Roman" panose="02020603050405020304" pitchFamily="18" charset="0"/>
              </a:rPr>
              <a:t>2.0 as web server</a:t>
            </a:r>
          </a:p>
        </p:txBody>
      </p:sp>
      <p:sp>
        <p:nvSpPr>
          <p:cNvPr id="12" name="Title 1"/>
          <p:cNvSpPr txBox="1">
            <a:spLocks/>
          </p:cNvSpPr>
          <p:nvPr/>
        </p:nvSpPr>
        <p:spPr>
          <a:xfrm>
            <a:off x="383059" y="4263081"/>
            <a:ext cx="5486399" cy="263777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2000" b="1" cap="none" dirty="0">
                <a:latin typeface="Times New Roman" panose="02020603050405020304" pitchFamily="18" charset="0"/>
                <a:cs typeface="Times New Roman" panose="02020603050405020304" pitchFamily="18" charset="0"/>
              </a:rPr>
              <a:t>Hardware specifications </a:t>
            </a:r>
            <a:endParaRPr lang="en-US" sz="2000" b="1" cap="none" dirty="0" smtClean="0">
              <a:latin typeface="Times New Roman" panose="02020603050405020304" pitchFamily="18" charset="0"/>
              <a:cs typeface="Times New Roman" panose="02020603050405020304" pitchFamily="18" charset="0"/>
            </a:endParaRPr>
          </a:p>
          <a:p>
            <a:endParaRPr lang="en-US" sz="2000" cap="none" dirty="0">
              <a:latin typeface="Times New Roman" panose="02020603050405020304" pitchFamily="18" charset="0"/>
              <a:cs typeface="Times New Roman" panose="02020603050405020304" pitchFamily="18" charset="0"/>
            </a:endParaRPr>
          </a:p>
          <a:p>
            <a:pPr algn="l">
              <a:lnSpc>
                <a:spcPct val="150000"/>
              </a:lnSpc>
            </a:pPr>
            <a:r>
              <a:rPr lang="en-US" sz="2000" cap="none" dirty="0">
                <a:latin typeface="Times New Roman" panose="02020603050405020304" pitchFamily="18" charset="0"/>
                <a:cs typeface="Times New Roman" panose="02020603050405020304" pitchFamily="18" charset="0"/>
              </a:rPr>
              <a:t>Processor: core </a:t>
            </a:r>
            <a:r>
              <a:rPr lang="en-US" sz="2000" cap="none" dirty="0" err="1">
                <a:latin typeface="Times New Roman" panose="02020603050405020304" pitchFamily="18" charset="0"/>
                <a:cs typeface="Times New Roman" panose="02020603050405020304" pitchFamily="18" charset="0"/>
              </a:rPr>
              <a:t>i</a:t>
            </a:r>
            <a:r>
              <a:rPr lang="en-US" sz="2000" cap="none" dirty="0">
                <a:latin typeface="Times New Roman" panose="02020603050405020304" pitchFamily="18" charset="0"/>
                <a:cs typeface="Times New Roman" panose="02020603050405020304" pitchFamily="18" charset="0"/>
              </a:rPr>
              <a:t> 3 and above</a:t>
            </a:r>
          </a:p>
          <a:p>
            <a:pPr algn="l">
              <a:lnSpc>
                <a:spcPct val="150000"/>
              </a:lnSpc>
            </a:pPr>
            <a:r>
              <a:rPr lang="en-US" sz="2000" cap="none" dirty="0">
                <a:latin typeface="Times New Roman" panose="02020603050405020304" pitchFamily="18" charset="0"/>
                <a:cs typeface="Times New Roman" panose="02020603050405020304" pitchFamily="18" charset="0"/>
              </a:rPr>
              <a:t>RAM:  2GB or higher</a:t>
            </a:r>
          </a:p>
          <a:p>
            <a:pPr algn="l">
              <a:lnSpc>
                <a:spcPct val="150000"/>
              </a:lnSpc>
            </a:pPr>
            <a:r>
              <a:rPr lang="en-US" sz="2000" cap="none" dirty="0">
                <a:latin typeface="Times New Roman" panose="02020603050405020304" pitchFamily="18" charset="0"/>
                <a:cs typeface="Times New Roman" panose="02020603050405020304" pitchFamily="18" charset="0"/>
              </a:rPr>
              <a:t>Disk space: 500 </a:t>
            </a:r>
            <a:r>
              <a:rPr lang="en-US" sz="2000" cap="none" dirty="0" err="1">
                <a:latin typeface="Times New Roman" panose="02020603050405020304" pitchFamily="18" charset="0"/>
                <a:cs typeface="Times New Roman" panose="02020603050405020304" pitchFamily="18" charset="0"/>
              </a:rPr>
              <a:t>mb</a:t>
            </a:r>
            <a:endParaRPr lang="en-US" sz="2000" cap="none" dirty="0">
              <a:latin typeface="Times New Roman" panose="02020603050405020304" pitchFamily="18" charset="0"/>
              <a:cs typeface="Times New Roman" panose="02020603050405020304" pitchFamily="18" charset="0"/>
            </a:endParaRPr>
          </a:p>
          <a:p>
            <a:pPr algn="l">
              <a:lnSpc>
                <a:spcPct val="150000"/>
              </a:lnSpc>
            </a:pPr>
            <a:r>
              <a:rPr lang="en-US" sz="2000" cap="none" dirty="0">
                <a:latin typeface="Times New Roman" panose="02020603050405020304" pitchFamily="18" charset="0"/>
                <a:cs typeface="Times New Roman" panose="02020603050405020304" pitchFamily="18" charset="0"/>
              </a:rPr>
              <a:t>LAN </a:t>
            </a:r>
            <a:r>
              <a:rPr lang="en-US" sz="2000" cap="none" dirty="0" err="1">
                <a:latin typeface="Times New Roman" panose="02020603050405020304" pitchFamily="18" charset="0"/>
                <a:cs typeface="Times New Roman" panose="02020603050405020304" pitchFamily="18" charset="0"/>
              </a:rPr>
              <a:t>ethernet</a:t>
            </a:r>
            <a:r>
              <a:rPr lang="en-US" sz="2000" cap="none" dirty="0">
                <a:latin typeface="Times New Roman" panose="02020603050405020304" pitchFamily="18" charset="0"/>
                <a:cs typeface="Times New Roman" panose="02020603050405020304" pitchFamily="18" charset="0"/>
              </a:rPr>
              <a:t> 10/100mbps card/bus.</a:t>
            </a:r>
          </a:p>
        </p:txBody>
      </p:sp>
    </p:spTree>
    <p:extLst>
      <p:ext uri="{BB962C8B-B14F-4D97-AF65-F5344CB8AC3E}">
        <p14:creationId xmlns:p14="http://schemas.microsoft.com/office/powerpoint/2010/main" val="2260071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a:bodyPr>
          <a:lstStyle/>
          <a:p>
            <a:r>
              <a:rPr lang="en-US" b="1" dirty="0" smtClean="0">
                <a:latin typeface="Times New Roman" panose="02020603050405020304" pitchFamily="18" charset="0"/>
                <a:cs typeface="Times New Roman" panose="02020603050405020304" pitchFamily="18" charset="0"/>
              </a:rPr>
              <a:t>Code efficiency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383060" y="1161535"/>
            <a:ext cx="11504140" cy="5251621"/>
          </a:xfrm>
        </p:spPr>
        <p:txBody>
          <a:bodyPr>
            <a:normAutofit/>
          </a:bodyPr>
          <a:lstStyle/>
          <a:p>
            <a:r>
              <a:rPr lang="en-US" cap="none" dirty="0" smtClean="0">
                <a:latin typeface="Times New Roman" panose="02020603050405020304" pitchFamily="18" charset="0"/>
                <a:cs typeface="Times New Roman" panose="02020603050405020304" pitchFamily="18" charset="0"/>
              </a:rPr>
              <a:t>Code efficiency is a broad term used to depict the reliability, speed and programming methodology used in developing codes for an application. </a:t>
            </a:r>
          </a:p>
          <a:p>
            <a:r>
              <a:rPr lang="en-US" cap="none" dirty="0" smtClean="0">
                <a:latin typeface="Times New Roman" panose="02020603050405020304" pitchFamily="18" charset="0"/>
                <a:cs typeface="Times New Roman" panose="02020603050405020304" pitchFamily="18" charset="0"/>
              </a:rPr>
              <a:t>We use the following to achieve code efficiency:</a:t>
            </a:r>
          </a:p>
          <a:p>
            <a:pPr marL="1314450" lvl="2" indent="-400050">
              <a:lnSpc>
                <a:spcPct val="200000"/>
              </a:lnSpc>
              <a:buFont typeface="+mj-lt"/>
              <a:buAutoNum type="romanLcPeriod"/>
            </a:pPr>
            <a:r>
              <a:rPr lang="en-GB" cap="none" dirty="0" smtClean="0"/>
              <a:t>Used of loops for repeated </a:t>
            </a:r>
            <a:r>
              <a:rPr lang="en-GB" cap="none" dirty="0" err="1" smtClean="0"/>
              <a:t>actionsUse</a:t>
            </a:r>
            <a:r>
              <a:rPr lang="en-GB" cap="none" dirty="0" smtClean="0"/>
              <a:t> of compound data structures</a:t>
            </a:r>
          </a:p>
          <a:p>
            <a:pPr marL="1314450" lvl="2" indent="-400050">
              <a:lnSpc>
                <a:spcPct val="200000"/>
              </a:lnSpc>
              <a:buFont typeface="+mj-lt"/>
              <a:buAutoNum type="romanLcPeriod"/>
            </a:pPr>
            <a:r>
              <a:rPr lang="en-GB" cap="none" dirty="0" smtClean="0"/>
              <a:t>Use of functions &amp; procedures</a:t>
            </a:r>
          </a:p>
          <a:p>
            <a:pPr marL="1314450" lvl="2" indent="-400050">
              <a:lnSpc>
                <a:spcPct val="200000"/>
              </a:lnSpc>
              <a:buFont typeface="+mj-lt"/>
              <a:buAutoNum type="romanLcPeriod"/>
            </a:pPr>
            <a:r>
              <a:rPr lang="en-GB" cap="none" dirty="0" smtClean="0"/>
              <a:t>Use of in-built features / external code libraries</a:t>
            </a:r>
          </a:p>
          <a:p>
            <a:pPr marL="1314450" lvl="2" indent="-400050">
              <a:lnSpc>
                <a:spcPct val="200000"/>
              </a:lnSpc>
              <a:buFont typeface="+mj-lt"/>
              <a:buAutoNum type="romanLcPeriod"/>
            </a:pPr>
            <a:r>
              <a:rPr lang="en-GB" cap="none" dirty="0" smtClean="0"/>
              <a:t>Use of object orientated coding.</a:t>
            </a:r>
          </a:p>
          <a:p>
            <a:pPr marL="1314450" lvl="2" indent="-400050">
              <a:lnSpc>
                <a:spcPct val="200000"/>
              </a:lnSpc>
              <a:buFont typeface="+mj-lt"/>
              <a:buAutoNum type="romanLcPeriod"/>
            </a:pPr>
            <a:r>
              <a:rPr lang="en-GB" cap="none" dirty="0" smtClean="0"/>
              <a:t>Separation of data from the code</a:t>
            </a:r>
          </a:p>
          <a:p>
            <a:pPr marL="1314450" lvl="2" indent="-400050">
              <a:lnSpc>
                <a:spcPct val="200000"/>
              </a:lnSpc>
              <a:buFont typeface="+mj-lt"/>
              <a:buAutoNum type="romanLcPeriod"/>
            </a:pPr>
            <a:r>
              <a:rPr lang="en-GB" cap="none" dirty="0" smtClean="0"/>
              <a:t>Used comments to enhance readability of code</a:t>
            </a:r>
          </a:p>
          <a:p>
            <a:pPr marL="0" indent="0">
              <a:buNone/>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3473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a:bodyPr>
          <a:lstStyle/>
          <a:p>
            <a:r>
              <a:rPr lang="en-US" b="1" dirty="0"/>
              <a:t>User Interface Implementation</a:t>
            </a:r>
          </a:p>
        </p:txBody>
      </p:sp>
      <p:sp>
        <p:nvSpPr>
          <p:cNvPr id="3" name="Content Placeholder 2"/>
          <p:cNvSpPr>
            <a:spLocks noGrp="1"/>
          </p:cNvSpPr>
          <p:nvPr>
            <p:ph sz="quarter" idx="13"/>
          </p:nvPr>
        </p:nvSpPr>
        <p:spPr>
          <a:xfrm>
            <a:off x="383060" y="1161535"/>
            <a:ext cx="11504140" cy="5251621"/>
          </a:xfrm>
        </p:spPr>
        <p:txBody>
          <a:bodyPr numCol="1">
            <a:normAutofit/>
          </a:bodyPr>
          <a:lstStyle/>
          <a:p>
            <a:pPr marL="0" lvl="0" indent="0">
              <a:buNone/>
            </a:pPr>
            <a:r>
              <a:rPr lang="en-GB" cap="none" dirty="0" smtClean="0">
                <a:latin typeface="Times New Roman" panose="02020603050405020304" pitchFamily="18" charset="0"/>
                <a:cs typeface="Times New Roman" panose="02020603050405020304" pitchFamily="18" charset="0"/>
              </a:rPr>
              <a:t>Landing Page						Login page								</a:t>
            </a:r>
          </a:p>
          <a:p>
            <a:pPr marL="0" lvl="0" indent="0">
              <a:buNone/>
            </a:pPr>
            <a:endParaRPr lang="en-GB" cap="none" dirty="0" smtClean="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85353" y="1841158"/>
            <a:ext cx="5474042" cy="3225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p:nvPr/>
        </p:nvPicPr>
        <p:blipFill>
          <a:blip r:embed="rId3"/>
          <a:stretch>
            <a:fillRect/>
          </a:stretch>
        </p:blipFill>
        <p:spPr>
          <a:xfrm>
            <a:off x="6190736" y="1841158"/>
            <a:ext cx="5696464" cy="3225113"/>
          </a:xfrm>
          <a:prstGeom prst="rect">
            <a:avLst/>
          </a:prstGeom>
        </p:spPr>
      </p:pic>
    </p:spTree>
    <p:extLst>
      <p:ext uri="{BB962C8B-B14F-4D97-AF65-F5344CB8AC3E}">
        <p14:creationId xmlns:p14="http://schemas.microsoft.com/office/powerpoint/2010/main" val="1387207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a:bodyPr>
          <a:lstStyle/>
          <a:p>
            <a:r>
              <a:rPr lang="en-US" b="1" dirty="0"/>
              <a:t>User Interface Implementation</a:t>
            </a:r>
          </a:p>
        </p:txBody>
      </p:sp>
      <p:sp>
        <p:nvSpPr>
          <p:cNvPr id="3" name="Content Placeholder 2"/>
          <p:cNvSpPr>
            <a:spLocks noGrp="1"/>
          </p:cNvSpPr>
          <p:nvPr>
            <p:ph sz="quarter" idx="13"/>
          </p:nvPr>
        </p:nvSpPr>
        <p:spPr>
          <a:xfrm>
            <a:off x="383060" y="1161535"/>
            <a:ext cx="11504140" cy="5251621"/>
          </a:xfrm>
        </p:spPr>
        <p:txBody>
          <a:bodyPr numCol="1">
            <a:normAutofit/>
          </a:bodyPr>
          <a:lstStyle/>
          <a:p>
            <a:pPr marL="0" lvl="0" indent="0">
              <a:buNone/>
            </a:pPr>
            <a:r>
              <a:rPr lang="en-GB" cap="none" dirty="0" smtClean="0">
                <a:latin typeface="Times New Roman" panose="02020603050405020304" pitchFamily="18" charset="0"/>
                <a:cs typeface="Times New Roman" panose="02020603050405020304" pitchFamily="18" charset="0"/>
              </a:rPr>
              <a:t>Admin Dashboard						Doctors Portal								</a:t>
            </a:r>
          </a:p>
          <a:p>
            <a:pPr marL="0" lvl="0" indent="0">
              <a:buNone/>
            </a:pPr>
            <a:endParaRPr lang="en-GB" cap="none" dirty="0" smtClean="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6301947" y="2014151"/>
            <a:ext cx="5697236" cy="3608173"/>
          </a:xfrm>
          <a:prstGeom prst="rect">
            <a:avLst/>
          </a:prstGeom>
        </p:spPr>
      </p:pic>
      <p:pic>
        <p:nvPicPr>
          <p:cNvPr id="7" name="Picture 6"/>
          <p:cNvPicPr/>
          <p:nvPr/>
        </p:nvPicPr>
        <p:blipFill>
          <a:blip r:embed="rId3"/>
          <a:stretch>
            <a:fillRect/>
          </a:stretch>
        </p:blipFill>
        <p:spPr>
          <a:xfrm>
            <a:off x="271077" y="2014151"/>
            <a:ext cx="5809441" cy="3608173"/>
          </a:xfrm>
          <a:prstGeom prst="rect">
            <a:avLst/>
          </a:prstGeom>
        </p:spPr>
      </p:pic>
    </p:spTree>
    <p:extLst>
      <p:ext uri="{BB962C8B-B14F-4D97-AF65-F5344CB8AC3E}">
        <p14:creationId xmlns:p14="http://schemas.microsoft.com/office/powerpoint/2010/main" val="2769802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a:bodyPr>
          <a:lstStyle/>
          <a:p>
            <a:r>
              <a:rPr lang="en-US" b="1" dirty="0" err="1" smtClean="0">
                <a:latin typeface="Times New Roman" panose="02020603050405020304" pitchFamily="18" charset="0"/>
                <a:cs typeface="Times New Roman" panose="02020603050405020304" pitchFamily="18" charset="0"/>
              </a:rPr>
              <a:t>TESTIng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383060" y="1161535"/>
            <a:ext cx="11504140" cy="5251621"/>
          </a:xfrm>
        </p:spPr>
        <p:txBody>
          <a:bodyPr>
            <a:normAutofit/>
          </a:bodyPr>
          <a:lstStyle/>
          <a:p>
            <a:pPr marL="0" indent="0">
              <a:buNone/>
            </a:pPr>
            <a:r>
              <a:rPr lang="en-US" cap="none" dirty="0" smtClean="0"/>
              <a:t>Software testing for a hospital management system is an essential process that ensures the system functions effectively and reliably in a critical healthcare environment. </a:t>
            </a:r>
          </a:p>
          <a:p>
            <a:pPr marL="0" indent="0">
              <a:buNone/>
            </a:pPr>
            <a:r>
              <a:rPr lang="en-US" dirty="0"/>
              <a:t> </a:t>
            </a:r>
            <a:r>
              <a:rPr lang="en-US" cap="none" dirty="0" smtClean="0"/>
              <a:t>Software testing has the power to point out all the defects and flaws during development.</a:t>
            </a:r>
          </a:p>
          <a:p>
            <a:pPr marL="0" indent="0">
              <a:buNone/>
            </a:pPr>
            <a:r>
              <a:rPr lang="en-US" cap="none" dirty="0" smtClean="0"/>
              <a:t> The testing phase helps identify and rectify any errors, vulnerabilities, or usability issues that may arise in the software, thus enhancing the overall quality and performance of the system.</a:t>
            </a:r>
          </a:p>
          <a:p>
            <a:pPr marL="0" indent="0">
              <a:buNone/>
            </a:pPr>
            <a:endParaRPr lang="en-US" cap="none" dirty="0"/>
          </a:p>
          <a:p>
            <a:pPr marL="0" indent="0">
              <a:buNone/>
            </a:pPr>
            <a:r>
              <a:rPr lang="en-US" cap="none" dirty="0" smtClean="0"/>
              <a:t>Test done:</a:t>
            </a:r>
          </a:p>
          <a:p>
            <a:r>
              <a:rPr lang="en-US" cap="none" dirty="0" smtClean="0"/>
              <a:t>FUNCTIONAL TESTING :  Unit Testing, Integrating Testing, System Testing</a:t>
            </a:r>
          </a:p>
          <a:p>
            <a:r>
              <a:rPr lang="en-US" cap="none" dirty="0" smtClean="0"/>
              <a:t> USABILITY TESTING </a:t>
            </a:r>
          </a:p>
          <a:p>
            <a:r>
              <a:rPr lang="en-US" cap="none" dirty="0" smtClean="0"/>
              <a:t>ACCEPTANCE TESTING.</a:t>
            </a:r>
          </a:p>
          <a:p>
            <a:pPr marL="0" indent="0">
              <a:buNone/>
            </a:pPr>
            <a:endParaRPr lang="en-US" cap="none" dirty="0"/>
          </a:p>
          <a:p>
            <a:pPr marL="0" indent="0">
              <a:buNone/>
            </a:pPr>
            <a:endParaRPr lang="en-US" cap="none" dirty="0" smtClean="0"/>
          </a:p>
          <a:p>
            <a:pPr marL="0" indent="0">
              <a:buNone/>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916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a:bodyPr>
          <a:lstStyle/>
          <a:p>
            <a:r>
              <a:rPr lang="en-US" b="1" dirty="0" smtClean="0">
                <a:latin typeface="Times New Roman" panose="02020603050405020304" pitchFamily="18" charset="0"/>
                <a:cs typeface="Times New Roman" panose="02020603050405020304" pitchFamily="18" charset="0"/>
              </a:rPr>
              <a:t>UNIT TEST CASES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383060" y="1161535"/>
            <a:ext cx="11504140" cy="5251621"/>
          </a:xfrm>
        </p:spPr>
        <p:txBody>
          <a:bodyPr>
            <a:normAutofit/>
          </a:bodyPr>
          <a:lstStyle/>
          <a:p>
            <a:pPr marL="0" indent="0">
              <a:buNone/>
            </a:pPr>
            <a:endParaRPr lang="en-US" cap="none" dirty="0" smtClean="0"/>
          </a:p>
          <a:p>
            <a:pPr marL="0" indent="0">
              <a:buNone/>
            </a:pPr>
            <a:endParaRPr lang="en-US" cap="none"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73762098"/>
              </p:ext>
            </p:extLst>
          </p:nvPr>
        </p:nvGraphicFramePr>
        <p:xfrm>
          <a:off x="913775" y="1019200"/>
          <a:ext cx="9934834" cy="5393956"/>
        </p:xfrm>
        <a:graphic>
          <a:graphicData uri="http://schemas.openxmlformats.org/drawingml/2006/table">
            <a:tbl>
              <a:tblPr firstRow="1" firstCol="1" bandRow="1">
                <a:tableStyleId>{5C22544A-7EE6-4342-B048-85BDC9FD1C3A}</a:tableStyleId>
              </a:tblPr>
              <a:tblGrid>
                <a:gridCol w="664094">
                  <a:extLst>
                    <a:ext uri="{9D8B030D-6E8A-4147-A177-3AD203B41FA5}">
                      <a16:colId xmlns:a16="http://schemas.microsoft.com/office/drawing/2014/main" val="401892197"/>
                    </a:ext>
                  </a:extLst>
                </a:gridCol>
                <a:gridCol w="3697841">
                  <a:extLst>
                    <a:ext uri="{9D8B030D-6E8A-4147-A177-3AD203B41FA5}">
                      <a16:colId xmlns:a16="http://schemas.microsoft.com/office/drawing/2014/main" val="724189973"/>
                    </a:ext>
                  </a:extLst>
                </a:gridCol>
                <a:gridCol w="2038865">
                  <a:extLst>
                    <a:ext uri="{9D8B030D-6E8A-4147-A177-3AD203B41FA5}">
                      <a16:colId xmlns:a16="http://schemas.microsoft.com/office/drawing/2014/main" val="1919286540"/>
                    </a:ext>
                  </a:extLst>
                </a:gridCol>
                <a:gridCol w="2508422">
                  <a:extLst>
                    <a:ext uri="{9D8B030D-6E8A-4147-A177-3AD203B41FA5}">
                      <a16:colId xmlns:a16="http://schemas.microsoft.com/office/drawing/2014/main" val="3858538398"/>
                    </a:ext>
                  </a:extLst>
                </a:gridCol>
                <a:gridCol w="1025612">
                  <a:extLst>
                    <a:ext uri="{9D8B030D-6E8A-4147-A177-3AD203B41FA5}">
                      <a16:colId xmlns:a16="http://schemas.microsoft.com/office/drawing/2014/main" val="1823443177"/>
                    </a:ext>
                  </a:extLst>
                </a:gridCol>
              </a:tblGrid>
              <a:tr h="268589">
                <a:tc>
                  <a:txBody>
                    <a:bodyPr/>
                    <a:lstStyle/>
                    <a:p>
                      <a:pPr marL="0" marR="0">
                        <a:lnSpc>
                          <a:spcPct val="150000"/>
                        </a:lnSpc>
                        <a:spcBef>
                          <a:spcPts val="0"/>
                        </a:spcBef>
                        <a:spcAft>
                          <a:spcPts val="0"/>
                        </a:spcAft>
                      </a:pPr>
                      <a:r>
                        <a:rPr lang="en-US" sz="1200">
                          <a:effectLst/>
                        </a:rPr>
                        <a:t>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Test objective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dirty="0">
                          <a:effectLst/>
                        </a:rPr>
                        <a:t>Test input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expectation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Result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extLst>
                  <a:ext uri="{0D108BD9-81ED-4DB2-BD59-A6C34878D82A}">
                    <a16:rowId xmlns:a16="http://schemas.microsoft.com/office/drawing/2014/main" val="3788777299"/>
                  </a:ext>
                </a:extLst>
              </a:tr>
              <a:tr h="805766">
                <a:tc>
                  <a:txBody>
                    <a:bodyPr/>
                    <a:lstStyle/>
                    <a:p>
                      <a:pPr marL="0" marR="0">
                        <a:lnSpc>
                          <a:spcPct val="150000"/>
                        </a:lnSpc>
                        <a:spcBef>
                          <a:spcPts val="0"/>
                        </a:spcBef>
                        <a:spcAft>
                          <a:spcPts val="0"/>
                        </a:spcAft>
                      </a:pPr>
                      <a:r>
                        <a:rPr lang="en-US" sz="12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gn="just">
                        <a:lnSpc>
                          <a:spcPct val="150000"/>
                        </a:lnSpc>
                        <a:spcBef>
                          <a:spcPts val="0"/>
                        </a:spcBef>
                        <a:spcAft>
                          <a:spcPts val="0"/>
                        </a:spcAft>
                      </a:pPr>
                      <a:r>
                        <a:rPr lang="en-US" sz="1200">
                          <a:effectLst/>
                        </a:rPr>
                        <a:t>Verify that doctors can access patient medical records.</a:t>
                      </a:r>
                    </a:p>
                    <a:p>
                      <a:pPr marL="0" marR="0">
                        <a:lnSpc>
                          <a:spcPct val="150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Clicking view patient record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See correct patient record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PASSED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extLst>
                  <a:ext uri="{0D108BD9-81ED-4DB2-BD59-A6C34878D82A}">
                    <a16:rowId xmlns:a16="http://schemas.microsoft.com/office/drawing/2014/main" val="541049399"/>
                  </a:ext>
                </a:extLst>
              </a:tr>
              <a:tr h="597898">
                <a:tc>
                  <a:txBody>
                    <a:bodyPr/>
                    <a:lstStyle/>
                    <a:p>
                      <a:pPr marL="0" marR="0">
                        <a:lnSpc>
                          <a:spcPct val="150000"/>
                        </a:lnSpc>
                        <a:spcBef>
                          <a:spcPts val="0"/>
                        </a:spcBef>
                        <a:spcAft>
                          <a:spcPts val="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gn="just">
                        <a:lnSpc>
                          <a:spcPct val="150000"/>
                        </a:lnSpc>
                        <a:spcBef>
                          <a:spcPts val="0"/>
                        </a:spcBef>
                        <a:spcAft>
                          <a:spcPts val="800"/>
                        </a:spcAft>
                      </a:pPr>
                      <a:r>
                        <a:rPr lang="en-US" sz="1200">
                          <a:effectLst/>
                        </a:rPr>
                        <a:t>Verify that the system can login with correct credential</a:t>
                      </a:r>
                    </a:p>
                    <a:p>
                      <a:pPr marL="0" marR="0">
                        <a:lnSpc>
                          <a:spcPct val="150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Right credential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Logging into admin/Doctors portal.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PASSED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extLst>
                  <a:ext uri="{0D108BD9-81ED-4DB2-BD59-A6C34878D82A}">
                    <a16:rowId xmlns:a16="http://schemas.microsoft.com/office/drawing/2014/main" val="724321162"/>
                  </a:ext>
                </a:extLst>
              </a:tr>
              <a:tr h="655855">
                <a:tc>
                  <a:txBody>
                    <a:bodyPr/>
                    <a:lstStyle/>
                    <a:p>
                      <a:pPr marL="0" marR="0">
                        <a:lnSpc>
                          <a:spcPct val="150000"/>
                        </a:lnSpc>
                        <a:spcBef>
                          <a:spcPts val="0"/>
                        </a:spcBef>
                        <a:spcAft>
                          <a:spcPts val="0"/>
                        </a:spcAft>
                      </a:pPr>
                      <a:r>
                        <a:rPr lang="en-US" sz="12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gn="just">
                        <a:lnSpc>
                          <a:spcPct val="150000"/>
                        </a:lnSpc>
                        <a:spcBef>
                          <a:spcPts val="0"/>
                        </a:spcBef>
                        <a:spcAft>
                          <a:spcPts val="800"/>
                        </a:spcAft>
                      </a:pPr>
                      <a:r>
                        <a:rPr lang="en-US" sz="1200" dirty="0">
                          <a:effectLst/>
                        </a:rPr>
                        <a:t>Verify that the system can login with wrong credential</a:t>
                      </a:r>
                    </a:p>
                    <a:p>
                      <a:pPr marL="0" marR="0">
                        <a:lnSpc>
                          <a:spcPct val="150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Wrong credential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Does not logging and prompts an alert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PASSED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extLst>
                  <a:ext uri="{0D108BD9-81ED-4DB2-BD59-A6C34878D82A}">
                    <a16:rowId xmlns:a16="http://schemas.microsoft.com/office/drawing/2014/main" val="791265473"/>
                  </a:ext>
                </a:extLst>
              </a:tr>
              <a:tr h="805766">
                <a:tc>
                  <a:txBody>
                    <a:bodyPr/>
                    <a:lstStyle/>
                    <a:p>
                      <a:pPr marL="0" marR="0">
                        <a:lnSpc>
                          <a:spcPct val="150000"/>
                        </a:lnSpc>
                        <a:spcBef>
                          <a:spcPts val="0"/>
                        </a:spcBef>
                        <a:spcAft>
                          <a:spcPts val="0"/>
                        </a:spcAft>
                      </a:pPr>
                      <a:r>
                        <a:rPr lang="en-US" sz="12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gn="just">
                        <a:lnSpc>
                          <a:spcPct val="150000"/>
                        </a:lnSpc>
                        <a:spcBef>
                          <a:spcPts val="0"/>
                        </a:spcBef>
                        <a:spcAft>
                          <a:spcPts val="0"/>
                        </a:spcAft>
                      </a:pPr>
                      <a:r>
                        <a:rPr lang="en-US" sz="1200">
                          <a:effectLst/>
                        </a:rPr>
                        <a:t>Test that the system can generate reports on patient visits and treatment.</a:t>
                      </a:r>
                    </a:p>
                    <a:p>
                      <a:pPr marL="0" marR="0" algn="just">
                        <a:lnSpc>
                          <a:spcPct val="150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Click patient data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Able to see patient visit history and treatments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PASSED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extLst>
                  <a:ext uri="{0D108BD9-81ED-4DB2-BD59-A6C34878D82A}">
                    <a16:rowId xmlns:a16="http://schemas.microsoft.com/office/drawing/2014/main" val="1984931076"/>
                  </a:ext>
                </a:extLst>
              </a:tr>
              <a:tr h="805766">
                <a:tc>
                  <a:txBody>
                    <a:bodyPr/>
                    <a:lstStyle/>
                    <a:p>
                      <a:pPr marL="0" marR="0">
                        <a:lnSpc>
                          <a:spcPct val="150000"/>
                        </a:lnSpc>
                        <a:spcBef>
                          <a:spcPts val="0"/>
                        </a:spcBef>
                        <a:spcAft>
                          <a:spcPts val="0"/>
                        </a:spcAft>
                      </a:pPr>
                      <a:r>
                        <a:rPr lang="en-US" sz="12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gn="just">
                        <a:lnSpc>
                          <a:spcPct val="150000"/>
                        </a:lnSpc>
                        <a:spcBef>
                          <a:spcPts val="0"/>
                        </a:spcBef>
                        <a:spcAft>
                          <a:spcPts val="0"/>
                        </a:spcAft>
                      </a:pPr>
                      <a:r>
                        <a:rPr lang="en-US" sz="1200">
                          <a:effectLst/>
                        </a:rPr>
                        <a:t>Test that the system can handle laboratory test results.</a:t>
                      </a:r>
                    </a:p>
                    <a:p>
                      <a:pPr marL="0" marR="0" algn="just">
                        <a:lnSpc>
                          <a:spcPct val="150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Stores the data of the patient test and result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View result to the doctor and see the test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PASSED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extLst>
                  <a:ext uri="{0D108BD9-81ED-4DB2-BD59-A6C34878D82A}">
                    <a16:rowId xmlns:a16="http://schemas.microsoft.com/office/drawing/2014/main" val="587322528"/>
                  </a:ext>
                </a:extLst>
              </a:tr>
              <a:tr h="805766">
                <a:tc>
                  <a:txBody>
                    <a:bodyPr/>
                    <a:lstStyle/>
                    <a:p>
                      <a:pPr marL="0" marR="0">
                        <a:lnSpc>
                          <a:spcPct val="150000"/>
                        </a:lnSpc>
                        <a:spcBef>
                          <a:spcPts val="0"/>
                        </a:spcBef>
                        <a:spcAft>
                          <a:spcPts val="0"/>
                        </a:spcAft>
                      </a:pPr>
                      <a:r>
                        <a:rPr lang="en-US" sz="1200">
                          <a:effectLst/>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gn="just">
                        <a:lnSpc>
                          <a:spcPct val="150000"/>
                        </a:lnSpc>
                        <a:spcBef>
                          <a:spcPts val="0"/>
                        </a:spcBef>
                        <a:spcAft>
                          <a:spcPts val="0"/>
                        </a:spcAft>
                      </a:pPr>
                      <a:r>
                        <a:rPr lang="en-US" sz="1200">
                          <a:effectLst/>
                        </a:rPr>
                        <a:t>Test that lab technician can view the result send by doctor </a:t>
                      </a:r>
                    </a:p>
                    <a:p>
                      <a:pPr marL="0" marR="0" algn="just">
                        <a:lnSpc>
                          <a:spcPct val="150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Enter result of test and click submit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Send result to the doctor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PASSED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extLst>
                  <a:ext uri="{0D108BD9-81ED-4DB2-BD59-A6C34878D82A}">
                    <a16:rowId xmlns:a16="http://schemas.microsoft.com/office/drawing/2014/main" val="427358182"/>
                  </a:ext>
                </a:extLst>
              </a:tr>
              <a:tr h="601858">
                <a:tc>
                  <a:txBody>
                    <a:bodyPr/>
                    <a:lstStyle/>
                    <a:p>
                      <a:pPr marL="0" marR="0">
                        <a:lnSpc>
                          <a:spcPct val="150000"/>
                        </a:lnSpc>
                        <a:spcBef>
                          <a:spcPts val="0"/>
                        </a:spcBef>
                        <a:spcAft>
                          <a:spcPts val="0"/>
                        </a:spcAft>
                      </a:pPr>
                      <a:r>
                        <a:rPr lang="en-US" sz="1200">
                          <a:effectLst/>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gn="just">
                        <a:lnSpc>
                          <a:spcPct val="150000"/>
                        </a:lnSpc>
                        <a:spcBef>
                          <a:spcPts val="0"/>
                        </a:spcBef>
                        <a:spcAft>
                          <a:spcPts val="0"/>
                        </a:spcAft>
                      </a:pPr>
                      <a:r>
                        <a:rPr lang="en-US" sz="1200">
                          <a:effectLst/>
                        </a:rPr>
                        <a:t>Update the details of the patients</a:t>
                      </a:r>
                    </a:p>
                    <a:p>
                      <a:pPr marL="0" marR="0" algn="just">
                        <a:lnSpc>
                          <a:spcPct val="150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Change patient details and click submit button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a:effectLst/>
                        </a:rPr>
                        <a:t>Changes details of the patient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tc>
                  <a:txBody>
                    <a:bodyPr/>
                    <a:lstStyle/>
                    <a:p>
                      <a:pPr marL="0" marR="0">
                        <a:lnSpc>
                          <a:spcPct val="150000"/>
                        </a:lnSpc>
                        <a:spcBef>
                          <a:spcPts val="0"/>
                        </a:spcBef>
                        <a:spcAft>
                          <a:spcPts val="0"/>
                        </a:spcAft>
                      </a:pPr>
                      <a:r>
                        <a:rPr lang="en-US" sz="1200" dirty="0">
                          <a:effectLst/>
                        </a:rPr>
                        <a:t>PASSED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6059" marR="36059" marT="0" marB="0"/>
                </a:tc>
                <a:extLst>
                  <a:ext uri="{0D108BD9-81ED-4DB2-BD59-A6C34878D82A}">
                    <a16:rowId xmlns:a16="http://schemas.microsoft.com/office/drawing/2014/main" val="758002781"/>
                  </a:ext>
                </a:extLst>
              </a:tr>
            </a:tbl>
          </a:graphicData>
        </a:graphic>
      </p:graphicFrame>
    </p:spTree>
    <p:extLst>
      <p:ext uri="{BB962C8B-B14F-4D97-AF65-F5344CB8AC3E}">
        <p14:creationId xmlns:p14="http://schemas.microsoft.com/office/powerpoint/2010/main" val="1887665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fontScale="90000"/>
          </a:bodyPr>
          <a:lstStyle/>
          <a:p>
            <a:r>
              <a:rPr lang="en-US" b="1" dirty="0"/>
              <a:t>EVALUATION OF SOFTWARE SOLUTIONS AND QUALITY</a:t>
            </a:r>
          </a:p>
        </p:txBody>
      </p:sp>
      <p:sp>
        <p:nvSpPr>
          <p:cNvPr id="3" name="Content Placeholder 2"/>
          <p:cNvSpPr>
            <a:spLocks noGrp="1"/>
          </p:cNvSpPr>
          <p:nvPr>
            <p:ph sz="quarter" idx="13"/>
          </p:nvPr>
        </p:nvSpPr>
        <p:spPr>
          <a:xfrm>
            <a:off x="160639" y="1161535"/>
            <a:ext cx="11899556" cy="5251621"/>
          </a:xfrm>
        </p:spPr>
        <p:txBody>
          <a:bodyPr>
            <a:normAutofit fontScale="77500" lnSpcReduction="20000"/>
          </a:bodyPr>
          <a:lstStyle/>
          <a:p>
            <a:pPr marL="0" indent="0">
              <a:buNone/>
            </a:pPr>
            <a:r>
              <a:rPr lang="en-US" sz="1800" cap="none" dirty="0" smtClean="0"/>
              <a:t>Evaluating software solutions and ensuring their quality is particularly crucial in the context of a hospital management system. The evaluation process helps hospitals and healthcare organizations select the most suitable software solution that meets their unique requirements and maintains a high standard of quality.</a:t>
            </a:r>
          </a:p>
          <a:p>
            <a:pPr marL="0" indent="0">
              <a:buNone/>
            </a:pPr>
            <a:r>
              <a:rPr lang="en-US" u="sng" dirty="0"/>
              <a:t>Importance of Evaluating Software Solutions:</a:t>
            </a:r>
          </a:p>
          <a:p>
            <a:pPr lvl="0"/>
            <a:r>
              <a:rPr lang="en-US" b="1" cap="none" dirty="0" smtClean="0"/>
              <a:t>Fit-for-purpose/ alignment with specific requirements:</a:t>
            </a:r>
            <a:endParaRPr lang="en-US" cap="none" dirty="0" smtClean="0"/>
          </a:p>
          <a:p>
            <a:pPr marL="0" indent="0">
              <a:buNone/>
            </a:pPr>
            <a:r>
              <a:rPr lang="en-US" cap="none" dirty="0" smtClean="0"/>
              <a:t> An effective evaluation process ensures that the chosen software solution aligns with the unique requirements of a hospital</a:t>
            </a:r>
          </a:p>
          <a:p>
            <a:pPr lvl="0"/>
            <a:r>
              <a:rPr lang="en-US" b="1" cap="none" dirty="0" smtClean="0"/>
              <a:t>Performance and scalability: </a:t>
            </a:r>
            <a:endParaRPr lang="en-US" cap="none" dirty="0" smtClean="0"/>
          </a:p>
          <a:p>
            <a:pPr marL="0" indent="0">
              <a:buNone/>
            </a:pPr>
            <a:r>
              <a:rPr lang="en-US" cap="none" dirty="0" smtClean="0"/>
              <a:t>Hospitals operate under demanding conditions, with numerous concurrent users and large amounts of data. When evaluating a software solution, it is vital to assess its performance and scalability. </a:t>
            </a:r>
          </a:p>
          <a:p>
            <a:pPr lvl="0"/>
            <a:r>
              <a:rPr lang="en-US" b="1" cap="none" dirty="0" smtClean="0"/>
              <a:t>Security and compliance:</a:t>
            </a:r>
            <a:endParaRPr lang="en-US" cap="none" dirty="0" smtClean="0"/>
          </a:p>
          <a:p>
            <a:pPr marL="0" indent="0">
              <a:buNone/>
            </a:pPr>
            <a:r>
              <a:rPr lang="en-US" cap="none" dirty="0" smtClean="0"/>
              <a:t> Hospitals handle sensitive patient data, making security a top priority. Evaluating software solutions includes assessing their security measures and compliance with healthcare regulations </a:t>
            </a:r>
            <a:endParaRPr lang="en-US" sz="1800" cap="none" dirty="0" smtClean="0"/>
          </a:p>
          <a:p>
            <a:pPr lvl="0"/>
            <a:r>
              <a:rPr lang="en-US" b="1" cap="none" dirty="0" smtClean="0"/>
              <a:t>Usability and user experience:</a:t>
            </a:r>
            <a:endParaRPr lang="en-US" cap="none" dirty="0" smtClean="0"/>
          </a:p>
          <a:p>
            <a:pPr marL="0" indent="0">
              <a:buNone/>
            </a:pPr>
            <a:r>
              <a:rPr lang="en-US" cap="none" dirty="0" smtClean="0"/>
              <a:t> The usability of a hospital management system significantly impacts its adoption and efficiency. </a:t>
            </a:r>
          </a:p>
          <a:p>
            <a:pPr lvl="0"/>
            <a:r>
              <a:rPr lang="en-US" b="1" cap="none" dirty="0" smtClean="0"/>
              <a:t>Integration and interoperability:</a:t>
            </a:r>
            <a:endParaRPr lang="en-US" cap="none" dirty="0" smtClean="0"/>
          </a:p>
          <a:p>
            <a:pPr marL="0" indent="0">
              <a:buNone/>
            </a:pPr>
            <a:r>
              <a:rPr lang="en-US" cap="none" dirty="0" smtClean="0"/>
              <a:t> Hospital management systems need to integrate with various other healthcare systems</a:t>
            </a:r>
          </a:p>
          <a:p>
            <a:pPr marL="0" indent="0">
              <a:buNone/>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18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324583"/>
          </a:xfrm>
        </p:spPr>
        <p:txBody>
          <a:bodyPr>
            <a:normAutofit/>
          </a:bodyPr>
          <a:lstStyle/>
          <a:p>
            <a:r>
              <a:rPr lang="en-GB" dirty="0" smtClean="0"/>
              <a:t>CONTENT</a:t>
            </a:r>
            <a:endParaRPr lang="en-GB" dirty="0"/>
          </a:p>
        </p:txBody>
      </p:sp>
      <p:sp>
        <p:nvSpPr>
          <p:cNvPr id="3" name="Content Placeholder 2"/>
          <p:cNvSpPr>
            <a:spLocks noGrp="1"/>
          </p:cNvSpPr>
          <p:nvPr>
            <p:ph sz="quarter" idx="13"/>
          </p:nvPr>
        </p:nvSpPr>
        <p:spPr>
          <a:xfrm>
            <a:off x="2075934" y="2097742"/>
            <a:ext cx="9201665" cy="3693458"/>
          </a:xfrm>
        </p:spPr>
        <p:txBody>
          <a:bodyPr>
            <a:normAutofit fontScale="85000" lnSpcReduction="10000"/>
          </a:bodyPr>
          <a:lstStyle/>
          <a:p>
            <a:pPr marL="457200" indent="-457200">
              <a:buFont typeface="+mj-lt"/>
              <a:buAutoNum type="arabicPeriod"/>
            </a:pPr>
            <a:r>
              <a:rPr lang="en-GB" b="1" dirty="0" smtClean="0"/>
              <a:t>Abstract</a:t>
            </a:r>
          </a:p>
          <a:p>
            <a:pPr marL="457200" indent="-457200">
              <a:buFont typeface="+mj-lt"/>
              <a:buAutoNum type="arabicPeriod"/>
            </a:pPr>
            <a:r>
              <a:rPr lang="en-GB" b="1" dirty="0" smtClean="0"/>
              <a:t>PROBLEM DEFINITION</a:t>
            </a:r>
          </a:p>
          <a:p>
            <a:pPr marL="457200" indent="-457200">
              <a:buFont typeface="+mj-lt"/>
              <a:buAutoNum type="arabicPeriod"/>
            </a:pPr>
            <a:r>
              <a:rPr lang="en-GB" b="1" dirty="0" smtClean="0"/>
              <a:t>OBJECTIVES &amp; SCOPE</a:t>
            </a:r>
          </a:p>
          <a:p>
            <a:pPr marL="457200" indent="-457200">
              <a:buFont typeface="+mj-lt"/>
              <a:buAutoNum type="arabicPeriod"/>
            </a:pPr>
            <a:r>
              <a:rPr lang="en-GB" b="1" dirty="0" smtClean="0"/>
              <a:t>ADVANTAGES OF DEVELOPED SOLUTION</a:t>
            </a:r>
          </a:p>
          <a:p>
            <a:pPr marL="457200" indent="-457200">
              <a:buFont typeface="+mj-lt"/>
              <a:buAutoNum type="arabicPeriod"/>
            </a:pPr>
            <a:r>
              <a:rPr lang="en-GB" b="1" dirty="0" smtClean="0"/>
              <a:t>System Design</a:t>
            </a:r>
          </a:p>
          <a:p>
            <a:pPr marL="457200" indent="-457200">
              <a:buFont typeface="+mj-lt"/>
              <a:buAutoNum type="arabicPeriod"/>
            </a:pPr>
            <a:r>
              <a:rPr lang="en-GB" b="1" dirty="0" smtClean="0"/>
              <a:t>IMPLEMENTATION</a:t>
            </a:r>
          </a:p>
          <a:p>
            <a:pPr marL="457200" indent="-457200">
              <a:buFont typeface="+mj-lt"/>
              <a:buAutoNum type="arabicPeriod"/>
            </a:pPr>
            <a:r>
              <a:rPr lang="en-GB" b="1" dirty="0"/>
              <a:t>USER INTER </a:t>
            </a:r>
            <a:r>
              <a:rPr lang="en-GB" b="1" dirty="0" smtClean="0"/>
              <a:t>FACE</a:t>
            </a:r>
          </a:p>
          <a:p>
            <a:pPr marL="457200" indent="-457200">
              <a:buFont typeface="+mj-lt"/>
              <a:buAutoNum type="arabicPeriod"/>
            </a:pPr>
            <a:r>
              <a:rPr lang="en-GB" b="1" dirty="0" err="1" smtClean="0"/>
              <a:t>TESTing</a:t>
            </a:r>
            <a:endParaRPr lang="en-GB" b="1" dirty="0" smtClean="0"/>
          </a:p>
          <a:p>
            <a:pPr marL="457200" indent="-457200">
              <a:buFont typeface="+mj-lt"/>
              <a:buAutoNum type="arabicPeriod"/>
            </a:pPr>
            <a:r>
              <a:rPr lang="en-GB" b="1" dirty="0" smtClean="0"/>
              <a:t>CONCLUSION</a:t>
            </a:r>
          </a:p>
        </p:txBody>
      </p:sp>
    </p:spTree>
    <p:extLst>
      <p:ext uri="{BB962C8B-B14F-4D97-AF65-F5344CB8AC3E}">
        <p14:creationId xmlns:p14="http://schemas.microsoft.com/office/powerpoint/2010/main" val="46680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fontScale="90000"/>
          </a:bodyPr>
          <a:lstStyle/>
          <a:p>
            <a:r>
              <a:rPr lang="en-US" b="1" dirty="0"/>
              <a:t>EVALUATION OF SOFTWARE SOLUTIONS AND QUALITY</a:t>
            </a:r>
          </a:p>
        </p:txBody>
      </p:sp>
      <p:sp>
        <p:nvSpPr>
          <p:cNvPr id="3" name="Content Placeholder 2"/>
          <p:cNvSpPr>
            <a:spLocks noGrp="1"/>
          </p:cNvSpPr>
          <p:nvPr>
            <p:ph sz="quarter" idx="13"/>
          </p:nvPr>
        </p:nvSpPr>
        <p:spPr>
          <a:xfrm>
            <a:off x="160639" y="1161535"/>
            <a:ext cx="11899556" cy="5251621"/>
          </a:xfrm>
        </p:spPr>
        <p:txBody>
          <a:bodyPr>
            <a:normAutofit fontScale="70000" lnSpcReduction="20000"/>
          </a:bodyPr>
          <a:lstStyle/>
          <a:p>
            <a:r>
              <a:rPr lang="en-US" sz="2300" b="1" i="1" cap="none" dirty="0" smtClean="0"/>
              <a:t>Ensuring quality in hospital management systems:</a:t>
            </a:r>
            <a:endParaRPr lang="en-US" sz="2300" cap="none" dirty="0" smtClean="0"/>
          </a:p>
          <a:p>
            <a:pPr marL="0" indent="0">
              <a:buNone/>
            </a:pPr>
            <a:r>
              <a:rPr lang="en-US" sz="2300" cap="none" dirty="0" smtClean="0"/>
              <a:t>To ensure the quality of a hospital management system, the following considerations and practices are important:</a:t>
            </a:r>
          </a:p>
          <a:p>
            <a:pPr marL="457200" lvl="0" indent="-457200">
              <a:buFont typeface="+mj-lt"/>
              <a:buAutoNum type="arabicPeriod"/>
            </a:pPr>
            <a:r>
              <a:rPr lang="en-US" b="1" cap="none" dirty="0" smtClean="0"/>
              <a:t>Comprehensive testing:</a:t>
            </a:r>
            <a:endParaRPr lang="en-US" cap="none" dirty="0" smtClean="0"/>
          </a:p>
          <a:p>
            <a:pPr marL="0" indent="0">
              <a:buNone/>
            </a:pPr>
            <a:r>
              <a:rPr lang="en-US" cap="none" dirty="0" smtClean="0"/>
              <a:t> Conduct functional testing to validate each module's functionality, such as patient </a:t>
            </a:r>
            <a:r>
              <a:rPr lang="en-US" cap="none" dirty="0" err="1" smtClean="0"/>
              <a:t>registra</a:t>
            </a:r>
            <a:endParaRPr lang="en-US" cap="none" dirty="0" smtClean="0"/>
          </a:p>
          <a:p>
            <a:pPr marL="0" lvl="0" indent="0">
              <a:buNone/>
            </a:pPr>
            <a:r>
              <a:rPr lang="en-US" b="1" cap="none" dirty="0" smtClean="0"/>
              <a:t>2.  Performance testing: </a:t>
            </a:r>
            <a:endParaRPr lang="en-US" cap="none" dirty="0" smtClean="0"/>
          </a:p>
          <a:p>
            <a:pPr marL="0" lvl="0" indent="0">
              <a:buNone/>
            </a:pPr>
            <a:r>
              <a:rPr lang="en-US" cap="none" dirty="0" smtClean="0"/>
              <a:t>Evaluate the system's performance by stress testing it with a high number of concurrent users and a large dataset. Measure response times, resource utilization, and system stability to ensure optimal performance under peak loads.</a:t>
            </a:r>
            <a:r>
              <a:rPr lang="en-US" b="1" cap="none" dirty="0" smtClean="0"/>
              <a:t> </a:t>
            </a:r>
          </a:p>
          <a:p>
            <a:pPr marL="0" lvl="0" indent="0">
              <a:buNone/>
            </a:pPr>
            <a:r>
              <a:rPr lang="en-US" b="1" cap="none" dirty="0" smtClean="0"/>
              <a:t>3. Security testing: </a:t>
            </a:r>
            <a:endParaRPr lang="en-US" cap="none" dirty="0" smtClean="0"/>
          </a:p>
          <a:p>
            <a:pPr marL="0" indent="0">
              <a:buNone/>
            </a:pPr>
            <a:r>
              <a:rPr lang="en-US" cap="none" dirty="0" smtClean="0"/>
              <a:t>Perform penetration testing and vulnerability assessments to identify and address security loopholes</a:t>
            </a:r>
          </a:p>
          <a:p>
            <a:pPr marL="0" lvl="0" indent="0">
              <a:buNone/>
            </a:pPr>
            <a:r>
              <a:rPr lang="en-US" b="1" cap="none" dirty="0" smtClean="0"/>
              <a:t>4. Usability testing:</a:t>
            </a:r>
            <a:endParaRPr lang="en-US" cap="none" dirty="0" smtClean="0"/>
          </a:p>
          <a:p>
            <a:pPr marL="0" indent="0">
              <a:buNone/>
            </a:pPr>
            <a:r>
              <a:rPr lang="en-US" cap="none" dirty="0" smtClean="0"/>
              <a:t> Engage users, including doctors, nurses, and administrative staff, to gather feedback on the system's usability. </a:t>
            </a:r>
          </a:p>
          <a:p>
            <a:pPr marL="0" lvl="0" indent="0">
              <a:buNone/>
            </a:pPr>
            <a:r>
              <a:rPr lang="en-US" b="1" cap="none" dirty="0" smtClean="0"/>
              <a:t>5. Integration testing: </a:t>
            </a:r>
            <a:endParaRPr lang="en-US" cap="none" dirty="0" smtClean="0"/>
          </a:p>
          <a:p>
            <a:pPr marL="0" indent="0">
              <a:buNone/>
            </a:pPr>
            <a:r>
              <a:rPr lang="en-US" cap="none" dirty="0" smtClean="0"/>
              <a:t>Test the integration of the hospital management system with other systems, ensuring seamless data exchange and smooth interoperability. </a:t>
            </a:r>
          </a:p>
          <a:p>
            <a:pPr marL="0" lvl="0" indent="0">
              <a:buNone/>
            </a:pPr>
            <a:r>
              <a:rPr lang="en-US" b="1" cap="none" dirty="0" smtClean="0"/>
              <a:t>6. Continuous quality improvement: </a:t>
            </a:r>
            <a:endParaRPr lang="en-US" cap="none" dirty="0" smtClean="0"/>
          </a:p>
          <a:p>
            <a:pPr marL="0" indent="0">
              <a:buNone/>
            </a:pPr>
            <a:r>
              <a:rPr lang="en-US" cap="none" dirty="0" smtClean="0"/>
              <a:t>Regularly collect user feedback, analyze system usage data, and prioritize enhancements based on user needs</a:t>
            </a:r>
            <a:r>
              <a:rPr lang="en-US" dirty="0" smtClean="0"/>
              <a:t>. </a:t>
            </a:r>
            <a:endParaRPr lang="en-US" dirty="0"/>
          </a:p>
        </p:txBody>
      </p:sp>
    </p:spTree>
    <p:extLst>
      <p:ext uri="{BB962C8B-B14F-4D97-AF65-F5344CB8AC3E}">
        <p14:creationId xmlns:p14="http://schemas.microsoft.com/office/powerpoint/2010/main" val="1280619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a:bodyPr>
          <a:lstStyle/>
          <a:p>
            <a:r>
              <a:rPr lang="en-US" b="1" dirty="0"/>
              <a:t>CONCLUSION AND RECOMMENDATIONS</a:t>
            </a:r>
          </a:p>
        </p:txBody>
      </p:sp>
      <p:sp>
        <p:nvSpPr>
          <p:cNvPr id="3" name="Content Placeholder 2"/>
          <p:cNvSpPr>
            <a:spLocks noGrp="1"/>
          </p:cNvSpPr>
          <p:nvPr>
            <p:ph sz="quarter" idx="13"/>
          </p:nvPr>
        </p:nvSpPr>
        <p:spPr>
          <a:xfrm>
            <a:off x="160639" y="1161535"/>
            <a:ext cx="11899556" cy="5251621"/>
          </a:xfrm>
        </p:spPr>
        <p:txBody>
          <a:bodyPr>
            <a:normAutofit/>
          </a:bodyPr>
          <a:lstStyle/>
          <a:p>
            <a:r>
              <a:rPr lang="en-US" b="1" cap="none" dirty="0" smtClean="0"/>
              <a:t>Summary</a:t>
            </a:r>
          </a:p>
          <a:p>
            <a:pPr marL="0" indent="0">
              <a:buNone/>
            </a:pPr>
            <a:r>
              <a:rPr lang="en-US" sz="1800" cap="none" dirty="0" smtClean="0"/>
              <a:t>In conclusion, from a proper analysis and assessment of the designed system, it can be safely conclude that the system is an efficient, usable and reliable records management system. It works properly and adequately meets the minimum expectations that were set per the requirements. The new system is expected to give benefits increased overall productivity, performance and efficient records management.</a:t>
            </a:r>
          </a:p>
          <a:p>
            <a:pPr marL="0" indent="0">
              <a:buNone/>
            </a:pPr>
            <a:endParaRPr lang="en-US" sz="1800" cap="none" dirty="0"/>
          </a:p>
          <a:p>
            <a:pPr marL="0" indent="0">
              <a:buNone/>
            </a:pPr>
            <a:r>
              <a:rPr lang="en-US" b="1" cap="none" dirty="0" smtClean="0"/>
              <a:t>Recommendation</a:t>
            </a:r>
          </a:p>
          <a:p>
            <a:r>
              <a:rPr lang="en-US" sz="1800" cap="none" dirty="0" smtClean="0"/>
              <a:t>Integration of artificial intelligence (AI) and machine learning (ML)</a:t>
            </a:r>
          </a:p>
          <a:p>
            <a:r>
              <a:rPr lang="en-US" sz="1800" cap="none" dirty="0" err="1" smtClean="0"/>
              <a:t>Blockchain</a:t>
            </a:r>
            <a:r>
              <a:rPr lang="en-US" sz="1800" cap="none" dirty="0" smtClean="0"/>
              <a:t> for data security and interoperability</a:t>
            </a:r>
          </a:p>
          <a:p>
            <a:r>
              <a:rPr lang="en-US" sz="1800" cap="none" dirty="0" smtClean="0"/>
              <a:t>Mobile applications and patient engagement</a:t>
            </a:r>
          </a:p>
          <a:p>
            <a:r>
              <a:rPr lang="en-US" sz="1800" cap="none" dirty="0" smtClean="0"/>
              <a:t>Data analytics and business intelligence</a:t>
            </a:r>
          </a:p>
          <a:p>
            <a:r>
              <a:rPr lang="en-US" sz="1800" cap="none" dirty="0" smtClean="0"/>
              <a:t>Enhanced interoperability and health information exchange</a:t>
            </a:r>
            <a:endParaRPr lang="en-US" sz="1800" cap="none" dirty="0"/>
          </a:p>
        </p:txBody>
      </p:sp>
    </p:spTree>
    <p:extLst>
      <p:ext uri="{BB962C8B-B14F-4D97-AF65-F5344CB8AC3E}">
        <p14:creationId xmlns:p14="http://schemas.microsoft.com/office/powerpoint/2010/main" val="1948458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a:bodyPr>
          <a:lstStyle/>
          <a:p>
            <a:r>
              <a:rPr lang="en-US" b="1" dirty="0"/>
              <a:t>CONCLUSION AND RECOMMENDATIONS</a:t>
            </a:r>
          </a:p>
        </p:txBody>
      </p:sp>
      <p:sp>
        <p:nvSpPr>
          <p:cNvPr id="3" name="Content Placeholder 2"/>
          <p:cNvSpPr>
            <a:spLocks noGrp="1"/>
          </p:cNvSpPr>
          <p:nvPr>
            <p:ph sz="quarter" idx="13"/>
          </p:nvPr>
        </p:nvSpPr>
        <p:spPr>
          <a:xfrm>
            <a:off x="160639" y="1161535"/>
            <a:ext cx="11899556" cy="5251621"/>
          </a:xfrm>
        </p:spPr>
        <p:txBody>
          <a:bodyPr>
            <a:normAutofit/>
          </a:bodyPr>
          <a:lstStyle/>
          <a:p>
            <a:r>
              <a:rPr lang="en-US" b="1" dirty="0"/>
              <a:t>Conclusion:</a:t>
            </a:r>
          </a:p>
          <a:p>
            <a:endParaRPr lang="en-US" dirty="0"/>
          </a:p>
          <a:p>
            <a:pPr marL="0" indent="0">
              <a:buNone/>
            </a:pPr>
            <a:r>
              <a:rPr lang="en-US" sz="1800" cap="none" dirty="0" smtClean="0"/>
              <a:t>Future developments in hospital management systems hold immense promise for revolutionizing healthcare delivery. By embracing emerging technologies, such as AI, ML, </a:t>
            </a:r>
            <a:r>
              <a:rPr lang="en-US" sz="1800" cap="none" dirty="0" err="1" smtClean="0"/>
              <a:t>iot</a:t>
            </a:r>
            <a:r>
              <a:rPr lang="en-US" sz="1800" cap="none" dirty="0" smtClean="0"/>
              <a:t>, </a:t>
            </a:r>
            <a:r>
              <a:rPr lang="en-US" sz="1800" cap="none" dirty="0" err="1" smtClean="0"/>
              <a:t>blockchain</a:t>
            </a:r>
            <a:r>
              <a:rPr lang="en-US" sz="1800" cap="none" dirty="0" smtClean="0"/>
              <a:t>, and mobile applications, hospital management systems can transform patient care, enhance operational efficiency, improve data security, and enable better decision-making</a:t>
            </a:r>
            <a:r>
              <a:rPr lang="en-US" sz="1800" cap="none" smtClean="0"/>
              <a:t>. </a:t>
            </a:r>
          </a:p>
          <a:p>
            <a:pPr marL="0" indent="0">
              <a:buNone/>
            </a:pPr>
            <a:r>
              <a:rPr lang="en-US" sz="1800" cap="none" smtClean="0"/>
              <a:t>Additionally</a:t>
            </a:r>
            <a:r>
              <a:rPr lang="en-US" sz="1800" cap="none" dirty="0" smtClean="0"/>
              <a:t>, advanced analytics, enhanced interoperability, and telemedicine capabilities will play a crucial role in shaping the future of hospital management systems, ultimately leading to improved healthcare outcomes and patient experiences.</a:t>
            </a:r>
          </a:p>
          <a:p>
            <a:pPr marL="0" indent="0">
              <a:buNone/>
            </a:pPr>
            <a:endParaRPr lang="en-US" sz="1800" cap="none" dirty="0"/>
          </a:p>
        </p:txBody>
      </p:sp>
    </p:spTree>
    <p:extLst>
      <p:ext uri="{BB962C8B-B14F-4D97-AF65-F5344CB8AC3E}">
        <p14:creationId xmlns:p14="http://schemas.microsoft.com/office/powerpoint/2010/main" val="2073570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a:bodyPr>
          <a:lstStyle/>
          <a:p>
            <a:r>
              <a:rPr lang="en-US" b="1" dirty="0" smtClean="0"/>
              <a:t>References</a:t>
            </a:r>
            <a:endParaRPr lang="en-US" b="1" dirty="0"/>
          </a:p>
        </p:txBody>
      </p:sp>
      <p:sp>
        <p:nvSpPr>
          <p:cNvPr id="3" name="Content Placeholder 2"/>
          <p:cNvSpPr>
            <a:spLocks noGrp="1"/>
          </p:cNvSpPr>
          <p:nvPr>
            <p:ph sz="quarter" idx="13"/>
          </p:nvPr>
        </p:nvSpPr>
        <p:spPr>
          <a:xfrm>
            <a:off x="160639" y="1161535"/>
            <a:ext cx="11899556" cy="5251621"/>
          </a:xfrm>
        </p:spPr>
        <p:txBody>
          <a:bodyPr>
            <a:normAutofit fontScale="70000" lnSpcReduction="20000"/>
          </a:bodyPr>
          <a:lstStyle/>
          <a:p>
            <a:r>
              <a:rPr lang="en-GB" dirty="0"/>
              <a:t> References:</a:t>
            </a:r>
          </a:p>
          <a:p>
            <a:r>
              <a:rPr lang="en-GB" cap="none" dirty="0" smtClean="0">
                <a:hlinkClick r:id="rId2"/>
              </a:rPr>
              <a:t>Http://www.Academia.Edu/11154016/A_PROJECT_REPORT_ON_PATIENT_MONITORING_SYSTEM</a:t>
            </a:r>
            <a:endParaRPr lang="en-GB" cap="none" dirty="0" smtClean="0"/>
          </a:p>
          <a:p>
            <a:r>
              <a:rPr lang="en-GB" cap="none" dirty="0" smtClean="0">
                <a:hlinkClick r:id="rId3"/>
              </a:rPr>
              <a:t>Https://www.Google.Com/url?Sa=t&amp;rct=j&amp;q=&amp;esrc=s&amp;source=web&amp;cd=1&amp;cad=rja&amp;uact=8&amp;ved=2ahukewiew87d7eleahxb0qqkhwm5cueqfjaaegqiebab&amp;url=https%3a%2f%2fwww.Capterra.Com%2fpatient-management-software%2f&amp;usg=aovvaw2jqzikddhhlizdylpjouem</a:t>
            </a:r>
            <a:endParaRPr lang="en-GB" cap="none" dirty="0" smtClean="0"/>
          </a:p>
          <a:p>
            <a:r>
              <a:rPr lang="en-GB" cap="none" dirty="0" smtClean="0">
                <a:hlinkClick r:id="rId4"/>
              </a:rPr>
              <a:t>Https://www.Google.Com/url?Sa=t&amp;rct=j&amp;q=&amp;esrc=s&amp;source=web&amp;cd=3&amp;cad=rja&amp;uact=8&amp;ved=2ahukewj57-nw7eleahxezkqkhupvcxiqfjacegqiabab&amp;url=</a:t>
            </a:r>
          </a:p>
          <a:p>
            <a:r>
              <a:rPr lang="en-GB" cap="none" dirty="0" smtClean="0">
                <a:hlinkClick r:id="rId4"/>
              </a:rPr>
              <a:t>Https%3a%2f%2fwww.Researchgate.Net%2fpu blication%2f228569210_clinics_management_system_cms_based_on_patient_centered_process_ontology&amp;usg=aovvaw0tnonaqwb0eczxektznm7x</a:t>
            </a:r>
            <a:endParaRPr lang="en-GB" cap="none" dirty="0" smtClean="0"/>
          </a:p>
          <a:p>
            <a:r>
              <a:rPr lang="en-GB" cap="none" dirty="0" smtClean="0">
                <a:hlinkClick r:id="rId5"/>
              </a:rPr>
              <a:t>Https://www.Google.Com/url?Sa=t&amp;rct=j&amp;q=&amp;esrc=s&amp;source=web&amp;cd=35&amp;cad=rja&amp;uact=8&amp;ved=2ahukewiew87d7eleahxb0qqkhwm5cueqwaicmcj6bagbea4&amp;url=</a:t>
            </a:r>
          </a:p>
          <a:p>
            <a:r>
              <a:rPr lang="en-GB" cap="none" dirty="0" smtClean="0">
                <a:hlinkClick r:id="rId5"/>
              </a:rPr>
              <a:t>Https%3a%2f%2fen.Wikipedia.Org%2fwiki%2fpatient_management_software&amp;usg=aovvaw0bs_n8fwymrcpao6u0iluy</a:t>
            </a:r>
            <a:r>
              <a:rPr lang="en-GB" cap="none" dirty="0" smtClean="0">
                <a:hlinkClick r:id="rId6"/>
              </a:rPr>
              <a:t>https://www.Ncbi.Nlm.Nih.Gov/pmc/articles/PMC2233054/</a:t>
            </a:r>
            <a:endParaRPr lang="en-GB" cap="none" dirty="0" smtClean="0"/>
          </a:p>
          <a:p>
            <a:r>
              <a:rPr lang="en-GB" cap="none" dirty="0" smtClean="0">
                <a:hlinkClick r:id="rId7"/>
              </a:rPr>
              <a:t>Https://www.Researchgate.Net/publication/236583120_electronic_patient_record_management_system_ EPRMS</a:t>
            </a:r>
            <a:endParaRPr lang="en-GB" cap="none" dirty="0" smtClean="0"/>
          </a:p>
          <a:p>
            <a:r>
              <a:rPr lang="en-GB" cap="none" dirty="0" err="1" smtClean="0"/>
              <a:t>Melogoza</a:t>
            </a:r>
            <a:r>
              <a:rPr lang="en-GB" cap="none" dirty="0" smtClean="0"/>
              <a:t>, P. And </a:t>
            </a:r>
            <a:r>
              <a:rPr lang="en-GB" cap="none" dirty="0" err="1" smtClean="0"/>
              <a:t>gyeszly</a:t>
            </a:r>
            <a:r>
              <a:rPr lang="en-GB" cap="none" dirty="0" smtClean="0"/>
              <a:t>, S.D (2002) information </a:t>
            </a:r>
            <a:r>
              <a:rPr lang="en-GB" cap="none" dirty="0" err="1" smtClean="0"/>
              <a:t>overloads”.Collection</a:t>
            </a:r>
            <a:r>
              <a:rPr lang="en-GB" cap="none" dirty="0" smtClean="0"/>
              <a:t> building 21, 1:32-42</a:t>
            </a:r>
          </a:p>
          <a:p>
            <a:r>
              <a:rPr lang="en-GB" cap="none" dirty="0" err="1" smtClean="0"/>
              <a:t>Jantz</a:t>
            </a:r>
            <a:r>
              <a:rPr lang="en-GB" cap="none" dirty="0" smtClean="0"/>
              <a:t>, R. (2001) “knowledge management in academic libraries: special tools and processes to support information </a:t>
            </a:r>
            <a:r>
              <a:rPr lang="en-GB" cap="none" smtClean="0"/>
              <a:t>professionals‟ </a:t>
            </a:r>
          </a:p>
          <a:p>
            <a:r>
              <a:rPr lang="en-GB" cap="none" smtClean="0"/>
              <a:t>Reference </a:t>
            </a:r>
            <a:r>
              <a:rPr lang="en-GB" cap="none" dirty="0" smtClean="0"/>
              <a:t>service services review 29, 1:33 -39</a:t>
            </a:r>
          </a:p>
          <a:p>
            <a:pPr marL="0" indent="0">
              <a:buNone/>
            </a:pPr>
            <a:endParaRPr lang="en-US" sz="1800" cap="none" dirty="0"/>
          </a:p>
        </p:txBody>
      </p:sp>
    </p:spTree>
    <p:extLst>
      <p:ext uri="{BB962C8B-B14F-4D97-AF65-F5344CB8AC3E}">
        <p14:creationId xmlns:p14="http://schemas.microsoft.com/office/powerpoint/2010/main" val="4008546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803188"/>
          </a:xfrm>
        </p:spPr>
        <p:txBody>
          <a:bodyPr>
            <a:normAutofit/>
          </a:bodyPr>
          <a:lstStyle/>
          <a:p>
            <a:r>
              <a:rPr lang="en-GB" dirty="0" err="1" smtClean="0"/>
              <a:t>ABstract</a:t>
            </a:r>
            <a:endParaRPr lang="en-GB" dirty="0"/>
          </a:p>
        </p:txBody>
      </p:sp>
      <p:sp>
        <p:nvSpPr>
          <p:cNvPr id="3" name="Content Placeholder 2"/>
          <p:cNvSpPr>
            <a:spLocks noGrp="1"/>
          </p:cNvSpPr>
          <p:nvPr>
            <p:ph sz="quarter" idx="13"/>
          </p:nvPr>
        </p:nvSpPr>
        <p:spPr>
          <a:xfrm>
            <a:off x="383060" y="1161535"/>
            <a:ext cx="11504140" cy="5251621"/>
          </a:xfrm>
        </p:spPr>
        <p:txBody>
          <a:bodyPr>
            <a:normAutofit/>
          </a:bodyPr>
          <a:lstStyle/>
          <a:p>
            <a:pPr marL="0" indent="0">
              <a:buNone/>
            </a:pPr>
            <a:r>
              <a:rPr lang="en-US" cap="none" dirty="0" smtClean="0"/>
              <a:t>Hospital management systems (HMS) are comprehensive software solutions designed to streamline and automate various administrative, operational, and clinical processes in healthcare facilities. </a:t>
            </a:r>
          </a:p>
          <a:p>
            <a:pPr marL="0" indent="0">
              <a:buNone/>
            </a:pPr>
            <a:r>
              <a:rPr lang="en-US" cap="none" dirty="0" smtClean="0"/>
              <a:t>This abstract provides an overview of hospital management systems, highlighting their key features and benefits. It discusses the modules typically included in an HMS, such as patient registration, appointment scheduling, electronic health records (EHR), billing and invoicing, inventory management, and reporting.</a:t>
            </a:r>
          </a:p>
          <a:p>
            <a:pPr marL="0" indent="0">
              <a:buNone/>
            </a:pPr>
            <a:r>
              <a:rPr lang="en-US" cap="none" dirty="0" smtClean="0"/>
              <a:t>The abstract also emphasizes the importance of A user-friendly interface, data security, interoperability, and scalability in A hospital management system. </a:t>
            </a:r>
          </a:p>
          <a:p>
            <a:pPr marL="0" indent="0">
              <a:buNone/>
            </a:pPr>
            <a:r>
              <a:rPr lang="en-US" cap="none" dirty="0" smtClean="0"/>
              <a:t>Furthermore, it emphasizes the role of HMS in enhancing patient care, optimizing resource utilization, improving operational efficiency, and facilitating decision-making.</a:t>
            </a:r>
          </a:p>
          <a:p>
            <a:pPr marL="0" indent="0">
              <a:buNone/>
            </a:pPr>
            <a:r>
              <a:rPr lang="en-US" cap="none" dirty="0" smtClean="0"/>
              <a:t>Overall, hospital management systems serve as essential tools for modern healthcare organizations, enabling them to deliver high-quality care while ensuring effective management of hospital operations. </a:t>
            </a:r>
            <a:endParaRPr lang="en-GB" cap="none" dirty="0" smtClean="0"/>
          </a:p>
        </p:txBody>
      </p:sp>
    </p:spTree>
    <p:extLst>
      <p:ext uri="{BB962C8B-B14F-4D97-AF65-F5344CB8AC3E}">
        <p14:creationId xmlns:p14="http://schemas.microsoft.com/office/powerpoint/2010/main" val="364904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fontScale="90000"/>
          </a:bodyPr>
          <a:lstStyle/>
          <a:p>
            <a:r>
              <a:rPr lang="en-GB" dirty="0"/>
              <a:t>PROBLEM DEFINITION</a:t>
            </a:r>
            <a:br>
              <a:rPr lang="en-GB" dirty="0"/>
            </a:br>
            <a:endParaRPr lang="en-GB" dirty="0"/>
          </a:p>
        </p:txBody>
      </p:sp>
      <p:sp>
        <p:nvSpPr>
          <p:cNvPr id="3" name="Content Placeholder 2"/>
          <p:cNvSpPr>
            <a:spLocks noGrp="1"/>
          </p:cNvSpPr>
          <p:nvPr>
            <p:ph sz="quarter" idx="13"/>
          </p:nvPr>
        </p:nvSpPr>
        <p:spPr>
          <a:xfrm>
            <a:off x="383060" y="1161535"/>
            <a:ext cx="11504140" cy="5251621"/>
          </a:xfrm>
        </p:spPr>
        <p:txBody>
          <a:bodyPr>
            <a:normAutofit/>
          </a:bodyPr>
          <a:lstStyle/>
          <a:p>
            <a:pPr>
              <a:buFont typeface="Wingdings" panose="05000000000000000000" pitchFamily="2" charset="2"/>
              <a:buChar char="v"/>
            </a:pPr>
            <a:r>
              <a:rPr lang="en-US" cap="none" dirty="0" smtClean="0">
                <a:solidFill>
                  <a:srgbClr val="262626"/>
                </a:solidFill>
                <a:latin typeface="Times New Roman" panose="02020603050405020304" pitchFamily="18" charset="0"/>
                <a:ea typeface="Calibri" panose="020F0502020204030204" pitchFamily="34" charset="0"/>
                <a:cs typeface="Times New Roman" panose="02020603050405020304" pitchFamily="18" charset="0"/>
              </a:rPr>
              <a:t>The absence of a well-established information system to support patients and staff has caused inconveniences due to the limitations of the current system, particularly its heavy reliance on paperwork.</a:t>
            </a:r>
            <a:r>
              <a:rPr lang="en-US" cap="none" dirty="0" smtClean="0">
                <a:latin typeface="Times New Roman" panose="02020603050405020304" pitchFamily="18" charset="0"/>
                <a:cs typeface="Times New Roman" panose="02020603050405020304" pitchFamily="18" charset="0"/>
              </a:rPr>
              <a:t> Paper-based files occupy a significant amount of office space and hinder the recording, processing, and retrieval of patient details. Storing physical documents poses challenges as different document types require varying sizes of folders or storage spaces. </a:t>
            </a:r>
            <a:endParaRPr lang="en-US" cap="none" dirty="0" smtClean="0">
              <a:solidFill>
                <a:srgbClr val="262626"/>
              </a:solidFill>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cap="none" dirty="0" smtClean="0">
                <a:latin typeface="Times New Roman" panose="02020603050405020304" pitchFamily="18" charset="0"/>
                <a:cs typeface="Times New Roman" panose="02020603050405020304" pitchFamily="18" charset="0"/>
              </a:rPr>
              <a:t>Additionally, handling paper records involves time-consuming and costly tasks such as copying, faxing, collecting, and transporting them to a single or multiple locations for review by healthcare providers. </a:t>
            </a:r>
          </a:p>
          <a:p>
            <a:pPr>
              <a:buFont typeface="Wingdings" panose="05000000000000000000" pitchFamily="2" charset="2"/>
              <a:buChar char="v"/>
            </a:pPr>
            <a:r>
              <a:rPr lang="en-US" cap="none" dirty="0" smtClean="0">
                <a:latin typeface="Times New Roman" panose="02020603050405020304" pitchFamily="18" charset="0"/>
                <a:cs typeface="Times New Roman" panose="02020603050405020304" pitchFamily="18" charset="0"/>
              </a:rPr>
              <a:t> Moreover, paper records are prone to being lost, misplaced, or becoming illegible. Implementing electronic health record technology would address these issues and bring significant improvements to patient care, enhancing health and safety. </a:t>
            </a:r>
          </a:p>
          <a:p>
            <a:pPr marL="0" indent="0">
              <a:buNone/>
            </a:pPr>
            <a:endParaRPr lang="en-GB" cap="none" dirty="0" smtClean="0"/>
          </a:p>
        </p:txBody>
      </p:sp>
    </p:spTree>
    <p:extLst>
      <p:ext uri="{BB962C8B-B14F-4D97-AF65-F5344CB8AC3E}">
        <p14:creationId xmlns:p14="http://schemas.microsoft.com/office/powerpoint/2010/main" val="90682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a:bodyPr>
          <a:lstStyle/>
          <a:p>
            <a:r>
              <a:rPr lang="en-GB" dirty="0" smtClean="0"/>
              <a:t>OBJECTIVES</a:t>
            </a:r>
            <a:endParaRPr lang="en-GB" dirty="0"/>
          </a:p>
        </p:txBody>
      </p:sp>
      <p:sp>
        <p:nvSpPr>
          <p:cNvPr id="3" name="Content Placeholder 2"/>
          <p:cNvSpPr>
            <a:spLocks noGrp="1"/>
          </p:cNvSpPr>
          <p:nvPr>
            <p:ph sz="quarter" idx="13"/>
          </p:nvPr>
        </p:nvSpPr>
        <p:spPr>
          <a:xfrm>
            <a:off x="383060" y="1161535"/>
            <a:ext cx="11504140" cy="5251621"/>
          </a:xfrm>
        </p:spPr>
        <p:txBody>
          <a:bodyPr>
            <a:normAutofit fontScale="85000" lnSpcReduction="10000"/>
          </a:bodyPr>
          <a:lstStyle/>
          <a:p>
            <a:pPr marL="514350" lvl="0" indent="-514350">
              <a:buFont typeface="+mj-lt"/>
              <a:buAutoNum type="romanLcPeriod"/>
            </a:pPr>
            <a:r>
              <a:rPr lang="en-US" b="1" cap="none" dirty="0" smtClean="0">
                <a:latin typeface="Times New Roman" panose="02020603050405020304" pitchFamily="18" charset="0"/>
                <a:cs typeface="Times New Roman" panose="02020603050405020304" pitchFamily="18" charset="0"/>
              </a:rPr>
              <a:t>Generate Reporting And Analytics</a:t>
            </a:r>
          </a:p>
          <a:p>
            <a:pPr marL="457200" lvl="1" indent="0">
              <a:buNone/>
            </a:pPr>
            <a:r>
              <a:rPr lang="en-GB" sz="2000" cap="none" dirty="0" smtClean="0">
                <a:latin typeface="Times New Roman" panose="02020603050405020304" pitchFamily="18" charset="0"/>
                <a:cs typeface="Times New Roman" panose="02020603050405020304" pitchFamily="18" charset="0"/>
              </a:rPr>
              <a:t>The System Generates Reports On Many Operational Aspects Of The Healthcare Industry, Including Number Of Patients, Staffing, And Finances.</a:t>
            </a:r>
            <a:endParaRPr lang="en-US" sz="2000" b="1" cap="none" dirty="0" smtClean="0">
              <a:latin typeface="Times New Roman" panose="02020603050405020304" pitchFamily="18" charset="0"/>
              <a:cs typeface="Times New Roman" panose="02020603050405020304" pitchFamily="18" charset="0"/>
            </a:endParaRPr>
          </a:p>
          <a:p>
            <a:pPr marL="514350" lvl="0" indent="-514350">
              <a:buFont typeface="+mj-lt"/>
              <a:buAutoNum type="romanLcPeriod"/>
            </a:pPr>
            <a:r>
              <a:rPr lang="en-GB" b="1" cap="none" dirty="0" smtClean="0">
                <a:latin typeface="Times New Roman" panose="02020603050405020304" pitchFamily="18" charset="0"/>
                <a:cs typeface="Times New Roman" panose="02020603050405020304" pitchFamily="18" charset="0"/>
              </a:rPr>
              <a:t>Enhancing Data Management</a:t>
            </a:r>
            <a:br>
              <a:rPr lang="en-GB" b="1" cap="none" dirty="0" smtClean="0">
                <a:latin typeface="Times New Roman" panose="02020603050405020304" pitchFamily="18" charset="0"/>
                <a:cs typeface="Times New Roman" panose="02020603050405020304" pitchFamily="18" charset="0"/>
              </a:rPr>
            </a:br>
            <a:r>
              <a:rPr lang="en-GB" cap="none" dirty="0" smtClean="0">
                <a:latin typeface="Times New Roman" panose="02020603050405020304" pitchFamily="18" charset="0"/>
                <a:cs typeface="Times New Roman" panose="02020603050405020304" pitchFamily="18" charset="0"/>
              </a:rPr>
              <a:t>Hospital Management Systems Enhance Data Management By Giving Healthcare Professionals A Centralised Foundation To Administer Patient Records</a:t>
            </a:r>
            <a:endParaRPr lang="en-US" b="1" cap="none" dirty="0" smtClean="0">
              <a:latin typeface="Times New Roman" panose="02020603050405020304" pitchFamily="18" charset="0"/>
              <a:cs typeface="Times New Roman" panose="02020603050405020304" pitchFamily="18" charset="0"/>
            </a:endParaRPr>
          </a:p>
          <a:p>
            <a:pPr marL="514350" lvl="0" indent="-514350">
              <a:buFont typeface="+mj-lt"/>
              <a:buAutoNum type="romanLcPeriod"/>
            </a:pPr>
            <a:r>
              <a:rPr lang="en-GB" b="1" cap="none" dirty="0" smtClean="0">
                <a:latin typeface="Times New Roman" panose="02020603050405020304" pitchFamily="18" charset="0"/>
                <a:cs typeface="Times New Roman" panose="02020603050405020304" pitchFamily="18" charset="0"/>
              </a:rPr>
              <a:t>Reduce Mistakes</a:t>
            </a:r>
            <a:br>
              <a:rPr lang="en-GB" b="1" cap="none" dirty="0" smtClean="0">
                <a:latin typeface="Times New Roman" panose="02020603050405020304" pitchFamily="18" charset="0"/>
                <a:cs typeface="Times New Roman" panose="02020603050405020304" pitchFamily="18" charset="0"/>
              </a:rPr>
            </a:br>
            <a:r>
              <a:rPr lang="en-GB" cap="none" dirty="0" smtClean="0">
                <a:latin typeface="Times New Roman" panose="02020603050405020304" pitchFamily="18" charset="0"/>
                <a:cs typeface="Times New Roman" panose="02020603050405020304" pitchFamily="18" charset="0"/>
              </a:rPr>
              <a:t>Hospital Management Systems Reduce Inefficiencies By Ensuring Proper Data Entry And Giving Healthcare Personnel Data In Real-time.</a:t>
            </a:r>
          </a:p>
          <a:p>
            <a:pPr marL="514350" lvl="0" indent="-514350">
              <a:buFont typeface="+mj-lt"/>
              <a:buAutoNum type="romanLcPeriod"/>
            </a:pPr>
            <a:r>
              <a:rPr lang="en-GB" b="1" cap="none" dirty="0" smtClean="0">
                <a:latin typeface="Times New Roman" panose="02020603050405020304" pitchFamily="18" charset="0"/>
                <a:cs typeface="Times New Roman" panose="02020603050405020304" pitchFamily="18" charset="0"/>
              </a:rPr>
              <a:t>Minimise Operating Expenses</a:t>
            </a:r>
            <a:br>
              <a:rPr lang="en-GB" b="1" cap="none" dirty="0" smtClean="0">
                <a:latin typeface="Times New Roman" panose="02020603050405020304" pitchFamily="18" charset="0"/>
                <a:cs typeface="Times New Roman" panose="02020603050405020304" pitchFamily="18" charset="0"/>
              </a:rPr>
            </a:br>
            <a:r>
              <a:rPr lang="en-GB" cap="none" dirty="0" smtClean="0">
                <a:latin typeface="Times New Roman" panose="02020603050405020304" pitchFamily="18" charset="0"/>
                <a:cs typeface="Times New Roman" panose="02020603050405020304" pitchFamily="18" charset="0"/>
              </a:rPr>
              <a:t>By Streamlining Processes And Eliminating Paperwork, Hospital Management Systems Lower Operating Expenses.</a:t>
            </a:r>
          </a:p>
          <a:p>
            <a:pPr marL="514350" lvl="0" indent="-514350">
              <a:buFont typeface="+mj-lt"/>
              <a:buAutoNum type="romanLcPeriod"/>
            </a:pPr>
            <a:r>
              <a:rPr lang="en-GB" b="1" cap="none" dirty="0" smtClean="0">
                <a:latin typeface="Times New Roman" panose="02020603050405020304" pitchFamily="18" charset="0"/>
                <a:cs typeface="Times New Roman" panose="02020603050405020304" pitchFamily="18" charset="0"/>
              </a:rPr>
              <a:t>Better Patient Care</a:t>
            </a:r>
            <a:br>
              <a:rPr lang="en-GB" b="1" cap="none" dirty="0" smtClean="0">
                <a:latin typeface="Times New Roman" panose="02020603050405020304" pitchFamily="18" charset="0"/>
                <a:cs typeface="Times New Roman" panose="02020603050405020304" pitchFamily="18" charset="0"/>
              </a:rPr>
            </a:br>
            <a:r>
              <a:rPr lang="en-GB" cap="none" dirty="0" smtClean="0">
                <a:latin typeface="Times New Roman" panose="02020603050405020304" pitchFamily="18" charset="0"/>
                <a:cs typeface="Times New Roman" panose="02020603050405020304" pitchFamily="18" charset="0"/>
              </a:rPr>
              <a:t>Hospital Management Systems Enhance Patient Care By Giving Medical Workers Precise And Current Patient Information.</a:t>
            </a:r>
          </a:p>
          <a:p>
            <a:pPr marL="514350" lvl="0" indent="-514350">
              <a:buFont typeface="+mj-lt"/>
              <a:buAutoNum type="romanLcPeriod"/>
            </a:pPr>
            <a:r>
              <a:rPr lang="en-GB" b="1" cap="none" dirty="0" smtClean="0">
                <a:latin typeface="Times New Roman" panose="02020603050405020304" pitchFamily="18" charset="0"/>
                <a:cs typeface="Times New Roman" panose="02020603050405020304" pitchFamily="18" charset="0"/>
              </a:rPr>
              <a:t>Streamline Hospital Operations</a:t>
            </a:r>
            <a:br>
              <a:rPr lang="en-GB" b="1" cap="none" dirty="0" smtClean="0">
                <a:latin typeface="Times New Roman" panose="02020603050405020304" pitchFamily="18" charset="0"/>
                <a:cs typeface="Times New Roman" panose="02020603050405020304" pitchFamily="18" charset="0"/>
              </a:rPr>
            </a:br>
            <a:r>
              <a:rPr lang="en-GB" cap="none" dirty="0" smtClean="0">
                <a:latin typeface="Times New Roman" panose="02020603050405020304" pitchFamily="18" charset="0"/>
                <a:cs typeface="Times New Roman" panose="02020603050405020304" pitchFamily="18" charset="0"/>
              </a:rPr>
              <a:t>Streamlining Hospital Operations Is One Of The Main Goals Of Hospital Management Systems (</a:t>
            </a:r>
            <a:r>
              <a:rPr lang="en-GB" cap="none" dirty="0" err="1" smtClean="0">
                <a:latin typeface="Times New Roman" panose="02020603050405020304" pitchFamily="18" charset="0"/>
                <a:cs typeface="Times New Roman" panose="02020603050405020304" pitchFamily="18" charset="0"/>
              </a:rPr>
              <a:t>Hms</a:t>
            </a:r>
            <a:r>
              <a:rPr lang="en-GB" cap="none"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3585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a:bodyPr>
          <a:lstStyle/>
          <a:p>
            <a:r>
              <a:rPr lang="en-GB" dirty="0" smtClean="0"/>
              <a:t>SCOPE</a:t>
            </a:r>
            <a:endParaRPr lang="en-GB" dirty="0"/>
          </a:p>
        </p:txBody>
      </p:sp>
      <p:sp>
        <p:nvSpPr>
          <p:cNvPr id="3" name="Content Placeholder 2"/>
          <p:cNvSpPr>
            <a:spLocks noGrp="1"/>
          </p:cNvSpPr>
          <p:nvPr>
            <p:ph sz="quarter" idx="13"/>
          </p:nvPr>
        </p:nvSpPr>
        <p:spPr>
          <a:xfrm>
            <a:off x="383060" y="1507524"/>
            <a:ext cx="11504140" cy="1841156"/>
          </a:xfrm>
        </p:spPr>
        <p:txBody>
          <a:bodyPr>
            <a:normAutofit/>
          </a:bodyPr>
          <a:lstStyle/>
          <a:p>
            <a:pPr marL="0" lvl="0" indent="0">
              <a:buNone/>
            </a:pPr>
            <a:r>
              <a:rPr lang="en-US" sz="2400" cap="none" dirty="0" smtClean="0">
                <a:latin typeface="Times New Roman" panose="02020603050405020304" pitchFamily="18" charset="0"/>
                <a:cs typeface="Times New Roman" panose="02020603050405020304" pitchFamily="18" charset="0"/>
              </a:rPr>
              <a:t>The developed hospital management system is available to be in use by any hospital, clinic, dispensary and healthcare centers to get, store and process information about the patients, for future reference and for accounting purposes. </a:t>
            </a:r>
            <a:endParaRPr lang="en-US" sz="2400" b="1" cap="none"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99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fontScale="90000"/>
          </a:bodyPr>
          <a:lstStyle/>
          <a:p>
            <a:r>
              <a:rPr lang="en-GB" dirty="0"/>
              <a:t>ADVANTAGES OF DEVELOPED SOLUTION</a:t>
            </a:r>
            <a:br>
              <a:rPr lang="en-GB" dirty="0"/>
            </a:br>
            <a:endParaRPr lang="en-GB" dirty="0"/>
          </a:p>
        </p:txBody>
      </p:sp>
      <p:sp>
        <p:nvSpPr>
          <p:cNvPr id="3" name="Content Placeholder 2"/>
          <p:cNvSpPr>
            <a:spLocks noGrp="1"/>
          </p:cNvSpPr>
          <p:nvPr>
            <p:ph sz="quarter" idx="13"/>
          </p:nvPr>
        </p:nvSpPr>
        <p:spPr>
          <a:xfrm>
            <a:off x="383060" y="1161535"/>
            <a:ext cx="11504140" cy="5251621"/>
          </a:xfrm>
        </p:spPr>
        <p:txBody>
          <a:bodyPr>
            <a:normAutofit fontScale="92500" lnSpcReduction="20000"/>
          </a:bodyPr>
          <a:lstStyle/>
          <a:p>
            <a:pPr lvl="0" fontAlgn="base"/>
            <a:r>
              <a:rPr lang="en-US" b="1" cap="none" dirty="0" smtClean="0"/>
              <a:t>Easy access to data</a:t>
            </a:r>
            <a:r>
              <a:rPr lang="en-US" cap="none" dirty="0" smtClean="0"/>
              <a:t>. Hospital management software stores all patient data in an electronic format: medical history, methods of treatment, tests results. The system ensures that these records are available at any time</a:t>
            </a:r>
          </a:p>
          <a:p>
            <a:pPr lvl="0" fontAlgn="base"/>
            <a:r>
              <a:rPr lang="en-US" b="1" cap="none" dirty="0" smtClean="0"/>
              <a:t>Cost-efficiency</a:t>
            </a:r>
            <a:r>
              <a:rPr lang="en-US" cap="none" dirty="0" smtClean="0"/>
              <a:t>. With a patient management system, hospitals don’t need to hire more staff, allowing them to keep down labor costs.</a:t>
            </a:r>
          </a:p>
          <a:p>
            <a:pPr lvl="0" fontAlgn="base"/>
            <a:r>
              <a:rPr lang="en-US" b="1" cap="none" dirty="0" smtClean="0"/>
              <a:t>Reduced scope for error</a:t>
            </a:r>
            <a:r>
              <a:rPr lang="en-US" cap="none" dirty="0" smtClean="0"/>
              <a:t>. What is the cost of errors in medical records? It can be the difference between dying and making a full recovery. Yearly, such errors contribute to </a:t>
            </a:r>
            <a:r>
              <a:rPr lang="en-US" u="sng" cap="none" dirty="0" smtClean="0">
                <a:hlinkClick r:id="rId2"/>
              </a:rPr>
              <a:t>200,000 deaths</a:t>
            </a:r>
            <a:r>
              <a:rPr lang="en-US" cap="none" dirty="0" smtClean="0"/>
              <a:t>. An HMS reduces the number of errors caused by illegible handwriting and missing or duplicate records.</a:t>
            </a:r>
          </a:p>
          <a:p>
            <a:pPr lvl="0" fontAlgn="base"/>
            <a:r>
              <a:rPr lang="en-US" b="1" cap="none" dirty="0" smtClean="0"/>
              <a:t>Better patient experience</a:t>
            </a:r>
            <a:r>
              <a:rPr lang="en-US" cap="none" dirty="0" smtClean="0"/>
              <a:t>. Hospital management software works not only for you. An HMS is patient-oriented, making interactions with your medical center/hospital less stressful for patients.</a:t>
            </a:r>
          </a:p>
          <a:p>
            <a:pPr lvl="0" fontAlgn="base"/>
            <a:r>
              <a:rPr lang="en-US" b="1" cap="none" dirty="0" smtClean="0"/>
              <a:t>Better staff interactions</a:t>
            </a:r>
            <a:r>
              <a:rPr lang="en-US" cap="none" dirty="0" smtClean="0"/>
              <a:t>. Hospital software improves cooperation and teamwork. For example, laboratory staff in charge of medical tests can use this software to share test results with a doctor in minutes.</a:t>
            </a:r>
          </a:p>
          <a:p>
            <a:pPr lvl="0" fontAlgn="base"/>
            <a:r>
              <a:rPr lang="en-US" b="1" cap="none" dirty="0" smtClean="0"/>
              <a:t>Improved revenue management</a:t>
            </a:r>
            <a:r>
              <a:rPr lang="en-US" cap="none" dirty="0" smtClean="0"/>
              <a:t>. Even though hospitals serve people, profitability is important. It requires a fortune to run a hospital. An HMS brings revenue management to a new level. With hospital management software, managers can receive fast and accurate financial reports. This gives them a feeling of control over how the business is running.</a:t>
            </a:r>
          </a:p>
          <a:p>
            <a:pPr marL="514350" lvl="0" indent="-514350">
              <a:buFont typeface="+mj-lt"/>
              <a:buAutoNum type="romanLcPeriod"/>
            </a:pPr>
            <a:endParaRPr lang="en-GB" cap="none"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144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a:bodyPr>
          <a:lstStyle/>
          <a:p>
            <a:r>
              <a:rPr lang="en-US" b="1" dirty="0"/>
              <a:t>Limitation of the system</a:t>
            </a:r>
          </a:p>
        </p:txBody>
      </p:sp>
      <p:sp>
        <p:nvSpPr>
          <p:cNvPr id="3" name="Content Placeholder 2"/>
          <p:cNvSpPr>
            <a:spLocks noGrp="1"/>
          </p:cNvSpPr>
          <p:nvPr>
            <p:ph sz="quarter" idx="13"/>
          </p:nvPr>
        </p:nvSpPr>
        <p:spPr>
          <a:xfrm>
            <a:off x="383060" y="1161535"/>
            <a:ext cx="11504140" cy="5251621"/>
          </a:xfrm>
        </p:spPr>
        <p:txBody>
          <a:bodyPr>
            <a:normAutofit/>
          </a:bodyPr>
          <a:lstStyle/>
          <a:p>
            <a:pPr lvl="0"/>
            <a:r>
              <a:rPr lang="en-US" cap="none" dirty="0" smtClean="0"/>
              <a:t>Its accessibility is very dependent on the availability of network. Lack of internet connection will hinder one from accessing the application on the computer. Therefore, it will not be used in areas that have poor network connection.</a:t>
            </a:r>
          </a:p>
          <a:p>
            <a:pPr lvl="0"/>
            <a:r>
              <a:rPr lang="en-US" cap="none" dirty="0" smtClean="0"/>
              <a:t>The users are required to fill in the correct information to avoid errors </a:t>
            </a:r>
            <a:r>
              <a:rPr lang="en-US" cap="none" dirty="0" err="1" smtClean="0"/>
              <a:t>i.E.</a:t>
            </a:r>
            <a:r>
              <a:rPr lang="en-US" cap="none" dirty="0" smtClean="0"/>
              <a:t> If the lab technician input wrong figures, the doctor may will not make the right decision regarding the ailment of the patient and sometimes result to repetition of same test hence wastage of resources.</a:t>
            </a:r>
          </a:p>
          <a:p>
            <a:pPr marL="514350" lvl="0" indent="-514350">
              <a:buFont typeface="+mj-lt"/>
              <a:buAutoNum type="romanLcPeriod"/>
            </a:pPr>
            <a:endParaRPr lang="en-GB" cap="none"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392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0639"/>
            <a:ext cx="10364451" cy="1000896"/>
          </a:xfrm>
        </p:spPr>
        <p:txBody>
          <a:bodyPr>
            <a:normAutofit/>
          </a:bodyPr>
          <a:lstStyle/>
          <a:p>
            <a:r>
              <a:rPr lang="en-US" b="1" dirty="0" smtClean="0"/>
              <a:t>SYSTEM DESIGN</a:t>
            </a:r>
            <a:endParaRPr lang="en-US" b="1" dirty="0"/>
          </a:p>
        </p:txBody>
      </p:sp>
      <p:sp>
        <p:nvSpPr>
          <p:cNvPr id="3" name="Content Placeholder 2"/>
          <p:cNvSpPr>
            <a:spLocks noGrp="1"/>
          </p:cNvSpPr>
          <p:nvPr>
            <p:ph sz="quarter" idx="13"/>
          </p:nvPr>
        </p:nvSpPr>
        <p:spPr>
          <a:xfrm>
            <a:off x="383060" y="1161535"/>
            <a:ext cx="11504140" cy="5251621"/>
          </a:xfrm>
        </p:spPr>
        <p:txBody>
          <a:bodyPr>
            <a:normAutofit/>
          </a:bodyPr>
          <a:lstStyle/>
          <a:p>
            <a:pPr marL="514350" indent="-514350">
              <a:buFont typeface="+mj-lt"/>
              <a:buAutoNum type="romanLcPeriod"/>
            </a:pPr>
            <a:r>
              <a:rPr lang="en-US" cap="none" dirty="0" smtClean="0"/>
              <a:t>The development of this </a:t>
            </a:r>
            <a:r>
              <a:rPr lang="en-US" cap="none" dirty="0" err="1" smtClean="0"/>
              <a:t>medipro</a:t>
            </a:r>
            <a:r>
              <a:rPr lang="en-US" cap="none" dirty="0" smtClean="0"/>
              <a:t> hospital management system using agile technique: scrum methodology. Scrum is an iterative and incremental framework that helps teams deliver high-quality products in a timely manner.  The scrum framework poster provides a graphical view of how scrum is implemented at a team level within an organization as shown in the </a:t>
            </a:r>
            <a:r>
              <a:rPr lang="en-US" i="1" cap="none" dirty="0" smtClean="0"/>
              <a:t>diagram below </a:t>
            </a:r>
            <a:r>
              <a:rPr lang="en-US" cap="none" dirty="0" err="1" smtClean="0"/>
              <a:t>below</a:t>
            </a:r>
            <a:r>
              <a:rPr lang="en-US" cap="none" dirty="0" smtClean="0"/>
              <a:t>.</a:t>
            </a:r>
          </a:p>
          <a:p>
            <a:pPr marL="514350" indent="-514350">
              <a:buFont typeface="+mj-lt"/>
              <a:buAutoNum type="romanLcPeriod"/>
            </a:pPr>
            <a:endParaRPr lang="en-US" cap="none" dirty="0" smtClean="0"/>
          </a:p>
          <a:p>
            <a:pPr marL="514350" lvl="0" indent="-514350">
              <a:buFont typeface="+mj-lt"/>
              <a:buAutoNum type="romanLcPeriod"/>
            </a:pPr>
            <a:endParaRPr lang="en-GB" cap="none" dirty="0" smtClean="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srcRect l="-321" t="12034"/>
          <a:stretch/>
        </p:blipFill>
        <p:spPr bwMode="auto">
          <a:xfrm>
            <a:off x="870848" y="3267635"/>
            <a:ext cx="5591736" cy="3145521"/>
          </a:xfrm>
          <a:prstGeom prst="rect">
            <a:avLst/>
          </a:prstGeom>
          <a:ln>
            <a:noFill/>
          </a:ln>
          <a:extLst>
            <a:ext uri="{53640926-AAD7-44D8-BBD7-CCE9431645EC}">
              <a14:shadowObscured xmlns:a14="http://schemas.microsoft.com/office/drawing/2010/main"/>
            </a:ext>
          </a:extLst>
        </p:spPr>
      </p:pic>
      <p:sp>
        <p:nvSpPr>
          <p:cNvPr id="5" name="Title 1"/>
          <p:cNvSpPr txBox="1">
            <a:spLocks/>
          </p:cNvSpPr>
          <p:nvPr/>
        </p:nvSpPr>
        <p:spPr>
          <a:xfrm>
            <a:off x="6462584" y="3124986"/>
            <a:ext cx="2854411" cy="9527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3200" b="1" dirty="0" smtClean="0"/>
              <a:t>steps</a:t>
            </a:r>
            <a:endParaRPr lang="en-US" sz="3200" b="1" dirty="0"/>
          </a:p>
        </p:txBody>
      </p:sp>
      <p:sp>
        <p:nvSpPr>
          <p:cNvPr id="6" name="Title 1"/>
          <p:cNvSpPr txBox="1">
            <a:spLocks/>
          </p:cNvSpPr>
          <p:nvPr/>
        </p:nvSpPr>
        <p:spPr>
          <a:xfrm>
            <a:off x="7249582" y="3619256"/>
            <a:ext cx="4500907" cy="32387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457200" indent="-457200" algn="l">
              <a:buFont typeface="Arial" panose="020B0604020202020204" pitchFamily="34" charset="0"/>
              <a:buChar char="•"/>
            </a:pPr>
            <a:r>
              <a:rPr lang="en-US" sz="2400" cap="none" dirty="0" smtClean="0"/>
              <a:t>Product Backlog</a:t>
            </a:r>
          </a:p>
          <a:p>
            <a:pPr marL="457200" indent="-457200" algn="l">
              <a:buFont typeface="Arial" panose="020B0604020202020204" pitchFamily="34" charset="0"/>
              <a:buChar char="•"/>
            </a:pPr>
            <a:r>
              <a:rPr lang="en-US" sz="2400" cap="none" dirty="0" smtClean="0"/>
              <a:t>Sprint Backlog/Planning</a:t>
            </a:r>
          </a:p>
          <a:p>
            <a:pPr marL="457200" indent="-457200" algn="l">
              <a:buFont typeface="Arial" panose="020B0604020202020204" pitchFamily="34" charset="0"/>
              <a:buChar char="•"/>
            </a:pPr>
            <a:r>
              <a:rPr lang="en-US" sz="2400" cap="none" dirty="0" smtClean="0"/>
              <a:t>Daily Scrum/Stand-up</a:t>
            </a:r>
          </a:p>
          <a:p>
            <a:pPr marL="457200" indent="-457200" algn="l">
              <a:buFont typeface="Arial" panose="020B0604020202020204" pitchFamily="34" charset="0"/>
              <a:buChar char="•"/>
            </a:pPr>
            <a:r>
              <a:rPr lang="en-US" sz="2400" cap="none" dirty="0" smtClean="0"/>
              <a:t>Sprint Review</a:t>
            </a:r>
          </a:p>
          <a:p>
            <a:pPr marL="457200" indent="-457200" algn="l">
              <a:buFont typeface="Arial" panose="020B0604020202020204" pitchFamily="34" charset="0"/>
              <a:buChar char="•"/>
            </a:pPr>
            <a:r>
              <a:rPr lang="en-US" sz="2400" cap="none" dirty="0" smtClean="0"/>
              <a:t>Sprint Retrospective </a:t>
            </a:r>
          </a:p>
          <a:p>
            <a:pPr marL="457200" indent="-457200" algn="l">
              <a:buFont typeface="Arial" panose="020B0604020202020204" pitchFamily="34" charset="0"/>
              <a:buChar char="•"/>
            </a:pPr>
            <a:endParaRPr lang="en-US" sz="3000" cap="none" dirty="0"/>
          </a:p>
        </p:txBody>
      </p:sp>
    </p:spTree>
    <p:extLst>
      <p:ext uri="{BB962C8B-B14F-4D97-AF65-F5344CB8AC3E}">
        <p14:creationId xmlns:p14="http://schemas.microsoft.com/office/powerpoint/2010/main" val="222315582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623</TotalTime>
  <Words>2189</Words>
  <Application>Microsoft Office PowerPoint</Application>
  <PresentationFormat>Widescreen</PresentationFormat>
  <Paragraphs>211</Paragraphs>
  <Slides>23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Calibri</vt:lpstr>
      <vt:lpstr>Times New Roman</vt:lpstr>
      <vt:lpstr>Tw Cen MT</vt:lpstr>
      <vt:lpstr>Wingdings</vt:lpstr>
      <vt:lpstr>Droplet</vt:lpstr>
      <vt:lpstr>Visio</vt:lpstr>
      <vt:lpstr>MEDICARE:  STREAMLINING HEALTHCARE OPERATIONS Hospital management system </vt:lpstr>
      <vt:lpstr>CONTENT</vt:lpstr>
      <vt:lpstr>ABstract</vt:lpstr>
      <vt:lpstr>PROBLEM DEFINITION </vt:lpstr>
      <vt:lpstr>OBJECTIVES</vt:lpstr>
      <vt:lpstr>SCOPE</vt:lpstr>
      <vt:lpstr>ADVANTAGES OF DEVELOPED SOLUTION </vt:lpstr>
      <vt:lpstr>Limitation of the system</vt:lpstr>
      <vt:lpstr>SYSTEM DESIGN</vt:lpstr>
      <vt:lpstr>Tools for the designing HMS</vt:lpstr>
      <vt:lpstr>Tools for the designing HMS</vt:lpstr>
      <vt:lpstr>Tools for the designing HMS</vt:lpstr>
      <vt:lpstr>System IMPlementation</vt:lpstr>
      <vt:lpstr>Code efficiency</vt:lpstr>
      <vt:lpstr>User Interface Implementation</vt:lpstr>
      <vt:lpstr>User Interface Implementation</vt:lpstr>
      <vt:lpstr>TESTIng</vt:lpstr>
      <vt:lpstr>UNIT TEST CASES</vt:lpstr>
      <vt:lpstr>EVALUATION OF SOFTWARE SOLUTIONS AND QUALITY</vt:lpstr>
      <vt:lpstr>EVALUATION OF SOFTWARE SOLUTIONS AND QUALITY</vt:lpstr>
      <vt:lpstr>CONCLUSION AND RECOMMENDATIONS</vt:lpstr>
      <vt:lpstr>CONCLUSION AND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ASDSGF</dc:title>
  <dc:creator>Windows User</dc:creator>
  <cp:lastModifiedBy>Windows User</cp:lastModifiedBy>
  <cp:revision>21</cp:revision>
  <dcterms:created xsi:type="dcterms:W3CDTF">2023-06-19T10:07:14Z</dcterms:created>
  <dcterms:modified xsi:type="dcterms:W3CDTF">2023-06-19T20:38:59Z</dcterms:modified>
</cp:coreProperties>
</file>