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Nunito Bold" charset="1" panose="00000000000000000000"/>
      <p:regular r:id="rId22"/>
    </p:embeddedFont>
    <p:embeddedFont>
      <p:font typeface="Nunito Light" charset="1" panose="00000400000000000000"/>
      <p:regular r:id="rId23"/>
    </p:embeddedFont>
    <p:embeddedFont>
      <p:font typeface="Nunit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https://drive.google.com/drive/folders/1XrlvKuVbziGszAmkGV0ZVvrvLpTSjNDJ?usp=sharing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jpe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https://github.com/omichsam/carelog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jpe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jpe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6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2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82717" y="7131377"/>
            <a:ext cx="2926462" cy="29264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32339" y="5938611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63553" y="5619886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596830" y="1819383"/>
            <a:ext cx="3831841" cy="7581956"/>
            <a:chOff x="0" y="0"/>
            <a:chExt cx="2620010" cy="51841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257190" y="3333231"/>
            <a:ext cx="7943843" cy="161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9"/>
              </a:lnSpc>
            </a:pPr>
            <a:r>
              <a:rPr lang="en-US" sz="6999" spc="-482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Modern-Health Information System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57190" y="2567594"/>
            <a:ext cx="5403300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5"/>
              </a:lnSpc>
            </a:pPr>
            <a:r>
              <a:rPr lang="en-US" sz="4500" spc="-310" b="tru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CareLog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58238" y="8062799"/>
            <a:ext cx="3756329" cy="135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4"/>
              </a:lnSpc>
            </a:pPr>
            <a:r>
              <a:rPr lang="en-US" sz="3380" spc="-233" b="tru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Project Presentation</a:t>
            </a:r>
          </a:p>
          <a:p>
            <a:pPr algn="l">
              <a:lnSpc>
                <a:spcPts val="4699"/>
              </a:lnSpc>
            </a:pPr>
            <a:r>
              <a:rPr lang="en-US" sz="2499" spc="-172">
                <a:solidFill>
                  <a:srgbClr val="03255C"/>
                </a:solidFill>
                <a:latin typeface="Nunito Light"/>
                <a:ea typeface="Nunito Light"/>
                <a:cs typeface="Nunito Light"/>
                <a:sym typeface="Nunito Light"/>
              </a:rPr>
              <a:t>By Onwonga Samson Michira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933" y="8572278"/>
            <a:ext cx="3320165" cy="40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3380" spc="-233">
                <a:solidFill>
                  <a:srgbClr val="03255C"/>
                </a:solidFill>
                <a:latin typeface="Nunito Light"/>
                <a:ea typeface="Nunito Light"/>
                <a:cs typeface="Nunito Light"/>
                <a:sym typeface="Nunito Light"/>
              </a:rPr>
              <a:t>April  2025</a:t>
            </a:r>
          </a:p>
        </p:txBody>
      </p:sp>
      <p:sp>
        <p:nvSpPr>
          <p:cNvPr name="AutoShape 23" id="23"/>
          <p:cNvSpPr/>
          <p:nvPr/>
        </p:nvSpPr>
        <p:spPr>
          <a:xfrm>
            <a:off x="5163529" y="7943049"/>
            <a:ext cx="2373097" cy="9525"/>
          </a:xfrm>
          <a:prstGeom prst="line">
            <a:avLst/>
          </a:prstGeom>
          <a:ln cap="flat" w="19050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0615880" y="797952"/>
            <a:ext cx="4362503" cy="8631962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3359" t="0" r="-3359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73078" y="561036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002797" y="3483023"/>
            <a:ext cx="915527" cy="0"/>
          </a:xfrm>
          <a:prstGeom prst="line">
            <a:avLst/>
          </a:prstGeom>
          <a:ln cap="rnd" w="180975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18324" y="8107539"/>
            <a:ext cx="1673537" cy="1673537"/>
          </a:xfrm>
          <a:custGeom>
            <a:avLst/>
            <a:gdLst/>
            <a:ahLst/>
            <a:cxnLst/>
            <a:rect r="r" b="b" t="t" l="l"/>
            <a:pathLst>
              <a:path h="1673537" w="1673537">
                <a:moveTo>
                  <a:pt x="0" y="0"/>
                </a:moveTo>
                <a:lnTo>
                  <a:pt x="1673537" y="0"/>
                </a:lnTo>
                <a:lnTo>
                  <a:pt x="1673537" y="1673537"/>
                </a:lnTo>
                <a:lnTo>
                  <a:pt x="0" y="1673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4443" y="3262791"/>
            <a:ext cx="10250665" cy="4618940"/>
          </a:xfrm>
          <a:custGeom>
            <a:avLst/>
            <a:gdLst/>
            <a:ahLst/>
            <a:cxnLst/>
            <a:rect r="r" b="b" t="t" l="l"/>
            <a:pathLst>
              <a:path h="4618940" w="10250665">
                <a:moveTo>
                  <a:pt x="0" y="0"/>
                </a:moveTo>
                <a:lnTo>
                  <a:pt x="10250665" y="0"/>
                </a:lnTo>
                <a:lnTo>
                  <a:pt x="10250665" y="4618940"/>
                </a:lnTo>
                <a:lnTo>
                  <a:pt x="0" y="46189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21" t="-8113" r="-256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02797" y="1582442"/>
            <a:ext cx="5648894" cy="153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6"/>
              </a:lnSpc>
            </a:pPr>
            <a:r>
              <a:rPr lang="en-US" sz="6685" spc="-461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DATABASE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6610" y="3629161"/>
            <a:ext cx="5439888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users → </a:t>
            </a:r>
            <a:r>
              <a:rPr lang="en-US" sz="3000" spc="-206">
                <a:solidFill>
                  <a:srgbClr val="03255C"/>
                </a:solidFill>
                <a:latin typeface="Nunito"/>
                <a:ea typeface="Nunito"/>
                <a:cs typeface="Nunito"/>
                <a:sym typeface="Nunito"/>
              </a:rPr>
              <a:t>System users (doctors)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</a:t>
            </a: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atients → </a:t>
            </a:r>
            <a:r>
              <a:rPr lang="en-US" sz="3000" spc="-206">
                <a:solidFill>
                  <a:srgbClr val="03255C"/>
                </a:solidFill>
                <a:latin typeface="Nunito"/>
                <a:ea typeface="Nunito"/>
                <a:cs typeface="Nunito"/>
                <a:sym typeface="Nunito"/>
              </a:rPr>
              <a:t>Registered patients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programs → </a:t>
            </a:r>
            <a:r>
              <a:rPr lang="en-US" sz="3000" spc="-206">
                <a:solidFill>
                  <a:srgbClr val="03255C"/>
                </a:solidFill>
                <a:latin typeface="Nunito"/>
                <a:ea typeface="Nunito"/>
                <a:cs typeface="Nunito"/>
                <a:sym typeface="Nunito"/>
              </a:rPr>
              <a:t>Health programs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nrollments → </a:t>
            </a:r>
            <a:r>
              <a:rPr lang="en-US" sz="3000" spc="-206">
                <a:solidFill>
                  <a:srgbClr val="03255C"/>
                </a:solidFill>
                <a:latin typeface="Nunito"/>
                <a:ea typeface="Nunito"/>
                <a:cs typeface="Nunito"/>
                <a:sym typeface="Nunito"/>
              </a:rPr>
              <a:t>Patient-Program link (pivot table)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287457" y="2909377"/>
            <a:ext cx="10737894" cy="5198162"/>
            <a:chOff x="0" y="0"/>
            <a:chExt cx="2812798" cy="13616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12798" cy="1361662"/>
            </a:xfrm>
            <a:custGeom>
              <a:avLst/>
              <a:gdLst/>
              <a:ahLst/>
              <a:cxnLst/>
              <a:rect r="r" b="b" t="t" l="l"/>
              <a:pathLst>
                <a:path h="1361662" w="2812798">
                  <a:moveTo>
                    <a:pt x="2688338" y="1361662"/>
                  </a:moveTo>
                  <a:lnTo>
                    <a:pt x="124460" y="1361662"/>
                  </a:lnTo>
                  <a:cubicBezTo>
                    <a:pt x="55880" y="1361662"/>
                    <a:pt x="0" y="1305782"/>
                    <a:pt x="0" y="12372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88338" y="0"/>
                  </a:lnTo>
                  <a:cubicBezTo>
                    <a:pt x="2756918" y="0"/>
                    <a:pt x="2812798" y="55880"/>
                    <a:pt x="2812798" y="124460"/>
                  </a:cubicBezTo>
                  <a:lnTo>
                    <a:pt x="2812798" y="1237202"/>
                  </a:lnTo>
                  <a:cubicBezTo>
                    <a:pt x="2812798" y="1305782"/>
                    <a:pt x="2756918" y="1361662"/>
                    <a:pt x="2688338" y="136166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22000"/>
                  </a:srgbClr>
                </a:gs>
                <a:gs pos="100000">
                  <a:srgbClr val="3533CD">
                    <a:alpha val="22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162239" y="256876"/>
            <a:ext cx="4837378" cy="6046571"/>
            <a:chOff x="0" y="0"/>
            <a:chExt cx="4372152" cy="5465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2152" cy="5465052"/>
            </a:xfrm>
            <a:custGeom>
              <a:avLst/>
              <a:gdLst/>
              <a:ahLst/>
              <a:cxnLst/>
              <a:rect r="r" b="b" t="t" l="l"/>
              <a:pathLst>
                <a:path h="5465052" w="4372152">
                  <a:moveTo>
                    <a:pt x="2186076" y="5465052"/>
                  </a:moveTo>
                  <a:cubicBezTo>
                    <a:pt x="979362" y="5465052"/>
                    <a:pt x="0" y="4608132"/>
                    <a:pt x="0" y="3552284"/>
                  </a:cubicBezTo>
                  <a:lnTo>
                    <a:pt x="0" y="1912768"/>
                  </a:lnTo>
                  <a:cubicBezTo>
                    <a:pt x="0" y="856920"/>
                    <a:pt x="979362" y="0"/>
                    <a:pt x="2186076" y="0"/>
                  </a:cubicBezTo>
                  <a:cubicBezTo>
                    <a:pt x="3392790" y="0"/>
                    <a:pt x="4372152" y="856920"/>
                    <a:pt x="4372152" y="1912768"/>
                  </a:cubicBezTo>
                  <a:lnTo>
                    <a:pt x="4372152" y="3552284"/>
                  </a:lnTo>
                  <a:cubicBezTo>
                    <a:pt x="4372152" y="4608132"/>
                    <a:pt x="3392790" y="5465052"/>
                    <a:pt x="2186076" y="5465052"/>
                  </a:cubicBezTo>
                  <a:close/>
                </a:path>
              </a:pathLst>
            </a:custGeom>
            <a:blipFill>
              <a:blip r:embed="rId6"/>
              <a:stretch>
                <a:fillRect l="-43806" t="0" r="-4380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580928" y="2304158"/>
            <a:ext cx="6883016" cy="3788368"/>
            <a:chOff x="0" y="0"/>
            <a:chExt cx="1945792" cy="10709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5793" cy="1070952"/>
            </a:xfrm>
            <a:custGeom>
              <a:avLst/>
              <a:gdLst/>
              <a:ahLst/>
              <a:cxnLst/>
              <a:rect r="r" b="b" t="t" l="l"/>
              <a:pathLst>
                <a:path h="1070952" w="1945793">
                  <a:moveTo>
                    <a:pt x="1821332" y="1070952"/>
                  </a:moveTo>
                  <a:lnTo>
                    <a:pt x="124460" y="1070952"/>
                  </a:lnTo>
                  <a:cubicBezTo>
                    <a:pt x="55880" y="1070952"/>
                    <a:pt x="0" y="1015072"/>
                    <a:pt x="0" y="9464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21333" y="0"/>
                  </a:lnTo>
                  <a:cubicBezTo>
                    <a:pt x="1889913" y="0"/>
                    <a:pt x="1945793" y="55880"/>
                    <a:pt x="1945793" y="124460"/>
                  </a:cubicBezTo>
                  <a:lnTo>
                    <a:pt x="1945793" y="946492"/>
                  </a:lnTo>
                  <a:cubicBezTo>
                    <a:pt x="1945793" y="1015072"/>
                    <a:pt x="1889913" y="1070952"/>
                    <a:pt x="1821333" y="1070952"/>
                  </a:cubicBezTo>
                  <a:close/>
                </a:path>
              </a:pathLst>
            </a:custGeom>
            <a:solidFill>
              <a:srgbClr val="143365">
                <a:alpha val="84706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700108" y="6739248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739536" y="4674551"/>
            <a:ext cx="937898" cy="937898"/>
          </a:xfrm>
          <a:custGeom>
            <a:avLst/>
            <a:gdLst/>
            <a:ahLst/>
            <a:cxnLst/>
            <a:rect r="r" b="b" t="t" l="l"/>
            <a:pathLst>
              <a:path h="937898" w="937898">
                <a:moveTo>
                  <a:pt x="0" y="0"/>
                </a:moveTo>
                <a:lnTo>
                  <a:pt x="937898" y="0"/>
                </a:lnTo>
                <a:lnTo>
                  <a:pt x="937898" y="937898"/>
                </a:lnTo>
                <a:lnTo>
                  <a:pt x="0" y="93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33696" y="4895364"/>
            <a:ext cx="299004" cy="496273"/>
          </a:xfrm>
          <a:custGeom>
            <a:avLst/>
            <a:gdLst/>
            <a:ahLst/>
            <a:cxnLst/>
            <a:rect r="r" b="b" t="t" l="l"/>
            <a:pathLst>
              <a:path h="496273" w="299004">
                <a:moveTo>
                  <a:pt x="0" y="0"/>
                </a:moveTo>
                <a:lnTo>
                  <a:pt x="299004" y="0"/>
                </a:lnTo>
                <a:lnTo>
                  <a:pt x="299004" y="496272"/>
                </a:lnTo>
                <a:lnTo>
                  <a:pt x="0" y="496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4640929"/>
            <a:ext cx="7182010" cy="183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Security Considerations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9356" y="2845792"/>
            <a:ext cx="6524587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Sanctum Token Authentication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Expiring Tokens (5 minutes)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Secure API Error Handling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00125" y="1009172"/>
            <a:ext cx="4303183" cy="12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</a:pPr>
            <a:r>
              <a:rPr lang="en-US" sz="5671" spc="-391">
                <a:solidFill>
                  <a:srgbClr val="1C67FE"/>
                </a:solidFill>
                <a:latin typeface="Nunito"/>
                <a:ea typeface="Nunito"/>
                <a:cs typeface="Nunito"/>
                <a:sym typeface="Nunito"/>
              </a:rPr>
              <a:t>Security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707643" y="563213"/>
            <a:ext cx="8580357" cy="5045775"/>
            <a:chOff x="0" y="0"/>
            <a:chExt cx="8774015" cy="5159657"/>
          </a:xfrm>
        </p:grpSpPr>
        <p:sp>
          <p:nvSpPr>
            <p:cNvPr name="Freeform 6" id="6"/>
            <p:cNvSpPr/>
            <p:nvPr/>
          </p:nvSpPr>
          <p:spPr>
            <a:xfrm flipH="false" flipV="false" rot="6000">
              <a:off x="-4162" y="-7333"/>
              <a:ext cx="8781351" cy="5174322"/>
            </a:xfrm>
            <a:custGeom>
              <a:avLst/>
              <a:gdLst/>
              <a:ahLst/>
              <a:cxnLst/>
              <a:rect r="r" b="b" t="t" l="l"/>
              <a:pathLst>
                <a:path h="5174322" w="8781351">
                  <a:moveTo>
                    <a:pt x="7927" y="4747424"/>
                  </a:moveTo>
                  <a:lnTo>
                    <a:pt x="413" y="442212"/>
                  </a:lnTo>
                  <a:cubicBezTo>
                    <a:pt x="0" y="205900"/>
                    <a:pt x="182274" y="14674"/>
                    <a:pt x="408311" y="14280"/>
                  </a:cubicBezTo>
                  <a:lnTo>
                    <a:pt x="8364037" y="394"/>
                  </a:lnTo>
                  <a:cubicBezTo>
                    <a:pt x="8590074" y="0"/>
                    <a:pt x="8773014" y="190588"/>
                    <a:pt x="8773427" y="426900"/>
                  </a:cubicBezTo>
                  <a:lnTo>
                    <a:pt x="8780939" y="4731080"/>
                  </a:lnTo>
                  <a:cubicBezTo>
                    <a:pt x="8781351" y="4967392"/>
                    <a:pt x="8599078" y="5158617"/>
                    <a:pt x="8373041" y="5159012"/>
                  </a:cubicBezTo>
                  <a:lnTo>
                    <a:pt x="417314" y="5172897"/>
                  </a:lnTo>
                  <a:cubicBezTo>
                    <a:pt x="192266" y="5174322"/>
                    <a:pt x="8339" y="4983735"/>
                    <a:pt x="7927" y="4747424"/>
                  </a:cubicBezTo>
                  <a:close/>
                </a:path>
              </a:pathLst>
            </a:custGeom>
            <a:blipFill>
              <a:blip r:embed="rId6"/>
              <a:stretch>
                <a:fillRect l="0" t="-2450" r="-57439" b="-10132"/>
              </a:stretch>
            </a:blipFill>
            <a:ln w="2857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2397067" y="5256733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0295" y="3086100"/>
            <a:ext cx="8613705" cy="4114800"/>
            <a:chOff x="0" y="0"/>
            <a:chExt cx="2435049" cy="1163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5049" cy="1163232"/>
            </a:xfrm>
            <a:custGeom>
              <a:avLst/>
              <a:gdLst/>
              <a:ahLst/>
              <a:cxnLst/>
              <a:rect r="r" b="b" t="t" l="l"/>
              <a:pathLst>
                <a:path h="1163232" w="2435049">
                  <a:moveTo>
                    <a:pt x="2310589" y="1163232"/>
                  </a:moveTo>
                  <a:lnTo>
                    <a:pt x="124460" y="1163232"/>
                  </a:lnTo>
                  <a:cubicBezTo>
                    <a:pt x="55880" y="1163232"/>
                    <a:pt x="0" y="1107352"/>
                    <a:pt x="0" y="10387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10589" y="0"/>
                  </a:lnTo>
                  <a:cubicBezTo>
                    <a:pt x="2379169" y="0"/>
                    <a:pt x="2435049" y="55880"/>
                    <a:pt x="2435049" y="124460"/>
                  </a:cubicBezTo>
                  <a:lnTo>
                    <a:pt x="2435049" y="1038772"/>
                  </a:lnTo>
                  <a:cubicBezTo>
                    <a:pt x="2435049" y="1107352"/>
                    <a:pt x="2379169" y="1163232"/>
                    <a:pt x="2310589" y="1163232"/>
                  </a:cubicBezTo>
                  <a:close/>
                </a:path>
              </a:pathLst>
            </a:custGeom>
            <a:solidFill>
              <a:srgbClr val="03255C">
                <a:alpha val="8470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69543" y="5824664"/>
            <a:ext cx="8618457" cy="4395661"/>
            <a:chOff x="0" y="0"/>
            <a:chExt cx="8812974" cy="4494870"/>
          </a:xfrm>
        </p:grpSpPr>
        <p:sp>
          <p:nvSpPr>
            <p:cNvPr name="Freeform 11" id="11"/>
            <p:cNvSpPr/>
            <p:nvPr/>
          </p:nvSpPr>
          <p:spPr>
            <a:xfrm flipH="false" flipV="false" rot="6000">
              <a:off x="-3625" y="-7366"/>
              <a:ext cx="8819233" cy="4509601"/>
            </a:xfrm>
            <a:custGeom>
              <a:avLst/>
              <a:gdLst/>
              <a:ahLst/>
              <a:cxnLst/>
              <a:rect r="r" b="b" t="t" l="l"/>
              <a:pathLst>
                <a:path h="4509601" w="8819233">
                  <a:moveTo>
                    <a:pt x="6905" y="4137748"/>
                  </a:moveTo>
                  <a:lnTo>
                    <a:pt x="360" y="387234"/>
                  </a:lnTo>
                  <a:cubicBezTo>
                    <a:pt x="0" y="181369"/>
                    <a:pt x="183127" y="14739"/>
                    <a:pt x="410169" y="14343"/>
                  </a:cubicBezTo>
                  <a:lnTo>
                    <a:pt x="8401222" y="396"/>
                  </a:lnTo>
                  <a:cubicBezTo>
                    <a:pt x="8628262" y="0"/>
                    <a:pt x="8811970" y="165989"/>
                    <a:pt x="8812329" y="371854"/>
                  </a:cubicBezTo>
                  <a:lnTo>
                    <a:pt x="8818874" y="4121469"/>
                  </a:lnTo>
                  <a:cubicBezTo>
                    <a:pt x="8819233" y="4327334"/>
                    <a:pt x="8636105" y="4493964"/>
                    <a:pt x="8409065" y="4494360"/>
                  </a:cubicBezTo>
                  <a:lnTo>
                    <a:pt x="418012" y="4508307"/>
                  </a:lnTo>
                  <a:cubicBezTo>
                    <a:pt x="191964" y="4509600"/>
                    <a:pt x="7265" y="4343613"/>
                    <a:pt x="6905" y="4137748"/>
                  </a:cubicBezTo>
                  <a:close/>
                </a:path>
              </a:pathLst>
            </a:custGeom>
            <a:blipFill>
              <a:blip r:embed="rId7"/>
              <a:stretch>
                <a:fillRect l="-7" t="-4080" r="-15036" b="-42765"/>
              </a:stretch>
            </a:blipFill>
            <a:ln w="66675" cap="sq">
              <a:solidFill>
                <a:srgbClr val="1C67FE"/>
              </a:solidFill>
              <a:prstDash val="solid"/>
              <a:miter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754071" y="892186"/>
            <a:ext cx="13818793" cy="183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Live Demo Screens </a:t>
            </a:r>
          </a:p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(Screenshots)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691" y="3169717"/>
            <a:ext cx="7731494" cy="345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ashboard Overview</a:t>
            </a:r>
          </a:p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Patient Profile + Enrollments</a:t>
            </a:r>
          </a:p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Management Panel</a:t>
            </a:r>
          </a:p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API Response Sample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74863" y="7667207"/>
            <a:ext cx="4080803" cy="89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b="true" sz="3999" spc="-275" u="sng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  <a:hlinkClick r:id="rId8" tooltip="https://drive.google.com/drive/folders/1XrlvKuVbziGszAmkGV0ZVvrvLpTSjNDJ?usp=sharing"/>
              </a:rPr>
              <a:t>Video Demo Link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38330" y="4645646"/>
            <a:ext cx="9001625" cy="4995834"/>
            <a:chOff x="0" y="0"/>
            <a:chExt cx="4248720" cy="2358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48720" cy="2358008"/>
            </a:xfrm>
            <a:custGeom>
              <a:avLst/>
              <a:gdLst/>
              <a:ahLst/>
              <a:cxnLst/>
              <a:rect r="r" b="b" t="t" l="l"/>
              <a:pathLst>
                <a:path h="2358008" w="4248720">
                  <a:moveTo>
                    <a:pt x="4124260" y="2358008"/>
                  </a:moveTo>
                  <a:lnTo>
                    <a:pt x="124460" y="2358008"/>
                  </a:lnTo>
                  <a:cubicBezTo>
                    <a:pt x="55880" y="2358008"/>
                    <a:pt x="0" y="2302128"/>
                    <a:pt x="0" y="22335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24260" y="0"/>
                  </a:lnTo>
                  <a:cubicBezTo>
                    <a:pt x="4192840" y="0"/>
                    <a:pt x="4248720" y="55880"/>
                    <a:pt x="4248720" y="124460"/>
                  </a:cubicBezTo>
                  <a:lnTo>
                    <a:pt x="4248720" y="2233548"/>
                  </a:lnTo>
                  <a:cubicBezTo>
                    <a:pt x="4248720" y="2302128"/>
                    <a:pt x="4192840" y="2358008"/>
                    <a:pt x="4124260" y="2358008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1795358" y="4296526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28122" y="1549437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5358" y="2084155"/>
            <a:ext cx="7182010" cy="183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Innovations and Optimizations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5858" y="4782617"/>
            <a:ext cx="8103664" cy="405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1604" indent="-355802" lvl="1">
              <a:lnSpc>
                <a:spcPts val="6591"/>
              </a:lnSpc>
              <a:buFont typeface="Arial"/>
              <a:buChar char="•"/>
            </a:pPr>
            <a:r>
              <a:rPr lang="en-US" sz="3295" spc="-227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Modal-first UX (fewer page reloads)</a:t>
            </a:r>
          </a:p>
          <a:p>
            <a:pPr algn="l" marL="711604" indent="-355802" lvl="1">
              <a:lnSpc>
                <a:spcPts val="6591"/>
              </a:lnSpc>
              <a:buFont typeface="Arial"/>
              <a:buChar char="•"/>
            </a:pPr>
            <a:r>
              <a:rPr lang="en-US" sz="3295" spc="-227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Cascade deletes for programs + enrollments</a:t>
            </a:r>
          </a:p>
          <a:p>
            <a:pPr algn="l" marL="711604" indent="-355802" lvl="1">
              <a:lnSpc>
                <a:spcPts val="6591"/>
              </a:lnSpc>
              <a:buFont typeface="Arial"/>
              <a:buChar char="•"/>
            </a:pPr>
            <a:r>
              <a:rPr lang="en-US" sz="3295" spc="-227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Token-based secure API</a:t>
            </a:r>
          </a:p>
          <a:p>
            <a:pPr algn="l" marL="711604" indent="-355802" lvl="1">
              <a:lnSpc>
                <a:spcPts val="6591"/>
              </a:lnSpc>
              <a:buFont typeface="Arial"/>
              <a:buChar char="•"/>
            </a:pPr>
            <a:r>
              <a:rPr lang="en-US" sz="3295" spc="-227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Responsive design for tablets &amp; mobile</a:t>
            </a:r>
          </a:p>
          <a:p>
            <a:pPr algn="l" marL="711604" indent="-355802" lvl="1">
              <a:lnSpc>
                <a:spcPts val="6591"/>
              </a:lnSpc>
              <a:buFont typeface="Arial"/>
              <a:buChar char="•"/>
            </a:pPr>
            <a:r>
              <a:rPr lang="en-US" sz="3295" spc="-227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Clean codebase with commit history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011265" y="2577894"/>
            <a:ext cx="5328689" cy="0"/>
          </a:xfrm>
          <a:prstGeom prst="line">
            <a:avLst/>
          </a:prstGeom>
          <a:ln cap="flat" w="952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-82437" y="7427071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5735235" y="1043740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795358" y="4595076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593011" y="6977860"/>
            <a:ext cx="3079520" cy="1715660"/>
            <a:chOff x="0" y="0"/>
            <a:chExt cx="1185383" cy="660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85384" cy="660400"/>
            </a:xfrm>
            <a:custGeom>
              <a:avLst/>
              <a:gdLst/>
              <a:ahLst/>
              <a:cxnLst/>
              <a:rect r="r" b="b" t="t" l="l"/>
              <a:pathLst>
                <a:path h="660400" w="1185384">
                  <a:moveTo>
                    <a:pt x="106092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0924" y="0"/>
                  </a:lnTo>
                  <a:cubicBezTo>
                    <a:pt x="1129504" y="0"/>
                    <a:pt x="1185384" y="55880"/>
                    <a:pt x="1185384" y="124460"/>
                  </a:cubicBezTo>
                  <a:lnTo>
                    <a:pt x="1185384" y="535940"/>
                  </a:lnTo>
                  <a:cubicBezTo>
                    <a:pt x="1185384" y="604520"/>
                    <a:pt x="1129504" y="660400"/>
                    <a:pt x="1060924" y="660400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86363" y="6977860"/>
            <a:ext cx="3539225" cy="1715660"/>
            <a:chOff x="0" y="0"/>
            <a:chExt cx="1362335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2335" cy="660400"/>
            </a:xfrm>
            <a:custGeom>
              <a:avLst/>
              <a:gdLst/>
              <a:ahLst/>
              <a:cxnLst/>
              <a:rect r="r" b="b" t="t" l="l"/>
              <a:pathLst>
                <a:path h="660400" w="1362335">
                  <a:moveTo>
                    <a:pt x="123787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7875" y="0"/>
                  </a:lnTo>
                  <a:cubicBezTo>
                    <a:pt x="1306455" y="0"/>
                    <a:pt x="1362335" y="55880"/>
                    <a:pt x="1362335" y="124460"/>
                  </a:cubicBezTo>
                  <a:lnTo>
                    <a:pt x="1362335" y="535940"/>
                  </a:lnTo>
                  <a:cubicBezTo>
                    <a:pt x="1362335" y="604520"/>
                    <a:pt x="1306455" y="660400"/>
                    <a:pt x="1237875" y="660400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05381" y="6977860"/>
            <a:ext cx="3534931" cy="1715660"/>
            <a:chOff x="0" y="0"/>
            <a:chExt cx="1360682" cy="66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60682" cy="660400"/>
            </a:xfrm>
            <a:custGeom>
              <a:avLst/>
              <a:gdLst/>
              <a:ahLst/>
              <a:cxnLst/>
              <a:rect r="r" b="b" t="t" l="l"/>
              <a:pathLst>
                <a:path h="660400" w="1360682">
                  <a:moveTo>
                    <a:pt x="1236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6222" y="0"/>
                  </a:lnTo>
                  <a:cubicBezTo>
                    <a:pt x="1304802" y="0"/>
                    <a:pt x="1360682" y="55880"/>
                    <a:pt x="1360682" y="124460"/>
                  </a:cubicBezTo>
                  <a:lnTo>
                    <a:pt x="1360682" y="535940"/>
                  </a:lnTo>
                  <a:cubicBezTo>
                    <a:pt x="1360682" y="604520"/>
                    <a:pt x="1304802" y="660400"/>
                    <a:pt x="1236222" y="660400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130712" y="-1972062"/>
            <a:ext cx="7251970" cy="7494701"/>
            <a:chOff x="0" y="0"/>
            <a:chExt cx="6362700" cy="65756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4522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95358" y="2382704"/>
            <a:ext cx="7182010" cy="183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Future Enhancements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6006" y="7255266"/>
            <a:ext cx="2943732" cy="12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b="true" sz="2496" spc="-172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Role-based Access Control (Admin/Doctor)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5344" y="6093156"/>
            <a:ext cx="2611080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999" spc="-275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86363" y="6123454"/>
            <a:ext cx="2401979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999" spc="-275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78299" y="6093156"/>
            <a:ext cx="1108945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999" spc="-275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12375" y="7381615"/>
            <a:ext cx="2887200" cy="12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b="true" sz="2496" spc="-172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Advanced analytics (program success rates)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16368" y="7381615"/>
            <a:ext cx="2632808" cy="8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b="true" sz="2496" spc="-172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API Documentation (Swagger)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026935" y="2125529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567881" y="6977860"/>
            <a:ext cx="3079520" cy="1715660"/>
            <a:chOff x="0" y="0"/>
            <a:chExt cx="1185383" cy="660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85384" cy="660400"/>
            </a:xfrm>
            <a:custGeom>
              <a:avLst/>
              <a:gdLst/>
              <a:ahLst/>
              <a:cxnLst/>
              <a:rect r="r" b="b" t="t" l="l"/>
              <a:pathLst>
                <a:path h="660400" w="1185384">
                  <a:moveTo>
                    <a:pt x="106092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0924" y="0"/>
                  </a:lnTo>
                  <a:cubicBezTo>
                    <a:pt x="1129504" y="0"/>
                    <a:pt x="1185384" y="55880"/>
                    <a:pt x="1185384" y="124460"/>
                  </a:cubicBezTo>
                  <a:lnTo>
                    <a:pt x="1185384" y="535940"/>
                  </a:lnTo>
                  <a:cubicBezTo>
                    <a:pt x="1185384" y="604520"/>
                    <a:pt x="1129504" y="660400"/>
                    <a:pt x="1060924" y="660400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976091" y="6123454"/>
            <a:ext cx="1108945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999" spc="-275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853631" y="7350516"/>
            <a:ext cx="2632808" cy="8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b="true" sz="2496" spc="-172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Dockerized Deployment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681004"/>
            <a:ext cx="2926462" cy="292646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926462" y="2990742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424200" y="7144235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10885" y="925844"/>
            <a:ext cx="5548315" cy="185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312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Conclusion &amp; Impact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424200" y="2700230"/>
            <a:ext cx="2926462" cy="29264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8011265" y="8172693"/>
            <a:ext cx="5328689" cy="0"/>
          </a:xfrm>
          <a:prstGeom prst="line">
            <a:avLst/>
          </a:prstGeom>
          <a:ln cap="flat" w="952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5400000">
            <a:off x="7212180" y="4890601"/>
            <a:ext cx="2395976" cy="0"/>
          </a:xfrm>
          <a:prstGeom prst="line">
            <a:avLst/>
          </a:prstGeom>
          <a:ln cap="flat" w="952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2376676" y="3775462"/>
            <a:ext cx="5396988" cy="344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sz="3495" spc="-241">
                <a:solidFill>
                  <a:srgbClr val="1C67F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495" spc="-2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Addresses real-world healthcare challenges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sz="3495" spc="-2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Designed for simplicity, security, and scalability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3819528"/>
            <a:ext cx="7333003" cy="120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83" indent="-377391" lvl="1">
              <a:lnSpc>
                <a:spcPts val="4894"/>
              </a:lnSpc>
              <a:buFont typeface="Arial"/>
              <a:buChar char="•"/>
            </a:pPr>
            <a:r>
              <a:rPr lang="en-US" sz="3495" spc="-2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Ready for integration, enhancement, and deployment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5400000">
            <a:off x="15575275" y="1038472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45110" y="3760517"/>
            <a:ext cx="3485157" cy="348515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030267" y="6227040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4" y="0"/>
                </a:lnTo>
                <a:lnTo>
                  <a:pt x="10060534" y="10060535"/>
                </a:lnTo>
                <a:lnTo>
                  <a:pt x="0" y="10060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3287689" y="5741181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711104" y="2770165"/>
            <a:ext cx="1447072" cy="1447072"/>
          </a:xfrm>
          <a:custGeom>
            <a:avLst/>
            <a:gdLst/>
            <a:ahLst/>
            <a:cxnLst/>
            <a:rect r="r" b="b" t="t" l="l"/>
            <a:pathLst>
              <a:path h="1447072" w="1447072">
                <a:moveTo>
                  <a:pt x="0" y="0"/>
                </a:moveTo>
                <a:lnTo>
                  <a:pt x="1447072" y="0"/>
                </a:lnTo>
                <a:lnTo>
                  <a:pt x="1447072" y="1447071"/>
                </a:lnTo>
                <a:lnTo>
                  <a:pt x="0" y="1447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53763" y="8233404"/>
            <a:ext cx="478016" cy="478016"/>
          </a:xfrm>
          <a:custGeom>
            <a:avLst/>
            <a:gdLst/>
            <a:ahLst/>
            <a:cxnLst/>
            <a:rect r="r" b="b" t="t" l="l"/>
            <a:pathLst>
              <a:path h="478016" w="478016">
                <a:moveTo>
                  <a:pt x="0" y="0"/>
                </a:moveTo>
                <a:lnTo>
                  <a:pt x="478015" y="0"/>
                </a:lnTo>
                <a:lnTo>
                  <a:pt x="478015" y="478016"/>
                </a:lnTo>
                <a:lnTo>
                  <a:pt x="0" y="478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45389" y="6871597"/>
            <a:ext cx="486389" cy="374077"/>
          </a:xfrm>
          <a:custGeom>
            <a:avLst/>
            <a:gdLst/>
            <a:ahLst/>
            <a:cxnLst/>
            <a:rect r="r" b="b" t="t" l="l"/>
            <a:pathLst>
              <a:path h="374077" w="486389">
                <a:moveTo>
                  <a:pt x="0" y="0"/>
                </a:moveTo>
                <a:lnTo>
                  <a:pt x="486389" y="0"/>
                </a:lnTo>
                <a:lnTo>
                  <a:pt x="486389" y="374077"/>
                </a:lnTo>
                <a:lnTo>
                  <a:pt x="0" y="374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71441" y="5541757"/>
            <a:ext cx="1242658" cy="695889"/>
          </a:xfrm>
          <a:custGeom>
            <a:avLst/>
            <a:gdLst/>
            <a:ahLst/>
            <a:cxnLst/>
            <a:rect r="r" b="b" t="t" l="l"/>
            <a:pathLst>
              <a:path h="695889" w="1242658">
                <a:moveTo>
                  <a:pt x="0" y="0"/>
                </a:moveTo>
                <a:lnTo>
                  <a:pt x="1242659" y="0"/>
                </a:lnTo>
                <a:lnTo>
                  <a:pt x="1242659" y="695889"/>
                </a:lnTo>
                <a:lnTo>
                  <a:pt x="0" y="69588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03215" y="2710100"/>
            <a:ext cx="7182835" cy="105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sz="8700" spc="-600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SOURCECODE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6751" y="5720811"/>
            <a:ext cx="5586640" cy="45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3741" spc="-258">
                <a:solidFill>
                  <a:srgbClr val="1C67F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741" spc="-258" u="sng">
                <a:solidFill>
                  <a:srgbClr val="1C67FE"/>
                </a:solidFill>
                <a:latin typeface="Nunito"/>
                <a:ea typeface="Nunito"/>
                <a:cs typeface="Nunito"/>
                <a:sym typeface="Nunito"/>
                <a:hlinkClick r:id="rId13" tooltip="https://github.com/omichsam/carelog"/>
              </a:rPr>
              <a:t>github.com/omichsam/carelog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07712" y="6858691"/>
            <a:ext cx="5586640" cy="45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3741" spc="-258">
                <a:solidFill>
                  <a:srgbClr val="1C67FE"/>
                </a:solidFill>
                <a:latin typeface="Nunito"/>
                <a:ea typeface="Nunito"/>
                <a:cs typeface="Nunito"/>
                <a:sym typeface="Nunito"/>
              </a:rPr>
              <a:t>omichsam@gmail.com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139819" y="2132785"/>
            <a:ext cx="915527" cy="0"/>
          </a:xfrm>
          <a:prstGeom prst="line">
            <a:avLst/>
          </a:prstGeom>
          <a:ln cap="rnd" w="180975">
            <a:solidFill>
              <a:srgbClr val="1C67F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052286" y="-2982324"/>
            <a:ext cx="8414028" cy="8413995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5046" t="0" r="-2504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5415405" y="6466163"/>
            <a:ext cx="8414028" cy="8413995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31740" y="5556925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5696288" y="4251754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61993" y="1238250"/>
            <a:ext cx="5986706" cy="80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6"/>
              </a:lnSpc>
            </a:pPr>
            <a:r>
              <a:rPr lang="en-US" sz="6685" spc="-461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Project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90086" y="3093409"/>
            <a:ext cx="3746342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Problem Statement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Solution Overview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Key Features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Technology Stack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System Architecture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 strike="noStrike" u="none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REST API 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51061" y="3068913"/>
            <a:ext cx="4745226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Testing and Validation</a:t>
            </a:r>
          </a:p>
          <a:p>
            <a:pPr algn="just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Database Design</a:t>
            </a:r>
          </a:p>
          <a:p>
            <a:pPr algn="l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Security Considerations</a:t>
            </a:r>
          </a:p>
          <a:p>
            <a:pPr algn="l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Deployment Readiness</a:t>
            </a:r>
          </a:p>
          <a:p>
            <a:pPr algn="l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Future Enhancements</a:t>
            </a:r>
          </a:p>
          <a:p>
            <a:pPr algn="l" marL="647700" indent="-323850" lvl="1">
              <a:lnSpc>
                <a:spcPts val="6900"/>
              </a:lnSpc>
              <a:buFont typeface="Arial"/>
              <a:buChar char="•"/>
            </a:pPr>
            <a:r>
              <a:rPr lang="en-US" b="true" sz="3000" spc="-206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63553" y="5619886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932862" y="3418449"/>
            <a:ext cx="3911396" cy="0"/>
          </a:xfrm>
          <a:prstGeom prst="line">
            <a:avLst/>
          </a:prstGeom>
          <a:ln cap="rnd" w="180975">
            <a:solidFill>
              <a:srgbClr val="1C67F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8859905" y="5383788"/>
            <a:ext cx="4397288" cy="439728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01032" y="2760603"/>
            <a:ext cx="6221903" cy="6221878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6666" t="0" r="-16666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853876" y="2361416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4" y="0"/>
                </a:lnTo>
                <a:lnTo>
                  <a:pt x="2114064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7190" y="1951686"/>
            <a:ext cx="9912823" cy="97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8"/>
              </a:lnSpc>
            </a:pPr>
            <a:r>
              <a:rPr lang="en-US" sz="8148" spc="-562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The Problem We Solve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8241" y="4577078"/>
            <a:ext cx="8115300" cy="411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b="true" sz="3500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Manua</a:t>
            </a:r>
            <a:r>
              <a:rPr lang="en-US" b="true" sz="3500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l records are inefficient and risky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b="true" sz="3500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Lack of secure system integrations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b="true" sz="3500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Difficult tracking of patient-program enrollment</a:t>
            </a:r>
          </a:p>
          <a:p>
            <a:pPr algn="l">
              <a:lnSpc>
                <a:spcPts val="661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73078" y="561036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2378241" y="4141434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313322" y="1487270"/>
            <a:ext cx="4917978" cy="7025683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57142" t="0" r="-5714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97814" y="6899727"/>
            <a:ext cx="1673537" cy="1673537"/>
          </a:xfrm>
          <a:custGeom>
            <a:avLst/>
            <a:gdLst/>
            <a:ahLst/>
            <a:cxnLst/>
            <a:rect r="r" b="b" t="t" l="l"/>
            <a:pathLst>
              <a:path h="1673537" w="1673537">
                <a:moveTo>
                  <a:pt x="0" y="0"/>
                </a:moveTo>
                <a:lnTo>
                  <a:pt x="1673537" y="0"/>
                </a:lnTo>
                <a:lnTo>
                  <a:pt x="1673537" y="1673537"/>
                </a:lnTo>
                <a:lnTo>
                  <a:pt x="0" y="16735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149946" y="2462662"/>
            <a:ext cx="5389690" cy="1859747"/>
            <a:chOff x="0" y="0"/>
            <a:chExt cx="1913890" cy="66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660400"/>
            </a:xfrm>
            <a:custGeom>
              <a:avLst/>
              <a:gdLst/>
              <a:ahLst/>
              <a:cxnLst/>
              <a:rect r="r" b="b" t="t" l="l"/>
              <a:pathLst>
                <a:path h="660400" w="191389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85000"/>
                  </a:srgbClr>
                </a:gs>
                <a:gs pos="100000">
                  <a:srgbClr val="3533CD">
                    <a:alpha val="85000"/>
                  </a:srgbClr>
                </a:gs>
              </a:gsLst>
              <a:lin ang="0"/>
            </a:gra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57190" y="3141811"/>
            <a:ext cx="3503931" cy="80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6"/>
              </a:lnSpc>
            </a:pPr>
            <a:r>
              <a:rPr lang="en-US" sz="6685" spc="-46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 CareLog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57190" y="2127041"/>
            <a:ext cx="5071856" cy="80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6"/>
              </a:lnSpc>
            </a:pPr>
            <a:r>
              <a:rPr lang="en-US" sz="6685" spc="-461">
                <a:solidFill>
                  <a:srgbClr val="1C67FE"/>
                </a:solidFill>
                <a:latin typeface="Nunito Light"/>
                <a:ea typeface="Nunito Light"/>
                <a:cs typeface="Nunito Light"/>
                <a:sym typeface="Nunito Light"/>
              </a:rPr>
              <a:t>Our Solution: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8241" y="5083344"/>
            <a:ext cx="6765759" cy="255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Patient &amp; Program Management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Enrollment Tracking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Secure API Access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91534" y="3024236"/>
            <a:ext cx="3877569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-275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 + 73%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51271" y="-2982324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3"/>
                </a:lnTo>
                <a:lnTo>
                  <a:pt x="0" y="730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6736" y="6128709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686237" y="3210159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052286" y="-2982324"/>
            <a:ext cx="8414028" cy="8413995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5046" t="0" r="-2504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4335465" y="6292540"/>
            <a:ext cx="8414028" cy="8413995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31740" y="5556925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5696288" y="4251754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50647" y="2003887"/>
            <a:ext cx="5986706" cy="80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6"/>
              </a:lnSpc>
            </a:pPr>
            <a:r>
              <a:rPr lang="en-US" sz="6685" spc="-46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of CareLog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03755" y="977230"/>
            <a:ext cx="4303183" cy="67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</a:pPr>
            <a:r>
              <a:rPr lang="en-US" sz="5671" spc="-391">
                <a:solidFill>
                  <a:srgbClr val="1C67FE"/>
                </a:solidFill>
                <a:latin typeface="Nunito Light"/>
                <a:ea typeface="Nunito Light"/>
                <a:cs typeface="Nunito Light"/>
                <a:sym typeface="Nunito Light"/>
              </a:rPr>
              <a:t>Key Features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2531" y="3757684"/>
            <a:ext cx="10098464" cy="521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Authentication with Email/Password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Patient Registration &amp; Profile View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Program Creation, Edit, Delete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Enrollments Management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Search &amp; Filter by Gender, Program</a:t>
            </a:r>
          </a:p>
          <a:p>
            <a:pPr algn="l" marL="754783" indent="-377391" lvl="1">
              <a:lnSpc>
                <a:spcPts val="6991"/>
              </a:lnSpc>
              <a:buFont typeface="Arial"/>
              <a:buChar char="•"/>
            </a:pPr>
            <a:r>
              <a:rPr lang="en-US" b="true" sz="3495" spc="-241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Secure REST API Access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72304" y="4173897"/>
            <a:ext cx="4917978" cy="7025683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57209" t="0" r="-57209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41361" y="3230865"/>
            <a:ext cx="8971462" cy="4455873"/>
            <a:chOff x="0" y="0"/>
            <a:chExt cx="2536185" cy="12596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6185" cy="1259652"/>
            </a:xfrm>
            <a:custGeom>
              <a:avLst/>
              <a:gdLst/>
              <a:ahLst/>
              <a:cxnLst/>
              <a:rect r="r" b="b" t="t" l="l"/>
              <a:pathLst>
                <a:path h="1259652" w="2536185">
                  <a:moveTo>
                    <a:pt x="2411725" y="1259652"/>
                  </a:moveTo>
                  <a:lnTo>
                    <a:pt x="124460" y="1259652"/>
                  </a:lnTo>
                  <a:cubicBezTo>
                    <a:pt x="55880" y="1259652"/>
                    <a:pt x="0" y="1203772"/>
                    <a:pt x="0" y="11351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1725" y="0"/>
                  </a:lnTo>
                  <a:cubicBezTo>
                    <a:pt x="2480305" y="0"/>
                    <a:pt x="2536185" y="55880"/>
                    <a:pt x="2536185" y="124460"/>
                  </a:cubicBezTo>
                  <a:lnTo>
                    <a:pt x="2536185" y="1135192"/>
                  </a:lnTo>
                  <a:cubicBezTo>
                    <a:pt x="2536185" y="1203772"/>
                    <a:pt x="2480305" y="1259652"/>
                    <a:pt x="2411725" y="1259652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857964" y="537452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256777" y="6303446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688268" y="3715966"/>
            <a:ext cx="5693700" cy="185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Technology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02571" y="3367921"/>
            <a:ext cx="7649042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Laravel 12 (PHP 8.3)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Laravel Sanctum (API security)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Bootstrap 4 (Frontend)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MySQL 8 Database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69598" y="970590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4"/>
                </a:lnTo>
                <a:lnTo>
                  <a:pt x="0" y="21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5014505" y="2675551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91709" y="256876"/>
            <a:ext cx="3985205" cy="6046571"/>
            <a:chOff x="0" y="0"/>
            <a:chExt cx="3601935" cy="5465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1935" cy="5465052"/>
            </a:xfrm>
            <a:custGeom>
              <a:avLst/>
              <a:gdLst/>
              <a:ahLst/>
              <a:cxnLst/>
              <a:rect r="r" b="b" t="t" l="l"/>
              <a:pathLst>
                <a:path h="5465052" w="3601935">
                  <a:moveTo>
                    <a:pt x="1800967" y="5465052"/>
                  </a:moveTo>
                  <a:cubicBezTo>
                    <a:pt x="806833" y="5465052"/>
                    <a:pt x="0" y="4608132"/>
                    <a:pt x="0" y="3552284"/>
                  </a:cubicBezTo>
                  <a:lnTo>
                    <a:pt x="0" y="1912768"/>
                  </a:lnTo>
                  <a:cubicBezTo>
                    <a:pt x="0" y="856920"/>
                    <a:pt x="806833" y="0"/>
                    <a:pt x="1800967" y="0"/>
                  </a:cubicBezTo>
                  <a:cubicBezTo>
                    <a:pt x="2795102" y="0"/>
                    <a:pt x="3601935" y="856920"/>
                    <a:pt x="3601935" y="1912768"/>
                  </a:cubicBezTo>
                  <a:lnTo>
                    <a:pt x="3601935" y="3552284"/>
                  </a:lnTo>
                  <a:cubicBezTo>
                    <a:pt x="3601935" y="4608132"/>
                    <a:pt x="2795102" y="5465052"/>
                    <a:pt x="1800967" y="5465052"/>
                  </a:cubicBezTo>
                  <a:close/>
                </a:path>
              </a:pathLst>
            </a:custGeom>
            <a:blipFill>
              <a:blip r:embed="rId6"/>
              <a:stretch>
                <a:fillRect l="-63865" t="0" r="-63865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2304158"/>
            <a:ext cx="8115300" cy="3788368"/>
            <a:chOff x="0" y="0"/>
            <a:chExt cx="2294153" cy="10709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94153" cy="1070952"/>
            </a:xfrm>
            <a:custGeom>
              <a:avLst/>
              <a:gdLst/>
              <a:ahLst/>
              <a:cxnLst/>
              <a:rect r="r" b="b" t="t" l="l"/>
              <a:pathLst>
                <a:path h="1070952" w="2294153">
                  <a:moveTo>
                    <a:pt x="2169693" y="1070952"/>
                  </a:moveTo>
                  <a:lnTo>
                    <a:pt x="124460" y="1070952"/>
                  </a:lnTo>
                  <a:cubicBezTo>
                    <a:pt x="55880" y="1070952"/>
                    <a:pt x="0" y="1015072"/>
                    <a:pt x="0" y="9464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69693" y="0"/>
                  </a:lnTo>
                  <a:cubicBezTo>
                    <a:pt x="2238273" y="0"/>
                    <a:pt x="2294153" y="55880"/>
                    <a:pt x="2294153" y="124460"/>
                  </a:cubicBezTo>
                  <a:lnTo>
                    <a:pt x="2294153" y="946492"/>
                  </a:lnTo>
                  <a:cubicBezTo>
                    <a:pt x="2294153" y="1015072"/>
                    <a:pt x="2238273" y="1070952"/>
                    <a:pt x="2169693" y="1070952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216445" y="3370648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739536" y="4674551"/>
            <a:ext cx="937898" cy="937898"/>
          </a:xfrm>
          <a:custGeom>
            <a:avLst/>
            <a:gdLst/>
            <a:ahLst/>
            <a:cxnLst/>
            <a:rect r="r" b="b" t="t" l="l"/>
            <a:pathLst>
              <a:path h="937898" w="937898">
                <a:moveTo>
                  <a:pt x="0" y="0"/>
                </a:moveTo>
                <a:lnTo>
                  <a:pt x="937898" y="0"/>
                </a:lnTo>
                <a:lnTo>
                  <a:pt x="937898" y="937898"/>
                </a:lnTo>
                <a:lnTo>
                  <a:pt x="0" y="93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33696" y="4895364"/>
            <a:ext cx="299004" cy="496273"/>
          </a:xfrm>
          <a:custGeom>
            <a:avLst/>
            <a:gdLst/>
            <a:ahLst/>
            <a:cxnLst/>
            <a:rect r="r" b="b" t="t" l="l"/>
            <a:pathLst>
              <a:path h="496273" w="299004">
                <a:moveTo>
                  <a:pt x="0" y="0"/>
                </a:moveTo>
                <a:lnTo>
                  <a:pt x="299004" y="0"/>
                </a:lnTo>
                <a:lnTo>
                  <a:pt x="299004" y="496272"/>
                </a:lnTo>
                <a:lnTo>
                  <a:pt x="0" y="496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31972" y="6739248"/>
            <a:ext cx="13575725" cy="3093720"/>
          </a:xfrm>
          <a:custGeom>
            <a:avLst/>
            <a:gdLst/>
            <a:ahLst/>
            <a:cxnLst/>
            <a:rect r="r" b="b" t="t" l="l"/>
            <a:pathLst>
              <a:path h="3093720" w="13575725">
                <a:moveTo>
                  <a:pt x="0" y="0"/>
                </a:moveTo>
                <a:lnTo>
                  <a:pt x="13575725" y="0"/>
                </a:lnTo>
                <a:lnTo>
                  <a:pt x="13575725" y="3093720"/>
                </a:lnTo>
                <a:lnTo>
                  <a:pt x="0" y="30937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0062" r="0" b="-1006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285875"/>
            <a:ext cx="7182010" cy="183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1C67FE"/>
                </a:solidFill>
                <a:latin typeface="Nunito Bold"/>
                <a:ea typeface="Nunito Bold"/>
                <a:cs typeface="Nunito Bold"/>
                <a:sym typeface="Nunito Bold"/>
              </a:rPr>
              <a:t>System 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61964" y="2438689"/>
            <a:ext cx="6524587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Doctor interacts via Web App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Laravel manages backend logic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MySQL stores patient &amp; program data</a:t>
            </a:r>
          </a:p>
          <a:p>
            <a:pPr algn="l"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 spc="-20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Secure APIs expose client profiles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724067" y="6479587"/>
            <a:ext cx="14221179" cy="3476227"/>
            <a:chOff x="0" y="0"/>
            <a:chExt cx="4020253" cy="9827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20253" cy="982711"/>
            </a:xfrm>
            <a:custGeom>
              <a:avLst/>
              <a:gdLst/>
              <a:ahLst/>
              <a:cxnLst/>
              <a:rect r="r" b="b" t="t" l="l"/>
              <a:pathLst>
                <a:path h="982711" w="4020253">
                  <a:moveTo>
                    <a:pt x="3895792" y="982711"/>
                  </a:moveTo>
                  <a:lnTo>
                    <a:pt x="124460" y="982711"/>
                  </a:lnTo>
                  <a:cubicBezTo>
                    <a:pt x="55880" y="982711"/>
                    <a:pt x="0" y="926831"/>
                    <a:pt x="0" y="858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95793" y="0"/>
                  </a:lnTo>
                  <a:cubicBezTo>
                    <a:pt x="3964373" y="0"/>
                    <a:pt x="4020253" y="55880"/>
                    <a:pt x="4020253" y="124460"/>
                  </a:cubicBezTo>
                  <a:lnTo>
                    <a:pt x="4020253" y="858251"/>
                  </a:lnTo>
                  <a:cubicBezTo>
                    <a:pt x="4020253" y="926831"/>
                    <a:pt x="3964373" y="982711"/>
                    <a:pt x="3895793" y="982711"/>
                  </a:cubicBezTo>
                  <a:close/>
                </a:path>
              </a:pathLst>
            </a:custGeom>
            <a:solidFill>
              <a:srgbClr val="031635">
                <a:alpha val="7843"/>
              </a:srgbClr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1032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905504" y="3675474"/>
            <a:ext cx="8382496" cy="5582826"/>
            <a:chOff x="0" y="0"/>
            <a:chExt cx="8571688" cy="5708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70723" cy="5708829"/>
            </a:xfrm>
            <a:custGeom>
              <a:avLst/>
              <a:gdLst/>
              <a:ahLst/>
              <a:cxnLst/>
              <a:rect r="r" b="b" t="t" l="l"/>
              <a:pathLst>
                <a:path h="5708829" w="8570723">
                  <a:moveTo>
                    <a:pt x="0" y="5236139"/>
                  </a:moveTo>
                  <a:lnTo>
                    <a:pt x="0" y="472691"/>
                  </a:lnTo>
                  <a:cubicBezTo>
                    <a:pt x="0" y="211227"/>
                    <a:pt x="178396" y="0"/>
                    <a:pt x="399221" y="0"/>
                  </a:cubicBezTo>
                  <a:lnTo>
                    <a:pt x="8171503" y="0"/>
                  </a:lnTo>
                  <a:cubicBezTo>
                    <a:pt x="8392327" y="0"/>
                    <a:pt x="8570723" y="211227"/>
                    <a:pt x="8570723" y="472691"/>
                  </a:cubicBezTo>
                  <a:lnTo>
                    <a:pt x="8570723" y="5234997"/>
                  </a:lnTo>
                  <a:cubicBezTo>
                    <a:pt x="8570723" y="5496461"/>
                    <a:pt x="8392327" y="5707688"/>
                    <a:pt x="8171503" y="5707688"/>
                  </a:cubicBezTo>
                  <a:lnTo>
                    <a:pt x="399221" y="5707688"/>
                  </a:lnTo>
                  <a:cubicBezTo>
                    <a:pt x="179360" y="5708829"/>
                    <a:pt x="0" y="5497603"/>
                    <a:pt x="0" y="5236139"/>
                  </a:cubicBezTo>
                  <a:close/>
                </a:path>
              </a:pathLst>
            </a:custGeom>
            <a:blipFill>
              <a:blip r:embed="rId6"/>
              <a:stretch>
                <a:fillRect l="-2437" t="0" r="-2437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4477501"/>
            <a:ext cx="8613705" cy="4114800"/>
            <a:chOff x="0" y="0"/>
            <a:chExt cx="2435049" cy="1163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5049" cy="1163232"/>
            </a:xfrm>
            <a:custGeom>
              <a:avLst/>
              <a:gdLst/>
              <a:ahLst/>
              <a:cxnLst/>
              <a:rect r="r" b="b" t="t" l="l"/>
              <a:pathLst>
                <a:path h="1163232" w="2435049">
                  <a:moveTo>
                    <a:pt x="2310589" y="1163232"/>
                  </a:moveTo>
                  <a:lnTo>
                    <a:pt x="124460" y="1163232"/>
                  </a:lnTo>
                  <a:cubicBezTo>
                    <a:pt x="55880" y="1163232"/>
                    <a:pt x="0" y="1107352"/>
                    <a:pt x="0" y="10387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10589" y="0"/>
                  </a:lnTo>
                  <a:cubicBezTo>
                    <a:pt x="2379169" y="0"/>
                    <a:pt x="2435049" y="55880"/>
                    <a:pt x="2435049" y="124460"/>
                  </a:cubicBezTo>
                  <a:lnTo>
                    <a:pt x="2435049" y="1038772"/>
                  </a:lnTo>
                  <a:cubicBezTo>
                    <a:pt x="2435049" y="1107352"/>
                    <a:pt x="2379169" y="1163232"/>
                    <a:pt x="2310589" y="1163232"/>
                  </a:cubicBezTo>
                  <a:close/>
                </a:path>
              </a:pathLst>
            </a:custGeom>
            <a:solidFill>
              <a:srgbClr val="013890">
                <a:alpha val="84706"/>
              </a:srgbClr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1619671" y="2733554"/>
            <a:ext cx="915527" cy="0"/>
          </a:xfrm>
          <a:prstGeom prst="line">
            <a:avLst/>
          </a:prstGeom>
          <a:ln cap="rnd" w="180975">
            <a:solidFill>
              <a:srgbClr val="01389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726933" y="619489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12506" y="1684269"/>
            <a:ext cx="8788526" cy="96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13890"/>
                </a:solidFill>
                <a:latin typeface="Nunito Bold"/>
                <a:ea typeface="Nunito Bold"/>
                <a:cs typeface="Nunito Bold"/>
                <a:sym typeface="Nunito Bold"/>
              </a:rPr>
              <a:t>REST API Endpoints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2506" y="4631082"/>
            <a:ext cx="7731494" cy="345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POS</a:t>
            </a: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 /api/auth → Get Bearer Token</a:t>
            </a:r>
          </a:p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GET /api/patients/{patientNumber} → Retrieve Profile</a:t>
            </a:r>
          </a:p>
          <a:p>
            <a:pPr algn="l" marL="755651" indent="-377825" lvl="1">
              <a:lnSpc>
                <a:spcPts val="7000"/>
              </a:lnSpc>
              <a:buFont typeface="Arial"/>
              <a:buChar char="•"/>
            </a:pP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401/404/500 </a:t>
            </a:r>
            <a:r>
              <a:rPr lang="en-US" sz="3500" spc="-24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Proper Error Responses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39955" y="6303446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0557" y="-5030267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98296" y="-2409370"/>
            <a:ext cx="7304734" cy="7304734"/>
          </a:xfrm>
          <a:custGeom>
            <a:avLst/>
            <a:gdLst/>
            <a:ahLst/>
            <a:cxnLst/>
            <a:rect r="r" b="b" t="t" l="l"/>
            <a:pathLst>
              <a:path h="7304734" w="7304734">
                <a:moveTo>
                  <a:pt x="0" y="0"/>
                </a:moveTo>
                <a:lnTo>
                  <a:pt x="7304734" y="0"/>
                </a:lnTo>
                <a:lnTo>
                  <a:pt x="7304734" y="7304734"/>
                </a:lnTo>
                <a:lnTo>
                  <a:pt x="0" y="7304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98296" y="5431671"/>
            <a:ext cx="10060535" cy="10060535"/>
          </a:xfrm>
          <a:custGeom>
            <a:avLst/>
            <a:gdLst/>
            <a:ahLst/>
            <a:cxnLst/>
            <a:rect r="r" b="b" t="t" l="l"/>
            <a:pathLst>
              <a:path h="10060535" w="10060535">
                <a:moveTo>
                  <a:pt x="0" y="0"/>
                </a:moveTo>
                <a:lnTo>
                  <a:pt x="10060535" y="0"/>
                </a:lnTo>
                <a:lnTo>
                  <a:pt x="10060535" y="10060534"/>
                </a:lnTo>
                <a:lnTo>
                  <a:pt x="0" y="1006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95358" y="7228979"/>
            <a:ext cx="6903379" cy="3608231"/>
            <a:chOff x="0" y="0"/>
            <a:chExt cx="12148966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-24000">
              <a:off x="-12093" y="-23344"/>
              <a:ext cx="12173153" cy="6396662"/>
            </a:xfrm>
            <a:custGeom>
              <a:avLst/>
              <a:gdLst/>
              <a:ahLst/>
              <a:cxnLst/>
              <a:rect r="r" b="b" t="t" l="l"/>
              <a:pathLst>
                <a:path h="6396662" w="12173153">
                  <a:moveTo>
                    <a:pt x="12160911" y="3240777"/>
                  </a:moveTo>
                  <a:cubicBezTo>
                    <a:pt x="12148670" y="4994160"/>
                    <a:pt x="9419120" y="6396662"/>
                    <a:pt x="6064411" y="6373241"/>
                  </a:cubicBezTo>
                  <a:cubicBezTo>
                    <a:pt x="2709653" y="6349820"/>
                    <a:pt x="0" y="4909345"/>
                    <a:pt x="12241" y="3155962"/>
                  </a:cubicBezTo>
                  <a:cubicBezTo>
                    <a:pt x="24483" y="1402490"/>
                    <a:pt x="2753983" y="0"/>
                    <a:pt x="6108742" y="23421"/>
                  </a:cubicBezTo>
                  <a:cubicBezTo>
                    <a:pt x="9463500" y="46842"/>
                    <a:pt x="12173153" y="1487305"/>
                    <a:pt x="12160911" y="3240777"/>
                  </a:cubicBezTo>
                  <a:close/>
                </a:path>
              </a:pathLst>
            </a:custGeom>
            <a:blipFill>
              <a:blip r:embed="rId6"/>
              <a:stretch>
                <a:fillRect l="0" t="-13610" r="-43042" b="-29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23011" y="3775590"/>
            <a:ext cx="2417341" cy="1119773"/>
            <a:chOff x="0" y="0"/>
            <a:chExt cx="1425657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5657" cy="660400"/>
            </a:xfrm>
            <a:custGeom>
              <a:avLst/>
              <a:gdLst/>
              <a:ahLst/>
              <a:cxnLst/>
              <a:rect r="r" b="b" t="t" l="l"/>
              <a:pathLst>
                <a:path h="660400" w="1425657">
                  <a:moveTo>
                    <a:pt x="13011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1197" y="0"/>
                  </a:lnTo>
                  <a:cubicBezTo>
                    <a:pt x="1369777" y="0"/>
                    <a:pt x="1425657" y="55880"/>
                    <a:pt x="1425657" y="124460"/>
                  </a:cubicBezTo>
                  <a:lnTo>
                    <a:pt x="1425657" y="535940"/>
                  </a:lnTo>
                  <a:cubicBezTo>
                    <a:pt x="1425657" y="604520"/>
                    <a:pt x="1369777" y="660400"/>
                    <a:pt x="1301197" y="660400"/>
                  </a:cubicBezTo>
                  <a:close/>
                </a:path>
              </a:pathLst>
            </a:custGeom>
            <a:solidFill>
              <a:srgbClr val="000000">
                <a:alpha val="84706"/>
              </a:srgbClr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2131972" y="3258149"/>
            <a:ext cx="915527" cy="0"/>
          </a:xfrm>
          <a:prstGeom prst="line">
            <a:avLst/>
          </a:prstGeom>
          <a:ln cap="rnd" w="18097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828122" y="1549437"/>
            <a:ext cx="2114065" cy="2114065"/>
          </a:xfrm>
          <a:custGeom>
            <a:avLst/>
            <a:gdLst/>
            <a:ahLst/>
            <a:cxnLst/>
            <a:rect r="r" b="b" t="t" l="l"/>
            <a:pathLst>
              <a:path h="2114065" w="2114065">
                <a:moveTo>
                  <a:pt x="0" y="0"/>
                </a:moveTo>
                <a:lnTo>
                  <a:pt x="2114065" y="0"/>
                </a:lnTo>
                <a:lnTo>
                  <a:pt x="2114065" y="2114065"/>
                </a:lnTo>
                <a:lnTo>
                  <a:pt x="0" y="2114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95358" y="2084155"/>
            <a:ext cx="9584607" cy="96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7"/>
              </a:lnSpc>
            </a:pPr>
            <a:r>
              <a:rPr lang="en-US" sz="8019" spc="-553">
                <a:solidFill>
                  <a:srgbClr val="03255C"/>
                </a:solidFill>
                <a:latin typeface="Nunito Bold"/>
                <a:ea typeface="Nunito Bold"/>
                <a:cs typeface="Nunito Bold"/>
                <a:sym typeface="Nunito Bold"/>
              </a:rPr>
              <a:t>Testing and Validation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8011265" y="2577894"/>
            <a:ext cx="5328689" cy="0"/>
          </a:xfrm>
          <a:prstGeom prst="line">
            <a:avLst/>
          </a:prstGeom>
          <a:ln cap="flat" w="9525">
            <a:solidFill>
              <a:srgbClr val="0316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-5400000">
            <a:off x="-791398" y="7987541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5735235" y="1043740"/>
            <a:ext cx="2862338" cy="1566480"/>
          </a:xfrm>
          <a:custGeom>
            <a:avLst/>
            <a:gdLst/>
            <a:ahLst/>
            <a:cxnLst/>
            <a:rect r="r" b="b" t="t" l="l"/>
            <a:pathLst>
              <a:path h="1566480" w="2862338">
                <a:moveTo>
                  <a:pt x="0" y="0"/>
                </a:moveTo>
                <a:lnTo>
                  <a:pt x="2862338" y="0"/>
                </a:lnTo>
                <a:lnTo>
                  <a:pt x="2862338" y="1566480"/>
                </a:lnTo>
                <a:lnTo>
                  <a:pt x="0" y="1566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06446" y="5269746"/>
            <a:ext cx="4805837" cy="3211215"/>
            <a:chOff x="0" y="0"/>
            <a:chExt cx="1525427" cy="10192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5427" cy="1019276"/>
            </a:xfrm>
            <a:custGeom>
              <a:avLst/>
              <a:gdLst/>
              <a:ahLst/>
              <a:cxnLst/>
              <a:rect r="r" b="b" t="t" l="l"/>
              <a:pathLst>
                <a:path h="1019276" w="1525427">
                  <a:moveTo>
                    <a:pt x="1400967" y="1019276"/>
                  </a:moveTo>
                  <a:lnTo>
                    <a:pt x="124460" y="1019276"/>
                  </a:lnTo>
                  <a:cubicBezTo>
                    <a:pt x="55880" y="1019276"/>
                    <a:pt x="0" y="963396"/>
                    <a:pt x="0" y="8948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00967" y="0"/>
                  </a:lnTo>
                  <a:cubicBezTo>
                    <a:pt x="1469547" y="0"/>
                    <a:pt x="1525427" y="55880"/>
                    <a:pt x="1525427" y="124460"/>
                  </a:cubicBezTo>
                  <a:lnTo>
                    <a:pt x="1525427" y="894816"/>
                  </a:lnTo>
                  <a:cubicBezTo>
                    <a:pt x="1525427" y="963396"/>
                    <a:pt x="1469547" y="1019276"/>
                    <a:pt x="1400967" y="1019276"/>
                  </a:cubicBezTo>
                  <a:close/>
                </a:path>
              </a:pathLst>
            </a:custGeom>
            <a:solidFill>
              <a:srgbClr val="000000">
                <a:alpha val="8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683321" y="3830267"/>
            <a:ext cx="3745836" cy="1119773"/>
            <a:chOff x="0" y="0"/>
            <a:chExt cx="2209152" cy="660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09153" cy="660400"/>
            </a:xfrm>
            <a:custGeom>
              <a:avLst/>
              <a:gdLst/>
              <a:ahLst/>
              <a:cxnLst/>
              <a:rect r="r" b="b" t="t" l="l"/>
              <a:pathLst>
                <a:path h="660400" w="2209153">
                  <a:moveTo>
                    <a:pt x="20846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84693" y="0"/>
                  </a:lnTo>
                  <a:cubicBezTo>
                    <a:pt x="2153273" y="0"/>
                    <a:pt x="2209153" y="55880"/>
                    <a:pt x="2209153" y="124460"/>
                  </a:cubicBezTo>
                  <a:lnTo>
                    <a:pt x="2209153" y="535940"/>
                  </a:lnTo>
                  <a:cubicBezTo>
                    <a:pt x="2209153" y="604520"/>
                    <a:pt x="2153273" y="660400"/>
                    <a:pt x="2084693" y="660400"/>
                  </a:cubicBezTo>
                  <a:close/>
                </a:path>
              </a:pathLst>
            </a:custGeom>
            <a:solidFill>
              <a:srgbClr val="031635">
                <a:alpha val="8470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062760" y="5143500"/>
            <a:ext cx="4805837" cy="3889595"/>
            <a:chOff x="0" y="0"/>
            <a:chExt cx="1525427" cy="12346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5427" cy="1234602"/>
            </a:xfrm>
            <a:custGeom>
              <a:avLst/>
              <a:gdLst/>
              <a:ahLst/>
              <a:cxnLst/>
              <a:rect r="r" b="b" t="t" l="l"/>
              <a:pathLst>
                <a:path h="1234602" w="1525427">
                  <a:moveTo>
                    <a:pt x="1400967" y="1234601"/>
                  </a:moveTo>
                  <a:lnTo>
                    <a:pt x="124460" y="1234601"/>
                  </a:lnTo>
                  <a:cubicBezTo>
                    <a:pt x="55880" y="1234601"/>
                    <a:pt x="0" y="1178722"/>
                    <a:pt x="0" y="1110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00967" y="0"/>
                  </a:lnTo>
                  <a:cubicBezTo>
                    <a:pt x="1469547" y="0"/>
                    <a:pt x="1525427" y="55880"/>
                    <a:pt x="1525427" y="124460"/>
                  </a:cubicBezTo>
                  <a:lnTo>
                    <a:pt x="1525427" y="1110142"/>
                  </a:lnTo>
                  <a:cubicBezTo>
                    <a:pt x="1525427" y="1178722"/>
                    <a:pt x="1469547" y="1234602"/>
                    <a:pt x="1400967" y="1234602"/>
                  </a:cubicBezTo>
                  <a:close/>
                </a:path>
              </a:pathLst>
            </a:custGeom>
            <a:solidFill>
              <a:srgbClr val="031635">
                <a:alpha val="95686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846340" y="3830267"/>
            <a:ext cx="3745836" cy="1119773"/>
            <a:chOff x="0" y="0"/>
            <a:chExt cx="2209152" cy="660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09153" cy="660400"/>
            </a:xfrm>
            <a:custGeom>
              <a:avLst/>
              <a:gdLst/>
              <a:ahLst/>
              <a:cxnLst/>
              <a:rect r="r" b="b" t="t" l="l"/>
              <a:pathLst>
                <a:path h="660400" w="2209153">
                  <a:moveTo>
                    <a:pt x="20846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84693" y="0"/>
                  </a:lnTo>
                  <a:cubicBezTo>
                    <a:pt x="2153273" y="0"/>
                    <a:pt x="2209153" y="55880"/>
                    <a:pt x="2209153" y="124460"/>
                  </a:cubicBezTo>
                  <a:lnTo>
                    <a:pt x="2209153" y="535940"/>
                  </a:lnTo>
                  <a:cubicBezTo>
                    <a:pt x="2209153" y="604520"/>
                    <a:pt x="2153273" y="660400"/>
                    <a:pt x="2084693" y="660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85000"/>
                  </a:srgbClr>
                </a:gs>
                <a:gs pos="100000">
                  <a:srgbClr val="3533CD">
                    <a:alpha val="85000"/>
                  </a:srgbClr>
                </a:gs>
              </a:gsLst>
              <a:lin ang="0"/>
            </a:gra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493546" y="5143500"/>
            <a:ext cx="6219238" cy="4596241"/>
            <a:chOff x="0" y="0"/>
            <a:chExt cx="1974056" cy="14588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74057" cy="1458899"/>
            </a:xfrm>
            <a:custGeom>
              <a:avLst/>
              <a:gdLst/>
              <a:ahLst/>
              <a:cxnLst/>
              <a:rect r="r" b="b" t="t" l="l"/>
              <a:pathLst>
                <a:path h="1458899" w="1974057">
                  <a:moveTo>
                    <a:pt x="1849596" y="1458899"/>
                  </a:moveTo>
                  <a:lnTo>
                    <a:pt x="124460" y="1458899"/>
                  </a:lnTo>
                  <a:cubicBezTo>
                    <a:pt x="55880" y="1458899"/>
                    <a:pt x="0" y="1403019"/>
                    <a:pt x="0" y="13344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49597" y="0"/>
                  </a:lnTo>
                  <a:cubicBezTo>
                    <a:pt x="1918177" y="0"/>
                    <a:pt x="1974057" y="55880"/>
                    <a:pt x="1974057" y="124460"/>
                  </a:cubicBezTo>
                  <a:lnTo>
                    <a:pt x="1974057" y="1334439"/>
                  </a:lnTo>
                  <a:cubicBezTo>
                    <a:pt x="1974057" y="1403019"/>
                    <a:pt x="1918177" y="1458899"/>
                    <a:pt x="1849597" y="145889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81000"/>
                  </a:srgbClr>
                </a:gs>
                <a:gs pos="100000">
                  <a:srgbClr val="3533CD">
                    <a:alpha val="81000"/>
                  </a:srgbClr>
                </a:gs>
              </a:gsLst>
              <a:lin ang="0"/>
            </a:gra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11418" y="4118640"/>
            <a:ext cx="2062259" cy="49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</a:pPr>
            <a:r>
              <a:rPr lang="en-US" sz="2995" spc="-206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Unit Testing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3571" y="5286375"/>
            <a:ext cx="4750475" cy="292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Create/Delete Pr</a:t>
            </a: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ograms</a:t>
            </a:r>
          </a:p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Create/View Patients</a:t>
            </a:r>
          </a:p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Enroll Patients to Programs</a:t>
            </a:r>
          </a:p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Update Patient Details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14589" y="4118640"/>
            <a:ext cx="3568295" cy="49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</a:pPr>
            <a:r>
              <a:rPr lang="en-US" sz="2995" spc="-206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Feature &amp; API Testing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62760" y="5212596"/>
            <a:ext cx="5202904" cy="367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Login with valid/invalid credenti</a:t>
            </a: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als</a:t>
            </a:r>
          </a:p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Fetch patient profile via API</a:t>
            </a:r>
          </a:p>
          <a:p>
            <a:pPr algn="l" marL="646835" indent="-323418" lvl="1">
              <a:lnSpc>
                <a:spcPts val="5991"/>
              </a:lnSpc>
              <a:buFont typeface="Arial"/>
              <a:buChar char="•"/>
            </a:pPr>
            <a:r>
              <a:rPr lang="en-US" b="true" sz="2995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Enroll patients &amp; view enrollments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23881" y="4118640"/>
            <a:ext cx="3568295" cy="49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</a:pPr>
            <a:r>
              <a:rPr lang="en-US" sz="2995" spc="-206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Security Validation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379964" y="5041146"/>
            <a:ext cx="5879336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Token-based auth with Laravel Sanctum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Unauthorized access handling (401)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 spc="-206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Token expiry (5 mins) &amp; secure error responses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DAGl0vjmzGU</dc:identifier>
  <dcterms:modified xsi:type="dcterms:W3CDTF">2011-08-01T06:04:30Z</dcterms:modified>
  <cp:revision>1</cp:revision>
  <dc:title>Blue Modern Medical &amp; Health Presentation</dc:title>
</cp:coreProperties>
</file>