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1" r:id="rId4"/>
    <p:sldId id="263" r:id="rId5"/>
    <p:sldId id="270" r:id="rId6"/>
    <p:sldId id="264" r:id="rId7"/>
    <p:sldId id="265" r:id="rId8"/>
    <p:sldId id="259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D1C9-6CBB-78EA-2399-BB2CC7BDC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55C2F-CAED-7C7E-847B-9E30CDB51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49350-D088-C446-A05E-92D9926A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D0C1-E9FC-4547-936F-85651B7695A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B5FD-D7A1-A33C-197E-F1EE941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7EF0-DF5A-B9F6-B8D9-CCCB44BD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8A6-61B8-4FAC-A9D6-DAF51CBD7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70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0428-BDF0-2FF5-A6BD-4639BD41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873CC-E038-AFDC-A222-AE994883A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FBD1-91CB-1300-C117-C0CFCBE6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D0C1-E9FC-4547-936F-85651B7695A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7374-0C28-6C71-3B0A-4E1F816D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61337-C0EE-3196-73C2-21A0350C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8A6-61B8-4FAC-A9D6-DAF51CBD7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8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3E657-2463-E206-1D5C-AF8265CEC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B2DFE-ACC6-9D4D-383C-8BF6C8C0A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7D136-FB5D-29AB-4E86-DBE1AF83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D0C1-E9FC-4547-936F-85651B7695A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7F4C9-E9F3-6E21-7C05-86ADB865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2B9BB-0E81-F731-4339-94AAF838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8A6-61B8-4FAC-A9D6-DAF51CBD7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336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80F5-B5E4-320E-1691-2201CF83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E3C6F-D277-EB74-24DF-747EE346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4756-52FE-E225-16B1-200B583A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D0C1-E9FC-4547-936F-85651B7695A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71B0-720D-E06D-352D-FF4526B8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A0251-DA44-58C3-49DF-E079409C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8A6-61B8-4FAC-A9D6-DAF51CBD7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6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CBF8-9EF4-6C91-1C5A-2B19C33A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6E514-B9AE-EF11-5DCA-59852422A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009C-1847-FFDF-27E4-8884E9A1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D0C1-E9FC-4547-936F-85651B7695A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9D54D-D789-FAD0-27D9-CCB87F2C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E708-5E88-E6F8-F512-89844B88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8A6-61B8-4FAC-A9D6-DAF51CBD7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D885-CD8D-2928-C3A5-A2D9A991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0434-4B98-8F35-767A-8984BE39C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F20FA-57C3-18DF-BA5C-4202B1AD9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31F85-A626-2A8C-FCA4-DC4D78FE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D0C1-E9FC-4547-936F-85651B7695A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17EC4-8571-5BB2-3F38-39BEABC3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19B96-4A2B-4249-1646-12EBB859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8A6-61B8-4FAC-A9D6-DAF51CBD7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90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6AAB-9156-7A26-4A66-3EA21666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0B8DB-9EF7-8823-3F84-08FA704FB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4D907-3600-0966-E1E6-1C716BB72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919D6-7E5E-C2F2-87EC-1EB18E4C2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019C7-6EF4-4CA0-753E-9F38FEA62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8BED4-6BB9-9F86-E930-64CC4C7B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D0C1-E9FC-4547-936F-85651B7695A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A3D9F-2324-FF9D-BB30-03DD6206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E5886-58BE-592F-9906-A893EFBF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8A6-61B8-4FAC-A9D6-DAF51CBD7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51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1842-AFE4-7A44-0387-764D4E0D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7111D-0608-D903-8845-9BC9B5A6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D0C1-E9FC-4547-936F-85651B7695A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270F2-877D-403E-7E4C-39262276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A3517-0143-0E82-E598-B7414CF8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8A6-61B8-4FAC-A9D6-DAF51CBD7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8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F4834-4693-83F4-6D68-0829EE55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D0C1-E9FC-4547-936F-85651B7695A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F099-0CC9-D665-0B76-C3072EAE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FBA6B-6BDF-3FE0-3A53-8D8F0722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8A6-61B8-4FAC-A9D6-DAF51CBD7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7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7F11-2010-C707-667F-4A4B07BA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34EF-4FF1-DF32-87CB-FDA4BF91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F8740-A7B5-127A-E766-72354CC09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8C288-603A-B349-A6D3-97B7B7EF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D0C1-E9FC-4547-936F-85651B7695A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A4EDA-337A-798D-FECA-DA553F45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C8E29-380A-4DC6-5778-FEBBC7D9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8A6-61B8-4FAC-A9D6-DAF51CBD7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5D5B-2B3C-D470-2C3F-A279DE47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52F3D-DEC7-72EA-4837-B4724682E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28CC8-72DB-006E-7B03-1C02D7F4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91E78-6EFC-C4CE-0605-7CD378F8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D0C1-E9FC-4547-936F-85651B7695A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A0CFB-B990-8F0D-79B7-77753AB0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D3B09-8F97-F10A-9C4E-476B29E6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8A6-61B8-4FAC-A9D6-DAF51CBD7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344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A9986-EDEE-A430-E714-85392A6D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0545-46EE-32A2-3E2F-C0790E9E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2E35-F02D-283B-1ED7-790870375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D0C1-E9FC-4547-936F-85651B7695A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0EB4-5DD6-AF60-6752-3A8A5C28C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32785-489B-23B8-3964-D555F9CDE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A8A6-61B8-4FAC-A9D6-DAF51CBD7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89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3000">
              <a:schemeClr val="tx1">
                <a:lumMod val="97000"/>
              </a:schemeClr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C4A4-9888-83AB-12BD-25BFA047B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92" y="1122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Agrandir Grand Heavy" panose="00000907000000000000" pitchFamily="50" charset="0"/>
              </a:rPr>
              <a:t>PBL: Sound</a:t>
            </a:r>
            <a:r>
              <a:rPr lang="en-US" sz="4800" u="sng" dirty="0">
                <a:solidFill>
                  <a:schemeClr val="bg1"/>
                </a:solidFill>
                <a:latin typeface="Agrandir Grand Heavy" panose="00000907000000000000" pitchFamily="50" charset="0"/>
              </a:rPr>
              <a:t> Localization</a:t>
            </a:r>
            <a:endParaRPr lang="en-IN" sz="4800" u="sng" dirty="0">
              <a:solidFill>
                <a:schemeClr val="bg1"/>
              </a:solidFill>
              <a:latin typeface="Agrandir Grand Heavy" panose="00000907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B6DD9-7414-6725-7995-462F63736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92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  <a:t>for Gunshot Detection</a:t>
            </a:r>
            <a:endParaRPr lang="en-IN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F2B716-3917-BA4D-9060-0F9B24E1F5C1}"/>
              </a:ext>
            </a:extLst>
          </p:cNvPr>
          <p:cNvGrpSpPr/>
          <p:nvPr/>
        </p:nvGrpSpPr>
        <p:grpSpPr>
          <a:xfrm>
            <a:off x="8222673" y="1690833"/>
            <a:ext cx="3057237" cy="3057237"/>
            <a:chOff x="8146473" y="1690833"/>
            <a:chExt cx="3057237" cy="30572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6786FA-581E-13E8-2949-DD55189A2A23}"/>
                </a:ext>
              </a:extLst>
            </p:cNvPr>
            <p:cNvGrpSpPr/>
            <p:nvPr/>
          </p:nvGrpSpPr>
          <p:grpSpPr>
            <a:xfrm>
              <a:off x="8146473" y="1690833"/>
              <a:ext cx="3057237" cy="3057237"/>
              <a:chOff x="8146473" y="1690833"/>
              <a:chExt cx="3057237" cy="305723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8B172B9-555E-C097-F50C-27A750A76175}"/>
                  </a:ext>
                </a:extLst>
              </p:cNvPr>
              <p:cNvCxnSpPr>
                <a:cxnSpLocks/>
                <a:stCxn id="6" idx="0"/>
                <a:endCxn id="6" idx="4"/>
              </p:cNvCxnSpPr>
              <p:nvPr/>
            </p:nvCxnSpPr>
            <p:spPr>
              <a:xfrm>
                <a:off x="9675092" y="1690833"/>
                <a:ext cx="0" cy="30572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6407291-270A-C144-F353-672295739148}"/>
                  </a:ext>
                </a:extLst>
              </p:cNvPr>
              <p:cNvCxnSpPr>
                <a:cxnSpLocks/>
                <a:stCxn id="6" idx="6"/>
                <a:endCxn id="6" idx="2"/>
              </p:cNvCxnSpPr>
              <p:nvPr/>
            </p:nvCxnSpPr>
            <p:spPr>
              <a:xfrm flipH="1">
                <a:off x="8146473" y="3219452"/>
                <a:ext cx="305723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1AFE60-D59D-F01F-816C-7247012A5DBA}"/>
                </a:ext>
              </a:extLst>
            </p:cNvPr>
            <p:cNvSpPr/>
            <p:nvPr/>
          </p:nvSpPr>
          <p:spPr>
            <a:xfrm>
              <a:off x="8146473" y="1690833"/>
              <a:ext cx="3057237" cy="305723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54C6046-68F6-8BB2-F3B6-4D1E0E499A5E}"/>
                </a:ext>
              </a:extLst>
            </p:cNvPr>
            <p:cNvSpPr/>
            <p:nvPr/>
          </p:nvSpPr>
          <p:spPr>
            <a:xfrm>
              <a:off x="8358477" y="1902837"/>
              <a:ext cx="2633230" cy="26332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D1A32A-BCB4-6F74-298B-70E5ACEBFB63}"/>
                </a:ext>
              </a:extLst>
            </p:cNvPr>
            <p:cNvSpPr/>
            <p:nvPr/>
          </p:nvSpPr>
          <p:spPr>
            <a:xfrm>
              <a:off x="8552440" y="2096801"/>
              <a:ext cx="2245304" cy="224530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D28EDC9-E5CF-8FC3-9B53-DC4E13315F40}"/>
                </a:ext>
              </a:extLst>
            </p:cNvPr>
            <p:cNvSpPr/>
            <p:nvPr/>
          </p:nvSpPr>
          <p:spPr>
            <a:xfrm>
              <a:off x="8728366" y="2272726"/>
              <a:ext cx="1893452" cy="18934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9F3BBA-D3BD-D11D-49DD-DBB3A9DEC929}"/>
                </a:ext>
              </a:extLst>
            </p:cNvPr>
            <p:cNvSpPr/>
            <p:nvPr/>
          </p:nvSpPr>
          <p:spPr>
            <a:xfrm>
              <a:off x="8903421" y="2447782"/>
              <a:ext cx="1543342" cy="15433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C9BC6B-65C4-B1C8-2254-111578887625}"/>
                </a:ext>
              </a:extLst>
            </p:cNvPr>
            <p:cNvSpPr/>
            <p:nvPr/>
          </p:nvSpPr>
          <p:spPr>
            <a:xfrm>
              <a:off x="9108359" y="2652720"/>
              <a:ext cx="1133466" cy="11334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E59032-5350-5610-82ED-F946762AB990}"/>
                </a:ext>
              </a:extLst>
            </p:cNvPr>
            <p:cNvSpPr/>
            <p:nvPr/>
          </p:nvSpPr>
          <p:spPr>
            <a:xfrm>
              <a:off x="9291784" y="2836144"/>
              <a:ext cx="766616" cy="76661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4FDA58-8E1A-A423-9017-88DF6420FC80}"/>
                </a:ext>
              </a:extLst>
            </p:cNvPr>
            <p:cNvSpPr/>
            <p:nvPr/>
          </p:nvSpPr>
          <p:spPr>
            <a:xfrm>
              <a:off x="9472035" y="3016396"/>
              <a:ext cx="406112" cy="40611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C6157DE3-6658-3D8E-D7A3-67146FA1F7EE}"/>
              </a:ext>
            </a:extLst>
          </p:cNvPr>
          <p:cNvSpPr/>
          <p:nvPr/>
        </p:nvSpPr>
        <p:spPr>
          <a:xfrm>
            <a:off x="9672782" y="3143176"/>
            <a:ext cx="157018" cy="157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654CE55-826B-3522-B7EA-8605D9F74BFC}"/>
              </a:ext>
            </a:extLst>
          </p:cNvPr>
          <p:cNvSpPr txBox="1">
            <a:spLocks/>
          </p:cNvSpPr>
          <p:nvPr/>
        </p:nvSpPr>
        <p:spPr>
          <a:xfrm>
            <a:off x="607292" y="5659437"/>
            <a:ext cx="2403894" cy="68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grandir" panose="00000500000000000000" pitchFamily="50" charset="0"/>
              </a:rPr>
              <a:t>Arya Kashikar	 - 22070521036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  <a:latin typeface="Agrandir" panose="00000500000000000000" pitchFamily="50" charset="0"/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grandir" panose="00000500000000000000" pitchFamily="50" charset="0"/>
              </a:rPr>
              <a:t>Aditya Joshi	 - 22070521016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  <a:latin typeface="Agrandir" panose="00000500000000000000" pitchFamily="50" charset="0"/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grandir" panose="00000500000000000000" pitchFamily="50" charset="0"/>
              </a:rPr>
              <a:t>Anvesh Khode - 22070521021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Agrandir" panose="00000500000000000000" pitchFamily="50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93C5C4B-79E4-ACB9-B023-C24110245082}"/>
              </a:ext>
            </a:extLst>
          </p:cNvPr>
          <p:cNvSpPr txBox="1">
            <a:spLocks/>
          </p:cNvSpPr>
          <p:nvPr/>
        </p:nvSpPr>
        <p:spPr>
          <a:xfrm>
            <a:off x="607292" y="451643"/>
            <a:ext cx="1171609" cy="670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Agrandir" panose="00000500000000000000" pitchFamily="50" charset="0"/>
              </a:rPr>
              <a:t>27-02-25</a:t>
            </a:r>
            <a:br>
              <a:rPr lang="en-IN" sz="1100" dirty="0">
                <a:solidFill>
                  <a:schemeClr val="bg1">
                    <a:lumMod val="50000"/>
                  </a:schemeClr>
                </a:solidFill>
                <a:latin typeface="Agrandir" panose="00000500000000000000" pitchFamily="50" charset="0"/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grandir" panose="00000500000000000000" pitchFamily="50" charset="0"/>
              </a:rPr>
              <a:t>SIT Nagpur</a:t>
            </a:r>
            <a:br>
              <a:rPr lang="en-IN" sz="1100" dirty="0">
                <a:solidFill>
                  <a:schemeClr val="bg1">
                    <a:lumMod val="50000"/>
                  </a:schemeClr>
                </a:solidFill>
                <a:latin typeface="Agrandir" panose="00000500000000000000" pitchFamily="50" charset="0"/>
              </a:rPr>
            </a:br>
            <a:endParaRPr lang="en-US" sz="1100" dirty="0">
              <a:solidFill>
                <a:schemeClr val="bg1">
                  <a:lumMod val="50000"/>
                </a:schemeClr>
              </a:solidFill>
              <a:latin typeface="Agrandi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9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4000">
              <a:schemeClr val="tx1">
                <a:lumMod val="97000"/>
              </a:schemeClr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FBC2-5E78-6AB3-7CA9-AD4183C0F6D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Agrandir" panose="00000500000000000000" pitchFamily="50" charset="0"/>
              </a:rPr>
              <a:t>Current Progress</a:t>
            </a:r>
            <a:endParaRPr lang="en-IN" u="sng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714C-491F-1054-0A61-EAA2D8CA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93617"/>
            <a:ext cx="7569201" cy="1760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What We Have Done So Far:-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✅ Collected and processed a synthetic dataset</a:t>
            </a:r>
            <a:b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✅ Implemented TDOA &amp; DOA formula-based approaches</a:t>
            </a:r>
            <a:b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✅ Trained </a:t>
            </a:r>
            <a:r>
              <a:rPr lang="en-US" sz="1800" dirty="0" err="1">
                <a:solidFill>
                  <a:schemeClr val="bg1"/>
                </a:solidFill>
                <a:latin typeface="Agrandir" panose="00000500000000000000" pitchFamily="50" charset="0"/>
              </a:rPr>
              <a:t>XGBoost</a:t>
            </a: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Agrandir" panose="00000500000000000000" pitchFamily="50" charset="0"/>
              </a:rPr>
              <a:t>RandomForest</a:t>
            </a: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, and </a:t>
            </a:r>
            <a:r>
              <a:rPr lang="en-US" sz="1800" dirty="0" err="1">
                <a:solidFill>
                  <a:schemeClr val="bg1"/>
                </a:solidFill>
                <a:latin typeface="Agrandir" panose="00000500000000000000" pitchFamily="50" charset="0"/>
              </a:rPr>
              <a:t>MLPRegressor</a:t>
            </a: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 models</a:t>
            </a:r>
            <a:b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✅ Evaluated initial accuracy of both methods.</a:t>
            </a:r>
            <a:b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✅ Implemented Latitude and Longitude Geolocations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DC276-2C9D-B1BE-4C21-F20BEE3E53E7}"/>
              </a:ext>
            </a:extLst>
          </p:cNvPr>
          <p:cNvSpPr txBox="1"/>
          <p:nvPr/>
        </p:nvSpPr>
        <p:spPr>
          <a:xfrm>
            <a:off x="838199" y="4284134"/>
            <a:ext cx="105156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  <a:t>Comparing both approaches in our models, we observe that: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⚠️ </a:t>
            </a:r>
            <a:r>
              <a:rPr lang="en-US" sz="1600" u="sng" dirty="0">
                <a:solidFill>
                  <a:schemeClr val="bg1"/>
                </a:solidFill>
                <a:latin typeface="Agrandir" panose="00000500000000000000" pitchFamily="50" charset="0"/>
              </a:rPr>
              <a:t>Formula-based</a:t>
            </a: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 methods are precise in ideal conditions, but they struggle with noise, which is present in</a:t>
            </a: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      many scenarios.</a:t>
            </a: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✅ </a:t>
            </a:r>
            <a:r>
              <a:rPr lang="en-US" sz="1600" u="sng" dirty="0">
                <a:solidFill>
                  <a:schemeClr val="bg1"/>
                </a:solidFill>
                <a:latin typeface="Agrandir" panose="00000500000000000000" pitchFamily="50" charset="0"/>
              </a:rPr>
              <a:t>ML models</a:t>
            </a: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 adapt better to complex environments but require a large dataset to train, which is hard to</a:t>
            </a: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      find.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7468D-0B81-1C63-0324-C226438521BA}"/>
              </a:ext>
            </a:extLst>
          </p:cNvPr>
          <p:cNvSpPr txBox="1"/>
          <p:nvPr/>
        </p:nvSpPr>
        <p:spPr>
          <a:xfrm>
            <a:off x="-10515600" y="2828836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⌛ Identify</a:t>
            </a:r>
            <a: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  <a:t> a dataset suitable for training the model at scale.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⌛ </a:t>
            </a:r>
            <a:r>
              <a:rPr lang="en-US" sz="1800" u="sng" dirty="0">
                <a:solidFill>
                  <a:schemeClr val="bg1"/>
                </a:solidFill>
                <a:latin typeface="Agrandir" panose="00000500000000000000" pitchFamily="50" charset="0"/>
              </a:rPr>
              <a:t>Implement CRNN model and test accuracy.</a:t>
            </a:r>
            <a:b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⌛</a:t>
            </a:r>
            <a: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  <a:t> Improve ML model accuracy with data augmentation.</a:t>
            </a:r>
            <a:b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⌛</a:t>
            </a:r>
            <a: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  <a:t> Test with real-world recordings instead of synthetic data.</a:t>
            </a:r>
            <a:endParaRPr lang="en-US" sz="1400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29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4000">
              <a:schemeClr val="tx1">
                <a:lumMod val="97000"/>
              </a:schemeClr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FBC2-5E78-6AB3-7CA9-AD4183C0F6D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  <a:latin typeface="Agrandir" panose="00000500000000000000" pitchFamily="50" charset="0"/>
              </a:rPr>
              <a:t>Next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BC365-4696-78CD-B508-B04BE22D1938}"/>
              </a:ext>
            </a:extLst>
          </p:cNvPr>
          <p:cNvSpPr txBox="1"/>
          <p:nvPr/>
        </p:nvSpPr>
        <p:spPr>
          <a:xfrm>
            <a:off x="838199" y="2828836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⌛ </a:t>
            </a:r>
            <a:r>
              <a:rPr lang="en-US" sz="1800" u="sng" dirty="0">
                <a:solidFill>
                  <a:schemeClr val="bg1"/>
                </a:solidFill>
                <a:latin typeface="Agrandir" panose="00000500000000000000" pitchFamily="50" charset="0"/>
              </a:rPr>
              <a:t>Implement CRNN and hybrid models and test their accuracy.</a:t>
            </a:r>
            <a:b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⌛</a:t>
            </a:r>
            <a: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  <a:t> Improve ML model accuracy with data augmentation.</a:t>
            </a:r>
            <a:b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⌛</a:t>
            </a:r>
            <a: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  <a:t> Test with real-world recordings instead of synthetic data.</a:t>
            </a:r>
            <a:endParaRPr lang="en-US" sz="1400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40B713-7F82-751E-E173-DBB79E1AD564}"/>
              </a:ext>
            </a:extLst>
          </p:cNvPr>
          <p:cNvSpPr txBox="1">
            <a:spLocks/>
          </p:cNvSpPr>
          <p:nvPr/>
        </p:nvSpPr>
        <p:spPr>
          <a:xfrm>
            <a:off x="838200" y="6858000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u="sng">
                <a:solidFill>
                  <a:schemeClr val="bg1"/>
                </a:solidFill>
                <a:latin typeface="Agrandir Grand Heavy" panose="00000907000000000000" pitchFamily="50" charset="0"/>
              </a:rPr>
              <a:t>Thank You</a:t>
            </a:r>
            <a:endParaRPr lang="en-US" sz="7200" u="sng" dirty="0">
              <a:solidFill>
                <a:schemeClr val="bg1"/>
              </a:solidFill>
              <a:latin typeface="Agrandir Grand Heavy" panose="00000907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8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4000">
              <a:schemeClr val="tx1">
                <a:lumMod val="97000"/>
              </a:schemeClr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FBC2-5E78-6AB3-7CA9-AD4183C0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u="sng" dirty="0">
                <a:solidFill>
                  <a:schemeClr val="bg1"/>
                </a:solidFill>
                <a:latin typeface="Agrandir Grand Heavy" panose="00000907000000000000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5048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4000">
              <a:schemeClr val="tx1">
                <a:lumMod val="97000"/>
              </a:schemeClr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FBC2-5E78-6AB3-7CA9-AD4183C0F6D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Agrandir" panose="00000500000000000000" pitchFamily="50" charset="0"/>
              </a:rPr>
              <a:t>Problem Statements</a:t>
            </a:r>
            <a:endParaRPr lang="en-IN" u="sng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714C-491F-1054-0A61-EAA2D8CA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203663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chemeClr val="bg1"/>
                </a:solidFill>
                <a:latin typeface="Agrandir" panose="00000500000000000000" pitchFamily="50" charset="0"/>
              </a:rPr>
              <a:t>Distance</a:t>
            </a: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: Identifying the distance of a gunshot from multiple microphone arrays.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Agrandir" panose="00000500000000000000" pitchFamily="50" charset="0"/>
            </a:endParaRPr>
          </a:p>
          <a:p>
            <a:pPr marL="0" indent="0">
              <a:buNone/>
            </a:pPr>
            <a:r>
              <a:rPr lang="en-US" sz="1600" u="sng" dirty="0">
                <a:solidFill>
                  <a:schemeClr val="bg1"/>
                </a:solidFill>
                <a:latin typeface="Agrandir" panose="00000500000000000000" pitchFamily="50" charset="0"/>
              </a:rPr>
              <a:t>Direction</a:t>
            </a: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: Determining the direction of the gunshot using Time Difference of Arrival (TDOA) and Direction of Arrival (DOA) techniques.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Agrandir" panose="00000500000000000000" pitchFamily="50" charset="0"/>
            </a:endParaRPr>
          </a:p>
          <a:p>
            <a:pPr marL="0" indent="0">
              <a:buNone/>
            </a:pPr>
            <a:r>
              <a:rPr lang="en-US" sz="1600" u="sng" dirty="0">
                <a:solidFill>
                  <a:schemeClr val="bg1"/>
                </a:solidFill>
                <a:latin typeface="Agrandir" panose="00000500000000000000" pitchFamily="50" charset="0"/>
              </a:rPr>
              <a:t>Optimization</a:t>
            </a: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: Enhancing accuracy in urban environments with noise and reflections.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Agrandir" panose="00000500000000000000" pitchFamily="50" charset="0"/>
            </a:endParaRPr>
          </a:p>
          <a:p>
            <a:pPr marL="0" indent="0">
              <a:buNone/>
            </a:pPr>
            <a:r>
              <a:rPr lang="en-US" sz="1600" u="sng" dirty="0">
                <a:solidFill>
                  <a:schemeClr val="bg1"/>
                </a:solidFill>
                <a:latin typeface="Agrandir" panose="00000500000000000000" pitchFamily="50" charset="0"/>
              </a:rPr>
              <a:t>Real-time Applications</a:t>
            </a: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: Implementing real-time localization for immediate response applications.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1EBD471-1019-5197-956C-17340BACADE8}"/>
              </a:ext>
            </a:extLst>
          </p:cNvPr>
          <p:cNvGrpSpPr/>
          <p:nvPr/>
        </p:nvGrpSpPr>
        <p:grpSpPr>
          <a:xfrm>
            <a:off x="8146473" y="1690833"/>
            <a:ext cx="3057237" cy="3057237"/>
            <a:chOff x="8146473" y="1690833"/>
            <a:chExt cx="3057237" cy="305723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D2D9DA6-305C-FD0D-2BD0-8D81E61709B4}"/>
                </a:ext>
              </a:extLst>
            </p:cNvPr>
            <p:cNvGrpSpPr/>
            <p:nvPr/>
          </p:nvGrpSpPr>
          <p:grpSpPr>
            <a:xfrm>
              <a:off x="8146473" y="1690833"/>
              <a:ext cx="3057237" cy="3057237"/>
              <a:chOff x="8146473" y="1690833"/>
              <a:chExt cx="3057237" cy="3057237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49A5B18-92FC-614E-0018-9C79D2B84F15}"/>
                  </a:ext>
                </a:extLst>
              </p:cNvPr>
              <p:cNvCxnSpPr>
                <a:cxnSpLocks/>
                <a:stCxn id="4" idx="0"/>
                <a:endCxn id="4" idx="4"/>
              </p:cNvCxnSpPr>
              <p:nvPr/>
            </p:nvCxnSpPr>
            <p:spPr>
              <a:xfrm>
                <a:off x="9675092" y="1690833"/>
                <a:ext cx="0" cy="30572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04A6D63-9833-BD86-E353-92BC7A52FAB6}"/>
                  </a:ext>
                </a:extLst>
              </p:cNvPr>
              <p:cNvCxnSpPr>
                <a:cxnSpLocks/>
                <a:stCxn id="4" idx="6"/>
                <a:endCxn id="4" idx="2"/>
              </p:cNvCxnSpPr>
              <p:nvPr/>
            </p:nvCxnSpPr>
            <p:spPr>
              <a:xfrm flipH="1">
                <a:off x="8146473" y="3219452"/>
                <a:ext cx="305723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35B0F10-DDD1-9573-3185-B6103129AD80}"/>
                </a:ext>
              </a:extLst>
            </p:cNvPr>
            <p:cNvSpPr/>
            <p:nvPr/>
          </p:nvSpPr>
          <p:spPr>
            <a:xfrm>
              <a:off x="8146473" y="1690833"/>
              <a:ext cx="3057237" cy="305723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7D6CA0-9E5C-EA63-EA1C-2F7F23EDD0AC}"/>
                </a:ext>
              </a:extLst>
            </p:cNvPr>
            <p:cNvSpPr/>
            <p:nvPr/>
          </p:nvSpPr>
          <p:spPr>
            <a:xfrm>
              <a:off x="8358477" y="1902837"/>
              <a:ext cx="2633230" cy="26332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4D9FF21-6047-8ABB-2E8F-C4343BA4C938}"/>
                </a:ext>
              </a:extLst>
            </p:cNvPr>
            <p:cNvSpPr/>
            <p:nvPr/>
          </p:nvSpPr>
          <p:spPr>
            <a:xfrm>
              <a:off x="8552440" y="2096801"/>
              <a:ext cx="2245304" cy="224530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F51BF2-C2C1-3EA2-FAA0-31E73CF4A56F}"/>
                </a:ext>
              </a:extLst>
            </p:cNvPr>
            <p:cNvSpPr/>
            <p:nvPr/>
          </p:nvSpPr>
          <p:spPr>
            <a:xfrm>
              <a:off x="8728366" y="2272726"/>
              <a:ext cx="1893452" cy="18934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12E1F5-CB36-316B-333B-5D8F78FD5C75}"/>
                </a:ext>
              </a:extLst>
            </p:cNvPr>
            <p:cNvSpPr/>
            <p:nvPr/>
          </p:nvSpPr>
          <p:spPr>
            <a:xfrm>
              <a:off x="8903421" y="2447782"/>
              <a:ext cx="1543342" cy="15433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A6DCC7-16B2-712A-600A-CB83483C783E}"/>
                </a:ext>
              </a:extLst>
            </p:cNvPr>
            <p:cNvSpPr/>
            <p:nvPr/>
          </p:nvSpPr>
          <p:spPr>
            <a:xfrm>
              <a:off x="9108359" y="2652720"/>
              <a:ext cx="1133466" cy="11334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882F04-5062-F0D1-CDC3-61562F97F60F}"/>
                </a:ext>
              </a:extLst>
            </p:cNvPr>
            <p:cNvSpPr/>
            <p:nvPr/>
          </p:nvSpPr>
          <p:spPr>
            <a:xfrm>
              <a:off x="9291784" y="2836144"/>
              <a:ext cx="766616" cy="76661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F7290F-351C-0995-23F9-0EC450F1E0EB}"/>
                </a:ext>
              </a:extLst>
            </p:cNvPr>
            <p:cNvSpPr/>
            <p:nvPr/>
          </p:nvSpPr>
          <p:spPr>
            <a:xfrm>
              <a:off x="9472035" y="3016396"/>
              <a:ext cx="406112" cy="40611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9004F2CB-2AFB-323C-00EE-F5737E9892FF}"/>
              </a:ext>
            </a:extLst>
          </p:cNvPr>
          <p:cNvSpPr/>
          <p:nvPr/>
        </p:nvSpPr>
        <p:spPr>
          <a:xfrm>
            <a:off x="8300784" y="2313492"/>
            <a:ext cx="679238" cy="679238"/>
          </a:xfrm>
          <a:prstGeom prst="ellipse">
            <a:avLst/>
          </a:prstGeom>
          <a:solidFill>
            <a:srgbClr val="FFC000">
              <a:alpha val="40000"/>
            </a:srgbClr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207819-4B17-C378-849E-1FD6C817B4C1}"/>
              </a:ext>
            </a:extLst>
          </p:cNvPr>
          <p:cNvSpPr/>
          <p:nvPr/>
        </p:nvSpPr>
        <p:spPr>
          <a:xfrm>
            <a:off x="9596582" y="3143176"/>
            <a:ext cx="157018" cy="157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08AFFE7-3D04-7964-DFB5-01D3584984CE}"/>
              </a:ext>
            </a:extLst>
          </p:cNvPr>
          <p:cNvSpPr/>
          <p:nvPr/>
        </p:nvSpPr>
        <p:spPr>
          <a:xfrm rot="12866632">
            <a:off x="8636950" y="2185292"/>
            <a:ext cx="303697" cy="520541"/>
          </a:xfrm>
          <a:prstGeom prst="triangle">
            <a:avLst/>
          </a:prstGeom>
          <a:solidFill>
            <a:srgbClr val="FF0000">
              <a:alpha val="0"/>
            </a:srgbClr>
          </a:solidFill>
          <a:ln>
            <a:solidFill>
              <a:srgbClr val="C00000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364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4000">
              <a:schemeClr val="tx1">
                <a:lumMod val="97000"/>
              </a:schemeClr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AE79AE-CA54-1CC9-2406-EF5C7EFA0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01C4-5836-619A-4D79-AD47DF24C3A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Agrandir" panose="00000500000000000000" pitchFamily="50" charset="0"/>
              </a:rPr>
              <a:t>Current Study</a:t>
            </a:r>
            <a:endParaRPr lang="en-IN" u="sng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8D7C6-2224-C601-B3BA-990CD894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203663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⚠️ Identify a proper dataset</a:t>
            </a: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✅ Identify the distance and direction of a gunshot</a:t>
            </a: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✅ Used two different approaches to solve the problem:</a:t>
            </a: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I] Formula-Based Approach:</a:t>
            </a: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	TDOA &amp; DOA</a:t>
            </a: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II] Machine Learning-Based Approach –</a:t>
            </a: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	1. </a:t>
            </a:r>
            <a:r>
              <a:rPr lang="en-US" sz="1600" dirty="0" err="1">
                <a:solidFill>
                  <a:schemeClr val="bg1"/>
                </a:solidFill>
                <a:latin typeface="Agrandir" panose="00000500000000000000" pitchFamily="50" charset="0"/>
              </a:rPr>
              <a:t>XGBoost</a:t>
            </a: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	2. </a:t>
            </a:r>
            <a:r>
              <a:rPr lang="en-US" sz="1600" dirty="0" err="1">
                <a:solidFill>
                  <a:schemeClr val="bg1"/>
                </a:solidFill>
                <a:latin typeface="Agrandir" panose="00000500000000000000" pitchFamily="50" charset="0"/>
              </a:rPr>
              <a:t>RandomForest</a:t>
            </a: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	3. MLP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✅ Started working on the research paper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0077AF-6220-1C9B-37E9-35AFE8D0919F}"/>
              </a:ext>
            </a:extLst>
          </p:cNvPr>
          <p:cNvGrpSpPr/>
          <p:nvPr/>
        </p:nvGrpSpPr>
        <p:grpSpPr>
          <a:xfrm>
            <a:off x="8146473" y="1690833"/>
            <a:ext cx="3057237" cy="3057237"/>
            <a:chOff x="8146473" y="1690833"/>
            <a:chExt cx="3057237" cy="305723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CE645F8-C633-84B4-D095-13623B5D48D3}"/>
                </a:ext>
              </a:extLst>
            </p:cNvPr>
            <p:cNvGrpSpPr/>
            <p:nvPr/>
          </p:nvGrpSpPr>
          <p:grpSpPr>
            <a:xfrm>
              <a:off x="8146473" y="1690833"/>
              <a:ext cx="3057237" cy="3057237"/>
              <a:chOff x="8146473" y="1690833"/>
              <a:chExt cx="3057237" cy="3057237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124A074-BD21-0B0A-5E96-5C36D1282C67}"/>
                  </a:ext>
                </a:extLst>
              </p:cNvPr>
              <p:cNvCxnSpPr>
                <a:cxnSpLocks/>
                <a:stCxn id="4" idx="0"/>
                <a:endCxn id="4" idx="4"/>
              </p:cNvCxnSpPr>
              <p:nvPr/>
            </p:nvCxnSpPr>
            <p:spPr>
              <a:xfrm>
                <a:off x="9675092" y="1690833"/>
                <a:ext cx="0" cy="30572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1014E53-9355-7D59-5510-8ADBED48ACE9}"/>
                  </a:ext>
                </a:extLst>
              </p:cNvPr>
              <p:cNvCxnSpPr>
                <a:cxnSpLocks/>
                <a:stCxn id="4" idx="6"/>
                <a:endCxn id="4" idx="2"/>
              </p:cNvCxnSpPr>
              <p:nvPr/>
            </p:nvCxnSpPr>
            <p:spPr>
              <a:xfrm flipH="1">
                <a:off x="8146473" y="3219452"/>
                <a:ext cx="305723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3D5C3A3-BE38-A898-1724-B92B9E05AD12}"/>
                </a:ext>
              </a:extLst>
            </p:cNvPr>
            <p:cNvSpPr/>
            <p:nvPr/>
          </p:nvSpPr>
          <p:spPr>
            <a:xfrm>
              <a:off x="8146473" y="1690833"/>
              <a:ext cx="3057237" cy="305723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D9A258-D7E9-12CB-0D6F-3E8212E12A1F}"/>
                </a:ext>
              </a:extLst>
            </p:cNvPr>
            <p:cNvSpPr/>
            <p:nvPr/>
          </p:nvSpPr>
          <p:spPr>
            <a:xfrm>
              <a:off x="8358477" y="1902837"/>
              <a:ext cx="2633230" cy="26332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73089B-205E-0289-0545-8A8365CBDA40}"/>
                </a:ext>
              </a:extLst>
            </p:cNvPr>
            <p:cNvSpPr/>
            <p:nvPr/>
          </p:nvSpPr>
          <p:spPr>
            <a:xfrm>
              <a:off x="8552440" y="2096801"/>
              <a:ext cx="2245304" cy="224530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817D26-5EF7-A039-8D70-541578A77D3E}"/>
                </a:ext>
              </a:extLst>
            </p:cNvPr>
            <p:cNvSpPr/>
            <p:nvPr/>
          </p:nvSpPr>
          <p:spPr>
            <a:xfrm>
              <a:off x="8728366" y="2272726"/>
              <a:ext cx="1893452" cy="18934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C23407-2DAB-4DFC-1147-51481D452848}"/>
                </a:ext>
              </a:extLst>
            </p:cNvPr>
            <p:cNvSpPr/>
            <p:nvPr/>
          </p:nvSpPr>
          <p:spPr>
            <a:xfrm>
              <a:off x="8903421" y="2447782"/>
              <a:ext cx="1543342" cy="15433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E73E4C-7085-C4C7-91B9-2314CA6505B9}"/>
                </a:ext>
              </a:extLst>
            </p:cNvPr>
            <p:cNvSpPr/>
            <p:nvPr/>
          </p:nvSpPr>
          <p:spPr>
            <a:xfrm>
              <a:off x="9108359" y="2652720"/>
              <a:ext cx="1133466" cy="11334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618F88-B823-95A2-AE2F-FA502110E53F}"/>
                </a:ext>
              </a:extLst>
            </p:cNvPr>
            <p:cNvSpPr/>
            <p:nvPr/>
          </p:nvSpPr>
          <p:spPr>
            <a:xfrm>
              <a:off x="9291784" y="2836144"/>
              <a:ext cx="766616" cy="76661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6EA1C9-FF95-D4A5-A43D-FAFE0FFF42ED}"/>
                </a:ext>
              </a:extLst>
            </p:cNvPr>
            <p:cNvSpPr/>
            <p:nvPr/>
          </p:nvSpPr>
          <p:spPr>
            <a:xfrm>
              <a:off x="9472035" y="3016396"/>
              <a:ext cx="406112" cy="40611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0EDAF4F7-825F-85B0-0812-ADD3D16AE93B}"/>
              </a:ext>
            </a:extLst>
          </p:cNvPr>
          <p:cNvSpPr/>
          <p:nvPr/>
        </p:nvSpPr>
        <p:spPr>
          <a:xfrm>
            <a:off x="8300784" y="2313492"/>
            <a:ext cx="679238" cy="679238"/>
          </a:xfrm>
          <a:prstGeom prst="ellipse">
            <a:avLst/>
          </a:prstGeom>
          <a:solidFill>
            <a:srgbClr val="FFC000">
              <a:alpha val="40000"/>
            </a:srgbClr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BDE344-1988-F9FC-A545-A7C10C967B64}"/>
              </a:ext>
            </a:extLst>
          </p:cNvPr>
          <p:cNvSpPr/>
          <p:nvPr/>
        </p:nvSpPr>
        <p:spPr>
          <a:xfrm>
            <a:off x="9596582" y="3143176"/>
            <a:ext cx="157018" cy="157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435801D-F4EA-CA23-5F9B-F36158D446AF}"/>
              </a:ext>
            </a:extLst>
          </p:cNvPr>
          <p:cNvSpPr/>
          <p:nvPr/>
        </p:nvSpPr>
        <p:spPr>
          <a:xfrm rot="12866632">
            <a:off x="8636950" y="2185292"/>
            <a:ext cx="303697" cy="520541"/>
          </a:xfrm>
          <a:prstGeom prst="triangle">
            <a:avLst/>
          </a:prstGeom>
          <a:solidFill>
            <a:srgbClr val="FF0000">
              <a:alpha val="0"/>
            </a:srgbClr>
          </a:solidFill>
          <a:ln>
            <a:solidFill>
              <a:srgbClr val="C00000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594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4000">
              <a:schemeClr val="tx1">
                <a:lumMod val="97000"/>
              </a:schemeClr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FBC2-5E78-6AB3-7CA9-AD4183C0F6D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Agrandir" panose="00000500000000000000" pitchFamily="50" charset="0"/>
              </a:rPr>
              <a:t>What will we determine?</a:t>
            </a:r>
            <a:endParaRPr lang="en-IN" u="sng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714C-491F-1054-0A61-EAA2D8CA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119" y="2908486"/>
            <a:ext cx="3132825" cy="414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>
                <a:solidFill>
                  <a:schemeClr val="bg1"/>
                </a:solidFill>
                <a:latin typeface="Agrandir" panose="00000500000000000000" pitchFamily="50" charset="0"/>
              </a:rPr>
              <a:t>Distance from Shooter</a:t>
            </a:r>
            <a:endParaRPr lang="en-IN" sz="2000" u="sng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1EBD471-1019-5197-956C-17340BACADE8}"/>
              </a:ext>
            </a:extLst>
          </p:cNvPr>
          <p:cNvGrpSpPr/>
          <p:nvPr/>
        </p:nvGrpSpPr>
        <p:grpSpPr>
          <a:xfrm>
            <a:off x="12346998" y="1690833"/>
            <a:ext cx="3057237" cy="3057237"/>
            <a:chOff x="8146473" y="1690833"/>
            <a:chExt cx="3057237" cy="305723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D2D9DA6-305C-FD0D-2BD0-8D81E61709B4}"/>
                </a:ext>
              </a:extLst>
            </p:cNvPr>
            <p:cNvGrpSpPr/>
            <p:nvPr/>
          </p:nvGrpSpPr>
          <p:grpSpPr>
            <a:xfrm>
              <a:off x="8146473" y="1690833"/>
              <a:ext cx="3057237" cy="3057237"/>
              <a:chOff x="8146473" y="1690833"/>
              <a:chExt cx="3057237" cy="3057237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49A5B18-92FC-614E-0018-9C79D2B84F15}"/>
                  </a:ext>
                </a:extLst>
              </p:cNvPr>
              <p:cNvCxnSpPr>
                <a:cxnSpLocks/>
                <a:stCxn id="4" idx="0"/>
                <a:endCxn id="4" idx="4"/>
              </p:cNvCxnSpPr>
              <p:nvPr/>
            </p:nvCxnSpPr>
            <p:spPr>
              <a:xfrm>
                <a:off x="9675092" y="1690833"/>
                <a:ext cx="0" cy="30572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04A6D63-9833-BD86-E353-92BC7A52FAB6}"/>
                  </a:ext>
                </a:extLst>
              </p:cNvPr>
              <p:cNvCxnSpPr>
                <a:cxnSpLocks/>
                <a:stCxn id="4" idx="6"/>
                <a:endCxn id="4" idx="2"/>
              </p:cNvCxnSpPr>
              <p:nvPr/>
            </p:nvCxnSpPr>
            <p:spPr>
              <a:xfrm flipH="1">
                <a:off x="8146473" y="3219452"/>
                <a:ext cx="305723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35B0F10-DDD1-9573-3185-B6103129AD80}"/>
                </a:ext>
              </a:extLst>
            </p:cNvPr>
            <p:cNvSpPr/>
            <p:nvPr/>
          </p:nvSpPr>
          <p:spPr>
            <a:xfrm>
              <a:off x="8146473" y="1690833"/>
              <a:ext cx="3057237" cy="305723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7D6CA0-9E5C-EA63-EA1C-2F7F23EDD0AC}"/>
                </a:ext>
              </a:extLst>
            </p:cNvPr>
            <p:cNvSpPr/>
            <p:nvPr/>
          </p:nvSpPr>
          <p:spPr>
            <a:xfrm>
              <a:off x="8358477" y="1902837"/>
              <a:ext cx="2633230" cy="26332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4D9FF21-6047-8ABB-2E8F-C4343BA4C938}"/>
                </a:ext>
              </a:extLst>
            </p:cNvPr>
            <p:cNvSpPr/>
            <p:nvPr/>
          </p:nvSpPr>
          <p:spPr>
            <a:xfrm>
              <a:off x="8552440" y="2096801"/>
              <a:ext cx="2245304" cy="224530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F51BF2-C2C1-3EA2-FAA0-31E73CF4A56F}"/>
                </a:ext>
              </a:extLst>
            </p:cNvPr>
            <p:cNvSpPr/>
            <p:nvPr/>
          </p:nvSpPr>
          <p:spPr>
            <a:xfrm>
              <a:off x="8728366" y="2272726"/>
              <a:ext cx="1893452" cy="18934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12E1F5-CB36-316B-333B-5D8F78FD5C75}"/>
                </a:ext>
              </a:extLst>
            </p:cNvPr>
            <p:cNvSpPr/>
            <p:nvPr/>
          </p:nvSpPr>
          <p:spPr>
            <a:xfrm>
              <a:off x="8903421" y="2447782"/>
              <a:ext cx="1543342" cy="15433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A6DCC7-16B2-712A-600A-CB83483C783E}"/>
                </a:ext>
              </a:extLst>
            </p:cNvPr>
            <p:cNvSpPr/>
            <p:nvPr/>
          </p:nvSpPr>
          <p:spPr>
            <a:xfrm>
              <a:off x="9108359" y="2652720"/>
              <a:ext cx="1133466" cy="11334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882F04-5062-F0D1-CDC3-61562F97F60F}"/>
                </a:ext>
              </a:extLst>
            </p:cNvPr>
            <p:cNvSpPr/>
            <p:nvPr/>
          </p:nvSpPr>
          <p:spPr>
            <a:xfrm>
              <a:off x="9291784" y="2836144"/>
              <a:ext cx="766616" cy="76661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F7290F-351C-0995-23F9-0EC450F1E0EB}"/>
                </a:ext>
              </a:extLst>
            </p:cNvPr>
            <p:cNvSpPr/>
            <p:nvPr/>
          </p:nvSpPr>
          <p:spPr>
            <a:xfrm>
              <a:off x="9472035" y="3016396"/>
              <a:ext cx="406112" cy="40611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1E9764-BE3B-E241-40E1-F14C9A198DA9}"/>
              </a:ext>
            </a:extLst>
          </p:cNvPr>
          <p:cNvCxnSpPr>
            <a:cxnSpLocks/>
          </p:cNvCxnSpPr>
          <p:nvPr/>
        </p:nvCxnSpPr>
        <p:spPr>
          <a:xfrm flipH="1">
            <a:off x="8991929" y="2272726"/>
            <a:ext cx="1279206" cy="7217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004F2CB-2AFB-323C-00EE-F5737E9892FF}"/>
              </a:ext>
            </a:extLst>
          </p:cNvPr>
          <p:cNvSpPr/>
          <p:nvPr/>
        </p:nvSpPr>
        <p:spPr>
          <a:xfrm>
            <a:off x="2220494" y="2042399"/>
            <a:ext cx="484606" cy="484606"/>
          </a:xfrm>
          <a:prstGeom prst="ellipse">
            <a:avLst/>
          </a:prstGeom>
          <a:solidFill>
            <a:srgbClr val="FFC000">
              <a:alpha val="40000"/>
            </a:srgbClr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207819-4B17-C378-849E-1FD6C817B4C1}"/>
              </a:ext>
            </a:extLst>
          </p:cNvPr>
          <p:cNvSpPr/>
          <p:nvPr/>
        </p:nvSpPr>
        <p:spPr>
          <a:xfrm>
            <a:off x="13793351" y="3143176"/>
            <a:ext cx="157018" cy="157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6059B94-0323-C6C3-3181-7C5785A479AA}"/>
              </a:ext>
            </a:extLst>
          </p:cNvPr>
          <p:cNvSpPr/>
          <p:nvPr/>
        </p:nvSpPr>
        <p:spPr>
          <a:xfrm rot="16200000">
            <a:off x="6127754" y="2024432"/>
            <a:ext cx="303697" cy="520541"/>
          </a:xfrm>
          <a:prstGeom prst="triangle">
            <a:avLst/>
          </a:prstGeom>
          <a:solidFill>
            <a:srgbClr val="FF0000">
              <a:alpha val="2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74474C3-655C-038B-9EEF-FD2742B30065}"/>
              </a:ext>
            </a:extLst>
          </p:cNvPr>
          <p:cNvSpPr txBox="1">
            <a:spLocks/>
          </p:cNvSpPr>
          <p:nvPr/>
        </p:nvSpPr>
        <p:spPr>
          <a:xfrm>
            <a:off x="5555702" y="2892076"/>
            <a:ext cx="1447800" cy="44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u="sng" dirty="0">
                <a:solidFill>
                  <a:schemeClr val="bg1"/>
                </a:solidFill>
                <a:latin typeface="Agrandir" panose="00000500000000000000" pitchFamily="50" charset="0"/>
              </a:rPr>
              <a:t>Direction</a:t>
            </a:r>
            <a:endParaRPr lang="en-IN" sz="2000" u="sng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48F459A-EEB6-460D-AD2D-2A5C9E3D98DC}"/>
              </a:ext>
            </a:extLst>
          </p:cNvPr>
          <p:cNvSpPr txBox="1">
            <a:spLocks/>
          </p:cNvSpPr>
          <p:nvPr/>
        </p:nvSpPr>
        <p:spPr>
          <a:xfrm>
            <a:off x="1957524" y="2892076"/>
            <a:ext cx="1010547" cy="44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u="sng" dirty="0">
                <a:solidFill>
                  <a:schemeClr val="bg1"/>
                </a:solidFill>
                <a:latin typeface="Agrandir" panose="00000500000000000000" pitchFamily="50" charset="0"/>
              </a:rPr>
              <a:t>Origin</a:t>
            </a:r>
            <a:endParaRPr lang="en-IN" sz="2000" u="sng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631DCF3-4954-3EAC-938B-CF83DE857C2E}"/>
              </a:ext>
            </a:extLst>
          </p:cNvPr>
          <p:cNvSpPr txBox="1">
            <a:spLocks/>
          </p:cNvSpPr>
          <p:nvPr/>
        </p:nvSpPr>
        <p:spPr>
          <a:xfrm>
            <a:off x="1480584" y="3473845"/>
            <a:ext cx="1964426" cy="246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grandir" panose="00000500000000000000" pitchFamily="50" charset="0"/>
              </a:rPr>
              <a:t>We determine the relative position of the origin of the gunshot.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grandir" panose="00000500000000000000" pitchFamily="50" charset="0"/>
              </a:rPr>
              <a:t>This helps us react in a life-or-death situation faster than guessing.</a:t>
            </a:r>
            <a:endParaRPr lang="en-IN" sz="1600" dirty="0">
              <a:solidFill>
                <a:schemeClr val="bg1">
                  <a:lumMod val="85000"/>
                </a:schemeClr>
              </a:solidFill>
              <a:latin typeface="Agrandir" panose="00000500000000000000" pitchFamily="50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008D1BE-B73E-32A1-F602-1C51ACE5A5CD}"/>
              </a:ext>
            </a:extLst>
          </p:cNvPr>
          <p:cNvSpPr txBox="1">
            <a:spLocks/>
          </p:cNvSpPr>
          <p:nvPr/>
        </p:nvSpPr>
        <p:spPr>
          <a:xfrm>
            <a:off x="5296043" y="3473845"/>
            <a:ext cx="1967118" cy="246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grandir" panose="00000500000000000000" pitchFamily="50" charset="0"/>
              </a:rPr>
              <a:t>Understanding where the shots are being directed to, will provide us with key insights about the intents of the attacker(s).</a:t>
            </a:r>
            <a:endParaRPr lang="en-IN" sz="1600" dirty="0">
              <a:solidFill>
                <a:schemeClr val="bg1">
                  <a:lumMod val="85000"/>
                </a:schemeClr>
              </a:solidFill>
              <a:latin typeface="Agrandir" panose="00000500000000000000" pitchFamily="50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A7AF6E3-AD64-64DE-DADE-F391D707BEFC}"/>
              </a:ext>
            </a:extLst>
          </p:cNvPr>
          <p:cNvSpPr txBox="1">
            <a:spLocks/>
          </p:cNvSpPr>
          <p:nvPr/>
        </p:nvSpPr>
        <p:spPr>
          <a:xfrm>
            <a:off x="8647973" y="3473845"/>
            <a:ext cx="1967118" cy="246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grandir" panose="00000500000000000000" pitchFamily="50" charset="0"/>
              </a:rPr>
              <a:t>Maintaining distances from situations like these effectively increases the odds of survival in our favor.</a:t>
            </a:r>
            <a:endParaRPr lang="en-IN" sz="1600" dirty="0">
              <a:solidFill>
                <a:schemeClr val="bg1">
                  <a:lumMod val="85000"/>
                </a:schemeClr>
              </a:solidFill>
              <a:latin typeface="Agrandi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4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4000">
              <a:schemeClr val="tx1">
                <a:lumMod val="97000"/>
              </a:schemeClr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1E84AC-6A54-D44D-AEE8-CAD1F7E2B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37A5-2226-64A7-9EE1-7944EC37BB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Agrandir" panose="00000500000000000000" pitchFamily="50" charset="0"/>
              </a:rPr>
              <a:t>Existing Solutions</a:t>
            </a:r>
            <a:endParaRPr lang="en-IN" u="sng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DD57-0DD2-EA4A-646D-404C062C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2601" cy="401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grandir" panose="00000500000000000000" pitchFamily="50" charset="0"/>
              </a:rPr>
              <a:t>These are some existing solutions which have been used nowadays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3ACFE-FDD6-9C29-69FF-CFA80E978089}"/>
              </a:ext>
            </a:extLst>
          </p:cNvPr>
          <p:cNvSpPr txBox="1"/>
          <p:nvPr/>
        </p:nvSpPr>
        <p:spPr>
          <a:xfrm>
            <a:off x="1138684" y="2562106"/>
            <a:ext cx="44111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  <a:latin typeface="Agrandir" panose="00000500000000000000" pitchFamily="50" charset="0"/>
              </a:rPr>
              <a:t>Acoustic Sensor Networks:</a:t>
            </a:r>
            <a:b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b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- Large scale mic distributions used in systems like ShotSpotter.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E6EDD6-D6B5-09A6-F588-FE75CF2C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561" y="-6494"/>
            <a:ext cx="881878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DB788-4686-3BDA-C0D9-C89A0BE854DF}"/>
              </a:ext>
            </a:extLst>
          </p:cNvPr>
          <p:cNvSpPr txBox="1"/>
          <p:nvPr/>
        </p:nvSpPr>
        <p:spPr>
          <a:xfrm>
            <a:off x="1138684" y="4046492"/>
            <a:ext cx="44111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  <a:latin typeface="Agrandir" panose="00000500000000000000" pitchFamily="50" charset="0"/>
              </a:rPr>
              <a:t>Beamforming Algorithms:</a:t>
            </a:r>
            <a:b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b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- Enhance sound separation and functionality.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89E12-EC96-59C0-A2B8-67CCC238EC0E}"/>
              </a:ext>
            </a:extLst>
          </p:cNvPr>
          <p:cNvSpPr txBox="1"/>
          <p:nvPr/>
        </p:nvSpPr>
        <p:spPr>
          <a:xfrm>
            <a:off x="6155094" y="3146881"/>
            <a:ext cx="44111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  <a:latin typeface="Agrandir" panose="00000500000000000000" pitchFamily="50" charset="0"/>
              </a:rPr>
              <a:t>TDOA-Based Localization:</a:t>
            </a:r>
            <a:b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b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- Use multiple microphones to calculate the time delay between arrivals.</a:t>
            </a:r>
          </a:p>
        </p:txBody>
      </p:sp>
    </p:spTree>
    <p:extLst>
      <p:ext uri="{BB962C8B-B14F-4D97-AF65-F5344CB8AC3E}">
        <p14:creationId xmlns:p14="http://schemas.microsoft.com/office/powerpoint/2010/main" val="325888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4000">
              <a:schemeClr val="tx1">
                <a:lumMod val="97000"/>
              </a:schemeClr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FBC2-5E78-6AB3-7CA9-AD4183C0F6D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Agrandir" panose="00000500000000000000" pitchFamily="50" charset="0"/>
              </a:rPr>
              <a:t>Approach 1 – Formula-Based Method</a:t>
            </a:r>
            <a:endParaRPr lang="en-IN" u="sng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714C-491F-1054-0A61-EAA2D8CA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682" y="1825625"/>
            <a:ext cx="6467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endParaRPr lang="en-US" sz="1600" dirty="0">
              <a:solidFill>
                <a:schemeClr val="bg1"/>
              </a:solidFill>
              <a:latin typeface="Agrandir" panose="00000500000000000000" pitchFamily="50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TDOA (Time Difference of Arrival)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Agrandir" panose="00000500000000000000" pitchFamily="50" charset="0"/>
              </a:rPr>
              <a:t>Measures the time difference between when a sound reaches different microphones.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Agrandir" panose="00000500000000000000" pitchFamily="50" charset="0"/>
              </a:rPr>
              <a:t>Helps estimate distance and direction of the gunshot.</a:t>
            </a:r>
          </a:p>
          <a:p>
            <a:pPr lvl="1"/>
            <a:endParaRPr lang="en-US" sz="1200" dirty="0">
              <a:solidFill>
                <a:schemeClr val="bg1"/>
              </a:solidFill>
              <a:latin typeface="Agrandir" panose="00000500000000000000" pitchFamily="50" charset="0"/>
            </a:endParaRPr>
          </a:p>
          <a:p>
            <a:pPr marL="457200" lvl="1" indent="0">
              <a:buNone/>
            </a:pPr>
            <a:br>
              <a:rPr lang="en-US" sz="12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endParaRPr lang="en-US" sz="1200" dirty="0">
              <a:solidFill>
                <a:schemeClr val="bg1"/>
              </a:solidFill>
              <a:latin typeface="Agrandir" panose="00000500000000000000" pitchFamily="50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DOA (Direction of Arrival)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Agrandir" panose="00000500000000000000" pitchFamily="50" charset="0"/>
              </a:rPr>
              <a:t>Determines the angle from which the sound arrives at the microphone array.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Agrandir" panose="00000500000000000000" pitchFamily="50" charset="0"/>
              </a:rPr>
              <a:t>Uses cross-correlation and phase differences to estimate the source direction.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7B6C7F-53C2-A1C7-994C-4E4AB5736C0D}"/>
              </a:ext>
            </a:extLst>
          </p:cNvPr>
          <p:cNvGrpSpPr/>
          <p:nvPr/>
        </p:nvGrpSpPr>
        <p:grpSpPr>
          <a:xfrm>
            <a:off x="12396919" y="2004421"/>
            <a:ext cx="2699147" cy="2785026"/>
            <a:chOff x="8721327" y="3663252"/>
            <a:chExt cx="1826420" cy="1884531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83265F8B-80A4-F09F-0D54-7C77D3C22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327" y="3663252"/>
              <a:ext cx="1826420" cy="1570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D1D99C-5DD5-B9F4-B1DA-A88835AF3574}"/>
                </a:ext>
              </a:extLst>
            </p:cNvPr>
            <p:cNvSpPr txBox="1"/>
            <p:nvPr/>
          </p:nvSpPr>
          <p:spPr>
            <a:xfrm>
              <a:off x="8721327" y="5360347"/>
              <a:ext cx="1826420" cy="1874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grandir" panose="00000500000000000000" pitchFamily="50" charset="0"/>
                </a:rPr>
                <a:t>DOA, TDOA</a:t>
              </a:r>
              <a:endParaRPr lang="en-IN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297F-7D91-1E5A-5B20-708CEA2051EA}"/>
              </a:ext>
            </a:extLst>
          </p:cNvPr>
          <p:cNvGrpSpPr/>
          <p:nvPr/>
        </p:nvGrpSpPr>
        <p:grpSpPr>
          <a:xfrm>
            <a:off x="1092746" y="2699520"/>
            <a:ext cx="1489960" cy="932983"/>
            <a:chOff x="9109517" y="2639135"/>
            <a:chExt cx="1489960" cy="932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D0B39C9-61B0-7120-201C-C0320C77EC79}"/>
                    </a:ext>
                  </a:extLst>
                </p:cNvPr>
                <p:cNvSpPr txBox="1"/>
                <p:nvPr/>
              </p:nvSpPr>
              <p:spPr>
                <a:xfrm>
                  <a:off x="9109517" y="2639135"/>
                  <a:ext cx="1489960" cy="584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oMath>
                    </m:oMathPara>
                  </a14:m>
                  <a:endParaRPr lang="en-IN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D0B39C9-61B0-7120-201C-C0320C77EC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9517" y="2639135"/>
                  <a:ext cx="1489960" cy="58451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C3E871-1891-C747-0868-111FF2C1F2B8}"/>
                </a:ext>
              </a:extLst>
            </p:cNvPr>
            <p:cNvSpPr txBox="1"/>
            <p:nvPr/>
          </p:nvSpPr>
          <p:spPr>
            <a:xfrm>
              <a:off x="9626710" y="3341286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TDOA</a:t>
              </a:r>
              <a:endParaRPr lang="en-I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7C4597-5581-1701-0052-366B4720A8F8}"/>
              </a:ext>
            </a:extLst>
          </p:cNvPr>
          <p:cNvGrpSpPr/>
          <p:nvPr/>
        </p:nvGrpSpPr>
        <p:grpSpPr>
          <a:xfrm>
            <a:off x="838199" y="4234330"/>
            <a:ext cx="1990994" cy="853182"/>
            <a:chOff x="8987039" y="4234330"/>
            <a:chExt cx="1990994" cy="853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41FB0B-F954-FE99-DDFF-742E03CB65C1}"/>
                    </a:ext>
                  </a:extLst>
                </p:cNvPr>
                <p:cNvSpPr txBox="1"/>
                <p:nvPr/>
              </p:nvSpPr>
              <p:spPr>
                <a:xfrm>
                  <a:off x="8987039" y="4234330"/>
                  <a:ext cx="1990994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arc</m:t>
                        </m:r>
                        <m:func>
                          <m:func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I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I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I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41FB0B-F954-FE99-DDFF-742E03CB6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7039" y="4234330"/>
                  <a:ext cx="1990994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F84498-87C4-7A3B-2AC2-61F64F361057}"/>
                </a:ext>
              </a:extLst>
            </p:cNvPr>
            <p:cNvSpPr txBox="1"/>
            <p:nvPr/>
          </p:nvSpPr>
          <p:spPr>
            <a:xfrm>
              <a:off x="9782802" y="4856680"/>
              <a:ext cx="3994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DOA</a:t>
              </a:r>
              <a:endParaRPr lang="en-IN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1AC7E4-2528-3FE7-F9C4-D388F6860D8D}"/>
              </a:ext>
            </a:extLst>
          </p:cNvPr>
          <p:cNvGrpSpPr/>
          <p:nvPr/>
        </p:nvGrpSpPr>
        <p:grpSpPr>
          <a:xfrm>
            <a:off x="-3312626" y="3429001"/>
            <a:ext cx="3151201" cy="2612947"/>
            <a:chOff x="720653" y="3429001"/>
            <a:chExt cx="3151201" cy="261294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F00D53-978B-D644-8B73-D99BA0C37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653" y="3429001"/>
              <a:ext cx="3151201" cy="228638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082384-CC38-7F90-94AC-EF3D6777D7E6}"/>
                </a:ext>
              </a:extLst>
            </p:cNvPr>
            <p:cNvSpPr txBox="1"/>
            <p:nvPr/>
          </p:nvSpPr>
          <p:spPr>
            <a:xfrm>
              <a:off x="720653" y="5811116"/>
              <a:ext cx="31512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bg1"/>
                  </a:solidFill>
                  <a:latin typeface="Agrandir" panose="00000500000000000000" pitchFamily="50" charset="0"/>
                </a:rPr>
                <a:t>XGBoost</a:t>
              </a:r>
              <a:endParaRPr lang="en-IN" sz="900" dirty="0">
                <a:solidFill>
                  <a:schemeClr val="bg1"/>
                </a:solidFill>
                <a:latin typeface="Agrandir" panose="000005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0E07DD-28BE-738C-8581-CE839EB609A3}"/>
              </a:ext>
            </a:extLst>
          </p:cNvPr>
          <p:cNvGrpSpPr/>
          <p:nvPr/>
        </p:nvGrpSpPr>
        <p:grpSpPr>
          <a:xfrm>
            <a:off x="4045174" y="7108616"/>
            <a:ext cx="3433820" cy="2612948"/>
            <a:chOff x="4045174" y="3429000"/>
            <a:chExt cx="3433820" cy="261294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D9A400-F494-A5CD-4966-9BB57FFAA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5174" y="3429000"/>
              <a:ext cx="3433820" cy="228638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789B22-39FF-5887-EFEE-4F7103B36B95}"/>
                </a:ext>
              </a:extLst>
            </p:cNvPr>
            <p:cNvSpPr txBox="1"/>
            <p:nvPr/>
          </p:nvSpPr>
          <p:spPr>
            <a:xfrm>
              <a:off x="4045174" y="5811116"/>
              <a:ext cx="34338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grandir" panose="00000500000000000000" pitchFamily="50" charset="0"/>
                </a:rPr>
                <a:t>Random Forest Regressor</a:t>
              </a:r>
              <a:endParaRPr lang="en-IN" sz="900" dirty="0">
                <a:solidFill>
                  <a:schemeClr val="bg1"/>
                </a:solidFill>
                <a:latin typeface="Agrandir" panose="00000500000000000000" pitchFamily="50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63E94E-EBA8-1796-C9AF-EB0CC1B4A7E2}"/>
              </a:ext>
            </a:extLst>
          </p:cNvPr>
          <p:cNvGrpSpPr/>
          <p:nvPr/>
        </p:nvGrpSpPr>
        <p:grpSpPr>
          <a:xfrm>
            <a:off x="12404978" y="3429000"/>
            <a:ext cx="4241214" cy="2612948"/>
            <a:chOff x="7652313" y="3429000"/>
            <a:chExt cx="4241214" cy="2612948"/>
          </a:xfrm>
        </p:grpSpPr>
        <p:pic>
          <p:nvPicPr>
            <p:cNvPr id="21" name="Picture 8" descr="Detailed Backpropagation Algorithm – m0nads">
              <a:extLst>
                <a:ext uri="{FF2B5EF4-FFF2-40B4-BE49-F238E27FC236}">
                  <a16:creationId xmlns:a16="http://schemas.microsoft.com/office/drawing/2014/main" id="{13488683-64C4-E3C8-7074-1BCED68F3A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314" y="3429000"/>
              <a:ext cx="4241213" cy="228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DAF96D-F35F-70DA-E810-9FD6EBCE324E}"/>
                </a:ext>
              </a:extLst>
            </p:cNvPr>
            <p:cNvSpPr txBox="1"/>
            <p:nvPr/>
          </p:nvSpPr>
          <p:spPr>
            <a:xfrm>
              <a:off x="7652313" y="5811116"/>
              <a:ext cx="4241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bg1"/>
                  </a:solidFill>
                  <a:latin typeface="Agrandir" panose="00000500000000000000" pitchFamily="50" charset="0"/>
                </a:rPr>
                <a:t>MLPRegressor</a:t>
              </a:r>
              <a:r>
                <a:rPr lang="en-US" sz="900" dirty="0">
                  <a:solidFill>
                    <a:schemeClr val="bg1"/>
                  </a:solidFill>
                  <a:latin typeface="Agrandir" panose="00000500000000000000" pitchFamily="50" charset="0"/>
                </a:rPr>
                <a:t> – Multi Layered Perceptron</a:t>
              </a:r>
              <a:endParaRPr lang="en-IN" sz="900" dirty="0">
                <a:solidFill>
                  <a:schemeClr val="bg1"/>
                </a:solidFill>
                <a:latin typeface="Agrandir" panose="00000500000000000000" pitchFamily="50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B3E0A7F-6AC5-0EB9-8466-8340480B0EBC}"/>
              </a:ext>
            </a:extLst>
          </p:cNvPr>
          <p:cNvSpPr txBox="1"/>
          <p:nvPr/>
        </p:nvSpPr>
        <p:spPr>
          <a:xfrm>
            <a:off x="838199" y="1635089"/>
            <a:ext cx="998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Key Metrics: Time Difference of Arrival (TDOA) and Direction of Arrival (DOA)</a:t>
            </a:r>
          </a:p>
        </p:txBody>
      </p:sp>
    </p:spTree>
    <p:extLst>
      <p:ext uri="{BB962C8B-B14F-4D97-AF65-F5344CB8AC3E}">
        <p14:creationId xmlns:p14="http://schemas.microsoft.com/office/powerpoint/2010/main" val="4282914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4000">
              <a:schemeClr val="tx1">
                <a:lumMod val="97000"/>
              </a:schemeClr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FBC2-5E78-6AB3-7CA9-AD4183C0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53" y="365125"/>
            <a:ext cx="11172873" cy="1325563"/>
          </a:xfrm>
          <a:noFill/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bg1"/>
                </a:solidFill>
                <a:latin typeface="Agrandir" panose="00000500000000000000" pitchFamily="50" charset="0"/>
              </a:rPr>
              <a:t>Approach 2 – Machine Learning-Based Method</a:t>
            </a:r>
            <a:endParaRPr lang="en-IN" sz="3600" u="sng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714C-491F-1054-0A61-EAA2D8CA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53" y="1825625"/>
            <a:ext cx="11172873" cy="160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We trained three models to estimate the gunshot’s location using sound features.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Agrandir" panose="00000500000000000000" pitchFamily="50" charset="0"/>
              </a:rPr>
              <a:t>✅ </a:t>
            </a:r>
            <a:r>
              <a:rPr lang="en-US" sz="1200" dirty="0" err="1">
                <a:solidFill>
                  <a:schemeClr val="bg1"/>
                </a:solidFill>
                <a:latin typeface="Agrandir" panose="00000500000000000000" pitchFamily="50" charset="0"/>
              </a:rPr>
              <a:t>XGBoost</a:t>
            </a:r>
            <a:r>
              <a:rPr lang="en-US" sz="1200" dirty="0">
                <a:solidFill>
                  <a:schemeClr val="bg1"/>
                </a:solidFill>
                <a:latin typeface="Agrandir" panose="00000500000000000000" pitchFamily="50" charset="0"/>
              </a:rPr>
              <a:t> – Decision-tree-based boosting algorithm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Agrandir" panose="00000500000000000000" pitchFamily="50" charset="0"/>
              </a:rPr>
              <a:t>✅ </a:t>
            </a:r>
            <a:r>
              <a:rPr lang="en-US" sz="1200" dirty="0" err="1">
                <a:solidFill>
                  <a:schemeClr val="bg1"/>
                </a:solidFill>
                <a:latin typeface="Agrandir" panose="00000500000000000000" pitchFamily="50" charset="0"/>
              </a:rPr>
              <a:t>RandomForestRegressor</a:t>
            </a:r>
            <a:r>
              <a:rPr lang="en-US" sz="1200" dirty="0">
                <a:solidFill>
                  <a:schemeClr val="bg1"/>
                </a:solidFill>
                <a:latin typeface="Agrandir" panose="00000500000000000000" pitchFamily="50" charset="0"/>
              </a:rPr>
              <a:t> – Ensemble of decision trees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Agrandir" panose="00000500000000000000" pitchFamily="50" charset="0"/>
              </a:rPr>
              <a:t>✅ </a:t>
            </a:r>
            <a:r>
              <a:rPr lang="en-US" sz="1200" dirty="0" err="1">
                <a:solidFill>
                  <a:schemeClr val="bg1"/>
                </a:solidFill>
                <a:latin typeface="Agrandir" panose="00000500000000000000" pitchFamily="50" charset="0"/>
              </a:rPr>
              <a:t>MLPRegressor</a:t>
            </a:r>
            <a:r>
              <a:rPr lang="en-US" sz="1200" dirty="0">
                <a:solidFill>
                  <a:schemeClr val="bg1"/>
                </a:solidFill>
                <a:latin typeface="Agrandir" panose="00000500000000000000" pitchFamily="50" charset="0"/>
              </a:rPr>
              <a:t> (Multi-Layer Perceptron) – Neural network-based regression</a:t>
            </a:r>
            <a:br>
              <a:rPr lang="en-US" sz="12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endParaRPr lang="en-US" sz="1200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D8FB4D-90E3-B853-553A-1B9532BCDB02}"/>
              </a:ext>
            </a:extLst>
          </p:cNvPr>
          <p:cNvGrpSpPr/>
          <p:nvPr/>
        </p:nvGrpSpPr>
        <p:grpSpPr>
          <a:xfrm>
            <a:off x="720653" y="3429001"/>
            <a:ext cx="3151201" cy="2612947"/>
            <a:chOff x="720653" y="3429001"/>
            <a:chExt cx="3151201" cy="261294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7D73663-7A2B-6399-5F72-40B97D776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653" y="3429001"/>
              <a:ext cx="3151201" cy="228638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417000-4B20-65F7-D6F6-96745091E2DC}"/>
                </a:ext>
              </a:extLst>
            </p:cNvPr>
            <p:cNvSpPr txBox="1"/>
            <p:nvPr/>
          </p:nvSpPr>
          <p:spPr>
            <a:xfrm>
              <a:off x="720653" y="5811116"/>
              <a:ext cx="31512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bg1"/>
                  </a:solidFill>
                  <a:latin typeface="Agrandir" panose="00000500000000000000" pitchFamily="50" charset="0"/>
                </a:rPr>
                <a:t>XGBoost</a:t>
              </a:r>
              <a:endParaRPr lang="en-IN" sz="900" dirty="0">
                <a:solidFill>
                  <a:schemeClr val="bg1"/>
                </a:solidFill>
                <a:latin typeface="Agrandir" panose="00000500000000000000" pitchFamily="50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741458-F529-F1B9-87E2-6BD3828C845C}"/>
              </a:ext>
            </a:extLst>
          </p:cNvPr>
          <p:cNvGrpSpPr/>
          <p:nvPr/>
        </p:nvGrpSpPr>
        <p:grpSpPr>
          <a:xfrm>
            <a:off x="4045174" y="3429000"/>
            <a:ext cx="3433820" cy="2612948"/>
            <a:chOff x="4045174" y="3429000"/>
            <a:chExt cx="3433820" cy="261294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8E7CA3D-1346-6FF2-C444-5C1DB92C3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5174" y="3429000"/>
              <a:ext cx="3433820" cy="228638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2D3BA5-F79B-6453-BA18-9F0D977FB699}"/>
                </a:ext>
              </a:extLst>
            </p:cNvPr>
            <p:cNvSpPr txBox="1"/>
            <p:nvPr/>
          </p:nvSpPr>
          <p:spPr>
            <a:xfrm>
              <a:off x="4045174" y="5811116"/>
              <a:ext cx="34338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grandir" panose="00000500000000000000" pitchFamily="50" charset="0"/>
                </a:rPr>
                <a:t>Random Forest Regressor</a:t>
              </a:r>
              <a:endParaRPr lang="en-IN" sz="900" dirty="0">
                <a:solidFill>
                  <a:schemeClr val="bg1"/>
                </a:solidFill>
                <a:latin typeface="Agrandir" panose="00000500000000000000" pitchFamily="50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72D0BE-426C-B9EE-CB69-0DDCD3C3A48F}"/>
              </a:ext>
            </a:extLst>
          </p:cNvPr>
          <p:cNvGrpSpPr/>
          <p:nvPr/>
        </p:nvGrpSpPr>
        <p:grpSpPr>
          <a:xfrm>
            <a:off x="7652313" y="3429000"/>
            <a:ext cx="4241214" cy="2612948"/>
            <a:chOff x="7652313" y="3429000"/>
            <a:chExt cx="4241214" cy="2612948"/>
          </a:xfrm>
        </p:grpSpPr>
        <p:pic>
          <p:nvPicPr>
            <p:cNvPr id="1032" name="Picture 8" descr="Detailed Backpropagation Algorithm – m0nads">
              <a:extLst>
                <a:ext uri="{FF2B5EF4-FFF2-40B4-BE49-F238E27FC236}">
                  <a16:creationId xmlns:a16="http://schemas.microsoft.com/office/drawing/2014/main" id="{35C83EA7-CABA-2276-5EDD-D24BD7B595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314" y="3429000"/>
              <a:ext cx="4241213" cy="228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00DE11-402A-F864-F31D-27556AC8B612}"/>
                </a:ext>
              </a:extLst>
            </p:cNvPr>
            <p:cNvSpPr txBox="1"/>
            <p:nvPr/>
          </p:nvSpPr>
          <p:spPr>
            <a:xfrm>
              <a:off x="7652313" y="5811116"/>
              <a:ext cx="4241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bg1"/>
                  </a:solidFill>
                  <a:latin typeface="Agrandir" panose="00000500000000000000" pitchFamily="50" charset="0"/>
                </a:rPr>
                <a:t>MLPRegressor</a:t>
              </a:r>
              <a:r>
                <a:rPr lang="en-US" sz="900" dirty="0">
                  <a:solidFill>
                    <a:schemeClr val="bg1"/>
                  </a:solidFill>
                  <a:latin typeface="Agrandir" panose="00000500000000000000" pitchFamily="50" charset="0"/>
                </a:rPr>
                <a:t> – Multi Layered Perceptron</a:t>
              </a:r>
              <a:endParaRPr lang="en-IN" sz="900" dirty="0">
                <a:solidFill>
                  <a:schemeClr val="bg1"/>
                </a:solidFill>
                <a:latin typeface="Agrandir" panose="00000500000000000000" pitchFamily="50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8B3D234-ACEF-6863-A9FD-BFC8FB19C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094281" y="3519181"/>
            <a:ext cx="7840133" cy="25800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F3C708-5927-714B-4166-311AEC88D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2615" y="3711287"/>
            <a:ext cx="2607533" cy="21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97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4000">
              <a:schemeClr val="tx1">
                <a:lumMod val="97000"/>
              </a:schemeClr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FBC2-5E78-6AB3-7CA9-AD4183C0F6D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Agrandir" panose="00000500000000000000" pitchFamily="50" charset="0"/>
              </a:rPr>
              <a:t>Dataset Selection</a:t>
            </a:r>
            <a:endParaRPr lang="en-IN" u="sng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714C-491F-1054-0A61-EAA2D8CA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2601" cy="401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grandir" panose="00000500000000000000" pitchFamily="50" charset="0"/>
              </a:rPr>
              <a:t>We used a synthetically generated dataset for experiments.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8B3E4-7419-EF22-8A91-478C1206D04F}"/>
              </a:ext>
            </a:extLst>
          </p:cNvPr>
          <p:cNvSpPr txBox="1"/>
          <p:nvPr/>
        </p:nvSpPr>
        <p:spPr>
          <a:xfrm>
            <a:off x="838199" y="2447501"/>
            <a:ext cx="441113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  <a:latin typeface="Agrandir" panose="00000500000000000000" pitchFamily="50" charset="0"/>
              </a:rPr>
              <a:t>What it includes:</a:t>
            </a:r>
            <a:b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br>
              <a:rPr lang="en-US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- Gunshot source positions (X, Y, Z)</a:t>
            </a: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- Microphone locations (known positions)</a:t>
            </a: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b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600" dirty="0">
                <a:solidFill>
                  <a:schemeClr val="bg1"/>
                </a:solidFill>
                <a:latin typeface="Agrandir" panose="00000500000000000000" pitchFamily="50" charset="0"/>
              </a:rPr>
              <a:t>- Time Difference of Arrival (TDOA) between mics</a:t>
            </a:r>
            <a:endParaRPr lang="en-US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632CC1-20FA-7983-D56A-CF7DCA02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561" y="-6494"/>
            <a:ext cx="8818781" cy="6858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1CCEB1-040A-2A1B-251B-613C33C300BF}"/>
              </a:ext>
            </a:extLst>
          </p:cNvPr>
          <p:cNvSpPr txBox="1">
            <a:spLocks/>
          </p:cNvSpPr>
          <p:nvPr/>
        </p:nvSpPr>
        <p:spPr>
          <a:xfrm>
            <a:off x="774700" y="5747769"/>
            <a:ext cx="10642601" cy="401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grandir" panose="00000500000000000000" pitchFamily="50" charset="0"/>
              </a:rPr>
              <a:t>(Note: Currently, The BGG Dataset is the only one which remotely satisfies the dataset requirements)</a:t>
            </a:r>
          </a:p>
        </p:txBody>
      </p:sp>
    </p:spTree>
    <p:extLst>
      <p:ext uri="{BB962C8B-B14F-4D97-AF65-F5344CB8AC3E}">
        <p14:creationId xmlns:p14="http://schemas.microsoft.com/office/powerpoint/2010/main" val="112371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4000">
              <a:schemeClr val="tx1">
                <a:lumMod val="97000"/>
              </a:schemeClr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FBC2-5E78-6AB3-7CA9-AD4183C0F6D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Agrandir" panose="00000500000000000000" pitchFamily="50" charset="0"/>
              </a:rPr>
              <a:t>Evaluation &amp; Performance Metrics</a:t>
            </a:r>
            <a:endParaRPr lang="en-IN" u="sng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714C-491F-1054-0A61-EAA2D8CA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93617"/>
            <a:ext cx="10515600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grandir" panose="00000500000000000000" pitchFamily="50" charset="0"/>
              </a:rPr>
              <a:t>These are the metrics we plan to use for evaluating our models -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grandir" panose="00000500000000000000" pitchFamily="50" charset="0"/>
              </a:rPr>
              <a:t>✅ Mean Absolute Error (MAE) – Average error in meters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grandir" panose="00000500000000000000" pitchFamily="50" charset="0"/>
              </a:rPr>
              <a:t>(scores shown in right image)</a:t>
            </a:r>
            <a:br>
              <a:rPr lang="en-US" sz="9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400" dirty="0">
                <a:solidFill>
                  <a:schemeClr val="bg1"/>
                </a:solidFill>
                <a:latin typeface="Agrandir" panose="00000500000000000000" pitchFamily="50" charset="0"/>
              </a:rPr>
              <a:t>⌛ Localization Error – Distance between actual and predicted gunshot location.</a:t>
            </a:r>
            <a:br>
              <a:rPr lang="en-US" sz="1400" dirty="0">
                <a:solidFill>
                  <a:schemeClr val="bg1"/>
                </a:solidFill>
                <a:latin typeface="Agrandir" panose="00000500000000000000" pitchFamily="50" charset="0"/>
              </a:rPr>
            </a:br>
            <a:r>
              <a:rPr lang="en-US" sz="1400" dirty="0">
                <a:solidFill>
                  <a:schemeClr val="bg1"/>
                </a:solidFill>
                <a:latin typeface="Agrandir" panose="00000500000000000000" pitchFamily="50" charset="0"/>
              </a:rPr>
              <a:t>⌛ Angular Error – Difference in estimated vs. actual direction</a:t>
            </a:r>
            <a:endParaRPr lang="en-US" sz="2000" dirty="0">
              <a:solidFill>
                <a:schemeClr val="bg1"/>
              </a:solidFill>
              <a:latin typeface="Agrandir" panose="00000500000000000000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D66C52-3C1D-75DB-DDA3-A15C5388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267" y="3711287"/>
            <a:ext cx="2607533" cy="21958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C8124D-B157-316F-1FA1-9AC3A5E1A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52" y="3519181"/>
            <a:ext cx="7840133" cy="25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58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773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Agrandir</vt:lpstr>
      <vt:lpstr>Agrandir Grand Heavy</vt:lpstr>
      <vt:lpstr>Arial</vt:lpstr>
      <vt:lpstr>Calibri</vt:lpstr>
      <vt:lpstr>Calibri Light</vt:lpstr>
      <vt:lpstr>Cambria Math</vt:lpstr>
      <vt:lpstr>Office Theme</vt:lpstr>
      <vt:lpstr>PBL: Sound Localization</vt:lpstr>
      <vt:lpstr>Problem Statements</vt:lpstr>
      <vt:lpstr>Current Study</vt:lpstr>
      <vt:lpstr>What will we determine?</vt:lpstr>
      <vt:lpstr>Existing Solutions</vt:lpstr>
      <vt:lpstr>Approach 1 – Formula-Based Method</vt:lpstr>
      <vt:lpstr>Approach 2 – Machine Learning-Based Method</vt:lpstr>
      <vt:lpstr>Dataset Selection</vt:lpstr>
      <vt:lpstr>Evaluation &amp; Performance Metrics</vt:lpstr>
      <vt:lpstr>Current Progress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PBL: Sound Localization</dc:title>
  <dc:creator>Anvesh Khode</dc:creator>
  <cp:lastModifiedBy>Anvesh Khode</cp:lastModifiedBy>
  <cp:revision>4</cp:revision>
  <dcterms:created xsi:type="dcterms:W3CDTF">2025-01-30T01:13:59Z</dcterms:created>
  <dcterms:modified xsi:type="dcterms:W3CDTF">2025-02-27T05:58:28Z</dcterms:modified>
</cp:coreProperties>
</file>