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307" r:id="rId3"/>
    <p:sldId id="308" r:id="rId4"/>
    <p:sldId id="343" r:id="rId5"/>
    <p:sldId id="338" r:id="rId6"/>
    <p:sldId id="342" r:id="rId7"/>
    <p:sldId id="345" r:id="rId8"/>
    <p:sldId id="344" r:id="rId9"/>
    <p:sldId id="346" r:id="rId10"/>
    <p:sldId id="332" r:id="rId11"/>
    <p:sldId id="334" r:id="rId12"/>
    <p:sldId id="336" r:id="rId13"/>
    <p:sldId id="337" r:id="rId14"/>
    <p:sldId id="329" r:id="rId15"/>
    <p:sldId id="348" r:id="rId16"/>
    <p:sldId id="330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9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6FE24-293A-1A47-B7B1-1D97180844A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0EC1F-AE40-A54E-8C8A-D6A2A800C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86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8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3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EC1F-AE40-A54E-8C8A-D6A2A800CE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DEB4-968C-1243-B4B3-868C1B56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9A86A-D438-974F-98BB-6A1491640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6E0B-B873-594D-8026-B4055524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CF43-5559-0440-81A6-A6EFCDF6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3A93-D999-1148-80B2-CF922F9E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8B61-CC4C-4E42-920D-F5A2B690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EFC3E-FD76-0847-AEE1-3BBD9F2FB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FAD5-CF71-4B41-9B1D-CAE7AC53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C7F5-C37F-4143-A34E-3193B9D9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9D70-5851-7D41-950A-BB4D261D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102C8-D1C5-034B-AC56-247C67A14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5CE1B-2794-CC4F-B14D-E6BF3C94E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9A3A-5A1F-354B-BF69-38BC1234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9FD3-7F77-8D43-9A5D-873313FC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BFCA-04FB-284B-8BA9-056F5EC4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C824-A199-0640-8EBF-775439C2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3354-3A7B-8244-BA11-15FAB19B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F33C-146C-9D44-87F5-427B52C5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D9DE-8FB4-004B-8879-04FFF1BC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AAEF-B27A-114A-8EC7-F1F2DB9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6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A22-0C14-2C4C-82E4-42B055B7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0CDB-EEEF-7746-AA00-F41D8F10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4F58-3BB3-3946-BAE0-142C14BC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4012-EF2D-B74B-B786-CEC45311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4369-61B8-FF44-851D-624567F4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68F6-8A6C-EF40-90BE-0D4F6413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B3D4-8CB0-3942-A388-DD89C1DCA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1FB5A-7571-294D-853C-DF48EF7A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C75EA-B62C-1547-9ED9-3E1CB9B7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5E22C-C52F-8747-8C82-43DF65BE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3A685-32A2-2246-ADBB-47BDAB8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953A-F117-CE42-B927-EC67F049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7734-DB14-BF45-8197-88D84E76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09179-EAE3-C545-9BC5-CE95E536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6E64E-91EF-1945-86CD-F5A60BAF5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361E0-20C8-2C46-ACAA-9AD4B665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FA348-4D03-B44F-8093-C859278E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78C3D-BAE4-0045-93FE-B92547CA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81F66-B5FA-264C-B691-E620B237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8564-E2A3-694A-B36B-15327626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78BBE-FC82-3D49-8B69-C5926A29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B4665-EB3D-3143-8A94-2E452B06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896C1-56B9-D745-90FF-D7B8040B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A4B4E-F6A6-8A43-9F33-200E497F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0226A-54DE-524B-B3A4-13A42FDF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EC2CA-FA3A-784B-A69C-0FD9E11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C848-0E44-0743-8A05-418A40F5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AEA0-825D-A542-9C88-1A07E0AC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0EF80-2EF4-2B4D-BA5D-10B2277D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AD40-96F1-BD47-84FC-83A5C597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FDF0D-FFE1-C34E-907C-5ED9A7D6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2DF51-F39B-E946-9201-A178EE2D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549-0418-8749-8F8B-674AA6F4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13EE3-EC54-ED44-8773-BAC3F2B1B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277E3-500B-5E4C-AA6C-256251D6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BBCC2-3623-6E42-8D8B-3A44F62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F965-7A24-6F49-9B2A-4D03C4CC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4CF9F-D025-9A40-B8E3-72E8AAF8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A8ADC-1979-074C-9249-7774C1AE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350A-7722-5443-9DEF-B70710F4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F79E-DFB0-3C42-9ED2-83A9881C9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7764-FFD6-CA49-A27D-008EEAE024F2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271F-747B-0D40-BA17-12937DDB5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0F84-DEA8-584D-A705-4A5E8F9EA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8180-59EC-CF47-89DD-E169AA63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daniel_montemayor/montemayor-office-hours" TargetMode="External"/><Relationship Id="rId2" Type="http://schemas.openxmlformats.org/officeDocument/2006/relationships/hyperlink" Target="mailto:montemayord2@uthscsa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en-US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r>
              <a:rPr lang="en-US" b="1" dirty="0"/>
              <a:t>Biomedical Machine Learning with Python</a:t>
            </a:r>
          </a:p>
          <a:p>
            <a:endParaRPr lang="en-US" dirty="0"/>
          </a:p>
          <a:p>
            <a:r>
              <a:rPr lang="en-US" u="sng" dirty="0"/>
              <a:t>PART II: Machine Learning for Biomedical Applications</a:t>
            </a:r>
          </a:p>
          <a:p>
            <a:r>
              <a:rPr lang="en-US" dirty="0"/>
              <a:t>Module 7: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634276" y="2619094"/>
            <a:ext cx="3374654" cy="15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D62C-35AB-9D40-A360-CEE34A9E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Metrics: Binary Cross Entropy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1BB9DE-E4EC-A043-9E4B-F5E83047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90" y="1420007"/>
            <a:ext cx="5621693" cy="3279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89FC3A-93C7-0D45-A551-61CEDDA0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93" y="4853793"/>
            <a:ext cx="8826500" cy="1168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E01D07-B925-DB4B-AAFD-B1942BBA0414}"/>
              </a:ext>
            </a:extLst>
          </p:cNvPr>
          <p:cNvSpPr txBox="1"/>
          <p:nvPr/>
        </p:nvSpPr>
        <p:spPr>
          <a:xfrm>
            <a:off x="4806443" y="4514662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A3036-3453-EC42-BD1D-D65F0251769A}"/>
              </a:ext>
            </a:extLst>
          </p:cNvPr>
          <p:cNvSpPr txBox="1"/>
          <p:nvPr/>
        </p:nvSpPr>
        <p:spPr>
          <a:xfrm>
            <a:off x="6260830" y="4514662"/>
            <a:ext cx="163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B36935-463D-4741-9B2F-ECDC47652BE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72555" y="4883994"/>
            <a:ext cx="0" cy="383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F79E87-327A-9743-8D1A-4503F9B68CE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505157" y="4883994"/>
            <a:ext cx="572916" cy="383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28415B-51BE-2B41-A074-D1F367480427}"/>
              </a:ext>
            </a:extLst>
          </p:cNvPr>
          <p:cNvSpPr txBox="1"/>
          <p:nvPr/>
        </p:nvSpPr>
        <p:spPr>
          <a:xfrm>
            <a:off x="5473895" y="6022193"/>
            <a:ext cx="1389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Penalizes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FN (T2 error)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3923F-6A80-AE41-A999-9E30559BD532}"/>
              </a:ext>
            </a:extLst>
          </p:cNvPr>
          <p:cNvSpPr txBox="1"/>
          <p:nvPr/>
        </p:nvSpPr>
        <p:spPr>
          <a:xfrm>
            <a:off x="8179223" y="6022193"/>
            <a:ext cx="13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Penalizes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FP (T1 error)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D7F58F-D351-9E42-A90A-948D8EA1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324" y="1491649"/>
            <a:ext cx="3606579" cy="26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94287F-9F8B-0C41-90EB-B4EAEBB1C2F8}"/>
              </a:ext>
            </a:extLst>
          </p:cNvPr>
          <p:cNvCxnSpPr>
            <a:cxnSpLocks/>
          </p:cNvCxnSpPr>
          <p:nvPr/>
        </p:nvCxnSpPr>
        <p:spPr>
          <a:xfrm>
            <a:off x="5472555" y="5931515"/>
            <a:ext cx="1390951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4773D9-14B1-3F4D-B26E-738D3FE11417}"/>
              </a:ext>
            </a:extLst>
          </p:cNvPr>
          <p:cNvCxnSpPr>
            <a:cxnSpLocks/>
          </p:cNvCxnSpPr>
          <p:nvPr/>
        </p:nvCxnSpPr>
        <p:spPr>
          <a:xfrm>
            <a:off x="7399326" y="5931515"/>
            <a:ext cx="319247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557D4B-E60C-CB45-8ED5-EB5AA28B8C17}"/>
              </a:ext>
            </a:extLst>
          </p:cNvPr>
          <p:cNvSpPr txBox="1"/>
          <p:nvPr/>
        </p:nvSpPr>
        <p:spPr>
          <a:xfrm>
            <a:off x="6096000" y="4098624"/>
            <a:ext cx="509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estimate as a function of predicted probability </a:t>
            </a:r>
          </a:p>
        </p:txBody>
      </p:sp>
    </p:spTree>
    <p:extLst>
      <p:ext uri="{BB962C8B-B14F-4D97-AF65-F5344CB8AC3E}">
        <p14:creationId xmlns:p14="http://schemas.microsoft.com/office/powerpoint/2010/main" val="382003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2B3-798C-8548-9EA5-8EAAECD6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Metrics: 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4CA2-0B71-6F4F-B7ED-ADC4A9CB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432"/>
          </a:xfrm>
        </p:spPr>
        <p:txBody>
          <a:bodyPr/>
          <a:lstStyle/>
          <a:p>
            <a:r>
              <a:rPr lang="en-US" dirty="0"/>
              <a:t>Can be used for multiple classes and for continuous variables</a:t>
            </a:r>
          </a:p>
          <a:p>
            <a:r>
              <a:rPr lang="en-US" dirty="0"/>
              <a:t>Measures how much information I get from one variable by observing the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F4475-DA86-E44C-BA22-DE46C7AE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9525000" cy="1206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3955B-289D-F449-8097-31EB7C16B031}"/>
              </a:ext>
            </a:extLst>
          </p:cNvPr>
          <p:cNvSpPr txBox="1">
            <a:spLocks/>
          </p:cNvSpPr>
          <p:nvPr/>
        </p:nvSpPr>
        <p:spPr>
          <a:xfrm>
            <a:off x="838200" y="5423583"/>
            <a:ext cx="10515600" cy="741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Related to intersection over union (IOU aka Jaccard distance) error metric</a:t>
            </a:r>
          </a:p>
        </p:txBody>
      </p:sp>
    </p:spTree>
    <p:extLst>
      <p:ext uri="{BB962C8B-B14F-4D97-AF65-F5344CB8AC3E}">
        <p14:creationId xmlns:p14="http://schemas.microsoft.com/office/powerpoint/2010/main" val="174237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359-F9B0-AD4D-A3B8-0B2F5503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Function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378662-7C1D-F142-BD50-C94FE3A6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71" y="1285875"/>
            <a:ext cx="71247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F9F61D-0D04-844F-89A8-513D70A40F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88971" cy="374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Returns a probability</a:t>
            </a:r>
          </a:p>
          <a:p>
            <a:r>
              <a:rPr lang="en-US" dirty="0"/>
              <a:t>Can take any real number as input</a:t>
            </a:r>
          </a:p>
          <a:p>
            <a:r>
              <a:rPr lang="en-US" dirty="0"/>
              <a:t>Wrap over a linear model to get logistic regression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92D6C26-7B5D-B04D-B436-E6F324496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366" y="2133600"/>
            <a:ext cx="2517197" cy="77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0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B2C2-3837-034C-A9C7-07102CA2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FD41-B3B3-674B-82AB-CD66B3BA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probability for each outcome</a:t>
            </a:r>
          </a:p>
          <a:p>
            <a:r>
              <a:rPr lang="en-US" dirty="0"/>
              <a:t>Denominator ensures sum of probabilities =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310763-5BAF-B64D-9E66-4C12BD5B5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093244"/>
            <a:ext cx="58674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23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938C-024D-8644-91A0-90FB4EED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BDEB-C860-0E47-87EC-3A5DD86F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12372"/>
          </a:xfrm>
        </p:spPr>
        <p:txBody>
          <a:bodyPr>
            <a:normAutofit/>
          </a:bodyPr>
          <a:lstStyle/>
          <a:p>
            <a:r>
              <a:rPr lang="en-US" dirty="0"/>
              <a:t>Log-odds can be written as linear expansion of coefficients on the predictors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FC2713-14CA-CD4A-8789-30979FEC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3730"/>
            <a:ext cx="12192000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A1A33B6-2E64-B044-A4EB-8B7AA3014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0047"/>
            <a:ext cx="12192000" cy="13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51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F50C-FC18-1649-9E67-C7B5C2A3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Logistic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3B7DA-1EB7-054A-BD1B-7CE5C8F40404}"/>
              </a:ext>
            </a:extLst>
          </p:cNvPr>
          <p:cNvSpPr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class </a:t>
            </a:r>
            <a:r>
              <a:rPr lang="en-US" dirty="0" err="1"/>
              <a:t>sklearn.linear_model.LogisticRegression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(</a:t>
            </a: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penalty=</a:t>
            </a:r>
            <a:r>
              <a:rPr lang="en-US" b="1" i="1" dirty="0"/>
              <a:t>{‘l1’, ‘l2’, ‘</a:t>
            </a:r>
            <a:r>
              <a:rPr lang="en-US" b="1" i="1" dirty="0" err="1"/>
              <a:t>elasticnet</a:t>
            </a:r>
            <a:r>
              <a:rPr lang="en-US" b="1" i="1" dirty="0"/>
              <a:t>’, ‘none’}, default=’l2’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C=</a:t>
            </a:r>
            <a:r>
              <a:rPr lang="en-US" b="1" i="1" dirty="0">
                <a:solidFill>
                  <a:srgbClr val="212529"/>
                </a:solidFill>
                <a:latin typeface="-apple-system"/>
              </a:rPr>
              <a:t>(regularization constant)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fit_intercept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=True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solver=</a:t>
            </a:r>
            <a:r>
              <a:rPr lang="en-US" b="1" i="1" dirty="0"/>
              <a:t>{‘newton-cg’, ‘</a:t>
            </a:r>
            <a:r>
              <a:rPr lang="en-US" b="1" i="1" dirty="0" err="1"/>
              <a:t>lbfgs</a:t>
            </a:r>
            <a:r>
              <a:rPr lang="en-US" b="1" i="1" dirty="0"/>
              <a:t>’, ‘</a:t>
            </a:r>
            <a:r>
              <a:rPr lang="en-US" b="1" i="1" dirty="0" err="1"/>
              <a:t>liblinear</a:t>
            </a:r>
            <a:r>
              <a:rPr lang="en-US" b="1" i="1" dirty="0"/>
              <a:t>’, ‘sag’, ‘saga’}, default=’</a:t>
            </a:r>
            <a:r>
              <a:rPr lang="en-US" b="1" i="1" dirty="0" err="1"/>
              <a:t>lbfgs</a:t>
            </a:r>
            <a:r>
              <a:rPr lang="en-US" b="1" i="1" dirty="0"/>
              <a:t>’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small datasets, ‘</a:t>
            </a:r>
            <a:r>
              <a:rPr lang="en-US" dirty="0" err="1"/>
              <a:t>liblinear</a:t>
            </a:r>
            <a:r>
              <a:rPr lang="en-US" dirty="0"/>
              <a:t>’ is a good choice, whereas ‘sag’ and ‘saga’ are faster for large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multiclass problems, only ‘newton-cg’, ‘sag’, ‘saga’ and ‘</a:t>
            </a:r>
            <a:r>
              <a:rPr lang="en-US" dirty="0" err="1"/>
              <a:t>lbfgs</a:t>
            </a:r>
            <a:r>
              <a:rPr lang="en-US" dirty="0"/>
              <a:t>’ handle multinomial loss; ‘</a:t>
            </a:r>
            <a:r>
              <a:rPr lang="en-US" dirty="0" err="1"/>
              <a:t>liblinear</a:t>
            </a:r>
            <a:r>
              <a:rPr lang="en-US" dirty="0"/>
              <a:t>’ is limited to one-versus-rest schemes.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‘newton-cg’, ‘</a:t>
            </a:r>
            <a:r>
              <a:rPr lang="en-US" dirty="0" err="1"/>
              <a:t>lbfgs</a:t>
            </a:r>
            <a:r>
              <a:rPr lang="en-US" dirty="0"/>
              <a:t>’, ‘sag’ and ‘saga’ handle L2 or no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liblinear</a:t>
            </a:r>
            <a:r>
              <a:rPr lang="en-US" dirty="0"/>
              <a:t>’ and ‘saga’ also handle L1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‘saga’ also supports ‘</a:t>
            </a:r>
            <a:r>
              <a:rPr lang="en-US" dirty="0" err="1"/>
              <a:t>elasticnet</a:t>
            </a:r>
            <a:r>
              <a:rPr lang="en-US" dirty="0"/>
              <a:t>’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liblinear</a:t>
            </a:r>
            <a:r>
              <a:rPr lang="en-US" dirty="0"/>
              <a:t>’ does not support setting penalty='none'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max_iter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en-US" b="1" i="1" dirty="0">
                <a:solidFill>
                  <a:srgbClr val="212529"/>
                </a:solidFill>
                <a:latin typeface="-apple-system"/>
              </a:rPr>
              <a:t>{max iterations for solver to reach convergence}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multi_class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en-US" b="1" i="1" dirty="0"/>
              <a:t>{‘auto’, ‘</a:t>
            </a:r>
            <a:r>
              <a:rPr lang="en-US" b="1" i="1" dirty="0" err="1"/>
              <a:t>ovr</a:t>
            </a:r>
            <a:r>
              <a:rPr lang="en-US" b="1" i="1" dirty="0"/>
              <a:t>’, ‘multinomial’}, default=’auto’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</a:t>
            </a: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l1_ratio=</a:t>
            </a:r>
            <a:r>
              <a:rPr lang="en-US" b="1" i="1" dirty="0"/>
              <a:t>float, default=None (elastic net mixing parameter range 0-1 : 0 for L1 and  1 for L2)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3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9764-4F33-FE4F-8501-8372E7DB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9C98B-CEC5-EA48-94FA-4E9DFD31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77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achieve 100 accuracy</a:t>
            </a:r>
          </a:p>
          <a:p>
            <a:endParaRPr lang="en-US" dirty="0"/>
          </a:p>
          <a:p>
            <a:r>
              <a:rPr lang="en-US" dirty="0"/>
              <a:t>Limit branching depth and number of features considered to reduce expense. Random forest is stochastic realizations of DTs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D2A6D-6F42-2B4E-9231-34F092F8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463" y="522593"/>
            <a:ext cx="8417676" cy="56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3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3357-5FEE-7A4F-8157-5CBAC75B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EE9DF-E648-124F-9741-A8E4F8F04B14}"/>
              </a:ext>
            </a:extLst>
          </p:cNvPr>
          <p:cNvSpPr/>
          <p:nvPr/>
        </p:nvSpPr>
        <p:spPr>
          <a:xfrm>
            <a:off x="908957" y="1847281"/>
            <a:ext cx="10374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class </a:t>
            </a:r>
            <a:r>
              <a:rPr lang="en-US" dirty="0" err="1"/>
              <a:t>sklearn.ensemble.RandomForestClassifier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(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n_estimators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 (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number of trees)</a:t>
            </a:r>
            <a:endParaRPr lang="en-US" dirty="0">
              <a:solidFill>
                <a:srgbClr val="212529"/>
              </a:solidFill>
              <a:latin typeface="-apple-system"/>
            </a:endParaRP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criterion</a:t>
            </a:r>
            <a:r>
              <a:rPr lang="en-US" b="1" i="1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en-US" b="1" i="1" dirty="0"/>
              <a:t>{“</a:t>
            </a:r>
            <a:r>
              <a:rPr lang="en-US" b="1" i="1" dirty="0" err="1"/>
              <a:t>gini</a:t>
            </a:r>
            <a:r>
              <a:rPr lang="en-US" b="1" i="1" dirty="0"/>
              <a:t>”, “entropy”}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max_depth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(how many branches)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min_samples_split</a:t>
            </a:r>
            <a:r>
              <a:rPr lang="en-US" b="1" i="1" dirty="0">
                <a:solidFill>
                  <a:srgbClr val="212529"/>
                </a:solidFill>
                <a:latin typeface="-apple-system"/>
              </a:rPr>
              <a:t>=(samples needed to consider a split)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,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min_samples_leaf</a:t>
            </a:r>
            <a:r>
              <a:rPr lang="en-US" b="1" i="1" dirty="0">
                <a:solidFill>
                  <a:srgbClr val="212529"/>
                </a:solidFill>
                <a:latin typeface="-apple-system"/>
              </a:rPr>
              <a:t>=(minimum samples allowed in a leaf)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,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max_features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en-US" b="1" i="1" dirty="0"/>
              <a:t>{“auto”, “sqrt”, “log2”, None}, int or float, default=”auto” (features considered per split)</a:t>
            </a:r>
            <a:endParaRPr lang="en-US" dirty="0">
              <a:solidFill>
                <a:srgbClr val="212529"/>
              </a:solidFill>
              <a:latin typeface="-apple-system"/>
            </a:endParaRP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bootstrap</a:t>
            </a:r>
            <a:r>
              <a:rPr lang="en-US" b="1" i="1" dirty="0">
                <a:solidFill>
                  <a:srgbClr val="212529"/>
                </a:solidFill>
                <a:latin typeface="-apple-system"/>
              </a:rPr>
              <a:t>={True, False}; False=use the whole dataset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max_samples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en-US" b="1" i="1" dirty="0">
                <a:solidFill>
                  <a:srgbClr val="212529"/>
                </a:solidFill>
                <a:latin typeface="-apple-system"/>
              </a:rPr>
              <a:t>{number of bootstrap samples, or fraction of number of data set observations}</a:t>
            </a:r>
            <a:endParaRPr lang="en-US" i="1" dirty="0">
              <a:solidFill>
                <a:srgbClr val="212529"/>
              </a:solidFill>
              <a:latin typeface="-apple-system"/>
            </a:endParaRP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7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2ED0F-BE4B-1D43-8929-39E3FA1E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5B17-4DD0-5642-891E-2B2EAC3D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Daniel Montemayor Ph.D.</a:t>
            </a:r>
          </a:p>
          <a:p>
            <a:pPr marL="0" indent="0">
              <a:buNone/>
            </a:pPr>
            <a:r>
              <a:rPr lang="en-US" sz="2000"/>
              <a:t>Assistant Professor / Research</a:t>
            </a:r>
          </a:p>
          <a:p>
            <a:pPr marL="0" indent="0">
              <a:buNone/>
            </a:pPr>
            <a:r>
              <a:rPr lang="en-US" sz="2000"/>
              <a:t>Center for Renal Precision Medicine</a:t>
            </a:r>
          </a:p>
          <a:p>
            <a:pPr marL="0" indent="0">
              <a:buNone/>
            </a:pPr>
            <a:r>
              <a:rPr lang="en-US" sz="2000"/>
              <a:t>Department of Medicine</a:t>
            </a:r>
          </a:p>
          <a:p>
            <a:pPr marL="0" indent="0">
              <a:buNone/>
            </a:pPr>
            <a:r>
              <a:rPr lang="en-US" sz="2000"/>
              <a:t>UT Health San Antonio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montemayord2@uthscsa.edu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https://calendly.com/daniel_montemayor/montemayor-office-hours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93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66BFE-722E-AD40-9EC8-C76692D0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Part II 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A115-CC85-E047-A412-9607D175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 Getting to know your data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Formatting | Visualization | Partitioning | Normalization | Integrity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Feature Selection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Parsimony | Dimension Reduction |  Supervised and Unsupervised Methods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Classification Models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Cross-Entropy and other Error Metrics | Random Forest | Logistic Regression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Regression Models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000" dirty="0"/>
              <a:t>Linear Regression | Regularization | LASSO | Elastic-Net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End-to-End ML Workflow – Leukemia Project </a:t>
            </a:r>
            <a:r>
              <a:rPr lang="en-US" sz="2000" b="1" dirty="0"/>
              <a:t>(two weeks)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Convolutional Neural Networks – MRI Brain Tumor Project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 Adv. Topics – Sequence. Models | Encoders |GANs | Reinforcement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01CD0-A057-9444-9E0D-5318820AB8A2}"/>
              </a:ext>
            </a:extLst>
          </p:cNvPr>
          <p:cNvSpPr/>
          <p:nvPr/>
        </p:nvSpPr>
        <p:spPr>
          <a:xfrm>
            <a:off x="4601699" y="2674825"/>
            <a:ext cx="6721687" cy="1202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8512-F270-1A48-8564-9D85EB53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0440-C46F-8247-BB29-7FF91A56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1153881"/>
          </a:xfrm>
        </p:spPr>
        <p:txBody>
          <a:bodyPr>
            <a:normAutofit/>
          </a:bodyPr>
          <a:lstStyle/>
          <a:p>
            <a:r>
              <a:rPr lang="en-US" dirty="0"/>
              <a:t>Classification is the task of predicting categorical outcomes/labels</a:t>
            </a:r>
          </a:p>
          <a:p>
            <a:r>
              <a:rPr lang="en-US" dirty="0"/>
              <a:t>Categorical variables can be binary, multinominal, or ordinal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4FF8E-C8BC-5B4F-B947-BAD062EE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0" y="3009668"/>
            <a:ext cx="3886200" cy="3207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E5335-FACF-5342-9B0A-CDF3E24B4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060" y="2979506"/>
            <a:ext cx="3886200" cy="3207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DF8322-68C8-5145-9EAB-0C3A09EAC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260" y="3299806"/>
            <a:ext cx="3886200" cy="21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5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2185-8894-6D4E-8D96-BF0161D0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9818" cy="1325563"/>
          </a:xfrm>
        </p:spPr>
        <p:txBody>
          <a:bodyPr>
            <a:normAutofit/>
          </a:bodyPr>
          <a:lstStyle/>
          <a:p>
            <a:r>
              <a:rPr lang="en-US" dirty="0"/>
              <a:t>Type I and Type II Errors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0EEE38-F85E-F44F-9F0B-9740A9DDC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14" b="16971"/>
          <a:stretch/>
        </p:blipFill>
        <p:spPr>
          <a:xfrm>
            <a:off x="103811" y="1884903"/>
            <a:ext cx="5742186" cy="3088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B2E32-221F-9940-976F-4A66B22DB3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4" r="2603"/>
          <a:stretch/>
        </p:blipFill>
        <p:spPr>
          <a:xfrm>
            <a:off x="5972281" y="590054"/>
            <a:ext cx="6093433" cy="19457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0826043-DE95-8E4B-B627-DAAD6D4C7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5150" y="2663542"/>
            <a:ext cx="5376849" cy="4030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A522B2-34B7-9E48-AD98-D05BA3CD34D7}"/>
              </a:ext>
            </a:extLst>
          </p:cNvPr>
          <p:cNvSpPr txBox="1"/>
          <p:nvPr/>
        </p:nvSpPr>
        <p:spPr>
          <a:xfrm>
            <a:off x="253631" y="5377883"/>
            <a:ext cx="5842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(Top Right) Misclassification in an example classifier </a:t>
            </a:r>
          </a:p>
          <a:p>
            <a:r>
              <a:rPr lang="en-US" dirty="0"/>
              <a:t>(Above) Diagnostic testing diagram</a:t>
            </a:r>
          </a:p>
          <a:p>
            <a:r>
              <a:rPr lang="en-US" dirty="0"/>
              <a:t>(Bottom Right) Receiver operating characteristic (ROC) curve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B6394-92AC-8048-B551-41A5F29C862E}"/>
              </a:ext>
            </a:extLst>
          </p:cNvPr>
          <p:cNvCxnSpPr>
            <a:cxnSpLocks/>
          </p:cNvCxnSpPr>
          <p:nvPr/>
        </p:nvCxnSpPr>
        <p:spPr>
          <a:xfrm>
            <a:off x="5922199" y="2535762"/>
            <a:ext cx="606297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7FA1C7-CA3D-BD49-8B04-8CC7515837FA}"/>
              </a:ext>
            </a:extLst>
          </p:cNvPr>
          <p:cNvCxnSpPr>
            <a:cxnSpLocks/>
          </p:cNvCxnSpPr>
          <p:nvPr/>
        </p:nvCxnSpPr>
        <p:spPr>
          <a:xfrm flipV="1">
            <a:off x="5922199" y="740230"/>
            <a:ext cx="0" cy="463765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8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DDCD-624A-2E4F-A0CC-B148CC3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48198-8805-694F-9897-A884EF792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29" y="1803400"/>
            <a:ext cx="4191000" cy="32512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392B34-7FAC-8541-BE61-FE814A878A0A}"/>
              </a:ext>
            </a:extLst>
          </p:cNvPr>
          <p:cNvSpPr txBox="1">
            <a:spLocks/>
          </p:cNvSpPr>
          <p:nvPr/>
        </p:nvSpPr>
        <p:spPr>
          <a:xfrm>
            <a:off x="4942114" y="1825625"/>
            <a:ext cx="6338910" cy="3149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Prevalence of the outcome should inform how you quantify the classifier performance</a:t>
            </a:r>
          </a:p>
          <a:p>
            <a:r>
              <a:rPr lang="en-US" dirty="0"/>
              <a:t>Use </a:t>
            </a:r>
            <a:r>
              <a:rPr lang="en-US" b="1" dirty="0"/>
              <a:t>sensitivity</a:t>
            </a:r>
            <a:r>
              <a:rPr lang="en-US" dirty="0"/>
              <a:t> if interested in correctly classifying minority class</a:t>
            </a:r>
          </a:p>
          <a:p>
            <a:r>
              <a:rPr lang="en-US" dirty="0"/>
              <a:t>Use </a:t>
            </a:r>
            <a:r>
              <a:rPr lang="en-US" b="1" dirty="0"/>
              <a:t>precision</a:t>
            </a:r>
            <a:r>
              <a:rPr lang="en-US" dirty="0"/>
              <a:t> if interested in minimizing the number of false positive</a:t>
            </a:r>
          </a:p>
          <a:p>
            <a:r>
              <a:rPr lang="en-US" dirty="0"/>
              <a:t>Consider the error metric </a:t>
            </a:r>
            <a:r>
              <a:rPr lang="en-US" b="1" dirty="0"/>
              <a:t>accuracy</a:t>
            </a:r>
            <a:r>
              <a:rPr lang="en-US" dirty="0"/>
              <a:t> for rare diseases.</a:t>
            </a:r>
          </a:p>
        </p:txBody>
      </p:sp>
    </p:spTree>
    <p:extLst>
      <p:ext uri="{BB962C8B-B14F-4D97-AF65-F5344CB8AC3E}">
        <p14:creationId xmlns:p14="http://schemas.microsoft.com/office/powerpoint/2010/main" val="196807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BE3D-0D0A-8C46-B2E7-4698343D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Metrics: F-score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5B1B-A60C-A94D-B609-59B82E3F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290456"/>
            <a:ext cx="6422571" cy="14151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-score (aka dice coefficient) balances precision and sensitivity. It is an equal weighted average known as the harmonic mean of precision and recall.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A2240-1ED5-ED4D-A8A1-CC56604D9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-1" r="-68" b="-48"/>
          <a:stretch/>
        </p:blipFill>
        <p:spPr>
          <a:xfrm>
            <a:off x="63780" y="1449473"/>
            <a:ext cx="12064439" cy="376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2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BE3D-0D0A-8C46-B2E7-4698343D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Metrics : F-score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5B1B-A60C-A94D-B609-59B82E3F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290456"/>
            <a:ext cx="6422571" cy="14151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-score (aka dice coefficient) balances precision and sensitivity. It is an equal weighted average known as the harmonic mean of precision and recall. </a:t>
            </a:r>
            <a:r>
              <a:rPr lang="en-US" b="1" dirty="0"/>
              <a:t>Range 0-1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A2240-1ED5-ED4D-A8A1-CC56604D9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-1" r="-68" b="-48"/>
          <a:stretch/>
        </p:blipFill>
        <p:spPr>
          <a:xfrm>
            <a:off x="63780" y="1449473"/>
            <a:ext cx="12064439" cy="37647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8E4659-0159-6A44-A223-B20B1C251055}"/>
              </a:ext>
            </a:extLst>
          </p:cNvPr>
          <p:cNvSpPr/>
          <p:nvPr/>
        </p:nvSpPr>
        <p:spPr>
          <a:xfrm>
            <a:off x="5889172" y="1262743"/>
            <a:ext cx="6239048" cy="4212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572E9-4AFC-EA40-82FE-0A3E9E29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785" y="756556"/>
            <a:ext cx="4800600" cy="453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B4935-C410-8B4A-AAF9-55EEA7D3925B}"/>
              </a:ext>
            </a:extLst>
          </p:cNvPr>
          <p:cNvSpPr txBox="1"/>
          <p:nvPr/>
        </p:nvSpPr>
        <p:spPr>
          <a:xfrm>
            <a:off x="7017150" y="5375274"/>
            <a:ext cx="442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harmonic mean plot where </a:t>
            </a:r>
            <a:r>
              <a:rPr lang="en-US" i="1" dirty="0"/>
              <a:t>x</a:t>
            </a:r>
            <a:r>
              <a:rPr lang="en-US" dirty="0"/>
              <a:t> is precision, </a:t>
            </a:r>
            <a:r>
              <a:rPr lang="en-US" i="1" dirty="0"/>
              <a:t>y</a:t>
            </a:r>
            <a:r>
              <a:rPr lang="en-US" dirty="0"/>
              <a:t> is recall and the vertical axis is F</a:t>
            </a:r>
            <a:r>
              <a:rPr lang="en-US" baseline="-25000" dirty="0"/>
              <a:t>1</a:t>
            </a:r>
            <a:r>
              <a:rPr lang="en-US" dirty="0"/>
              <a:t> score, in percentage point</a:t>
            </a:r>
          </a:p>
        </p:txBody>
      </p:sp>
    </p:spTree>
    <p:extLst>
      <p:ext uri="{BB962C8B-B14F-4D97-AF65-F5344CB8AC3E}">
        <p14:creationId xmlns:p14="http://schemas.microsoft.com/office/powerpoint/2010/main" val="83920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BE3D-0D0A-8C46-B2E7-4698343D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Metrics: MCC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5B1B-A60C-A94D-B609-59B82E3F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290456"/>
            <a:ext cx="6422571" cy="1415143"/>
          </a:xfrm>
        </p:spPr>
        <p:txBody>
          <a:bodyPr>
            <a:normAutofit/>
          </a:bodyPr>
          <a:lstStyle/>
          <a:p>
            <a:r>
              <a:rPr lang="en-US" dirty="0"/>
              <a:t>Matthews correlation coefficient: Correlation of the predicted labels with the actual labels. </a:t>
            </a:r>
            <a:r>
              <a:rPr lang="en-US" b="1" dirty="0"/>
              <a:t>Range -1 to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A2240-1ED5-ED4D-A8A1-CC56604D9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-1" r="-68" b="-48"/>
          <a:stretch/>
        </p:blipFill>
        <p:spPr>
          <a:xfrm>
            <a:off x="63780" y="1449473"/>
            <a:ext cx="12064439" cy="376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9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858</Words>
  <Application>Microsoft Macintosh PowerPoint</Application>
  <PresentationFormat>Widescreen</PresentationFormat>
  <Paragraphs>104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Wingdings</vt:lpstr>
      <vt:lpstr>Office Theme</vt:lpstr>
      <vt:lpstr>Bioinformatics Bootcamp</vt:lpstr>
      <vt:lpstr>Contact Info</vt:lpstr>
      <vt:lpstr>Part II : Overview</vt:lpstr>
      <vt:lpstr>What is classification</vt:lpstr>
      <vt:lpstr>Type I and Type II Errors</vt:lpstr>
      <vt:lpstr>Prevalence</vt:lpstr>
      <vt:lpstr>Error Metrics: F-score</vt:lpstr>
      <vt:lpstr>Error Metrics : F-score</vt:lpstr>
      <vt:lpstr>Error Metrics: MCC</vt:lpstr>
      <vt:lpstr>Error Metrics: Binary Cross Entropy</vt:lpstr>
      <vt:lpstr>Error Metrics: Mutual Information</vt:lpstr>
      <vt:lpstr>Logit Function</vt:lpstr>
      <vt:lpstr>Softmax function</vt:lpstr>
      <vt:lpstr>Logistic Regression</vt:lpstr>
      <vt:lpstr>Implementation – Logistic Regression</vt:lpstr>
      <vt:lpstr>Decision Trees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Montemayor, Daniel</dc:creator>
  <cp:lastModifiedBy>Montemayor, Daniel</cp:lastModifiedBy>
  <cp:revision>176</cp:revision>
  <dcterms:created xsi:type="dcterms:W3CDTF">2020-01-28T14:23:16Z</dcterms:created>
  <dcterms:modified xsi:type="dcterms:W3CDTF">2021-07-20T21:09:21Z</dcterms:modified>
</cp:coreProperties>
</file>