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307" r:id="rId3"/>
    <p:sldId id="308" r:id="rId4"/>
    <p:sldId id="349" r:id="rId5"/>
    <p:sldId id="361" r:id="rId6"/>
    <p:sldId id="354" r:id="rId7"/>
    <p:sldId id="362" r:id="rId8"/>
    <p:sldId id="356" r:id="rId9"/>
    <p:sldId id="355" r:id="rId10"/>
    <p:sldId id="351" r:id="rId11"/>
    <p:sldId id="352" r:id="rId12"/>
    <p:sldId id="353" r:id="rId13"/>
    <p:sldId id="358" r:id="rId14"/>
    <p:sldId id="360" r:id="rId15"/>
    <p:sldId id="3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2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6FE24-293A-1A47-B7B1-1D97180844A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0EC1F-AE40-A54E-8C8A-D6A2A800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24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86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7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00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9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DEB4-968C-1243-B4B3-868C1B56F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9A86A-D438-974F-98BB-6A149164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76E0B-B873-594D-8026-B4055524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CCF43-5559-0440-81A6-A6EFCDF6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3A93-D999-1148-80B2-CF922F9E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1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8B61-CC4C-4E42-920D-F5A2B690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EFC3E-FD76-0847-AEE1-3BBD9F2FB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FAD5-CF71-4B41-9B1D-CAE7AC53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C7F5-C37F-4143-A34E-3193B9D9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09D70-5851-7D41-950A-BB4D261D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1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102C8-D1C5-034B-AC56-247C67A14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5CE1B-2794-CC4F-B14D-E6BF3C94E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9A3A-5A1F-354B-BF69-38BC1234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D9FD3-7F77-8D43-9A5D-873313FC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7BFCA-04FB-284B-8BA9-056F5EC4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3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C824-A199-0640-8EBF-775439C2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3354-3A7B-8244-BA11-15FAB19B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F33C-146C-9D44-87F5-427B52C5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AD9DE-8FB4-004B-8879-04FFF1BC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2AAEF-B27A-114A-8EC7-F1F2DB91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6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A22-0C14-2C4C-82E4-42B055B7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30CDB-EEEF-7746-AA00-F41D8F10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44F58-3BB3-3946-BAE0-142C14BC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64012-EF2D-B74B-B786-CEC45311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4369-61B8-FF44-851D-624567F4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68F6-8A6C-EF40-90BE-0D4F6413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B3D4-8CB0-3942-A388-DD89C1DCA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1FB5A-7571-294D-853C-DF48EF7A5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C75EA-B62C-1547-9ED9-3E1CB9B7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5E22C-C52F-8747-8C82-43DF65BE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3A685-32A2-2246-ADBB-47BDAB8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3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953A-F117-CE42-B927-EC67F049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7734-DB14-BF45-8197-88D84E766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09179-EAE3-C545-9BC5-CE95E5361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6E64E-91EF-1945-86CD-F5A60BAF5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361E0-20C8-2C46-ACAA-9AD4B6650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FA348-4D03-B44F-8093-C859278E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78C3D-BAE4-0045-93FE-B92547CA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81F66-B5FA-264C-B691-E620B237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2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8564-E2A3-694A-B36B-15327626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78BBE-FC82-3D49-8B69-C5926A29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B4665-EB3D-3143-8A94-2E452B06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896C1-56B9-D745-90FF-D7B8040B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A4B4E-F6A6-8A43-9F33-200E497F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0226A-54DE-524B-B3A4-13A42FDF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EC2CA-FA3A-784B-A69C-0FD9E11B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C848-0E44-0743-8A05-418A40F5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AEA0-825D-A542-9C88-1A07E0AC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0EF80-2EF4-2B4D-BA5D-10B2277D0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DAD40-96F1-BD47-84FC-83A5C597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FDF0D-FFE1-C34E-907C-5ED9A7D6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2DF51-F39B-E946-9201-A178EE2D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549-0418-8749-8F8B-674AA6F4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13EE3-EC54-ED44-8773-BAC3F2B1B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277E3-500B-5E4C-AA6C-256251D6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BBCC2-3623-6E42-8D8B-3A44F62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F965-7A24-6F49-9B2A-4D03C4CC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4CF9F-D025-9A40-B8E3-72E8AAF8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A8ADC-1979-074C-9249-7774C1AE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350A-7722-5443-9DEF-B70710F4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F79E-DFB0-3C42-9ED2-83A9881C9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7764-FFD6-CA49-A27D-008EEAE024F2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B271F-747B-0D40-BA17-12937DDB5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0F84-DEA8-584D-A705-4A5E8F9EA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daniel_montemayor/montemayor-office-hours" TargetMode="External"/><Relationship Id="rId2" Type="http://schemas.openxmlformats.org/officeDocument/2006/relationships/hyperlink" Target="mailto:montemayord2@uthscsa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246" y="2194560"/>
            <a:ext cx="6905666" cy="1739347"/>
          </a:xfrm>
        </p:spPr>
        <p:txBody>
          <a:bodyPr>
            <a:normAutofit/>
          </a:bodyPr>
          <a:lstStyle/>
          <a:p>
            <a:r>
              <a:rPr lang="en-US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246" y="3996250"/>
            <a:ext cx="6905666" cy="1942434"/>
          </a:xfrm>
        </p:spPr>
        <p:txBody>
          <a:bodyPr>
            <a:normAutofit/>
          </a:bodyPr>
          <a:lstStyle/>
          <a:p>
            <a:r>
              <a:rPr lang="en-US" b="1" dirty="0"/>
              <a:t>Biomedical Machine Learning with Python</a:t>
            </a:r>
          </a:p>
          <a:p>
            <a:endParaRPr lang="en-US" dirty="0"/>
          </a:p>
          <a:p>
            <a:r>
              <a:rPr lang="en-US" u="sng" dirty="0"/>
              <a:t>PART II: Machine Learning for Biomedical Applications</a:t>
            </a:r>
          </a:p>
          <a:p>
            <a:r>
              <a:rPr lang="en-US" dirty="0"/>
              <a:t>Module 8: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634276" y="2619094"/>
            <a:ext cx="3374654" cy="15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1D6B-F590-0447-A415-ED7831F0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B37B-243D-5148-9B8A-CF4F2ABB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6086" cy="44210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OLS with L2 normalization</a:t>
            </a:r>
          </a:p>
          <a:p>
            <a:endParaRPr lang="en-US" dirty="0"/>
          </a:p>
          <a:p>
            <a:r>
              <a:rPr lang="en-US" dirty="0"/>
              <a:t>Overcomes issues with correlated inputs (collinearities)</a:t>
            </a:r>
          </a:p>
          <a:p>
            <a:endParaRPr lang="en-US" dirty="0"/>
          </a:p>
          <a:p>
            <a:r>
              <a:rPr lang="en-US" dirty="0"/>
              <a:t>Ridge estimate is at the point where slope and regularization terms balance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B1315-95A9-F448-849A-13444A5B0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127" y="611312"/>
            <a:ext cx="7981571" cy="65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5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1F42-367B-B948-AAED-2F0212B0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3998DF-3119-D345-BA00-18C933F03DF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281737" cy="4421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Least absolute shrinkage &amp; selection operator</a:t>
            </a:r>
          </a:p>
          <a:p>
            <a:endParaRPr lang="en-US" dirty="0"/>
          </a:p>
          <a:p>
            <a:r>
              <a:rPr lang="en-US" dirty="0"/>
              <a:t>OLS with L1 normalization</a:t>
            </a:r>
          </a:p>
          <a:p>
            <a:endParaRPr lang="en-US" dirty="0"/>
          </a:p>
          <a:p>
            <a:r>
              <a:rPr lang="en-US" dirty="0"/>
              <a:t>Tends to collapse coefficients to zero</a:t>
            </a:r>
          </a:p>
          <a:p>
            <a:endParaRPr lang="en-US" dirty="0"/>
          </a:p>
          <a:p>
            <a:r>
              <a:rPr lang="en-US" dirty="0"/>
              <a:t>Will select one feature when predictors are correlated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57A10E-9575-BB4B-843E-29BF32BD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860" y="0"/>
            <a:ext cx="8405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8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CA63-72B4-D44E-B54F-1995F1E2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990"/>
            <a:ext cx="10515600" cy="1325563"/>
          </a:xfrm>
        </p:spPr>
        <p:txBody>
          <a:bodyPr/>
          <a:lstStyle/>
          <a:p>
            <a:r>
              <a:rPr lang="en-US" dirty="0"/>
              <a:t>Elastic 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6684EE-5326-0C48-A7A7-969AD73DD7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281737" cy="4421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Includes both L1 and L2 penalty terms</a:t>
            </a:r>
          </a:p>
          <a:p>
            <a:endParaRPr lang="en-US" dirty="0"/>
          </a:p>
          <a:p>
            <a:r>
              <a:rPr lang="el-GR" dirty="0"/>
              <a:t>α</a:t>
            </a:r>
            <a:r>
              <a:rPr lang="en-US" dirty="0"/>
              <a:t> is proportion of L1 to L2 penalty</a:t>
            </a:r>
          </a:p>
          <a:p>
            <a:endParaRPr lang="en-US" dirty="0"/>
          </a:p>
          <a:p>
            <a:r>
              <a:rPr lang="en-US" dirty="0"/>
              <a:t>Use grid search on discovery set or (repeated k-fold CV) to set </a:t>
            </a:r>
            <a:r>
              <a:rPr lang="el-GR" dirty="0"/>
              <a:t>α </a:t>
            </a:r>
            <a:r>
              <a:rPr lang="en-US" dirty="0"/>
              <a:t>coefficient.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9CDA4-95F7-4349-B619-9361DCACE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262" y="286990"/>
            <a:ext cx="8443847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7AAC449-FEE6-984D-B421-C04CA6925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5"/>
          <a:stretch/>
        </p:blipFill>
        <p:spPr bwMode="auto">
          <a:xfrm>
            <a:off x="5642070" y="887432"/>
            <a:ext cx="6402040" cy="71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59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CA63-72B4-D44E-B54F-1995F1E2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990"/>
            <a:ext cx="10515600" cy="1325563"/>
          </a:xfrm>
        </p:spPr>
        <p:txBody>
          <a:bodyPr/>
          <a:lstStyle/>
          <a:p>
            <a:r>
              <a:rPr lang="en-US" dirty="0"/>
              <a:t>Elastic 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6684EE-5326-0C48-A7A7-969AD73DD7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281737" cy="4421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Includes both L1 and L2 penalty terms</a:t>
            </a:r>
          </a:p>
          <a:p>
            <a:endParaRPr lang="en-US" dirty="0"/>
          </a:p>
          <a:p>
            <a:r>
              <a:rPr lang="el-GR" dirty="0"/>
              <a:t>α</a:t>
            </a:r>
            <a:r>
              <a:rPr lang="en-US" dirty="0"/>
              <a:t> is proportion of L1 to L2 penalty</a:t>
            </a:r>
          </a:p>
          <a:p>
            <a:endParaRPr lang="en-US" dirty="0"/>
          </a:p>
          <a:p>
            <a:r>
              <a:rPr lang="en-US" dirty="0"/>
              <a:t>Use grid search on discovery set or (repeated k-fold CV) to set </a:t>
            </a:r>
            <a:r>
              <a:rPr lang="el-GR" dirty="0"/>
              <a:t>α </a:t>
            </a:r>
            <a:r>
              <a:rPr lang="en-US" dirty="0"/>
              <a:t>coefficient.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AAC449-FEE6-984D-B421-C04CA6925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5"/>
          <a:stretch/>
        </p:blipFill>
        <p:spPr bwMode="auto">
          <a:xfrm>
            <a:off x="5642070" y="887432"/>
            <a:ext cx="6402040" cy="71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956CDA-DD92-D949-9923-E19E0981DE24}"/>
              </a:ext>
            </a:extLst>
          </p:cNvPr>
          <p:cNvSpPr/>
          <p:nvPr/>
        </p:nvSpPr>
        <p:spPr>
          <a:xfrm>
            <a:off x="5459559" y="2212995"/>
            <a:ext cx="62623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sklearn.linear_model.ElasticNetCV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(</a:t>
            </a:r>
            <a:endParaRPr lang="en-US" sz="2400" i="1" dirty="0">
              <a:solidFill>
                <a:srgbClr val="212529"/>
              </a:solidFill>
              <a:latin typeface="-apple-system"/>
            </a:endParaRPr>
          </a:p>
          <a:p>
            <a:r>
              <a:rPr lang="en-US" sz="2400" i="1" dirty="0">
                <a:solidFill>
                  <a:srgbClr val="212529"/>
                </a:solidFill>
                <a:latin typeface="-apple-system"/>
              </a:rPr>
              <a:t>l1_ratio= </a:t>
            </a:r>
            <a:r>
              <a:rPr lang="en-US" sz="2400" b="1" i="1" dirty="0">
                <a:solidFill>
                  <a:srgbClr val="212529"/>
                </a:solidFill>
                <a:latin typeface="-apple-system"/>
              </a:rPr>
              <a:t>{number or list of ratios} 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sz="2400" i="1" dirty="0">
                <a:solidFill>
                  <a:srgbClr val="212529"/>
                </a:solidFill>
                <a:latin typeface="-apple-system"/>
              </a:rPr>
              <a:t>eps=</a:t>
            </a:r>
            <a:r>
              <a:rPr lang="en-US" sz="2400" b="1" i="1" dirty="0">
                <a:solidFill>
                  <a:srgbClr val="212529"/>
                </a:solidFill>
                <a:latin typeface="-apple-system"/>
              </a:rPr>
              <a:t>{alpha step size}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sz="2400" i="1" dirty="0" err="1">
                <a:solidFill>
                  <a:srgbClr val="212529"/>
                </a:solidFill>
                <a:latin typeface="-apple-system"/>
              </a:rPr>
              <a:t>n_alphas</a:t>
            </a:r>
            <a:r>
              <a:rPr lang="en-US" sz="2400" b="1" i="1" dirty="0">
                <a:solidFill>
                  <a:srgbClr val="212529"/>
                </a:solidFill>
                <a:latin typeface="-apple-system"/>
              </a:rPr>
              <a:t>={number of alphas for each L1 ratio}</a:t>
            </a:r>
            <a:r>
              <a:rPr lang="en-US" sz="2400" b="1" dirty="0">
                <a:solidFill>
                  <a:srgbClr val="212529"/>
                </a:solidFill>
                <a:latin typeface="-apple-system"/>
              </a:rPr>
              <a:t>,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</a:p>
          <a:p>
            <a:r>
              <a:rPr lang="en-US" sz="2400" dirty="0">
                <a:solidFill>
                  <a:srgbClr val="212529"/>
                </a:solidFill>
                <a:latin typeface="-apple-system"/>
              </a:rPr>
              <a:t>cv= </a:t>
            </a:r>
            <a:r>
              <a:rPr lang="en-US" sz="2400" b="1" dirty="0">
                <a:solidFill>
                  <a:srgbClr val="212529"/>
                </a:solidFill>
                <a:latin typeface="-apple-system"/>
              </a:rPr>
              <a:t>{int of k-fold cross validation, default =5}</a:t>
            </a:r>
          </a:p>
          <a:p>
            <a:r>
              <a:rPr lang="en-US" sz="2400" i="1" dirty="0">
                <a:solidFill>
                  <a:srgbClr val="212529"/>
                </a:solidFill>
                <a:latin typeface="-apple-system"/>
              </a:rPr>
              <a:t>selection</a:t>
            </a:r>
            <a:r>
              <a:rPr lang="en-US" sz="2400" b="1" i="1" dirty="0">
                <a:solidFill>
                  <a:srgbClr val="212529"/>
                </a:solidFill>
                <a:latin typeface="-apple-system"/>
              </a:rPr>
              <a:t>={‘cyclic’ or ‘random’}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516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9FED-EAE3-C946-BBD0-9610D033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– Model assumptions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51E9D1-4CFB-7C4E-A0B2-5315320D4E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281737" cy="364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IID - Independent and identically distributed</a:t>
            </a:r>
          </a:p>
          <a:p>
            <a:endParaRPr lang="en-US" dirty="0"/>
          </a:p>
          <a:p>
            <a:r>
              <a:rPr lang="en-US" dirty="0"/>
              <a:t>Normally distributed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DA770-3F3D-1847-A948-20FC31AC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424" y="1230086"/>
            <a:ext cx="8208576" cy="4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664F-C07C-CF4D-802A-582A0917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– Model assumptions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7CC564-ACA2-104F-B96C-D09F18EC8C4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281737" cy="4421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Homoscedasticity</a:t>
            </a:r>
          </a:p>
          <a:p>
            <a:r>
              <a:rPr lang="en-US" dirty="0"/>
              <a:t>Residual error is equal for full range of inputs</a:t>
            </a:r>
          </a:p>
          <a:p>
            <a:endParaRPr lang="en-US" dirty="0"/>
          </a:p>
          <a:p>
            <a:r>
              <a:rPr lang="en-US" dirty="0"/>
              <a:t>Heteroscedasticity</a:t>
            </a:r>
            <a:r>
              <a:rPr lang="en-US" u="sng" dirty="0"/>
              <a:t> i</a:t>
            </a:r>
            <a:r>
              <a:rPr lang="en-US" dirty="0"/>
              <a:t>mplies a breakdown of linear assumption</a:t>
            </a:r>
          </a:p>
          <a:p>
            <a:endParaRPr lang="en-US" dirty="0"/>
          </a:p>
          <a:p>
            <a:r>
              <a:rPr lang="en-US" dirty="0"/>
              <a:t>Use to justify using a non-linear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9FCCB-EA76-A24C-A38F-9E0B1BDD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484085"/>
            <a:ext cx="8596993" cy="518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8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2ED0F-BE4B-1D43-8929-39E3FA1E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5B17-4DD0-5642-891E-2B2EAC3D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Daniel Montemayor Ph.D.</a:t>
            </a:r>
          </a:p>
          <a:p>
            <a:pPr marL="0" indent="0">
              <a:buNone/>
            </a:pPr>
            <a:r>
              <a:rPr lang="en-US" sz="2000"/>
              <a:t>Assistant Professor / Research</a:t>
            </a:r>
          </a:p>
          <a:p>
            <a:pPr marL="0" indent="0">
              <a:buNone/>
            </a:pPr>
            <a:r>
              <a:rPr lang="en-US" sz="2000"/>
              <a:t>Center for Renal Precision Medicine</a:t>
            </a:r>
          </a:p>
          <a:p>
            <a:pPr marL="0" indent="0">
              <a:buNone/>
            </a:pPr>
            <a:r>
              <a:rPr lang="en-US" sz="2000"/>
              <a:t>Department of Medicine</a:t>
            </a:r>
          </a:p>
          <a:p>
            <a:pPr marL="0" indent="0">
              <a:buNone/>
            </a:pPr>
            <a:r>
              <a:rPr lang="en-US" sz="2000"/>
              <a:t>UT Health San Antonio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montemayord2@uthscsa.edu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https://calendly.com/daniel_montemayor/montemayor-office-hours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93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66BFE-722E-AD40-9EC8-C76692D0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Part II 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A115-CC85-E047-A412-9607D175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/>
              <a:t> Getting to know your data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000" dirty="0"/>
              <a:t>Formatting | Visualization | Partitioning | Normalization | Integrity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Feature Selection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000" dirty="0"/>
              <a:t>Parsimony | Dimension Reduction |  Supervised and Unsupervised Methods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Classification Models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000" dirty="0"/>
              <a:t>Cross-Entropy and other Error Metrics | Random Forest | Logistic Regression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Regression Models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000" dirty="0"/>
              <a:t>Linear Regression | Regularization | LASSO | Elastic-Net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End-to-End ML Workflow – Leukemia Project </a:t>
            </a:r>
            <a:r>
              <a:rPr lang="en-US" sz="2000" b="1" dirty="0"/>
              <a:t>(two weeks)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Convolutional Neural Networks – MRI Brain Tumor Project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Adv. Topics – Sequence. Models | Encoders |GANs | Reinforcement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01CD0-A057-9444-9E0D-5318820AB8A2}"/>
              </a:ext>
            </a:extLst>
          </p:cNvPr>
          <p:cNvSpPr/>
          <p:nvPr/>
        </p:nvSpPr>
        <p:spPr>
          <a:xfrm>
            <a:off x="4615688" y="3864209"/>
            <a:ext cx="6721687" cy="815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8108-44DB-A649-ABCA-C265C9D2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F30C-45DC-FD46-AACD-3F4F734F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04" y="1825625"/>
            <a:ext cx="6390526" cy="4482708"/>
          </a:xfrm>
        </p:spPr>
        <p:txBody>
          <a:bodyPr>
            <a:normAutofit/>
          </a:bodyPr>
          <a:lstStyle/>
          <a:p>
            <a:r>
              <a:rPr lang="en-US" dirty="0"/>
              <a:t>Assumes a linear relationship between input (x) and a continuous output y(x)</a:t>
            </a:r>
          </a:p>
          <a:p>
            <a:endParaRPr lang="en-US" dirty="0"/>
          </a:p>
          <a:p>
            <a:r>
              <a:rPr lang="en-US" dirty="0"/>
              <a:t>Simple vs multiple linear regression Base Algorithm – Ordinary Least Squares (OLS)</a:t>
            </a:r>
          </a:p>
          <a:p>
            <a:endParaRPr lang="en-US" dirty="0"/>
          </a:p>
          <a:p>
            <a:r>
              <a:rPr lang="en-US" dirty="0"/>
              <a:t>Task is to assign a scaling factor (</a:t>
            </a:r>
            <a:r>
              <a:rPr lang="el-GR" dirty="0"/>
              <a:t>β</a:t>
            </a:r>
            <a:r>
              <a:rPr lang="en-US" dirty="0"/>
              <a:t>) for each predictor that minimizes some kind of error metric.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55D50-5C44-4549-BBC3-E5BAC044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330" y="0"/>
            <a:ext cx="4705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8108-44DB-A649-ABCA-C265C9D2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F30C-45DC-FD46-AACD-3F4F734F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04" y="1825625"/>
            <a:ext cx="6390526" cy="4482708"/>
          </a:xfrm>
        </p:spPr>
        <p:txBody>
          <a:bodyPr>
            <a:normAutofit/>
          </a:bodyPr>
          <a:lstStyle/>
          <a:p>
            <a:r>
              <a:rPr lang="en-US" dirty="0"/>
              <a:t>Assumes a linear relationship between input (x) and a continuous output y(x)</a:t>
            </a:r>
          </a:p>
          <a:p>
            <a:endParaRPr lang="en-US" dirty="0"/>
          </a:p>
          <a:p>
            <a:r>
              <a:rPr lang="en-US" dirty="0"/>
              <a:t>Simple vs multiple linear regression Base Algorithm – Ordinary Least Squares (OLS)</a:t>
            </a:r>
          </a:p>
          <a:p>
            <a:endParaRPr lang="en-US" dirty="0"/>
          </a:p>
          <a:p>
            <a:r>
              <a:rPr lang="en-US" dirty="0"/>
              <a:t>Task is to assign a scaling factor (</a:t>
            </a:r>
            <a:r>
              <a:rPr lang="el-GR" dirty="0"/>
              <a:t>β</a:t>
            </a:r>
            <a:r>
              <a:rPr lang="en-US" dirty="0"/>
              <a:t>) for each predictor that minimizes some kind of error metric.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6B1B4-BFEA-B344-93E4-FEFA6E0A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330" y="0"/>
            <a:ext cx="5166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8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D2AD-1050-3E41-B9C8-81D982AE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3F44F-8C50-3C40-8083-8CD25E8B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6323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Minimize sum of squared residuals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Returns the feature weights that minimize the error via linear algebra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3123C-4EDA-4D46-9CC5-3AA839614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580" y="1269447"/>
            <a:ext cx="6832314" cy="5149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A6983-348B-C74E-8E9D-6D0A81F07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18" y="2905839"/>
            <a:ext cx="4026754" cy="10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1D6B-F590-0447-A415-ED7831F0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Regularization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99CBE5-48B2-6F4A-B721-5A57A8AAF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9701" cy="4667250"/>
          </a:xfrm>
        </p:spPr>
        <p:txBody>
          <a:bodyPr>
            <a:normAutofit/>
          </a:bodyPr>
          <a:lstStyle/>
          <a:p>
            <a:r>
              <a:rPr lang="en-US" dirty="0"/>
              <a:t>Bias-Variance tradeoff</a:t>
            </a:r>
          </a:p>
          <a:p>
            <a:endParaRPr lang="en-US" dirty="0"/>
          </a:p>
          <a:p>
            <a:r>
              <a:rPr lang="en-US" dirty="0"/>
              <a:t>OLS will give you the lowest error - low bias</a:t>
            </a:r>
          </a:p>
          <a:p>
            <a:endParaRPr lang="en-US" dirty="0"/>
          </a:p>
          <a:p>
            <a:r>
              <a:rPr lang="en-US" dirty="0"/>
              <a:t>Uninformative features have unbounded weights since they do not influence model performance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B8033-C704-2946-9423-E957563C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457" y="920750"/>
            <a:ext cx="8128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0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25E65E-5420-EE4C-BE2F-7DA9BEB66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733" y="2283431"/>
            <a:ext cx="7560267" cy="4541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B2FAD-3089-8E4E-8085-BA06EBB7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Decent with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A731-9DC5-5443-A1D0-7D106EDE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9701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Iteratively minimize Error (SSR) from a random initial configuration</a:t>
            </a:r>
          </a:p>
          <a:p>
            <a:endParaRPr lang="en-US" dirty="0"/>
          </a:p>
          <a:p>
            <a:r>
              <a:rPr lang="el-GR" dirty="0"/>
              <a:t>α </a:t>
            </a:r>
            <a:r>
              <a:rPr lang="en-US" dirty="0"/>
              <a:t>is the learning rate</a:t>
            </a:r>
            <a:endParaRPr lang="el-GR" dirty="0"/>
          </a:p>
          <a:p>
            <a:r>
              <a:rPr lang="el-GR" dirty="0"/>
              <a:t>λ</a:t>
            </a:r>
            <a:r>
              <a:rPr lang="en-US" dirty="0"/>
              <a:t> is the regularization strength</a:t>
            </a:r>
            <a:endParaRPr lang="el-GR" dirty="0"/>
          </a:p>
          <a:p>
            <a:r>
              <a:rPr lang="en-US" dirty="0"/>
              <a:t>p is the L-norm number</a:t>
            </a:r>
          </a:p>
          <a:p>
            <a:endParaRPr lang="en-US" dirty="0"/>
          </a:p>
          <a:p>
            <a:r>
              <a:rPr lang="en-US" dirty="0"/>
              <a:t>Weights converge where slope and regularization terms balance</a:t>
            </a:r>
          </a:p>
        </p:txBody>
      </p:sp>
    </p:spTree>
    <p:extLst>
      <p:ext uri="{BB962C8B-B14F-4D97-AF65-F5344CB8AC3E}">
        <p14:creationId xmlns:p14="http://schemas.microsoft.com/office/powerpoint/2010/main" val="78031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A371-2C21-6542-92DE-70243B4E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L2 -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C2A0A-5413-D54A-A14A-6F4B3FCE1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51" y="1924615"/>
            <a:ext cx="10515600" cy="4861374"/>
          </a:xfrm>
        </p:spPr>
        <p:txBody>
          <a:bodyPr>
            <a:normAutofit/>
          </a:bodyPr>
          <a:lstStyle/>
          <a:p>
            <a:r>
              <a:rPr lang="en-US" dirty="0"/>
              <a:t>From P normalization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L2 (aka Euclidean normalization) is when p=2.</a:t>
            </a:r>
          </a:p>
          <a:p>
            <a:endParaRPr lang="en-US" dirty="0"/>
          </a:p>
          <a:p>
            <a:r>
              <a:rPr lang="en-US" dirty="0"/>
              <a:t>L1 normalization is when p=1</a:t>
            </a:r>
          </a:p>
          <a:p>
            <a:r>
              <a:rPr lang="en-US" dirty="0"/>
              <a:t>(Less common) - L0 is special case that counts number of nonzero x’s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0CD10-3C0B-C747-825C-BAF698B34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977352"/>
            <a:ext cx="4038600" cy="275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C6C0D0-3140-3949-B8DE-22AD539CF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308" y="1363018"/>
            <a:ext cx="4547384" cy="238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2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620</Words>
  <Application>Microsoft Macintosh PowerPoint</Application>
  <PresentationFormat>Widescreen</PresentationFormat>
  <Paragraphs>124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Wingdings</vt:lpstr>
      <vt:lpstr>Office Theme</vt:lpstr>
      <vt:lpstr>Bioinformatics Bootcamp</vt:lpstr>
      <vt:lpstr>Contact Info</vt:lpstr>
      <vt:lpstr>Part II : Overview</vt:lpstr>
      <vt:lpstr>What is Regression</vt:lpstr>
      <vt:lpstr>What is Regression</vt:lpstr>
      <vt:lpstr>Ordinary Least Squares</vt:lpstr>
      <vt:lpstr>Why Regularization</vt:lpstr>
      <vt:lpstr>Gradient Decent with regularization</vt:lpstr>
      <vt:lpstr>L2 - Normalization</vt:lpstr>
      <vt:lpstr>Ridge Regression</vt:lpstr>
      <vt:lpstr>LASSO</vt:lpstr>
      <vt:lpstr>Elastic Net</vt:lpstr>
      <vt:lpstr>Elastic Net</vt:lpstr>
      <vt:lpstr>Prerequisites – Model assumptions</vt:lpstr>
      <vt:lpstr>Prerequisites – Model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Montemayor, Daniel</dc:creator>
  <cp:lastModifiedBy>Montemayor, Daniel</cp:lastModifiedBy>
  <cp:revision>207</cp:revision>
  <dcterms:created xsi:type="dcterms:W3CDTF">2020-01-28T14:23:16Z</dcterms:created>
  <dcterms:modified xsi:type="dcterms:W3CDTF">2021-07-27T20:34:13Z</dcterms:modified>
</cp:coreProperties>
</file>