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7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C5E6FF"/>
    <a:srgbClr val="2DA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>
        <p:scale>
          <a:sx n="70" d="100"/>
          <a:sy n="70" d="100"/>
        </p:scale>
        <p:origin x="57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6E932-3406-4EAE-B775-E5DA55E84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A49C1-A0A2-4415-93B2-D05B28E28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FF50E-CB4D-46FF-8052-251C2F9F3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32E9-84FF-4355-9B0E-8D9252F909E5}" type="datetimeFigureOut">
              <a:rPr lang="en-GB" smtClean="0"/>
              <a:t>07/10/2021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EC06C-E0F3-46D9-85DE-2E9EAB70B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035E0-A9AB-43E5-B509-F48624D94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3774-02B9-4696-B149-F8A861FF21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72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9760-A9E1-47D5-BF83-D96DEE8E6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717C56-06D8-4BE0-8E06-F9DAF2351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D8483-3BA6-4E4C-B7B8-97E85D96C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32E9-84FF-4355-9B0E-8D9252F909E5}" type="datetimeFigureOut">
              <a:rPr lang="en-GB" smtClean="0"/>
              <a:t>07/10/2021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F5369-47D9-4636-AFB7-1597AA9F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4FC9F-2741-4BAF-95F2-5AA17117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3774-02B9-4696-B149-F8A861FF21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336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FB5A05-7B21-4EFE-A6D5-755F20443B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7D018-E2F0-4EB7-A590-F5DB93A02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53BD2-4CE2-436F-B7BB-835EFA24E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32E9-84FF-4355-9B0E-8D9252F909E5}" type="datetimeFigureOut">
              <a:rPr lang="en-GB" smtClean="0"/>
              <a:t>07/10/2021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200CD-8EBF-4ABA-BB22-2A9C75AB4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E6302-C8CD-47AB-A1BE-DD4ABA5DD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3774-02B9-4696-B149-F8A861FF21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187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343CC-07E2-4011-8058-E5BA96BC1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F5F70-1373-42AE-A5A8-AFBE66A43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E414B-6835-4288-9102-472D01EF2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32E9-84FF-4355-9B0E-8D9252F909E5}" type="datetimeFigureOut">
              <a:rPr lang="en-GB" smtClean="0"/>
              <a:t>07/10/2021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7EE8F-CB71-41FC-89F4-002EEF792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FF0B6-26A7-44A4-8099-CA340DE4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3774-02B9-4696-B149-F8A861FF21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36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72584-4F75-4FDB-94B1-80648542E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22D48-68A0-48EF-94BD-98E7C0764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14161-5E4C-4F9F-8916-FB3B46EFA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32E9-84FF-4355-9B0E-8D9252F909E5}" type="datetimeFigureOut">
              <a:rPr lang="en-GB" smtClean="0"/>
              <a:t>07/10/2021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45006-4FEC-454D-8171-ED7F0C66D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A93BE-2D0E-4182-B8EA-B9BFAFC74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3774-02B9-4696-B149-F8A861FF21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03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7C1A2-9C57-4816-A668-D03BB27E3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E4235-84C0-4C79-89F3-30E2EDAA9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BEF677-292B-4176-A5A5-4D5AC4B74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E3473-7949-4A37-B8A2-C654B85CC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32E9-84FF-4355-9B0E-8D9252F909E5}" type="datetimeFigureOut">
              <a:rPr lang="en-GB" smtClean="0"/>
              <a:t>07/10/2021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A7278-60EC-45C9-90C2-607B140AB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80506-5AAB-422F-8C25-7FA407188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3774-02B9-4696-B149-F8A861FF21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259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55277-D8ED-4CDC-9AE8-3D36002E2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A4C20-D0AD-4280-8606-76BB01666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B14FC-DE1D-4EFE-BF08-C35F6B292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3E55DD-BC79-49F7-A977-0E260A49E5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184B56-D534-490C-836D-BB9027AB34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DBBFB7-E3F3-4A02-AE2F-9A5846BEF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32E9-84FF-4355-9B0E-8D9252F909E5}" type="datetimeFigureOut">
              <a:rPr lang="en-GB" smtClean="0"/>
              <a:t>07/10/2021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89C749-7BC3-40B0-A042-52AB1D115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D6ADD9-ECE8-4058-9C49-ACC8B9BE4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3774-02B9-4696-B149-F8A861FF21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848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64E0F-8D3E-425A-BD58-2FA2988D7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95BB93-F3FC-42CD-AA60-43E84DB9B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32E9-84FF-4355-9B0E-8D9252F909E5}" type="datetimeFigureOut">
              <a:rPr lang="en-GB" smtClean="0"/>
              <a:t>07/10/2021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D25A1C-3362-4FFC-8FDC-7D4A2C3DB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029659-A853-410E-AF30-1F4177B57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3774-02B9-4696-B149-F8A861FF21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51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02A8DB-E57B-489C-BA4B-B9CB32E3B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32E9-84FF-4355-9B0E-8D9252F909E5}" type="datetimeFigureOut">
              <a:rPr lang="en-GB" smtClean="0"/>
              <a:t>07/10/2021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04C4D-8E57-413A-B109-0553C02B9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832FAD-76D2-477E-8AE8-6874CE7D1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3774-02B9-4696-B149-F8A861FF21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118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54CE7-71D9-42A1-8098-08A8258E0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E3CB9-23CD-4397-BBF2-149E32BB0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01A74-9883-402D-B023-72C17ED05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1B78B-5220-43F0-9F18-04FDE2AA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32E9-84FF-4355-9B0E-8D9252F909E5}" type="datetimeFigureOut">
              <a:rPr lang="en-GB" smtClean="0"/>
              <a:t>07/10/2021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570894-472A-41ED-B2C5-868772AF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A147E-8C09-4F09-89E0-886360D10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3774-02B9-4696-B149-F8A861FF21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41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B9EE4-D307-451C-9385-C1D0C9016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E4AD6-22FA-4A40-A9A0-3528596AA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C1449-6725-4980-9708-479FE13BF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2B01-FB6A-4A7B-9505-330CB75C9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32E9-84FF-4355-9B0E-8D9252F909E5}" type="datetimeFigureOut">
              <a:rPr lang="en-GB" smtClean="0"/>
              <a:t>07/10/2021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F0EA6-4FE7-41AF-84E1-E548FE60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06F94-2A8B-4AF9-ACC6-5CFB9566A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3774-02B9-4696-B149-F8A861FF21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732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60A640-D526-4804-88A3-AE89E9DEB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C8F41-01C4-4854-A9CC-3FEA06CD2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D08E-9CE1-4325-AC15-7C71AFA4C7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132E9-84FF-4355-9B0E-8D9252F909E5}" type="datetimeFigureOut">
              <a:rPr lang="en-GB" smtClean="0"/>
              <a:t>07/10/2021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EEB5A-CD17-4800-BD69-43AD4BD18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7E50C-4D3A-45CE-BA4B-C9BA93A894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23774-02B9-4696-B149-F8A861FF21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648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37711-4FBC-456D-BDB3-BC5A8811F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4463" y="417843"/>
            <a:ext cx="9144000" cy="804863"/>
          </a:xfrm>
        </p:spPr>
        <p:txBody>
          <a:bodyPr>
            <a:normAutofit fontScale="90000"/>
          </a:bodyPr>
          <a:lstStyle/>
          <a:p>
            <a:r>
              <a:rPr lang="en-GB" sz="36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eorgia" panose="02040502050405020303" pitchFamily="18" charset="0"/>
                <a:cs typeface="Courier New" panose="02070309020205020404" pitchFamily="49" charset="0"/>
              </a:rPr>
              <a:t>ASBCB Omics Codeathon </a:t>
            </a:r>
            <a:br>
              <a:rPr lang="en-GB" sz="36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eorgia" panose="02040502050405020303" pitchFamily="18" charset="0"/>
                <a:cs typeface="Courier New" panose="02070309020205020404" pitchFamily="49" charset="0"/>
              </a:rPr>
            </a:br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7-10 </a:t>
            </a:r>
            <a:r>
              <a:rPr lang="en-GB" sz="20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eorgia" panose="02040502050405020303" pitchFamily="18" charset="0"/>
                <a:cs typeface="Courier New" panose="02070309020205020404" pitchFamily="49" charset="0"/>
              </a:rPr>
              <a:t>October 2021</a:t>
            </a:r>
            <a:endParaRPr lang="en-GB" sz="3600" dirty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  <a:cs typeface="Courier New" panose="020703090202050204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A46C2E-C378-4C32-A0A7-5CA142784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08" y="2305845"/>
            <a:ext cx="8308180" cy="1903412"/>
          </a:xfrm>
        </p:spPr>
        <p:txBody>
          <a:bodyPr>
            <a:noAutofit/>
          </a:bodyPr>
          <a:lstStyle/>
          <a:p>
            <a:r>
              <a:rPr lang="en-GB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silico analysis of the single nucleotide polymorphisms of human hepatitis B and D viruses in Sudan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AECCD7-3288-4FE8-834F-08ADE0A3989E}"/>
              </a:ext>
            </a:extLst>
          </p:cNvPr>
          <p:cNvSpPr txBox="1">
            <a:spLocks/>
          </p:cNvSpPr>
          <p:nvPr/>
        </p:nvSpPr>
        <p:spPr>
          <a:xfrm>
            <a:off x="5391150" y="104775"/>
            <a:ext cx="1190626" cy="66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ar-AE" sz="800" dirty="0">
                <a:solidFill>
                  <a:schemeClr val="bg1"/>
                </a:solidFill>
              </a:rPr>
              <a:t>باسم الله الرحمن الرحيم والصلاة والسلام على رسول الله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1B9791B4-6D1F-47DE-93A7-D4F12A0CA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9439" y="171450"/>
            <a:ext cx="1228724" cy="832181"/>
          </a:xfrm>
          <a:prstGeom prst="rect">
            <a:avLst/>
          </a:prstGeom>
        </p:spPr>
      </p:pic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0C7FDB29-2BC1-4621-8C37-041AC89D7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5088"/>
            <a:ext cx="619125" cy="7429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18A5DD7-9EB6-4EF5-87A4-C6333EDA5905}"/>
              </a:ext>
            </a:extLst>
          </p:cNvPr>
          <p:cNvSpPr/>
          <p:nvPr/>
        </p:nvSpPr>
        <p:spPr>
          <a:xfrm>
            <a:off x="0" y="0"/>
            <a:ext cx="6191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Picture 6" descr="A picture containing website&#10;&#10;Description automatically generated">
            <a:extLst>
              <a:ext uri="{FF2B5EF4-FFF2-40B4-BE49-F238E27FC236}">
                <a16:creationId xmlns:a16="http://schemas.microsoft.com/office/drawing/2014/main" id="{CBF2A761-EA9C-4D71-BD45-1EBE142EE91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3" t="30923" b="30327"/>
          <a:stretch/>
        </p:blipFill>
        <p:spPr>
          <a:xfrm>
            <a:off x="10210800" y="1122083"/>
            <a:ext cx="1962150" cy="697191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6050B2DE-AA35-46F4-A59B-403A2FCDE8AE}"/>
              </a:ext>
            </a:extLst>
          </p:cNvPr>
          <p:cNvSpPr txBox="1">
            <a:spLocks/>
          </p:cNvSpPr>
          <p:nvPr/>
        </p:nvSpPr>
        <p:spPr>
          <a:xfrm>
            <a:off x="7477125" y="4905375"/>
            <a:ext cx="4714875" cy="1752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Research Team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Osama Mohammed, Sabah Ibrahim,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Sumaya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Kambal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Esra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A.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Abdalwhab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Arwa Ibrahim,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Sowole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Adekunle Damilola, Adam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Yagoub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Situma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Victor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Wekesa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Sofia B. Mohamed</a:t>
            </a:r>
          </a:p>
        </p:txBody>
      </p:sp>
    </p:spTree>
    <p:extLst>
      <p:ext uri="{BB962C8B-B14F-4D97-AF65-F5344CB8AC3E}">
        <p14:creationId xmlns:p14="http://schemas.microsoft.com/office/powerpoint/2010/main" val="324626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3C46C-960E-4B1F-AB46-39854E392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8750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C2B6D-D1B0-450C-84B5-A7AD925FA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3975"/>
            <a:ext cx="11039475" cy="5272088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10000"/>
              </a:lnSpc>
              <a:buFontTx/>
              <a:buChar char="-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Hepatitis B virus (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HBV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) infection is one of the major causes of liver cirrhosis and hepatocellular carcinoma. </a:t>
            </a:r>
          </a:p>
          <a:p>
            <a:pPr algn="just">
              <a:lnSpc>
                <a:spcPct val="110000"/>
              </a:lnSpc>
              <a:buFontTx/>
              <a:buChar char="-"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  <a:buFontTx/>
              <a:buChar char="-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Hepatitis D (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HDV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) infection causes a more severe disease than mono infection with HBV. It is considered a serious, neglected disease, particularly in developing countries.</a:t>
            </a:r>
          </a:p>
          <a:p>
            <a:pPr algn="just">
              <a:lnSpc>
                <a:spcPct val="110000"/>
              </a:lnSpc>
              <a:buFontTx/>
              <a:buChar char="-"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  <a:buFontTx/>
              <a:buChar char="-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As a result of nucleic acid sequence variation, there are 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ten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recognized HBV 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genotypes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which have distinct geographical distributions. These genotypes 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influence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the clinical outcomes, complications and response to treatment of HBV infection.</a:t>
            </a:r>
          </a:p>
          <a:p>
            <a:pPr algn="just">
              <a:lnSpc>
                <a:spcPct val="110000"/>
              </a:lnSpc>
              <a:buFontTx/>
              <a:buChar char="-"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  <a:buFontTx/>
              <a:buChar char="-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The role of SNPs in HBV and HDV infection and associated genotypes in the Sudanese population remains unclear.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103130-6588-45A6-A06F-C6FE49646C2B}"/>
              </a:ext>
            </a:extLst>
          </p:cNvPr>
          <p:cNvSpPr/>
          <p:nvPr/>
        </p:nvSpPr>
        <p:spPr>
          <a:xfrm>
            <a:off x="0" y="0"/>
            <a:ext cx="6191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3582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3C46C-960E-4B1F-AB46-39854E392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8275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C2B6D-D1B0-450C-84B5-A7AD925FA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149350"/>
            <a:ext cx="11597641" cy="52895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1-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Study the current distribution of HBV and HDV genotypes in Sudan.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Investigate the nucleotide diversity between genotypes.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Identify mutations that lead to Occult HBV infections (OBI). </a:t>
            </a:r>
            <a:endParaRPr lang="en-GB" sz="1400" b="1" i="1" dirty="0">
              <a:solidFill>
                <a:srgbClr val="FF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4-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Predict the effect of amino acid variants on the large delta antigen and polymerase proteins function. </a:t>
            </a:r>
            <a:endParaRPr lang="en-GB" sz="1400" b="1" i="1" dirty="0">
              <a:solidFill>
                <a:srgbClr val="FF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5-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Assess the association between the SNPs and liver cirrhosis and hepatocellular carcinoma.</a:t>
            </a:r>
          </a:p>
          <a:p>
            <a:pPr marL="0" indent="0">
              <a:lnSpc>
                <a:spcPct val="150000"/>
              </a:lnSpc>
              <a:buNone/>
            </a:pPr>
            <a:endParaRPr lang="en-GB" sz="2400" dirty="0">
              <a:highlight>
                <a:srgbClr val="C5E6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103130-6588-45A6-A06F-C6FE49646C2B}"/>
              </a:ext>
            </a:extLst>
          </p:cNvPr>
          <p:cNvSpPr/>
          <p:nvPr/>
        </p:nvSpPr>
        <p:spPr>
          <a:xfrm>
            <a:off x="0" y="0"/>
            <a:ext cx="6191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1984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22D0CE0-A1B6-48F7-ACBE-B087FA7D7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3746"/>
            <a:ext cx="12192000" cy="391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127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3572D69-86A5-4FA7-9D31-2965EC044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75" y="-173736"/>
            <a:ext cx="121469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939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3C46C-960E-4B1F-AB46-39854E392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103130-6588-45A6-A06F-C6FE49646C2B}"/>
              </a:ext>
            </a:extLst>
          </p:cNvPr>
          <p:cNvSpPr/>
          <p:nvPr/>
        </p:nvSpPr>
        <p:spPr>
          <a:xfrm>
            <a:off x="0" y="0"/>
            <a:ext cx="6191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149EB8-0B84-4AD0-BCD1-F17A36990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8900" y="2738437"/>
            <a:ext cx="6572250" cy="928688"/>
          </a:xfrm>
          <a:prstGeom prst="rect">
            <a:avLst/>
          </a:prstGeom>
          <a:solidFill>
            <a:srgbClr val="C5E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3600" b="1" dirty="0">
                <a:solidFill>
                  <a:srgbClr val="0070C0"/>
                </a:solidFill>
                <a:latin typeface="AR BERKLEY" panose="02000000000000000000" pitchFamily="2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062663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3C46C-960E-4B1F-AB46-39854E392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3500"/>
            <a:ext cx="10515600" cy="1325563"/>
          </a:xfrm>
        </p:spPr>
        <p:txBody>
          <a:bodyPr/>
          <a:lstStyle/>
          <a:p>
            <a:r>
              <a:rPr lang="en-GB" sz="4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GB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C2B6D-D1B0-450C-84B5-A7AD925FA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2063"/>
            <a:ext cx="10515600" cy="49149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1- Daw MA, Daw AM,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Sifennasr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NEM, et al. The Epidemiology of Hepatitis D Virus in North Africa: A Systematic Review and Meta-Analysis.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ScientificWorldJournal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. 2018;2018:9312650. Published 2018 Sep 26. doi:10.1155/2018/9312650</a:t>
            </a:r>
          </a:p>
          <a:p>
            <a:pPr marL="0" indent="0" algn="just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2- Mohmed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Khair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O M,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Enan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K A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Hussien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M O, Mohammed A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Bozdayi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M A, et al. Seroprevalence and Molecular Detection of Hepatitis Delta Virus (HDV) Among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Hemodialysis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Patients and Blood Donors in a Cross-Sectional Study in Khartoum State, Sudan, Int J Infect. 2016 ; 3(3):e35391.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: 10.17795/iji-35391.</a:t>
            </a:r>
          </a:p>
          <a:p>
            <a:pPr marL="0" indent="0" algn="just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3-Kim, H.; Lee, S.A.; Do, S.Y.; Kim, B.J.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Precore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/core region mutations of hepatitis b virus related to clinical severity. World J. Gastroenterol. 2016, 22, 4287–4296.</a:t>
            </a:r>
          </a:p>
          <a:p>
            <a:pPr marL="0" indent="0" algn="just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4-McNaughton, A.L.;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D’arienzo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V.; Ansari, M.A.; Lumley, S.F.; Littlejohn, M.;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Revill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P.; McKeating, J.A.; Matthews, P.C. Insights from deep sequencing of the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hbv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genome—Unique, tiny, and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isunderstood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Gastroenterology 2019, 156, 384–399.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103130-6588-45A6-A06F-C6FE49646C2B}"/>
              </a:ext>
            </a:extLst>
          </p:cNvPr>
          <p:cNvSpPr/>
          <p:nvPr/>
        </p:nvSpPr>
        <p:spPr>
          <a:xfrm>
            <a:off x="0" y="0"/>
            <a:ext cx="6191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3675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467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 BERKLEY</vt:lpstr>
      <vt:lpstr>Arial</vt:lpstr>
      <vt:lpstr>Calibri</vt:lpstr>
      <vt:lpstr>Calibri Light</vt:lpstr>
      <vt:lpstr>Georgia</vt:lpstr>
      <vt:lpstr>Office Theme</vt:lpstr>
      <vt:lpstr>ASBCB Omics Codeathon  7-10 October 2021</vt:lpstr>
      <vt:lpstr>Background</vt:lpstr>
      <vt:lpstr>Objectives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Arwa Ibrahim</dc:creator>
  <cp:lastModifiedBy>Arwa Ibrahim</cp:lastModifiedBy>
  <cp:revision>24</cp:revision>
  <dcterms:created xsi:type="dcterms:W3CDTF">2021-10-07T06:34:53Z</dcterms:created>
  <dcterms:modified xsi:type="dcterms:W3CDTF">2021-10-07T13:35:30Z</dcterms:modified>
</cp:coreProperties>
</file>