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8800425"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90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60"/>
  </p:normalViewPr>
  <p:slideViewPr>
    <p:cSldViewPr snapToGrid="0" showGuides="1">
      <p:cViewPr>
        <p:scale>
          <a:sx n="40" d="100"/>
          <a:sy n="40" d="100"/>
        </p:scale>
        <p:origin x="634" y="-7272"/>
      </p:cViewPr>
      <p:guideLst>
        <p:guide orient="horz" pos="13607"/>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EB7DD-18E9-41CE-8795-646510A04C4E}" type="datetimeFigureOut">
              <a:rPr lang="fr-FR" smtClean="0"/>
              <a:t>19/08/2024</a:t>
            </a:fld>
            <a:endParaRPr lang="fr-FR"/>
          </a:p>
        </p:txBody>
      </p:sp>
      <p:sp>
        <p:nvSpPr>
          <p:cNvPr id="4" name="Espace réservé de l'image des diapositives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AFE13-96E3-4B71-8019-D87B2901015F}" type="slidenum">
              <a:rPr lang="fr-FR" smtClean="0"/>
              <a:t>‹#›</a:t>
            </a:fld>
            <a:endParaRPr lang="fr-FR"/>
          </a:p>
        </p:txBody>
      </p:sp>
    </p:spTree>
    <p:extLst>
      <p:ext uri="{BB962C8B-B14F-4D97-AF65-F5344CB8AC3E}">
        <p14:creationId xmlns:p14="http://schemas.microsoft.com/office/powerpoint/2010/main" val="331697547"/>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66AFE13-96E3-4B71-8019-D87B2901015F}" type="slidenum">
              <a:rPr lang="fr-FR" smtClean="0"/>
              <a:t>1</a:t>
            </a:fld>
            <a:endParaRPr lang="fr-FR"/>
          </a:p>
        </p:txBody>
      </p:sp>
    </p:spTree>
    <p:extLst>
      <p:ext uri="{BB962C8B-B14F-4D97-AF65-F5344CB8AC3E}">
        <p14:creationId xmlns:p14="http://schemas.microsoft.com/office/powerpoint/2010/main" val="190970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fr-FR"/>
              <a:t>Modifiez le style du titre</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DD3124-5EE8-4099-A4F7-67BE0D0E0AEF}" type="datetimeFigureOut">
              <a:rPr lang="fr-FR" smtClean="0"/>
              <a:t>19/08/2024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20147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DD3124-5EE8-4099-A4F7-67BE0D0E0AEF}" type="datetimeFigureOut">
              <a:rPr lang="fr-FR" smtClean="0"/>
              <a:t>19/08/2024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52251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DD3124-5EE8-4099-A4F7-67BE0D0E0AEF}" type="datetimeFigureOut">
              <a:rPr lang="fr-FR" smtClean="0"/>
              <a:t>19/08/2024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255738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DD3124-5EE8-4099-A4F7-67BE0D0E0AEF}" type="datetimeFigureOut">
              <a:rPr lang="fr-FR" smtClean="0"/>
              <a:t>19/08/2024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395999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fr-FR"/>
              <a:t>Modifiez le style du titre</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tint val="82000"/>
                  </a:schemeClr>
                </a:solidFill>
              </a:defRPr>
            </a:lvl1pPr>
            <a:lvl2pPr marL="1440043" indent="0">
              <a:buNone/>
              <a:defRPr sz="6299">
                <a:solidFill>
                  <a:schemeClr val="tx1">
                    <a:tint val="82000"/>
                  </a:schemeClr>
                </a:solidFill>
              </a:defRPr>
            </a:lvl2pPr>
            <a:lvl3pPr marL="2880086" indent="0">
              <a:buNone/>
              <a:defRPr sz="5669">
                <a:solidFill>
                  <a:schemeClr val="tx1">
                    <a:tint val="82000"/>
                  </a:schemeClr>
                </a:solidFill>
              </a:defRPr>
            </a:lvl3pPr>
            <a:lvl4pPr marL="4320129" indent="0">
              <a:buNone/>
              <a:defRPr sz="5040">
                <a:solidFill>
                  <a:schemeClr val="tx1">
                    <a:tint val="82000"/>
                  </a:schemeClr>
                </a:solidFill>
              </a:defRPr>
            </a:lvl4pPr>
            <a:lvl5pPr marL="5760171" indent="0">
              <a:buNone/>
              <a:defRPr sz="5040">
                <a:solidFill>
                  <a:schemeClr val="tx1">
                    <a:tint val="82000"/>
                  </a:schemeClr>
                </a:solidFill>
              </a:defRPr>
            </a:lvl5pPr>
            <a:lvl6pPr marL="7200214" indent="0">
              <a:buNone/>
              <a:defRPr sz="5040">
                <a:solidFill>
                  <a:schemeClr val="tx1">
                    <a:tint val="82000"/>
                  </a:schemeClr>
                </a:solidFill>
              </a:defRPr>
            </a:lvl6pPr>
            <a:lvl7pPr marL="8640257" indent="0">
              <a:buNone/>
              <a:defRPr sz="5040">
                <a:solidFill>
                  <a:schemeClr val="tx1">
                    <a:tint val="82000"/>
                  </a:schemeClr>
                </a:solidFill>
              </a:defRPr>
            </a:lvl7pPr>
            <a:lvl8pPr marL="10080300" indent="0">
              <a:buNone/>
              <a:defRPr sz="5040">
                <a:solidFill>
                  <a:schemeClr val="tx1">
                    <a:tint val="82000"/>
                  </a:schemeClr>
                </a:solidFill>
              </a:defRPr>
            </a:lvl8pPr>
            <a:lvl9pPr marL="11520343" indent="0">
              <a:buNone/>
              <a:defRPr sz="504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DD3124-5EE8-4099-A4F7-67BE0D0E0AEF}" type="datetimeFigureOut">
              <a:rPr lang="fr-FR" smtClean="0"/>
              <a:t>19/08/2024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331828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7DD3124-5EE8-4099-A4F7-67BE0D0E0AEF}" type="datetimeFigureOut">
              <a:rPr lang="fr-FR" smtClean="0"/>
              <a:t>19/08/2024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207441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fr-FR"/>
              <a:t>Cliquez pour modifier les styles du texte du masque</a:t>
            </a:r>
          </a:p>
        </p:txBody>
      </p:sp>
      <p:sp>
        <p:nvSpPr>
          <p:cNvPr id="4" name="Content Placeholder 3"/>
          <p:cNvSpPr>
            <a:spLocks noGrp="1"/>
          </p:cNvSpPr>
          <p:nvPr>
            <p:ph sz="half" idx="2"/>
          </p:nvPr>
        </p:nvSpPr>
        <p:spPr>
          <a:xfrm>
            <a:off x="1983784" y="15780233"/>
            <a:ext cx="12183928"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fr-FR"/>
              <a:t>Cliquez pour modifier les styles du texte du masque</a:t>
            </a:r>
          </a:p>
        </p:txBody>
      </p:sp>
      <p:sp>
        <p:nvSpPr>
          <p:cNvPr id="6" name="Content Placeholder 5"/>
          <p:cNvSpPr>
            <a:spLocks noGrp="1"/>
          </p:cNvSpPr>
          <p:nvPr>
            <p:ph sz="quarter" idx="4"/>
          </p:nvPr>
        </p:nvSpPr>
        <p:spPr>
          <a:xfrm>
            <a:off x="14580217" y="15780233"/>
            <a:ext cx="12243932"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7DD3124-5EE8-4099-A4F7-67BE0D0E0AEF}" type="datetimeFigureOut">
              <a:rPr lang="fr-FR" smtClean="0"/>
              <a:t>19/08/2024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134136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DD3124-5EE8-4099-A4F7-67BE0D0E0AEF}" type="datetimeFigureOut">
              <a:rPr lang="fr-FR" smtClean="0"/>
              <a:t>19/08/2024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26106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D3124-5EE8-4099-A4F7-67BE0D0E0AEF}" type="datetimeFigureOut">
              <a:rPr lang="fr-FR" smtClean="0"/>
              <a:t>19/08/2024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11862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fr-FR"/>
              <a:t>Modifiez le style du titre</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DD3124-5EE8-4099-A4F7-67BE0D0E0AEF}" type="datetimeFigureOut">
              <a:rPr lang="fr-FR" smtClean="0"/>
              <a:t>19/08/2024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154985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fr-FR"/>
              <a:t>Modifiez le style du titre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fr-FR"/>
              <a:t>Cliquez sur l'icône pour ajouter une image</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DD3124-5EE8-4099-A4F7-67BE0D0E0AEF}" type="datetimeFigureOut">
              <a:rPr lang="fr-FR" smtClean="0"/>
              <a:t>19/08/2024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1F6948-248C-4C4D-8111-616976A8DD80}" type="slidenum">
              <a:rPr lang="fr-FR" smtClean="0"/>
              <a:t>‹#›</a:t>
            </a:fld>
            <a:endParaRPr lang="fr-FR"/>
          </a:p>
        </p:txBody>
      </p:sp>
    </p:spTree>
    <p:extLst>
      <p:ext uri="{BB962C8B-B14F-4D97-AF65-F5344CB8AC3E}">
        <p14:creationId xmlns:p14="http://schemas.microsoft.com/office/powerpoint/2010/main" val="159181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82000"/>
                  </a:schemeClr>
                </a:solidFill>
              </a:defRPr>
            </a:lvl1pPr>
          </a:lstStyle>
          <a:p>
            <a:fld id="{67DD3124-5EE8-4099-A4F7-67BE0D0E0AEF}" type="datetimeFigureOut">
              <a:rPr lang="fr-FR" smtClean="0"/>
              <a:t>19/08/2024</a:t>
            </a:fld>
            <a:endParaRPr lang="fr-F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82000"/>
                  </a:schemeClr>
                </a:solidFill>
              </a:defRPr>
            </a:lvl1pPr>
          </a:lstStyle>
          <a:p>
            <a:fld id="{B31F6948-248C-4C4D-8111-616976A8DD80}" type="slidenum">
              <a:rPr lang="fr-FR" smtClean="0"/>
              <a:t>‹#›</a:t>
            </a:fld>
            <a:endParaRPr lang="fr-FR"/>
          </a:p>
        </p:txBody>
      </p:sp>
    </p:spTree>
    <p:extLst>
      <p:ext uri="{BB962C8B-B14F-4D97-AF65-F5344CB8AC3E}">
        <p14:creationId xmlns:p14="http://schemas.microsoft.com/office/powerpoint/2010/main" val="2006060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5">
            <a:extLst>
              <a:ext uri="{FF2B5EF4-FFF2-40B4-BE49-F238E27FC236}">
                <a16:creationId xmlns:a16="http://schemas.microsoft.com/office/drawing/2014/main" id="{7491CEBA-7879-AC6E-14F3-6F013C0D6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1458" y="796628"/>
            <a:ext cx="3336013" cy="27517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e 4">
            <a:extLst>
              <a:ext uri="{FF2B5EF4-FFF2-40B4-BE49-F238E27FC236}">
                <a16:creationId xmlns:a16="http://schemas.microsoft.com/office/drawing/2014/main" id="{09B3096F-2F21-BB03-00E1-4A3B764FFF38}"/>
              </a:ext>
            </a:extLst>
          </p:cNvPr>
          <p:cNvGrpSpPr/>
          <p:nvPr/>
        </p:nvGrpSpPr>
        <p:grpSpPr>
          <a:xfrm>
            <a:off x="638028" y="807115"/>
            <a:ext cx="3746403" cy="2730782"/>
            <a:chOff x="262891" y="722893"/>
            <a:chExt cx="1154428" cy="900166"/>
          </a:xfrm>
        </p:grpSpPr>
        <p:pic>
          <p:nvPicPr>
            <p:cNvPr id="6" name="Picture 37" descr="National Institutes of Health (NIH) - Turning Discovery into Health">
              <a:extLst>
                <a:ext uri="{FF2B5EF4-FFF2-40B4-BE49-F238E27FC236}">
                  <a16:creationId xmlns:a16="http://schemas.microsoft.com/office/drawing/2014/main" id="{9B20EBCC-17EC-5559-7CC4-4889C170A3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4256"/>
            <a:stretch/>
          </p:blipFill>
          <p:spPr bwMode="auto">
            <a:xfrm>
              <a:off x="320040" y="722893"/>
              <a:ext cx="1097279" cy="58774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070A0EE-97A8-9AD7-2044-43E56B610190}"/>
                </a:ext>
              </a:extLst>
            </p:cNvPr>
            <p:cNvPicPr>
              <a:picLocks noChangeAspect="1"/>
            </p:cNvPicPr>
            <p:nvPr/>
          </p:nvPicPr>
          <p:blipFill>
            <a:blip r:embed="rId5"/>
            <a:stretch>
              <a:fillRect/>
            </a:stretch>
          </p:blipFill>
          <p:spPr>
            <a:xfrm>
              <a:off x="262891" y="1373463"/>
              <a:ext cx="1097279" cy="249596"/>
            </a:xfrm>
            <a:prstGeom prst="rect">
              <a:avLst/>
            </a:prstGeom>
          </p:spPr>
        </p:pic>
      </p:grpSp>
      <p:sp>
        <p:nvSpPr>
          <p:cNvPr id="9" name="ZoneTexte 8">
            <a:extLst>
              <a:ext uri="{FF2B5EF4-FFF2-40B4-BE49-F238E27FC236}">
                <a16:creationId xmlns:a16="http://schemas.microsoft.com/office/drawing/2014/main" id="{8DAC9E90-D891-C8E4-16F5-78370B2FDD73}"/>
              </a:ext>
            </a:extLst>
          </p:cNvPr>
          <p:cNvSpPr txBox="1"/>
          <p:nvPr/>
        </p:nvSpPr>
        <p:spPr>
          <a:xfrm>
            <a:off x="4198968" y="972178"/>
            <a:ext cx="20705732" cy="3554819"/>
          </a:xfrm>
          <a:prstGeom prst="rect">
            <a:avLst/>
          </a:prstGeom>
          <a:noFill/>
        </p:spPr>
        <p:txBody>
          <a:bodyPr wrap="square">
            <a:spAutoFit/>
          </a:bodyPr>
          <a:lstStyle/>
          <a:p>
            <a:pPr algn="ctr"/>
            <a:r>
              <a:rPr lang="en-US" sz="7500" b="1" dirty="0">
                <a:latin typeface="Times New Roman" panose="02020603050405020304" pitchFamily="18" charset="0"/>
                <a:cs typeface="Times New Roman" panose="02020603050405020304" pitchFamily="18" charset="0"/>
              </a:rPr>
              <a:t>Investigating Candidate Genes involved in Esophageal Cancer through Integrated Transcriptomics Data Analysis</a:t>
            </a:r>
            <a:endParaRPr lang="fr-FR" sz="75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D72786D-8999-B94A-34C5-80F8F72AF2D4}"/>
              </a:ext>
            </a:extLst>
          </p:cNvPr>
          <p:cNvSpPr/>
          <p:nvPr/>
        </p:nvSpPr>
        <p:spPr>
          <a:xfrm>
            <a:off x="638027" y="8253042"/>
            <a:ext cx="27489201" cy="1430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b="1" dirty="0">
                <a:latin typeface="Times New Roman" panose="02020603050405020304" pitchFamily="18" charset="0"/>
                <a:cs typeface="Times New Roman" panose="02020603050405020304" pitchFamily="18" charset="0"/>
              </a:rPr>
              <a:t>Background</a:t>
            </a:r>
          </a:p>
        </p:txBody>
      </p:sp>
      <p:sp>
        <p:nvSpPr>
          <p:cNvPr id="12" name="Rectangle 11">
            <a:extLst>
              <a:ext uri="{FF2B5EF4-FFF2-40B4-BE49-F238E27FC236}">
                <a16:creationId xmlns:a16="http://schemas.microsoft.com/office/drawing/2014/main" id="{8FC1F63B-9195-3317-5DC7-74C8062A7D3A}"/>
              </a:ext>
            </a:extLst>
          </p:cNvPr>
          <p:cNvSpPr/>
          <p:nvPr/>
        </p:nvSpPr>
        <p:spPr>
          <a:xfrm>
            <a:off x="638028" y="9847386"/>
            <a:ext cx="27520802" cy="74324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Esophageal cancer remains a significant global health challenge, with high morbidity and mortality rates. Through this project, we hope to contribute to the development of precision medicine strategies for esophageal cancer, ultimately improving patient outcomes and advancing the field of cancer research. </a:t>
            </a:r>
          </a:p>
          <a:p>
            <a:pPr marL="571500" indent="-571500" algn="just">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address this, our project aims to identify and investigate candidate genes involved in esophageal cancer through integrated transcriptomics approach to identify differentially expressed genes between esophageal cancer and normal tissues. </a:t>
            </a:r>
          </a:p>
          <a:p>
            <a:pPr marL="571500" indent="-571500" algn="just">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We will explore the functional relationships and interactions among these molecular entities, aiming to uncover novel therapeutic targets and drug-gene interactions. We will utilize public repositories such as TCGA and GEO to gather diverse datasets encompassing various stages and subtypes of esophageal cancer.</a:t>
            </a:r>
            <a:endParaRPr lang="fr-FR"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8A6B1A5-88CE-6BBF-0226-0B8C34C3A1E6}"/>
              </a:ext>
            </a:extLst>
          </p:cNvPr>
          <p:cNvSpPr/>
          <p:nvPr/>
        </p:nvSpPr>
        <p:spPr>
          <a:xfrm>
            <a:off x="638028" y="4337539"/>
            <a:ext cx="27520803" cy="3610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3200" dirty="0">
                <a:latin typeface="Times New Roman" panose="02020603050405020304" pitchFamily="18" charset="0"/>
                <a:cs typeface="Times New Roman" panose="02020603050405020304" pitchFamily="18" charset="0"/>
              </a:rPr>
              <a:t>Emmanuel Aroma, </a:t>
            </a:r>
            <a:r>
              <a:rPr lang="fr-FR" sz="3200" dirty="0" err="1">
                <a:latin typeface="Times New Roman" panose="02020603050405020304" pitchFamily="18" charset="0"/>
                <a:cs typeface="Times New Roman" panose="02020603050405020304" pitchFamily="18" charset="0"/>
              </a:rPr>
              <a:t>Patriciah</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Kinyua</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Wafaa</a:t>
            </a:r>
            <a:r>
              <a:rPr lang="fr-FR" sz="3200" dirty="0">
                <a:latin typeface="Times New Roman" panose="02020603050405020304" pitchFamily="18" charset="0"/>
                <a:cs typeface="Times New Roman" panose="02020603050405020304" pitchFamily="18" charset="0"/>
              </a:rPr>
              <a:t> M </a:t>
            </a:r>
            <a:r>
              <a:rPr lang="fr-FR" sz="3200" dirty="0" err="1">
                <a:latin typeface="Times New Roman" panose="02020603050405020304" pitchFamily="18" charset="0"/>
                <a:cs typeface="Times New Roman" panose="02020603050405020304" pitchFamily="18" charset="0"/>
              </a:rPr>
              <a:t>Rashed</a:t>
            </a:r>
            <a:r>
              <a:rPr lang="fr-FR" sz="3200" dirty="0">
                <a:latin typeface="Times New Roman" panose="02020603050405020304" pitchFamily="18" charset="0"/>
                <a:cs typeface="Times New Roman" panose="02020603050405020304" pitchFamily="18" charset="0"/>
              </a:rPr>
              <a:t>, Emmanuel </a:t>
            </a:r>
            <a:r>
              <a:rPr lang="fr-FR" sz="3200" dirty="0" err="1">
                <a:latin typeface="Times New Roman" panose="02020603050405020304" pitchFamily="18" charset="0"/>
                <a:cs typeface="Times New Roman" panose="02020603050405020304" pitchFamily="18" charset="0"/>
              </a:rPr>
              <a:t>Asiimwe</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Tayyiba</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Amartey</a:t>
            </a:r>
            <a:r>
              <a:rPr lang="fr-FR" sz="3200" dirty="0">
                <a:latin typeface="Times New Roman" panose="02020603050405020304" pitchFamily="18" charset="0"/>
                <a:cs typeface="Times New Roman" panose="02020603050405020304" pitchFamily="18" charset="0"/>
              </a:rPr>
              <a:t>, Faith </a:t>
            </a:r>
            <a:r>
              <a:rPr lang="fr-FR" sz="3200" dirty="0" err="1">
                <a:latin typeface="Times New Roman" panose="02020603050405020304" pitchFamily="18" charset="0"/>
                <a:cs typeface="Times New Roman" panose="02020603050405020304" pitchFamily="18" charset="0"/>
              </a:rPr>
              <a:t>Adegoke</a:t>
            </a:r>
            <a:r>
              <a:rPr lang="fr-FR" sz="3200" dirty="0">
                <a:latin typeface="Times New Roman" panose="02020603050405020304" pitchFamily="18" charset="0"/>
                <a:cs typeface="Times New Roman" panose="02020603050405020304" pitchFamily="18" charset="0"/>
              </a:rPr>
              <a:t>, Andrew </a:t>
            </a:r>
            <a:r>
              <a:rPr lang="fr-FR" sz="3200" dirty="0" err="1">
                <a:latin typeface="Times New Roman" panose="02020603050405020304" pitchFamily="18" charset="0"/>
                <a:cs typeface="Times New Roman" panose="02020603050405020304" pitchFamily="18" charset="0"/>
              </a:rPr>
              <a:t>Aladele</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Olajire</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Gershom</a:t>
            </a:r>
            <a:r>
              <a:rPr lang="fr-FR" sz="3200" dirty="0">
                <a:latin typeface="Times New Roman" panose="02020603050405020304" pitchFamily="18" charset="0"/>
                <a:cs typeface="Times New Roman" panose="02020603050405020304" pitchFamily="18" charset="0"/>
              </a:rPr>
              <a:t>, Yusuf </a:t>
            </a:r>
            <a:r>
              <a:rPr lang="fr-FR" sz="3200" dirty="0" err="1">
                <a:latin typeface="Times New Roman" panose="02020603050405020304" pitchFamily="18" charset="0"/>
                <a:cs typeface="Times New Roman" panose="02020603050405020304" pitchFamily="18" charset="0"/>
              </a:rPr>
              <a:t>Eshimutu</a:t>
            </a:r>
            <a:r>
              <a:rPr lang="fr-FR" sz="3200" dirty="0">
                <a:latin typeface="Times New Roman" panose="02020603050405020304" pitchFamily="18" charset="0"/>
                <a:cs typeface="Times New Roman" panose="02020603050405020304" pitchFamily="18" charset="0"/>
              </a:rPr>
              <a:t> Abu, Kwame </a:t>
            </a:r>
            <a:r>
              <a:rPr lang="fr-FR" sz="3200" dirty="0" err="1">
                <a:latin typeface="Times New Roman" panose="02020603050405020304" pitchFamily="18" charset="0"/>
                <a:cs typeface="Times New Roman" panose="02020603050405020304" pitchFamily="18" charset="0"/>
              </a:rPr>
              <a:t>Boamah</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Buabeng</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Sadock</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Mboya</a:t>
            </a:r>
            <a:r>
              <a:rPr lang="fr-FR" sz="3200" dirty="0">
                <a:latin typeface="Times New Roman" panose="02020603050405020304" pitchFamily="18" charset="0"/>
                <a:cs typeface="Times New Roman" panose="02020603050405020304" pitchFamily="18" charset="0"/>
              </a:rPr>
              <a:t>, Mark Tefero </a:t>
            </a:r>
            <a:r>
              <a:rPr lang="fr-FR" sz="3200" dirty="0" err="1">
                <a:latin typeface="Times New Roman" panose="02020603050405020304" pitchFamily="18" charset="0"/>
                <a:cs typeface="Times New Roman" panose="02020603050405020304" pitchFamily="18" charset="0"/>
              </a:rPr>
              <a:t>Kiumbi</a:t>
            </a:r>
            <a:r>
              <a:rPr lang="fr-FR" sz="3200" dirty="0">
                <a:latin typeface="Times New Roman" panose="02020603050405020304" pitchFamily="18" charset="0"/>
                <a:cs typeface="Times New Roman" panose="02020603050405020304" pitchFamily="18" charset="0"/>
              </a:rPr>
              <a:t>, Michal </a:t>
            </a:r>
            <a:r>
              <a:rPr lang="fr-FR" sz="3200" dirty="0" err="1">
                <a:latin typeface="Times New Roman" panose="02020603050405020304" pitchFamily="18" charset="0"/>
                <a:cs typeface="Times New Roman" panose="02020603050405020304" pitchFamily="18" charset="0"/>
              </a:rPr>
              <a:t>Zulcinski</a:t>
            </a:r>
            <a:r>
              <a:rPr lang="fr-FR" sz="3200" dirty="0">
                <a:latin typeface="Times New Roman" panose="02020603050405020304" pitchFamily="18" charset="0"/>
                <a:cs typeface="Times New Roman" panose="02020603050405020304" pitchFamily="18" charset="0"/>
              </a:rPr>
              <a:t>, Eva </a:t>
            </a:r>
            <a:r>
              <a:rPr lang="fr-FR" sz="3200" dirty="0" err="1">
                <a:latin typeface="Times New Roman" panose="02020603050405020304" pitchFamily="18" charset="0"/>
                <a:cs typeface="Times New Roman" panose="02020603050405020304" pitchFamily="18" charset="0"/>
              </a:rPr>
              <a:t>Akurut</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Omnia</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Abdelnasser</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Esra</a:t>
            </a:r>
            <a:r>
              <a:rPr lang="fr-FR" sz="3200" dirty="0">
                <a:latin typeface="Times New Roman" panose="02020603050405020304" pitchFamily="18" charset="0"/>
                <a:cs typeface="Times New Roman" panose="02020603050405020304" pitchFamily="18" charset="0"/>
              </a:rPr>
              <a:t> A. </a:t>
            </a:r>
            <a:r>
              <a:rPr lang="fr-FR" sz="3200" dirty="0" err="1">
                <a:latin typeface="Times New Roman" panose="02020603050405020304" pitchFamily="18" charset="0"/>
                <a:cs typeface="Times New Roman" panose="02020603050405020304" pitchFamily="18" charset="0"/>
              </a:rPr>
              <a:t>Abdalwhab</a:t>
            </a:r>
            <a:r>
              <a:rPr lang="fr-FR" sz="3200" dirty="0">
                <a:latin typeface="Times New Roman" panose="02020603050405020304" pitchFamily="18" charset="0"/>
                <a:cs typeface="Times New Roman" panose="02020603050405020304" pitchFamily="18" charset="0"/>
              </a:rPr>
              <a:t> </a:t>
            </a:r>
          </a:p>
          <a:p>
            <a:r>
              <a:rPr lang="fr-FR" sz="3200" dirty="0">
                <a:latin typeface="Times New Roman" panose="02020603050405020304" pitchFamily="18" charset="0"/>
                <a:cs typeface="Times New Roman" panose="02020603050405020304" pitchFamily="18" charset="0"/>
              </a:rPr>
              <a:t>1 Mbarara </a:t>
            </a:r>
            <a:r>
              <a:rPr lang="fr-FR" sz="3200" dirty="0" err="1">
                <a:latin typeface="Times New Roman" panose="02020603050405020304" pitchFamily="18" charset="0"/>
                <a:cs typeface="Times New Roman" panose="02020603050405020304" pitchFamily="18" charset="0"/>
              </a:rPr>
              <a:t>University</a:t>
            </a:r>
            <a:r>
              <a:rPr lang="fr-FR" sz="3200" dirty="0">
                <a:latin typeface="Times New Roman" panose="02020603050405020304" pitchFamily="18" charset="0"/>
                <a:cs typeface="Times New Roman" panose="02020603050405020304" pitchFamily="18" charset="0"/>
              </a:rPr>
              <a:t> of Science and </a:t>
            </a:r>
            <a:r>
              <a:rPr lang="fr-FR" sz="3200" dirty="0" err="1">
                <a:latin typeface="Times New Roman" panose="02020603050405020304" pitchFamily="18" charset="0"/>
                <a:cs typeface="Times New Roman" panose="02020603050405020304" pitchFamily="18" charset="0"/>
              </a:rPr>
              <a:t>Technology</a:t>
            </a:r>
            <a:r>
              <a:rPr lang="fr-FR" sz="3200" dirty="0">
                <a:latin typeface="Times New Roman" panose="02020603050405020304" pitchFamily="18" charset="0"/>
                <a:cs typeface="Times New Roman" panose="02020603050405020304" pitchFamily="18" charset="0"/>
              </a:rPr>
              <a:t>, Mbarara Uganda</a:t>
            </a:r>
          </a:p>
          <a:p>
            <a:r>
              <a:rPr lang="fr-FR" sz="3200" dirty="0">
                <a:latin typeface="Times New Roman" panose="02020603050405020304" pitchFamily="18" charset="0"/>
                <a:cs typeface="Times New Roman" panose="02020603050405020304" pitchFamily="18" charset="0"/>
              </a:rPr>
              <a:t>2 Makerere </a:t>
            </a:r>
            <a:r>
              <a:rPr lang="fr-FR" sz="3200" dirty="0" err="1">
                <a:latin typeface="Times New Roman" panose="02020603050405020304" pitchFamily="18" charset="0"/>
                <a:cs typeface="Times New Roman" panose="02020603050405020304" pitchFamily="18" charset="0"/>
              </a:rPr>
              <a:t>University</a:t>
            </a:r>
            <a:r>
              <a:rPr lang="fr-FR" sz="3200" dirty="0">
                <a:latin typeface="Times New Roman" panose="02020603050405020304" pitchFamily="18" charset="0"/>
                <a:cs typeface="Times New Roman" panose="02020603050405020304" pitchFamily="18" charset="0"/>
              </a:rPr>
              <a:t>, Kampala Uganda</a:t>
            </a:r>
          </a:p>
          <a:p>
            <a:r>
              <a:rPr lang="fr-FR" sz="3200" dirty="0">
                <a:latin typeface="Times New Roman" panose="02020603050405020304" pitchFamily="18" charset="0"/>
                <a:cs typeface="Times New Roman" panose="02020603050405020304" pitchFamily="18" charset="0"/>
              </a:rPr>
              <a:t>3 Pwani </a:t>
            </a:r>
            <a:r>
              <a:rPr lang="fr-FR" sz="3200" dirty="0" err="1">
                <a:latin typeface="Times New Roman" panose="02020603050405020304" pitchFamily="18" charset="0"/>
                <a:cs typeface="Times New Roman" panose="02020603050405020304" pitchFamily="18" charset="0"/>
              </a:rPr>
              <a:t>University</a:t>
            </a:r>
            <a:r>
              <a:rPr lang="fr-FR" sz="3200" dirty="0">
                <a:latin typeface="Times New Roman" panose="02020603050405020304" pitchFamily="18" charset="0"/>
                <a:cs typeface="Times New Roman" panose="02020603050405020304" pitchFamily="18" charset="0"/>
              </a:rPr>
              <a:t>, </a:t>
            </a:r>
            <a:r>
              <a:rPr lang="fr-FR" sz="3200" dirty="0" err="1">
                <a:latin typeface="Times New Roman" panose="02020603050405020304" pitchFamily="18" charset="0"/>
                <a:cs typeface="Times New Roman" panose="02020603050405020304" pitchFamily="18" charset="0"/>
              </a:rPr>
              <a:t>Kilifi</a:t>
            </a:r>
            <a:r>
              <a:rPr lang="fr-FR" sz="3200" dirty="0">
                <a:latin typeface="Times New Roman" panose="02020603050405020304" pitchFamily="18" charset="0"/>
                <a:cs typeface="Times New Roman" panose="02020603050405020304" pitchFamily="18" charset="0"/>
              </a:rPr>
              <a:t> Kenya</a:t>
            </a:r>
          </a:p>
          <a:p>
            <a:r>
              <a:rPr lang="fr-FR" sz="3200" dirty="0">
                <a:latin typeface="Times New Roman" panose="02020603050405020304" pitchFamily="18" charset="0"/>
                <a:cs typeface="Times New Roman" panose="02020603050405020304" pitchFamily="18" charset="0"/>
              </a:rPr>
              <a:t>4 CEMA Nairobi Kenya</a:t>
            </a:r>
            <a:endParaRPr lang="fr-FR" sz="28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EC2DF8-1F81-423A-42E8-DC6519CA424B}"/>
              </a:ext>
            </a:extLst>
          </p:cNvPr>
          <p:cNvSpPr/>
          <p:nvPr/>
        </p:nvSpPr>
        <p:spPr>
          <a:xfrm>
            <a:off x="541219" y="24769396"/>
            <a:ext cx="27520802" cy="1430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b="1" dirty="0" err="1">
                <a:latin typeface="Times New Roman" panose="02020603050405020304" pitchFamily="18" charset="0"/>
                <a:cs typeface="Times New Roman" panose="02020603050405020304" pitchFamily="18" charset="0"/>
              </a:rPr>
              <a:t>Methodology</a:t>
            </a:r>
            <a:endParaRPr lang="fr-FR" sz="6000"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8E888FD3-BF3E-19E0-D2BB-B6A62ED5CCF6}"/>
              </a:ext>
            </a:extLst>
          </p:cNvPr>
          <p:cNvSpPr/>
          <p:nvPr/>
        </p:nvSpPr>
        <p:spPr>
          <a:xfrm>
            <a:off x="638028" y="17416283"/>
            <a:ext cx="27489200" cy="1430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b="1" dirty="0">
                <a:latin typeface="Times New Roman" panose="02020603050405020304" pitchFamily="18" charset="0"/>
                <a:cs typeface="Times New Roman" panose="02020603050405020304" pitchFamily="18" charset="0"/>
              </a:rPr>
              <a:t>Aim and objectives</a:t>
            </a:r>
          </a:p>
        </p:txBody>
      </p:sp>
      <p:sp>
        <p:nvSpPr>
          <p:cNvPr id="59" name="Rectangle 58">
            <a:extLst>
              <a:ext uri="{FF2B5EF4-FFF2-40B4-BE49-F238E27FC236}">
                <a16:creationId xmlns:a16="http://schemas.microsoft.com/office/drawing/2014/main" id="{59B460FF-4748-9E72-54C6-D71149F69C70}"/>
              </a:ext>
            </a:extLst>
          </p:cNvPr>
          <p:cNvSpPr/>
          <p:nvPr/>
        </p:nvSpPr>
        <p:spPr>
          <a:xfrm>
            <a:off x="622227" y="18919457"/>
            <a:ext cx="27555969" cy="53939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en-US" sz="4000" b="1" dirty="0">
                <a:latin typeface="Times New Roman" panose="02020603050405020304" pitchFamily="18" charset="0"/>
                <a:cs typeface="Times New Roman" panose="02020603050405020304" pitchFamily="18" charset="0"/>
              </a:rPr>
              <a:t>General Objective</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Identify novel candidate genes associated with epilepsy using integrative transcriptomic data analysis.</a:t>
            </a:r>
          </a:p>
          <a:p>
            <a:pPr>
              <a:lnSpc>
                <a:spcPct val="150000"/>
              </a:lnSpc>
            </a:pPr>
            <a:r>
              <a:rPr lang="en-US" sz="4000" b="1" dirty="0">
                <a:latin typeface="Times New Roman" panose="02020603050405020304" pitchFamily="18" charset="0"/>
                <a:cs typeface="Times New Roman" panose="02020603050405020304" pitchFamily="18" charset="0"/>
              </a:rPr>
              <a:t>Specific Objectives</a:t>
            </a:r>
          </a:p>
          <a:p>
            <a:pPr marL="571500" indent="-57150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Identify differentially expressed genes (DEGs) between patients with esophageal cancer and healthy controls.</a:t>
            </a:r>
          </a:p>
          <a:p>
            <a:pPr marL="571500" indent="-57150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Perform functional enrichment analysis to identify genes that are involved in related biological pathways and protein interaction networks</a:t>
            </a:r>
            <a:r>
              <a:rPr lang="en-US" sz="4000" dirty="0">
                <a:latin typeface="Times New Roman" panose="02020603050405020304" pitchFamily="18" charset="0"/>
                <a:cs typeface="Times New Roman" panose="02020603050405020304" pitchFamily="18" charset="0"/>
              </a:rPr>
              <a:t>.</a:t>
            </a:r>
            <a:endParaRPr lang="fr-FR" sz="4000"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id="{6E89CE4E-633E-2FF8-C5A2-11A90BB8A391}"/>
              </a:ext>
            </a:extLst>
          </p:cNvPr>
          <p:cNvSpPr/>
          <p:nvPr/>
        </p:nvSpPr>
        <p:spPr>
          <a:xfrm>
            <a:off x="638027" y="37400281"/>
            <a:ext cx="27327184" cy="1430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b="1" dirty="0" err="1">
                <a:latin typeface="Times New Roman" panose="02020603050405020304" pitchFamily="18" charset="0"/>
                <a:cs typeface="Times New Roman" panose="02020603050405020304" pitchFamily="18" charset="0"/>
              </a:rPr>
              <a:t>References</a:t>
            </a:r>
            <a:endParaRPr lang="fr-FR" sz="6000" b="1"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DCF40B62-236D-5F8B-6926-1828176491CF}"/>
              </a:ext>
            </a:extLst>
          </p:cNvPr>
          <p:cNvSpPr/>
          <p:nvPr/>
        </p:nvSpPr>
        <p:spPr>
          <a:xfrm>
            <a:off x="572819" y="39105904"/>
            <a:ext cx="27489202" cy="3635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742950" indent="-742950">
              <a:lnSpc>
                <a:spcPct val="150000"/>
              </a:lnSpc>
              <a:buFont typeface="+mj-lt"/>
              <a:buAutoNum type="arabicPeriod"/>
            </a:pPr>
            <a:r>
              <a:rPr lang="en-US" sz="3600" dirty="0"/>
              <a:t>ALDH18A1promotes the tumor progression of esophageal cancer by binding to and regulating genes associated with tumorigenesis.</a:t>
            </a:r>
          </a:p>
          <a:p>
            <a:pPr marL="742950" indent="-742950">
              <a:lnSpc>
                <a:spcPct val="150000"/>
              </a:lnSpc>
              <a:buFont typeface="+mj-lt"/>
              <a:buAutoNum type="arabicPeriod"/>
            </a:pPr>
            <a:r>
              <a:rPr lang="en-US" sz="3600" dirty="0"/>
              <a:t>The aberrant inclusion of BOLA3 exon 3 promoted by HNRNPC acts as an oncogenic driver in esophageal squamous cell carcinoma.</a:t>
            </a:r>
          </a:p>
          <a:p>
            <a:pPr marL="742950" indent="-742950">
              <a:lnSpc>
                <a:spcPct val="150000"/>
              </a:lnSpc>
              <a:buFont typeface="+mj-lt"/>
              <a:buAutoNum type="arabicPeriod"/>
            </a:pPr>
            <a:r>
              <a:rPr lang="fr-FR" sz="3600" dirty="0"/>
              <a:t>RBM4 </a:t>
            </a:r>
            <a:r>
              <a:rPr lang="fr-FR" sz="3600" dirty="0" err="1"/>
              <a:t>regulates</a:t>
            </a:r>
            <a:r>
              <a:rPr lang="fr-FR" sz="3600" dirty="0"/>
              <a:t> </a:t>
            </a:r>
            <a:r>
              <a:rPr lang="fr-FR" sz="3600" dirty="0" err="1"/>
              <a:t>esophageal</a:t>
            </a:r>
            <a:r>
              <a:rPr lang="fr-FR" sz="3600" dirty="0"/>
              <a:t> cancer progression.</a:t>
            </a:r>
          </a:p>
        </p:txBody>
      </p:sp>
      <p:pic>
        <p:nvPicPr>
          <p:cNvPr id="71" name="Image 70">
            <a:extLst>
              <a:ext uri="{FF2B5EF4-FFF2-40B4-BE49-F238E27FC236}">
                <a16:creationId xmlns:a16="http://schemas.microsoft.com/office/drawing/2014/main" id="{14FC535D-6CB3-2CAC-7242-21EB57FCF69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630236" y="26655591"/>
            <a:ext cx="23307599" cy="10108138"/>
          </a:xfrm>
          <a:prstGeom prst="rect">
            <a:avLst/>
          </a:prstGeom>
        </p:spPr>
      </p:pic>
    </p:spTree>
    <p:extLst>
      <p:ext uri="{BB962C8B-B14F-4D97-AF65-F5344CB8AC3E}">
        <p14:creationId xmlns:p14="http://schemas.microsoft.com/office/powerpoint/2010/main" val="363485882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361</TotalTime>
  <Words>320</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Nour Barhoumi</dc:creator>
  <cp:lastModifiedBy>Mark Tefero</cp:lastModifiedBy>
  <cp:revision>6</cp:revision>
  <dcterms:created xsi:type="dcterms:W3CDTF">2024-08-17T14:43:04Z</dcterms:created>
  <dcterms:modified xsi:type="dcterms:W3CDTF">2024-08-19T09:25:30Z</dcterms:modified>
</cp:coreProperties>
</file>