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 id="2147483705" r:id="rId2"/>
    <p:sldMasterId id="2147483669" r:id="rId3"/>
    <p:sldMasterId id="2147483674" r:id="rId4"/>
  </p:sldMasterIdLst>
  <p:notesMasterIdLst>
    <p:notesMasterId r:id="rId31"/>
  </p:notesMasterIdLst>
  <p:handoutMasterIdLst>
    <p:handoutMasterId r:id="rId32"/>
  </p:handoutMasterIdLst>
  <p:sldIdLst>
    <p:sldId id="332" r:id="rId5"/>
    <p:sldId id="331" r:id="rId6"/>
    <p:sldId id="282" r:id="rId7"/>
    <p:sldId id="321" r:id="rId8"/>
    <p:sldId id="308" r:id="rId9"/>
    <p:sldId id="330" r:id="rId10"/>
    <p:sldId id="326" r:id="rId11"/>
    <p:sldId id="328" r:id="rId12"/>
    <p:sldId id="323" r:id="rId13"/>
    <p:sldId id="309" r:id="rId14"/>
    <p:sldId id="312" r:id="rId15"/>
    <p:sldId id="317" r:id="rId16"/>
    <p:sldId id="313" r:id="rId17"/>
    <p:sldId id="329" r:id="rId18"/>
    <p:sldId id="285" r:id="rId19"/>
    <p:sldId id="314" r:id="rId20"/>
    <p:sldId id="327" r:id="rId21"/>
    <p:sldId id="325" r:id="rId22"/>
    <p:sldId id="288" r:id="rId23"/>
    <p:sldId id="316" r:id="rId24"/>
    <p:sldId id="319" r:id="rId25"/>
    <p:sldId id="296" r:id="rId26"/>
    <p:sldId id="297" r:id="rId27"/>
    <p:sldId id="307" r:id="rId28"/>
    <p:sldId id="322"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375E"/>
    <a:srgbClr val="3D0029"/>
    <a:srgbClr val="531C40"/>
    <a:srgbClr val="1A2A4F"/>
    <a:srgbClr val="0A142D"/>
    <a:srgbClr val="BAA360"/>
    <a:srgbClr val="8B7A39"/>
    <a:srgbClr val="3C0529"/>
    <a:srgbClr val="2B0E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474" autoAdjust="0"/>
  </p:normalViewPr>
  <p:slideViewPr>
    <p:cSldViewPr snapToGrid="0" snapToObjects="1" showGuides="1">
      <p:cViewPr varScale="1">
        <p:scale>
          <a:sx n="77" d="100"/>
          <a:sy n="77" d="100"/>
        </p:scale>
        <p:origin x="984" y="62"/>
      </p:cViewPr>
      <p:guideLst>
        <p:guide orient="horz"/>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AF5E7-E2FE-1145-9869-7B43B6344FF6}" type="datetimeFigureOut">
              <a:rPr lang="en-US" smtClean="0"/>
              <a:t>5/22/2025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185789-F3D9-634F-96C2-BEA085027A68}" type="slidenum">
              <a:rPr lang="en-US" smtClean="0"/>
              <a:t>‹#›</a:t>
            </a:fld>
            <a:endParaRPr lang="en-US"/>
          </a:p>
        </p:txBody>
      </p:sp>
    </p:spTree>
    <p:extLst>
      <p:ext uri="{BB962C8B-B14F-4D97-AF65-F5344CB8AC3E}">
        <p14:creationId xmlns:p14="http://schemas.microsoft.com/office/powerpoint/2010/main" val="37096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9D845-61A1-534E-B44F-B4CDA5FED41D}" type="datetimeFigureOut">
              <a:rPr lang="en-US" smtClean="0"/>
              <a:t>5/22/2025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6683-5F5D-234B-A41B-4703CDF0DB37}" type="slidenum">
              <a:rPr lang="en-US" smtClean="0"/>
              <a:t>‹#›</a:t>
            </a:fld>
            <a:endParaRPr lang="en-US"/>
          </a:p>
        </p:txBody>
      </p:sp>
    </p:spTree>
    <p:extLst>
      <p:ext uri="{BB962C8B-B14F-4D97-AF65-F5344CB8AC3E}">
        <p14:creationId xmlns:p14="http://schemas.microsoft.com/office/powerpoint/2010/main" val="201643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866683-5F5D-234B-A41B-4703CDF0DB37}" type="slidenum">
              <a:rPr lang="en-US" smtClean="0"/>
              <a:t>3</a:t>
            </a:fld>
            <a:endParaRPr lang="en-US"/>
          </a:p>
        </p:txBody>
      </p:sp>
    </p:spTree>
    <p:extLst>
      <p:ext uri="{BB962C8B-B14F-4D97-AF65-F5344CB8AC3E}">
        <p14:creationId xmlns:p14="http://schemas.microsoft.com/office/powerpoint/2010/main" val="1362569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5CFC6-D77D-A6DF-9C28-4B27EA7AA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DCE24-880A-BCB5-E0D7-194987D0C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370486-1D1D-D981-2979-3D455CE3C49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A176386-D46B-011B-65DE-532406D0B1A4}"/>
              </a:ext>
            </a:extLst>
          </p:cNvPr>
          <p:cNvSpPr>
            <a:spLocks noGrp="1"/>
          </p:cNvSpPr>
          <p:nvPr>
            <p:ph type="sldNum" sz="quarter" idx="5"/>
          </p:nvPr>
        </p:nvSpPr>
        <p:spPr/>
        <p:txBody>
          <a:bodyPr/>
          <a:lstStyle/>
          <a:p>
            <a:fld id="{80866683-5F5D-234B-A41B-4703CDF0DB37}" type="slidenum">
              <a:rPr lang="en-US" smtClean="0"/>
              <a:t>17</a:t>
            </a:fld>
            <a:endParaRPr lang="en-US"/>
          </a:p>
        </p:txBody>
      </p:sp>
    </p:spTree>
    <p:extLst>
      <p:ext uri="{BB962C8B-B14F-4D97-AF65-F5344CB8AC3E}">
        <p14:creationId xmlns:p14="http://schemas.microsoft.com/office/powerpoint/2010/main" val="302228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E9AFC-5721-DD69-7B4D-7271333951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681ED9-5F3A-FA96-4D97-E44A69034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77B4F-EE47-AB54-E707-641CBCF7B8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B6513A9-340A-6DD1-8C8A-902DDD52F52F}"/>
              </a:ext>
            </a:extLst>
          </p:cNvPr>
          <p:cNvSpPr>
            <a:spLocks noGrp="1"/>
          </p:cNvSpPr>
          <p:nvPr>
            <p:ph type="sldNum" sz="quarter" idx="5"/>
          </p:nvPr>
        </p:nvSpPr>
        <p:spPr/>
        <p:txBody>
          <a:bodyPr/>
          <a:lstStyle/>
          <a:p>
            <a:fld id="{80866683-5F5D-234B-A41B-4703CDF0DB37}" type="slidenum">
              <a:rPr lang="en-US" smtClean="0"/>
              <a:t>26</a:t>
            </a:fld>
            <a:endParaRPr lang="en-US"/>
          </a:p>
        </p:txBody>
      </p:sp>
    </p:spTree>
    <p:extLst>
      <p:ext uri="{BB962C8B-B14F-4D97-AF65-F5344CB8AC3E}">
        <p14:creationId xmlns:p14="http://schemas.microsoft.com/office/powerpoint/2010/main" val="252201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866683-5F5D-234B-A41B-4703CDF0DB37}" type="slidenum">
              <a:rPr lang="en-US" smtClean="0"/>
              <a:t>4</a:t>
            </a:fld>
            <a:endParaRPr lang="en-US"/>
          </a:p>
        </p:txBody>
      </p:sp>
    </p:spTree>
    <p:extLst>
      <p:ext uri="{BB962C8B-B14F-4D97-AF65-F5344CB8AC3E}">
        <p14:creationId xmlns:p14="http://schemas.microsoft.com/office/powerpoint/2010/main" val="221615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866683-5F5D-234B-A41B-4703CDF0DB37}" type="slidenum">
              <a:rPr lang="en-US" smtClean="0"/>
              <a:t>5</a:t>
            </a:fld>
            <a:endParaRPr lang="en-US"/>
          </a:p>
        </p:txBody>
      </p:sp>
    </p:spTree>
    <p:extLst>
      <p:ext uri="{BB962C8B-B14F-4D97-AF65-F5344CB8AC3E}">
        <p14:creationId xmlns:p14="http://schemas.microsoft.com/office/powerpoint/2010/main" val="25824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837EE-206D-F8B5-DFE4-E69E5AF6C8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21FF57-F09F-647B-A928-091FF52764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7DA2AF-E935-CCA7-45C6-95068551E2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77CD607-5765-9913-F93F-7CC1F489E63D}"/>
              </a:ext>
            </a:extLst>
          </p:cNvPr>
          <p:cNvSpPr>
            <a:spLocks noGrp="1"/>
          </p:cNvSpPr>
          <p:nvPr>
            <p:ph type="sldNum" sz="quarter" idx="5"/>
          </p:nvPr>
        </p:nvSpPr>
        <p:spPr/>
        <p:txBody>
          <a:bodyPr/>
          <a:lstStyle/>
          <a:p>
            <a:fld id="{80866683-5F5D-234B-A41B-4703CDF0DB37}" type="slidenum">
              <a:rPr lang="en-US" smtClean="0"/>
              <a:t>6</a:t>
            </a:fld>
            <a:endParaRPr lang="en-US"/>
          </a:p>
        </p:txBody>
      </p:sp>
    </p:spTree>
    <p:extLst>
      <p:ext uri="{BB962C8B-B14F-4D97-AF65-F5344CB8AC3E}">
        <p14:creationId xmlns:p14="http://schemas.microsoft.com/office/powerpoint/2010/main" val="250624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866683-5F5D-234B-A41B-4703CDF0DB37}" type="slidenum">
              <a:rPr lang="en-US" smtClean="0"/>
              <a:t>7</a:t>
            </a:fld>
            <a:endParaRPr lang="en-US"/>
          </a:p>
        </p:txBody>
      </p:sp>
    </p:spTree>
    <p:extLst>
      <p:ext uri="{BB962C8B-B14F-4D97-AF65-F5344CB8AC3E}">
        <p14:creationId xmlns:p14="http://schemas.microsoft.com/office/powerpoint/2010/main" val="13959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F1AE1-985B-A844-70E1-F03F24461E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4BD508-C1B0-6CFB-D6EB-9A4CFF8B6A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304637-95FA-442E-50D5-421B229F182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570DF3-C167-7D0B-C3D1-FC5B9E9EA97B}"/>
              </a:ext>
            </a:extLst>
          </p:cNvPr>
          <p:cNvSpPr>
            <a:spLocks noGrp="1"/>
          </p:cNvSpPr>
          <p:nvPr>
            <p:ph type="sldNum" sz="quarter" idx="5"/>
          </p:nvPr>
        </p:nvSpPr>
        <p:spPr/>
        <p:txBody>
          <a:bodyPr/>
          <a:lstStyle/>
          <a:p>
            <a:fld id="{80866683-5F5D-234B-A41B-4703CDF0DB37}" type="slidenum">
              <a:rPr lang="en-US" smtClean="0"/>
              <a:t>13</a:t>
            </a:fld>
            <a:endParaRPr lang="en-US"/>
          </a:p>
        </p:txBody>
      </p:sp>
    </p:spTree>
    <p:extLst>
      <p:ext uri="{BB962C8B-B14F-4D97-AF65-F5344CB8AC3E}">
        <p14:creationId xmlns:p14="http://schemas.microsoft.com/office/powerpoint/2010/main" val="367387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B2827-FD0C-4DF3-3A30-423A6F0438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3ECB7-0417-2579-0C7A-5AB114C170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13F1E4-EAF5-0ED7-CAB4-D617FA140B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5E2136-9EEF-295F-525C-8DB8F523119C}"/>
              </a:ext>
            </a:extLst>
          </p:cNvPr>
          <p:cNvSpPr>
            <a:spLocks noGrp="1"/>
          </p:cNvSpPr>
          <p:nvPr>
            <p:ph type="sldNum" sz="quarter" idx="5"/>
          </p:nvPr>
        </p:nvSpPr>
        <p:spPr/>
        <p:txBody>
          <a:bodyPr/>
          <a:lstStyle/>
          <a:p>
            <a:fld id="{80866683-5F5D-234B-A41B-4703CDF0DB37}" type="slidenum">
              <a:rPr lang="en-US" smtClean="0"/>
              <a:t>14</a:t>
            </a:fld>
            <a:endParaRPr lang="en-US"/>
          </a:p>
        </p:txBody>
      </p:sp>
    </p:spTree>
    <p:extLst>
      <p:ext uri="{BB962C8B-B14F-4D97-AF65-F5344CB8AC3E}">
        <p14:creationId xmlns:p14="http://schemas.microsoft.com/office/powerpoint/2010/main" val="32281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866683-5F5D-234B-A41B-4703CDF0DB37}" type="slidenum">
              <a:rPr lang="en-US" smtClean="0"/>
              <a:t>15</a:t>
            </a:fld>
            <a:endParaRPr lang="en-US"/>
          </a:p>
        </p:txBody>
      </p:sp>
    </p:spTree>
    <p:extLst>
      <p:ext uri="{BB962C8B-B14F-4D97-AF65-F5344CB8AC3E}">
        <p14:creationId xmlns:p14="http://schemas.microsoft.com/office/powerpoint/2010/main" val="369643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5311B-7FC6-A4C4-BCFA-5BEE71D1E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B967FE-8B5E-38EA-42CE-657F2F525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B70E45-65FE-ACD3-A996-DF0EF0EC2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24CA9F-DBB7-EF01-2DBC-48EA8A8E6034}"/>
              </a:ext>
            </a:extLst>
          </p:cNvPr>
          <p:cNvSpPr>
            <a:spLocks noGrp="1"/>
          </p:cNvSpPr>
          <p:nvPr>
            <p:ph type="sldNum" sz="quarter" idx="5"/>
          </p:nvPr>
        </p:nvSpPr>
        <p:spPr/>
        <p:txBody>
          <a:bodyPr/>
          <a:lstStyle/>
          <a:p>
            <a:fld id="{80866683-5F5D-234B-A41B-4703CDF0DB37}" type="slidenum">
              <a:rPr lang="en-US" smtClean="0"/>
              <a:t>16</a:t>
            </a:fld>
            <a:endParaRPr lang="en-US"/>
          </a:p>
        </p:txBody>
      </p:sp>
    </p:spTree>
    <p:extLst>
      <p:ext uri="{BB962C8B-B14F-4D97-AF65-F5344CB8AC3E}">
        <p14:creationId xmlns:p14="http://schemas.microsoft.com/office/powerpoint/2010/main" val="257518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ith image right 1">
    <p:bg>
      <p:bgPr>
        <a:solidFill>
          <a:srgbClr val="3D0029"/>
        </a:solidFill>
        <a:effectLst/>
      </p:bgPr>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a:t>Click icon below to add picture</a:t>
            </a:r>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2023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3D0029"/>
        </a:solidFill>
        <a:effectLst/>
      </p:bgPr>
    </p:bg>
    <p:spTree>
      <p:nvGrpSpPr>
        <p:cNvPr id="1" name=""/>
        <p:cNvGrpSpPr/>
        <p:nvPr/>
      </p:nvGrpSpPr>
      <p:grpSpPr>
        <a:xfrm>
          <a:off x="0" y="0"/>
          <a:ext cx="0" cy="0"/>
          <a:chOff x="0" y="0"/>
          <a:chExt cx="0" cy="0"/>
        </a:xfrm>
      </p:grpSpPr>
      <p:sp>
        <p:nvSpPr>
          <p:cNvPr id="9" name="Text Placeholder 12"/>
          <p:cNvSpPr>
            <a:spLocks noGrp="1"/>
          </p:cNvSpPr>
          <p:nvPr>
            <p:ph type="body" sz="quarter" idx="11" hasCustomPrompt="1"/>
          </p:nvPr>
        </p:nvSpPr>
        <p:spPr>
          <a:xfrm>
            <a:off x="2394100"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94100"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25" name="Freeform 24"/>
          <p:cNvSpPr/>
          <p:nvPr userDrawn="1"/>
        </p:nvSpPr>
        <p:spPr>
          <a:xfrm flipH="1">
            <a:off x="1753808"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flipH="1">
            <a:off x="40395"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flipH="1">
            <a:off x="-308007"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74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rgbClr val="3D0029"/>
        </a:solidFill>
        <a:effectLst/>
      </p:bgPr>
    </p:bg>
    <p:spTree>
      <p:nvGrpSpPr>
        <p:cNvPr id="1" name=""/>
        <p:cNvGrpSpPr/>
        <p:nvPr/>
      </p:nvGrpSpPr>
      <p:grpSpPr>
        <a:xfrm>
          <a:off x="0" y="0"/>
          <a:ext cx="0" cy="0"/>
          <a:chOff x="0" y="0"/>
          <a:chExt cx="0" cy="0"/>
        </a:xfrm>
      </p:grpSpPr>
      <p:sp>
        <p:nvSpPr>
          <p:cNvPr id="9" name="Text Placeholder 12"/>
          <p:cNvSpPr>
            <a:spLocks noGrp="1"/>
          </p:cNvSpPr>
          <p:nvPr>
            <p:ph type="body" sz="quarter" idx="11" hasCustomPrompt="1"/>
          </p:nvPr>
        </p:nvSpPr>
        <p:spPr>
          <a:xfrm>
            <a:off x="2345973"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45973"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18" name="Freeform 17"/>
          <p:cNvSpPr/>
          <p:nvPr userDrawn="1"/>
        </p:nvSpPr>
        <p:spPr>
          <a:xfrm rot="563881">
            <a:off x="1578255"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415858"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897276"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24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rgbClr val="3D0029"/>
        </a:solidFill>
        <a:effectLst/>
      </p:bgPr>
    </p:bg>
    <p:spTree>
      <p:nvGrpSpPr>
        <p:cNvPr id="1" name=""/>
        <p:cNvGrpSpPr/>
        <p:nvPr/>
      </p:nvGrpSpPr>
      <p:grpSpPr>
        <a:xfrm>
          <a:off x="0" y="0"/>
          <a:ext cx="0" cy="0"/>
          <a:chOff x="0" y="0"/>
          <a:chExt cx="0" cy="0"/>
        </a:xfrm>
      </p:grpSpPr>
      <p:grpSp>
        <p:nvGrpSpPr>
          <p:cNvPr id="2" name="Group 1"/>
          <p:cNvGrpSpPr/>
          <p:nvPr userDrawn="1"/>
        </p:nvGrpSpPr>
        <p:grpSpPr>
          <a:xfrm flipH="1">
            <a:off x="6982672" y="-182510"/>
            <a:ext cx="3068289" cy="7155956"/>
            <a:chOff x="-541142" y="-182510"/>
            <a:chExt cx="3068289" cy="7155956"/>
          </a:xfrm>
        </p:grpSpPr>
        <p:sp>
          <p:nvSpPr>
            <p:cNvPr id="18" name="Freeform 17"/>
            <p:cNvSpPr/>
            <p:nvPr userDrawn="1"/>
          </p:nvSpPr>
          <p:spPr>
            <a:xfrm rot="563881">
              <a:off x="1934389"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771992"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541142"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3"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02404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with image right 1">
    <p:bg>
      <p:bgPr>
        <a:solidFill>
          <a:schemeClr val="bg1"/>
        </a:solidFill>
        <a:effectLst/>
      </p:bgPr>
    </p:bg>
    <p:spTree>
      <p:nvGrpSpPr>
        <p:cNvPr id="1" name=""/>
        <p:cNvGrpSpPr/>
        <p:nvPr/>
      </p:nvGrpSpPr>
      <p:grpSpPr>
        <a:xfrm>
          <a:off x="0" y="0"/>
          <a:ext cx="0" cy="0"/>
          <a:chOff x="0" y="0"/>
          <a:chExt cx="0" cy="0"/>
        </a:xfrm>
      </p:grpSpPr>
      <p:sp>
        <p:nvSpPr>
          <p:cNvPr id="8" name="TextBox 7"/>
          <p:cNvSpPr txBox="1">
            <a:spLocks/>
          </p:cNvSpPr>
          <p:nvPr userDrawn="1"/>
        </p:nvSpPr>
        <p:spPr>
          <a:xfrm rot="1859265">
            <a:off x="4010115"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solidFill>
                <a:srgbClr val="531C40"/>
              </a:solidFill>
            </a:endParaRPr>
          </a:p>
        </p:txBody>
      </p:sp>
      <p:sp>
        <p:nvSpPr>
          <p:cNvPr id="9" name="TextBox 8"/>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solidFill>
                <a:srgbClr val="1A2A4F"/>
              </a:solidFill>
            </a:endParaRPr>
          </a:p>
        </p:txBody>
      </p:sp>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22"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Picture Placeholder 2"/>
          <p:cNvSpPr>
            <a:spLocks noGrp="1"/>
          </p:cNvSpPr>
          <p:nvPr>
            <p:ph type="pic" sz="quarter" idx="16" hasCustomPrompt="1"/>
          </p:nvPr>
        </p:nvSpPr>
        <p:spPr>
          <a:xfrm>
            <a:off x="5263986" y="-9600"/>
            <a:ext cx="3896484" cy="689439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2573 w 10000"/>
              <a:gd name="connsiteY0" fmla="*/ 445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2573 w 10000"/>
              <a:gd name="connsiteY5" fmla="*/ 4450 h 10000"/>
              <a:gd name="connsiteX0" fmla="*/ 2495 w 9922"/>
              <a:gd name="connsiteY0" fmla="*/ 4450 h 10000"/>
              <a:gd name="connsiteX1" fmla="*/ 1 w 9922"/>
              <a:gd name="connsiteY1" fmla="*/ 0 h 10000"/>
              <a:gd name="connsiteX2" fmla="*/ 9922 w 9922"/>
              <a:gd name="connsiteY2" fmla="*/ 0 h 10000"/>
              <a:gd name="connsiteX3" fmla="*/ 9922 w 9922"/>
              <a:gd name="connsiteY3" fmla="*/ 10000 h 10000"/>
              <a:gd name="connsiteX4" fmla="*/ 2306 w 9922"/>
              <a:gd name="connsiteY4" fmla="*/ 10000 h 10000"/>
              <a:gd name="connsiteX5" fmla="*/ 2495 w 9922"/>
              <a:gd name="connsiteY5" fmla="*/ 4450 h 10000"/>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471 w 10000"/>
              <a:gd name="connsiteY4" fmla="*/ 10005 h 10005"/>
              <a:gd name="connsiteX5" fmla="*/ 2515 w 10000"/>
              <a:gd name="connsiteY5" fmla="*/ 4450 h 10005"/>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15 w 10000"/>
              <a:gd name="connsiteY5" fmla="*/ 4450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2 h 10000"/>
              <a:gd name="connsiteX1" fmla="*/ 0 w 10059"/>
              <a:gd name="connsiteY1" fmla="*/ 0 h 10000"/>
              <a:gd name="connsiteX2" fmla="*/ 7266 w 10059"/>
              <a:gd name="connsiteY2" fmla="*/ 21 h 10000"/>
              <a:gd name="connsiteX3" fmla="*/ 10059 w 10059"/>
              <a:gd name="connsiteY3" fmla="*/ 9995 h 10000"/>
              <a:gd name="connsiteX4" fmla="*/ 2383 w 10059"/>
              <a:gd name="connsiteY4" fmla="*/ 10000 h 10000"/>
              <a:gd name="connsiteX5" fmla="*/ 2601 w 10059"/>
              <a:gd name="connsiteY5" fmla="*/ 4362 h 10000"/>
              <a:gd name="connsiteX0" fmla="*/ 2601 w 10059"/>
              <a:gd name="connsiteY0" fmla="*/ 4381 h 10019"/>
              <a:gd name="connsiteX1" fmla="*/ 0 w 10059"/>
              <a:gd name="connsiteY1" fmla="*/ 19 h 10019"/>
              <a:gd name="connsiteX2" fmla="*/ 8159 w 10059"/>
              <a:gd name="connsiteY2" fmla="*/ 0 h 10019"/>
              <a:gd name="connsiteX3" fmla="*/ 10059 w 10059"/>
              <a:gd name="connsiteY3" fmla="*/ 10014 h 10019"/>
              <a:gd name="connsiteX4" fmla="*/ 2383 w 10059"/>
              <a:gd name="connsiteY4" fmla="*/ 10019 h 10019"/>
              <a:gd name="connsiteX5" fmla="*/ 2601 w 10059"/>
              <a:gd name="connsiteY5" fmla="*/ 4381 h 10019"/>
              <a:gd name="connsiteX0" fmla="*/ 2601 w 8159"/>
              <a:gd name="connsiteY0" fmla="*/ 4381 h 10019"/>
              <a:gd name="connsiteX1" fmla="*/ 0 w 8159"/>
              <a:gd name="connsiteY1" fmla="*/ 19 h 10019"/>
              <a:gd name="connsiteX2" fmla="*/ 8159 w 8159"/>
              <a:gd name="connsiteY2" fmla="*/ 0 h 10019"/>
              <a:gd name="connsiteX3" fmla="*/ 6582 w 8159"/>
              <a:gd name="connsiteY3" fmla="*/ 9974 h 10019"/>
              <a:gd name="connsiteX4" fmla="*/ 2383 w 8159"/>
              <a:gd name="connsiteY4" fmla="*/ 10019 h 10019"/>
              <a:gd name="connsiteX5" fmla="*/ 2601 w 8159"/>
              <a:gd name="connsiteY5" fmla="*/ 4381 h 10019"/>
              <a:gd name="connsiteX0" fmla="*/ 3188 w 10023"/>
              <a:gd name="connsiteY0" fmla="*/ 4373 h 10034"/>
              <a:gd name="connsiteX1" fmla="*/ 0 w 10023"/>
              <a:gd name="connsiteY1" fmla="*/ 19 h 10034"/>
              <a:gd name="connsiteX2" fmla="*/ 10000 w 10023"/>
              <a:gd name="connsiteY2" fmla="*/ 0 h 10034"/>
              <a:gd name="connsiteX3" fmla="*/ 10023 w 10023"/>
              <a:gd name="connsiteY3" fmla="*/ 10034 h 10034"/>
              <a:gd name="connsiteX4" fmla="*/ 2921 w 10023"/>
              <a:gd name="connsiteY4" fmla="*/ 10000 h 10034"/>
              <a:gd name="connsiteX5" fmla="*/ 3188 w 10023"/>
              <a:gd name="connsiteY5" fmla="*/ 4373 h 1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3" h="10034">
                <a:moveTo>
                  <a:pt x="3188" y="4373"/>
                </a:moveTo>
                <a:cubicBezTo>
                  <a:pt x="2933" y="3375"/>
                  <a:pt x="2525" y="1794"/>
                  <a:pt x="0" y="19"/>
                </a:cubicBezTo>
                <a:lnTo>
                  <a:pt x="10000" y="0"/>
                </a:lnTo>
                <a:cubicBezTo>
                  <a:pt x="10008" y="3345"/>
                  <a:pt x="10015" y="6689"/>
                  <a:pt x="10023" y="10034"/>
                </a:cubicBezTo>
                <a:lnTo>
                  <a:pt x="2921" y="10000"/>
                </a:lnTo>
                <a:cubicBezTo>
                  <a:pt x="3673" y="8295"/>
                  <a:pt x="4076" y="6513"/>
                  <a:pt x="3188" y="4373"/>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Tree>
    <p:extLst>
      <p:ext uri="{BB962C8B-B14F-4D97-AF65-F5344CB8AC3E}">
        <p14:creationId xmlns:p14="http://schemas.microsoft.com/office/powerpoint/2010/main" val="44131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with image right 2">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5" name="Freeform 14"/>
          <p:cNvSpPr/>
          <p:nvPr userDrawn="1"/>
        </p:nvSpPr>
        <p:spPr>
          <a:xfrm>
            <a:off x="4289143" y="-3176"/>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5762543"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3"/>
          <p:cNvSpPr>
            <a:spLocks noGrp="1"/>
          </p:cNvSpPr>
          <p:nvPr>
            <p:ph type="pic" sz="quarter" idx="15" hasCustomPrompt="1"/>
          </p:nvPr>
        </p:nvSpPr>
        <p:spPr>
          <a:xfrm>
            <a:off x="5154997" y="-3601"/>
            <a:ext cx="4012145" cy="6877548"/>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3638 w 10000"/>
              <a:gd name="connsiteY0" fmla="*/ 2129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3638 w 10000"/>
              <a:gd name="connsiteY5" fmla="*/ 2129 h 10000"/>
              <a:gd name="connsiteX0" fmla="*/ 3623 w 9985"/>
              <a:gd name="connsiteY0" fmla="*/ 2129 h 10014"/>
              <a:gd name="connsiteX1" fmla="*/ 1 w 9985"/>
              <a:gd name="connsiteY1" fmla="*/ 29 h 10014"/>
              <a:gd name="connsiteX2" fmla="*/ 9985 w 9985"/>
              <a:gd name="connsiteY2" fmla="*/ 0 h 10014"/>
              <a:gd name="connsiteX3" fmla="*/ 9985 w 9985"/>
              <a:gd name="connsiteY3" fmla="*/ 10000 h 10014"/>
              <a:gd name="connsiteX4" fmla="*/ 2378 w 9985"/>
              <a:gd name="connsiteY4" fmla="*/ 10014 h 10014"/>
              <a:gd name="connsiteX5" fmla="*/ 3623 w 9985"/>
              <a:gd name="connsiteY5" fmla="*/ 2129 h 10014"/>
              <a:gd name="connsiteX0" fmla="*/ 3628 w 10000"/>
              <a:gd name="connsiteY0" fmla="*/ 2126 h 9986"/>
              <a:gd name="connsiteX1" fmla="*/ 1 w 10000"/>
              <a:gd name="connsiteY1" fmla="*/ 29 h 9986"/>
              <a:gd name="connsiteX2" fmla="*/ 10000 w 10000"/>
              <a:gd name="connsiteY2" fmla="*/ 0 h 9986"/>
              <a:gd name="connsiteX3" fmla="*/ 10000 w 10000"/>
              <a:gd name="connsiteY3" fmla="*/ 9986 h 9986"/>
              <a:gd name="connsiteX4" fmla="*/ 2402 w 10000"/>
              <a:gd name="connsiteY4" fmla="*/ 9981 h 9986"/>
              <a:gd name="connsiteX5" fmla="*/ 3628 w 10000"/>
              <a:gd name="connsiteY5" fmla="*/ 2126 h 9986"/>
              <a:gd name="connsiteX0" fmla="*/ 3601 w 10000"/>
              <a:gd name="connsiteY0" fmla="*/ 2095 h 10000"/>
              <a:gd name="connsiteX1" fmla="*/ 1 w 10000"/>
              <a:gd name="connsiteY1" fmla="*/ 2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5 h 10000"/>
              <a:gd name="connsiteX1" fmla="*/ 1 w 10000"/>
              <a:gd name="connsiteY1" fmla="*/ 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6 h 10001"/>
              <a:gd name="connsiteX1" fmla="*/ 1 w 10000"/>
              <a:gd name="connsiteY1" fmla="*/ 0 h 10001"/>
              <a:gd name="connsiteX2" fmla="*/ 10000 w 10000"/>
              <a:gd name="connsiteY2" fmla="*/ 1 h 10001"/>
              <a:gd name="connsiteX3" fmla="*/ 10000 w 10000"/>
              <a:gd name="connsiteY3" fmla="*/ 10001 h 10001"/>
              <a:gd name="connsiteX4" fmla="*/ 2402 w 10000"/>
              <a:gd name="connsiteY4" fmla="*/ 9996 h 10001"/>
              <a:gd name="connsiteX5" fmla="*/ 3601 w 10000"/>
              <a:gd name="connsiteY5" fmla="*/ 2096 h 10001"/>
              <a:gd name="connsiteX0" fmla="*/ 3600 w 9999"/>
              <a:gd name="connsiteY0" fmla="*/ 2096 h 10001"/>
              <a:gd name="connsiteX1" fmla="*/ 0 w 9999"/>
              <a:gd name="connsiteY1" fmla="*/ 0 h 10001"/>
              <a:gd name="connsiteX2" fmla="*/ 9999 w 9999"/>
              <a:gd name="connsiteY2" fmla="*/ 1 h 10001"/>
              <a:gd name="connsiteX3" fmla="*/ 9999 w 9999"/>
              <a:gd name="connsiteY3" fmla="*/ 10001 h 10001"/>
              <a:gd name="connsiteX4" fmla="*/ 2401 w 9999"/>
              <a:gd name="connsiteY4" fmla="*/ 9996 h 10001"/>
              <a:gd name="connsiteX5" fmla="*/ 3600 w 9999"/>
              <a:gd name="connsiteY5" fmla="*/ 2096 h 10001"/>
              <a:gd name="connsiteX0" fmla="*/ 3600 w 10000"/>
              <a:gd name="connsiteY0" fmla="*/ 2096 h 10000"/>
              <a:gd name="connsiteX1" fmla="*/ 0 w 10000"/>
              <a:gd name="connsiteY1" fmla="*/ 0 h 10000"/>
              <a:gd name="connsiteX2" fmla="*/ 10000 w 10000"/>
              <a:gd name="connsiteY2" fmla="*/ 1 h 10000"/>
              <a:gd name="connsiteX3" fmla="*/ 10000 w 10000"/>
              <a:gd name="connsiteY3" fmla="*/ 10000 h 10000"/>
              <a:gd name="connsiteX4" fmla="*/ 2401 w 10000"/>
              <a:gd name="connsiteY4" fmla="*/ 9995 h 10000"/>
              <a:gd name="connsiteX5" fmla="*/ 3600 w 10000"/>
              <a:gd name="connsiteY5" fmla="*/ 2096 h 10000"/>
              <a:gd name="connsiteX0" fmla="*/ 3613 w 10013"/>
              <a:gd name="connsiteY0" fmla="*/ 2095 h 9999"/>
              <a:gd name="connsiteX1" fmla="*/ 0 w 10013"/>
              <a:gd name="connsiteY1" fmla="*/ 4 h 9999"/>
              <a:gd name="connsiteX2" fmla="*/ 10013 w 10013"/>
              <a:gd name="connsiteY2" fmla="*/ 0 h 9999"/>
              <a:gd name="connsiteX3" fmla="*/ 10013 w 10013"/>
              <a:gd name="connsiteY3" fmla="*/ 9999 h 9999"/>
              <a:gd name="connsiteX4" fmla="*/ 2414 w 10013"/>
              <a:gd name="connsiteY4" fmla="*/ 9994 h 9999"/>
              <a:gd name="connsiteX5" fmla="*/ 3613 w 10013"/>
              <a:gd name="connsiteY5" fmla="*/ 2095 h 9999"/>
              <a:gd name="connsiteX0" fmla="*/ 3608 w 10000"/>
              <a:gd name="connsiteY0" fmla="*/ 2091 h 9996"/>
              <a:gd name="connsiteX1" fmla="*/ 0 w 10000"/>
              <a:gd name="connsiteY1" fmla="*/ 0 h 9996"/>
              <a:gd name="connsiteX2" fmla="*/ 7348 w 10000"/>
              <a:gd name="connsiteY2" fmla="*/ 9 h 9996"/>
              <a:gd name="connsiteX3" fmla="*/ 10000 w 10000"/>
              <a:gd name="connsiteY3" fmla="*/ 9996 h 9996"/>
              <a:gd name="connsiteX4" fmla="*/ 2411 w 10000"/>
              <a:gd name="connsiteY4" fmla="*/ 9991 h 9996"/>
              <a:gd name="connsiteX5" fmla="*/ 3608 w 10000"/>
              <a:gd name="connsiteY5" fmla="*/ 2091 h 9996"/>
              <a:gd name="connsiteX0" fmla="*/ 3608 w 10000"/>
              <a:gd name="connsiteY0" fmla="*/ 2092 h 10000"/>
              <a:gd name="connsiteX1" fmla="*/ 0 w 10000"/>
              <a:gd name="connsiteY1" fmla="*/ 0 h 10000"/>
              <a:gd name="connsiteX2" fmla="*/ 7921 w 10000"/>
              <a:gd name="connsiteY2" fmla="*/ 9 h 10000"/>
              <a:gd name="connsiteX3" fmla="*/ 10000 w 10000"/>
              <a:gd name="connsiteY3" fmla="*/ 10000 h 10000"/>
              <a:gd name="connsiteX4" fmla="*/ 2411 w 10000"/>
              <a:gd name="connsiteY4" fmla="*/ 9995 h 10000"/>
              <a:gd name="connsiteX5" fmla="*/ 3608 w 10000"/>
              <a:gd name="connsiteY5" fmla="*/ 2092 h 10000"/>
              <a:gd name="connsiteX0" fmla="*/ 3608 w 7921"/>
              <a:gd name="connsiteY0" fmla="*/ 2092 h 9995"/>
              <a:gd name="connsiteX1" fmla="*/ 0 w 7921"/>
              <a:gd name="connsiteY1" fmla="*/ 0 h 9995"/>
              <a:gd name="connsiteX2" fmla="*/ 7921 w 7921"/>
              <a:gd name="connsiteY2" fmla="*/ 9 h 9995"/>
              <a:gd name="connsiteX3" fmla="*/ 7420 w 7921"/>
              <a:gd name="connsiteY3" fmla="*/ 9974 h 9995"/>
              <a:gd name="connsiteX4" fmla="*/ 2411 w 7921"/>
              <a:gd name="connsiteY4" fmla="*/ 9995 h 9995"/>
              <a:gd name="connsiteX5" fmla="*/ 3608 w 7921"/>
              <a:gd name="connsiteY5" fmla="*/ 2092 h 9995"/>
              <a:gd name="connsiteX0" fmla="*/ 4555 w 10024"/>
              <a:gd name="connsiteY0" fmla="*/ 2093 h 10019"/>
              <a:gd name="connsiteX1" fmla="*/ 0 w 10024"/>
              <a:gd name="connsiteY1" fmla="*/ 0 h 10019"/>
              <a:gd name="connsiteX2" fmla="*/ 10000 w 10024"/>
              <a:gd name="connsiteY2" fmla="*/ 9 h 10019"/>
              <a:gd name="connsiteX3" fmla="*/ 10024 w 10024"/>
              <a:gd name="connsiteY3" fmla="*/ 10019 h 10019"/>
              <a:gd name="connsiteX4" fmla="*/ 3044 w 10024"/>
              <a:gd name="connsiteY4" fmla="*/ 10000 h 10019"/>
              <a:gd name="connsiteX5" fmla="*/ 4555 w 10024"/>
              <a:gd name="connsiteY5" fmla="*/ 2093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4" h="10019">
                <a:moveTo>
                  <a:pt x="4555" y="2093"/>
                </a:moveTo>
                <a:cubicBezTo>
                  <a:pt x="3391" y="1363"/>
                  <a:pt x="1216" y="491"/>
                  <a:pt x="0" y="0"/>
                </a:cubicBezTo>
                <a:lnTo>
                  <a:pt x="10000" y="9"/>
                </a:lnTo>
                <a:cubicBezTo>
                  <a:pt x="10008" y="3346"/>
                  <a:pt x="10016" y="6682"/>
                  <a:pt x="10024" y="10019"/>
                </a:cubicBezTo>
                <a:lnTo>
                  <a:pt x="3044" y="10000"/>
                </a:lnTo>
                <a:lnTo>
                  <a:pt x="4555" y="2093"/>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Tree>
    <p:extLst>
      <p:ext uri="{BB962C8B-B14F-4D97-AF65-F5344CB8AC3E}">
        <p14:creationId xmlns:p14="http://schemas.microsoft.com/office/powerpoint/2010/main" val="155116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with image left 1">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2" name="Text Placeholder 12"/>
          <p:cNvSpPr>
            <a:spLocks noGrp="1"/>
          </p:cNvSpPr>
          <p:nvPr>
            <p:ph type="body" sz="quarter" idx="13"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grpSp>
        <p:nvGrpSpPr>
          <p:cNvPr id="3" name="Group 2"/>
          <p:cNvGrpSpPr/>
          <p:nvPr userDrawn="1"/>
        </p:nvGrpSpPr>
        <p:grpSpPr>
          <a:xfrm flipH="1">
            <a:off x="1814976" y="383492"/>
            <a:ext cx="3338804" cy="6474508"/>
            <a:chOff x="4000590" y="374206"/>
            <a:chExt cx="3338804" cy="6474508"/>
          </a:xfrm>
        </p:grpSpPr>
        <p:sp>
          <p:nvSpPr>
            <p:cNvPr id="13" name="TextBox 12"/>
            <p:cNvSpPr txBox="1">
              <a:spLocks/>
            </p:cNvSpPr>
            <p:nvPr userDrawn="1"/>
          </p:nvSpPr>
          <p:spPr>
            <a:xfrm rot="1859265">
              <a:off x="4000590"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grpSp>
      <p:sp>
        <p:nvSpPr>
          <p:cNvPr id="6" name="Picture Placeholder 5"/>
          <p:cNvSpPr>
            <a:spLocks noGrp="1"/>
          </p:cNvSpPr>
          <p:nvPr>
            <p:ph type="pic" sz="quarter" idx="14" hasCustomPrompt="1"/>
          </p:nvPr>
        </p:nvSpPr>
        <p:spPr>
          <a:xfrm>
            <a:off x="0" y="0"/>
            <a:ext cx="3913142" cy="6861586"/>
          </a:xfrm>
          <a:custGeom>
            <a:avLst/>
            <a:gdLst>
              <a:gd name="connsiteX0" fmla="*/ 0 w 3348038"/>
              <a:gd name="connsiteY0" fmla="*/ 0 h 6858000"/>
              <a:gd name="connsiteX1" fmla="*/ 2790021 w 3348038"/>
              <a:gd name="connsiteY1" fmla="*/ 0 h 6858000"/>
              <a:gd name="connsiteX2" fmla="*/ 3348038 w 3348038"/>
              <a:gd name="connsiteY2" fmla="*/ 558017 h 6858000"/>
              <a:gd name="connsiteX3" fmla="*/ 3348038 w 3348038"/>
              <a:gd name="connsiteY3" fmla="*/ 6858000 h 6858000"/>
              <a:gd name="connsiteX4" fmla="*/ 0 w 3348038"/>
              <a:gd name="connsiteY4" fmla="*/ 6858000 h 6858000"/>
              <a:gd name="connsiteX5" fmla="*/ 0 w 3348038"/>
              <a:gd name="connsiteY5" fmla="*/ 0 h 6858000"/>
              <a:gd name="connsiteX0" fmla="*/ 0 w 3348038"/>
              <a:gd name="connsiteY0" fmla="*/ 0 h 6858000"/>
              <a:gd name="connsiteX1" fmla="*/ 2790021 w 3348038"/>
              <a:gd name="connsiteY1" fmla="*/ 0 h 6858000"/>
              <a:gd name="connsiteX2" fmla="*/ 3348038 w 3348038"/>
              <a:gd name="connsiteY2" fmla="*/ 558017 h 6858000"/>
              <a:gd name="connsiteX3" fmla="*/ 2771568 w 3348038"/>
              <a:gd name="connsiteY3" fmla="*/ 6858000 h 6858000"/>
              <a:gd name="connsiteX4" fmla="*/ 0 w 3348038"/>
              <a:gd name="connsiteY4" fmla="*/ 6858000 h 6858000"/>
              <a:gd name="connsiteX5" fmla="*/ 0 w 3348038"/>
              <a:gd name="connsiteY5" fmla="*/ 0 h 6858000"/>
              <a:gd name="connsiteX0" fmla="*/ 0 w 2790021"/>
              <a:gd name="connsiteY0" fmla="*/ 0 h 6858000"/>
              <a:gd name="connsiteX1" fmla="*/ 2790021 w 2790021"/>
              <a:gd name="connsiteY1" fmla="*/ 0 h 6858000"/>
              <a:gd name="connsiteX2" fmla="*/ 2652299 w 2790021"/>
              <a:gd name="connsiteY2" fmla="*/ 2963286 h 6858000"/>
              <a:gd name="connsiteX3" fmla="*/ 2771568 w 2790021"/>
              <a:gd name="connsiteY3" fmla="*/ 6858000 h 6858000"/>
              <a:gd name="connsiteX4" fmla="*/ 0 w 2790021"/>
              <a:gd name="connsiteY4" fmla="*/ 6858000 h 6858000"/>
              <a:gd name="connsiteX5" fmla="*/ 0 w 2790021"/>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3142" h="6861586">
                <a:moveTo>
                  <a:pt x="0" y="0"/>
                </a:moveTo>
                <a:lnTo>
                  <a:pt x="3913142" y="0"/>
                </a:lnTo>
                <a:cubicBezTo>
                  <a:pt x="2975336" y="1127462"/>
                  <a:pt x="2742380" y="2315249"/>
                  <a:pt x="2664999" y="2988686"/>
                </a:cubicBezTo>
                <a:cubicBezTo>
                  <a:pt x="2392136" y="3959313"/>
                  <a:pt x="2366700" y="5503683"/>
                  <a:pt x="2760811" y="6861586"/>
                </a:cubicBezTo>
                <a:lnTo>
                  <a:pt x="0" y="6858000"/>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Tree>
    <p:extLst>
      <p:ext uri="{BB962C8B-B14F-4D97-AF65-F5344CB8AC3E}">
        <p14:creationId xmlns:p14="http://schemas.microsoft.com/office/powerpoint/2010/main" val="13554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with image left 2">
    <p:bg>
      <p:bgPr>
        <a:solidFill>
          <a:schemeClr val="bg1"/>
        </a:solidFill>
        <a:effectLst/>
      </p:bgPr>
    </p:bg>
    <p:spTree>
      <p:nvGrpSpPr>
        <p:cNvPr id="1" name=""/>
        <p:cNvGrpSpPr/>
        <p:nvPr/>
      </p:nvGrpSpPr>
      <p:grpSpPr>
        <a:xfrm>
          <a:off x="0" y="0"/>
          <a:ext cx="0" cy="0"/>
          <a:chOff x="0" y="0"/>
          <a:chExt cx="0" cy="0"/>
        </a:xfrm>
      </p:grpSpPr>
      <p:sp>
        <p:nvSpPr>
          <p:cNvPr id="15" name="Freeform 14"/>
          <p:cNvSpPr/>
          <p:nvPr userDrawn="1"/>
        </p:nvSpPr>
        <p:spPr>
          <a:xfrm flipH="1">
            <a:off x="2171560" y="3174"/>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flipH="1">
            <a:off x="2181007"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userDrawn="1">
            <p:ph type="pic" sz="quarter" idx="16" hasCustomPrompt="1"/>
          </p:nvPr>
        </p:nvSpPr>
        <p:spPr>
          <a:xfrm>
            <a:off x="-9525" y="-6350"/>
            <a:ext cx="4010056" cy="6877122"/>
          </a:xfrm>
          <a:custGeom>
            <a:avLst/>
            <a:gdLst>
              <a:gd name="connsiteX0" fmla="*/ 0 w 3856038"/>
              <a:gd name="connsiteY0" fmla="*/ 0 h 6877122"/>
              <a:gd name="connsiteX1" fmla="*/ 3213352 w 3856038"/>
              <a:gd name="connsiteY1" fmla="*/ 0 h 6877122"/>
              <a:gd name="connsiteX2" fmla="*/ 3856038 w 3856038"/>
              <a:gd name="connsiteY2" fmla="*/ 642686 h 6877122"/>
              <a:gd name="connsiteX3" fmla="*/ 3856038 w 3856038"/>
              <a:gd name="connsiteY3" fmla="*/ 6877122 h 6877122"/>
              <a:gd name="connsiteX4" fmla="*/ 0 w 3856038"/>
              <a:gd name="connsiteY4" fmla="*/ 6877122 h 6877122"/>
              <a:gd name="connsiteX5" fmla="*/ 0 w 3856038"/>
              <a:gd name="connsiteY5" fmla="*/ 0 h 6877122"/>
              <a:gd name="connsiteX0" fmla="*/ 0 w 4000531"/>
              <a:gd name="connsiteY0" fmla="*/ 0 h 6877122"/>
              <a:gd name="connsiteX1" fmla="*/ 4000531 w 4000531"/>
              <a:gd name="connsiteY1" fmla="*/ 0 h 6877122"/>
              <a:gd name="connsiteX2" fmla="*/ 3856038 w 4000531"/>
              <a:gd name="connsiteY2" fmla="*/ 642686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1700461 w 4000531"/>
              <a:gd name="connsiteY2" fmla="*/ 131559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0056" h="6877122">
                <a:moveTo>
                  <a:pt x="0" y="0"/>
                </a:moveTo>
                <a:lnTo>
                  <a:pt x="4010056" y="0"/>
                </a:lnTo>
                <a:cubicBezTo>
                  <a:pt x="3401058" y="446998"/>
                  <a:pt x="2855559" y="776520"/>
                  <a:pt x="2183061" y="1436243"/>
                </a:cubicBezTo>
                <a:lnTo>
                  <a:pt x="2798514" y="6877122"/>
                </a:lnTo>
                <a:lnTo>
                  <a:pt x="0" y="6877122"/>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
        <p:nvSpPr>
          <p:cNvPr id="9"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0"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Text Placeholder 12"/>
          <p:cNvSpPr>
            <a:spLocks noGrp="1"/>
          </p:cNvSpPr>
          <p:nvPr>
            <p:ph type="body" sz="quarter" idx="17"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Tree>
    <p:extLst>
      <p:ext uri="{BB962C8B-B14F-4D97-AF65-F5344CB8AC3E}">
        <p14:creationId xmlns:p14="http://schemas.microsoft.com/office/powerpoint/2010/main" val="859245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no image just text">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692685" y="1819747"/>
            <a:ext cx="750033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6"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Freeform 10"/>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71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no image just bullets">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3" name="Content Placeholder 2"/>
          <p:cNvSpPr>
            <a:spLocks noGrp="1"/>
          </p:cNvSpPr>
          <p:nvPr>
            <p:ph sz="quarter" idx="14"/>
          </p:nvPr>
        </p:nvSpPr>
        <p:spPr>
          <a:xfrm>
            <a:off x="694613" y="1824740"/>
            <a:ext cx="7452691" cy="3868738"/>
          </a:xfrm>
          <a:prstGeom prst="rect">
            <a:avLst/>
          </a:prstGeom>
        </p:spPr>
        <p:txBody>
          <a:bodyPr/>
          <a:lstStyle>
            <a:lvl1pPr>
              <a:defRPr lang="en-US" sz="1600" b="0" i="0" kern="1200" spc="0" baseline="0" dirty="0" smtClean="0">
                <a:solidFill>
                  <a:schemeClr val="tx1">
                    <a:lumMod val="75000"/>
                    <a:lumOff val="25000"/>
                  </a:schemeClr>
                </a:solidFill>
                <a:latin typeface="Arial" charset="0"/>
                <a:ea typeface="Arial" charset="0"/>
                <a:cs typeface="Arial" charset="0"/>
              </a:defRPr>
            </a:lvl1pPr>
            <a:lvl2pPr>
              <a:defRPr lang="en-US" sz="1600" b="0" i="0" kern="1200" spc="0" baseline="0" dirty="0" smtClean="0">
                <a:solidFill>
                  <a:schemeClr val="tx1">
                    <a:lumMod val="50000"/>
                    <a:lumOff val="50000"/>
                  </a:schemeClr>
                </a:solidFill>
                <a:latin typeface="Arial" charset="0"/>
                <a:ea typeface="Arial" charset="0"/>
                <a:cs typeface="Arial" charset="0"/>
              </a:defRPr>
            </a:lvl2pPr>
            <a:lvl3pPr>
              <a:defRPr lang="en-US" sz="1600" b="0" i="0" kern="1200" spc="0" baseline="0" dirty="0" smtClean="0">
                <a:solidFill>
                  <a:schemeClr val="tx1">
                    <a:lumMod val="50000"/>
                    <a:lumOff val="50000"/>
                  </a:schemeClr>
                </a:solidFill>
                <a:latin typeface="Arial" charset="0"/>
                <a:ea typeface="Arial" charset="0"/>
                <a:cs typeface="Arial" charset="0"/>
              </a:defRPr>
            </a:lvl3pPr>
            <a:lvl4pPr>
              <a:defRPr lang="en-US" sz="1600" b="0" i="0" kern="1200" spc="0" baseline="0" dirty="0" smtClean="0">
                <a:solidFill>
                  <a:schemeClr val="tx1">
                    <a:lumMod val="50000"/>
                    <a:lumOff val="50000"/>
                  </a:schemeClr>
                </a:solidFill>
                <a:latin typeface="Arial" charset="0"/>
                <a:ea typeface="Arial" charset="0"/>
                <a:cs typeface="Arial" charset="0"/>
              </a:defRPr>
            </a:lvl4pPr>
            <a:lvl5pPr>
              <a:defRPr lang="en-US" sz="1600" b="0" i="0" kern="1200" spc="0" baseline="0" dirty="0">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65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bullets and box image">
    <p:bg>
      <p:bgPr>
        <a:solidFill>
          <a:schemeClr val="bg1"/>
        </a:solidFill>
        <a:effectLst/>
      </p:bgPr>
    </p:bg>
    <p:spTree>
      <p:nvGrpSpPr>
        <p:cNvPr id="1" name=""/>
        <p:cNvGrpSpPr/>
        <p:nvPr/>
      </p:nvGrpSpPr>
      <p:grpSpPr>
        <a:xfrm>
          <a:off x="0" y="0"/>
          <a:ext cx="0" cy="0"/>
          <a:chOff x="0" y="0"/>
          <a:chExt cx="0" cy="0"/>
        </a:xfrm>
      </p:grpSpPr>
      <p:sp>
        <p:nvSpPr>
          <p:cNvPr id="17" name="Picture Placeholder 2"/>
          <p:cNvSpPr>
            <a:spLocks noGrp="1"/>
          </p:cNvSpPr>
          <p:nvPr>
            <p:ph type="pic" sz="quarter" idx="14" hasCustomPrompt="1"/>
          </p:nvPr>
        </p:nvSpPr>
        <p:spPr>
          <a:xfrm>
            <a:off x="4988458" y="1819747"/>
            <a:ext cx="3251533" cy="3865829"/>
          </a:xfrm>
          <a:prstGeom prst="rect">
            <a:avLst/>
          </a:pr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
        <p:nvSpPr>
          <p:cNvPr id="18" name="Text Placeholder 12"/>
          <p:cNvSpPr>
            <a:spLocks noGrp="1"/>
          </p:cNvSpPr>
          <p:nvPr>
            <p:ph type="body" sz="quarter" idx="11" hasCustomPrompt="1"/>
          </p:nvPr>
        </p:nvSpPr>
        <p:spPr>
          <a:xfrm>
            <a:off x="697237" y="573709"/>
            <a:ext cx="6337408"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9" name="Text Placeholder 12"/>
          <p:cNvSpPr>
            <a:spLocks noGrp="1"/>
          </p:cNvSpPr>
          <p:nvPr>
            <p:ph type="body" sz="quarter" idx="12" hasCustomPrompt="1"/>
          </p:nvPr>
        </p:nvSpPr>
        <p:spPr>
          <a:xfrm>
            <a:off x="697237" y="1049742"/>
            <a:ext cx="70336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0" name="Text Placeholder 12"/>
          <p:cNvSpPr>
            <a:spLocks noGrp="1"/>
          </p:cNvSpPr>
          <p:nvPr>
            <p:ph type="body" sz="quarter" idx="13" hasCustomPrompt="1"/>
          </p:nvPr>
        </p:nvSpPr>
        <p:spPr>
          <a:xfrm>
            <a:off x="692685" y="1819747"/>
            <a:ext cx="412375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Freeform 9"/>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38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ith image left 1">
    <p:bg>
      <p:bgPr>
        <a:solidFill>
          <a:srgbClr val="3D0029"/>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a:t>Click icon below to add picture</a:t>
            </a:r>
          </a:p>
        </p:txBody>
      </p:sp>
    </p:spTree>
    <p:extLst>
      <p:ext uri="{BB962C8B-B14F-4D97-AF65-F5344CB8AC3E}">
        <p14:creationId xmlns:p14="http://schemas.microsoft.com/office/powerpoint/2010/main" val="130335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ith image right 2">
    <p:bg>
      <p:bgRef idx="1001">
        <a:schemeClr val="bg1"/>
      </p:bgRef>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spTree>
    <p:extLst>
      <p:ext uri="{BB962C8B-B14F-4D97-AF65-F5344CB8AC3E}">
        <p14:creationId xmlns:p14="http://schemas.microsoft.com/office/powerpoint/2010/main" val="10186442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ith image left 2">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a:t>Click icon below to add picture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Tree>
    <p:extLst>
      <p:ext uri="{BB962C8B-B14F-4D97-AF65-F5344CB8AC3E}">
        <p14:creationId xmlns:p14="http://schemas.microsoft.com/office/powerpoint/2010/main" val="2206021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no image 1">
    <p:bg>
      <p:bgPr>
        <a:solidFill>
          <a:srgbClr val="3D0029"/>
        </a:solidFill>
        <a:effectLst/>
      </p:bgPr>
    </p:bg>
    <p:spTree>
      <p:nvGrpSpPr>
        <p:cNvPr id="1" name=""/>
        <p:cNvGrpSpPr/>
        <p:nvPr/>
      </p:nvGrpSpPr>
      <p:grpSpPr>
        <a:xfrm>
          <a:off x="0" y="0"/>
          <a:ext cx="0" cy="0"/>
          <a:chOff x="0" y="0"/>
          <a:chExt cx="0" cy="0"/>
        </a:xfrm>
      </p:grpSpPr>
      <p:grpSp>
        <p:nvGrpSpPr>
          <p:cNvPr id="2" name="Group 1"/>
          <p:cNvGrpSpPr/>
          <p:nvPr userDrawn="1"/>
        </p:nvGrpSpPr>
        <p:grpSpPr>
          <a:xfrm flipH="1">
            <a:off x="-545176" y="9627"/>
            <a:ext cx="3330189" cy="6857999"/>
            <a:chOff x="6027018" y="9627"/>
            <a:chExt cx="3330189" cy="6857999"/>
          </a:xfrm>
        </p:grpSpPr>
        <p:sp>
          <p:nvSpPr>
            <p:cNvPr id="10" name="TextBox 9"/>
            <p:cNvSpPr txBox="1">
              <a:spLocks/>
            </p:cNvSpPr>
            <p:nvPr userDrawn="1"/>
          </p:nvSpPr>
          <p:spPr>
            <a:xfrm rot="19740735" flipH="1">
              <a:off x="6144747"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9740735" flipH="1">
              <a:off x="6027018"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Freeform 15"/>
            <p:cNvSpPr/>
            <p:nvPr userDrawn="1"/>
          </p:nvSpPr>
          <p:spPr>
            <a:xfrm>
              <a:off x="6835360" y="9627"/>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2"/>
          <p:cNvSpPr>
            <a:spLocks noGrp="1"/>
          </p:cNvSpPr>
          <p:nvPr>
            <p:ph type="body" sz="quarter" idx="11" hasCustomPrompt="1"/>
          </p:nvPr>
        </p:nvSpPr>
        <p:spPr>
          <a:xfrm>
            <a:off x="2932329" y="2681288"/>
            <a:ext cx="5376268"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8" name="Text Placeholder 12"/>
          <p:cNvSpPr>
            <a:spLocks noGrp="1"/>
          </p:cNvSpPr>
          <p:nvPr>
            <p:ph type="body" sz="quarter" idx="12" hasCustomPrompt="1"/>
          </p:nvPr>
        </p:nvSpPr>
        <p:spPr>
          <a:xfrm>
            <a:off x="2932328"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9" name="Text Placeholder 12"/>
          <p:cNvSpPr>
            <a:spLocks noGrp="1"/>
          </p:cNvSpPr>
          <p:nvPr>
            <p:ph type="body" sz="quarter" idx="13" hasCustomPrompt="1"/>
          </p:nvPr>
        </p:nvSpPr>
        <p:spPr>
          <a:xfrm>
            <a:off x="2909833"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8653951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no image 2">
    <p:bg>
      <p:bgPr>
        <a:solidFill>
          <a:srgbClr val="3D0029"/>
        </a:solidFill>
        <a:effectLst/>
      </p:bgPr>
    </p:bg>
    <p:spTree>
      <p:nvGrpSpPr>
        <p:cNvPr id="1" name=""/>
        <p:cNvGrpSpPr/>
        <p:nvPr/>
      </p:nvGrpSpPr>
      <p:grpSpPr>
        <a:xfrm>
          <a:off x="0" y="0"/>
          <a:ext cx="0" cy="0"/>
          <a:chOff x="0" y="0"/>
          <a:chExt cx="0" cy="0"/>
        </a:xfrm>
      </p:grpSpPr>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449005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no image 3">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2913077" y="2681288"/>
            <a:ext cx="5376268"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2913076"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2890581"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rot="1859265">
            <a:off x="-564428"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rot="1859265">
            <a:off x="85367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7" name="Freeform 16"/>
          <p:cNvSpPr/>
          <p:nvPr userDrawn="1"/>
        </p:nvSpPr>
        <p:spPr>
          <a:xfrm flipH="1">
            <a:off x="-351222"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17208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no image 4">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16"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8"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1" name="TextBox 10"/>
          <p:cNvSpPr txBox="1">
            <a:spLocks/>
          </p:cNvSpPr>
          <p:nvPr userDrawn="1"/>
        </p:nvSpPr>
        <p:spPr>
          <a:xfrm rot="19740735" flipH="1">
            <a:off x="6472005"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54276"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3" name="Freeform 12"/>
          <p:cNvSpPr/>
          <p:nvPr userDrawn="1"/>
        </p:nvSpPr>
        <p:spPr>
          <a:xfrm>
            <a:off x="7162618"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1132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3D0029"/>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6110839" y="1"/>
            <a:ext cx="3389294" cy="6858000"/>
            <a:chOff x="5754705" y="1"/>
            <a:chExt cx="3389294" cy="6858000"/>
          </a:xfrm>
        </p:grpSpPr>
        <p:sp>
          <p:nvSpPr>
            <p:cNvPr id="25" name="Freeform 24"/>
            <p:cNvSpPr/>
            <p:nvPr userDrawn="1"/>
          </p:nvSpPr>
          <p:spPr>
            <a:xfrm>
              <a:off x="5754705"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a:off x="7082183"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6265363"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28"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69626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(with images)</a:t>
            </a:r>
          </a:p>
        </p:txBody>
      </p:sp>
    </p:spTree>
    <p:extLst>
      <p:ext uri="{BB962C8B-B14F-4D97-AF65-F5344CB8AC3E}">
        <p14:creationId xmlns:p14="http://schemas.microsoft.com/office/powerpoint/2010/main" val="650146325"/>
      </p:ext>
    </p:extLst>
  </p:cSld>
  <p:clrMap bg1="lt1" tx1="dk1" bg2="lt2" tx2="dk2" accent1="accent1" accent2="accent2" accent3="accent3" accent4="accent4" accent5="accent5" accent6="accent6" hlink="hlink" folHlink="folHlink"/>
  <p:sldLayoutIdLst>
    <p:sldLayoutId id="2147483719" r:id="rId1"/>
    <p:sldLayoutId id="2147483725" r:id="rId2"/>
    <p:sldLayoutId id="2147483727" r:id="rId3"/>
    <p:sldLayoutId id="2147483733"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(no image)</a:t>
            </a:r>
          </a:p>
        </p:txBody>
      </p:sp>
    </p:spTree>
    <p:extLst>
      <p:ext uri="{BB962C8B-B14F-4D97-AF65-F5344CB8AC3E}">
        <p14:creationId xmlns:p14="http://schemas.microsoft.com/office/powerpoint/2010/main" val="15202284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Divider slides</a:t>
            </a:r>
          </a:p>
        </p:txBody>
      </p:sp>
    </p:spTree>
    <p:extLst>
      <p:ext uri="{BB962C8B-B14F-4D97-AF65-F5344CB8AC3E}">
        <p14:creationId xmlns:p14="http://schemas.microsoft.com/office/powerpoint/2010/main" val="2809292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701" r:id="rId3"/>
    <p:sldLayoutId id="2147483702"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Content slides</a:t>
            </a:r>
          </a:p>
        </p:txBody>
      </p:sp>
    </p:spTree>
    <p:extLst>
      <p:ext uri="{BB962C8B-B14F-4D97-AF65-F5344CB8AC3E}">
        <p14:creationId xmlns:p14="http://schemas.microsoft.com/office/powerpoint/2010/main" val="14320778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37" r:id="rId3"/>
    <p:sldLayoutId id="2147483738" r:id="rId4"/>
    <p:sldLayoutId id="2147483734" r:id="rId5"/>
    <p:sldLayoutId id="2147483735" r:id="rId6"/>
    <p:sldLayoutId id="2147483678" r:id="rId7"/>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omid-hashemzadeh/" TargetMode="External"/><Relationship Id="rId2" Type="http://schemas.openxmlformats.org/officeDocument/2006/relationships/hyperlink" Target="mailto:omidh2015@gmail.com" TargetMode="External"/><Relationship Id="rId1" Type="http://schemas.openxmlformats.org/officeDocument/2006/relationships/slideLayout" Target="../slideLayouts/slideLayout17.xml"/><Relationship Id="rId5" Type="http://schemas.openxmlformats.org/officeDocument/2006/relationships/hyperlink" Target="https://scholar.google.com/citationsuser=rMD-3b0AAAAJ" TargetMode="External"/><Relationship Id="rId4" Type="http://schemas.openxmlformats.org/officeDocument/2006/relationships/hyperlink" Target="https://github.com/omidcod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31CA9A-E862-FF89-9964-FE5507844687}"/>
              </a:ext>
            </a:extLst>
          </p:cNvPr>
          <p:cNvSpPr>
            <a:spLocks noGrp="1"/>
          </p:cNvSpPr>
          <p:nvPr>
            <p:ph type="body" sz="quarter" idx="11"/>
          </p:nvPr>
        </p:nvSpPr>
        <p:spPr>
          <a:xfrm>
            <a:off x="697236" y="1049743"/>
            <a:ext cx="6121007" cy="476034"/>
          </a:xfrm>
        </p:spPr>
        <p:txBody>
          <a:bodyPr/>
          <a:lstStyle/>
          <a:p>
            <a:r>
              <a:rPr lang="en-US" sz="3200" b="1"/>
              <a:t>Scalable Solution For Web App Design Using Microsoft Azure</a:t>
            </a:r>
          </a:p>
          <a:p>
            <a:endParaRPr lang="en-US"/>
          </a:p>
        </p:txBody>
      </p:sp>
      <p:sp>
        <p:nvSpPr>
          <p:cNvPr id="5" name="TextBox 4">
            <a:extLst>
              <a:ext uri="{FF2B5EF4-FFF2-40B4-BE49-F238E27FC236}">
                <a16:creationId xmlns:a16="http://schemas.microsoft.com/office/drawing/2014/main" id="{0F985E6A-7626-E35B-9009-99D97C732F6F}"/>
              </a:ext>
            </a:extLst>
          </p:cNvPr>
          <p:cNvSpPr txBox="1"/>
          <p:nvPr/>
        </p:nvSpPr>
        <p:spPr>
          <a:xfrm>
            <a:off x="697236" y="3853937"/>
            <a:ext cx="8039259" cy="1754326"/>
          </a:xfrm>
          <a:prstGeom prst="rect">
            <a:avLst/>
          </a:prstGeom>
          <a:noFill/>
        </p:spPr>
        <p:txBody>
          <a:bodyPr wrap="square">
            <a:spAutoFit/>
          </a:bodyPr>
          <a:lstStyle/>
          <a:p>
            <a:r>
              <a:rPr lang="en-US" sz="1800" b="1"/>
              <a:t>Omid Hashemzadeh</a:t>
            </a:r>
          </a:p>
          <a:p>
            <a:endParaRPr lang="en-US"/>
          </a:p>
          <a:p>
            <a:pPr rtl="0">
              <a:buNone/>
            </a:pPr>
            <a:r>
              <a:rPr lang="en-US" sz="1800" b="0" i="0" u="none" strike="noStrike">
                <a:solidFill>
                  <a:srgbClr val="000000"/>
                </a:solidFill>
                <a:effectLst/>
                <a:latin typeface="Quattrocento Sans" panose="020F0502020204030204" pitchFamily="34" charset="0"/>
              </a:rPr>
              <a:t>📧</a:t>
            </a:r>
            <a:r>
              <a:rPr lang="en-US" sz="1800" b="0" i="0" u="none" strike="noStrike">
                <a:solidFill>
                  <a:srgbClr val="000000"/>
                </a:solidFill>
                <a:effectLst/>
                <a:latin typeface="Calibri" panose="020F0502020204030204" pitchFamily="34" charset="0"/>
              </a:rPr>
              <a:t> </a:t>
            </a:r>
            <a:r>
              <a:rPr lang="en-US" sz="1800" b="0" i="0" u="sng" strike="noStrike">
                <a:solidFill>
                  <a:srgbClr val="0000FF"/>
                </a:solidFill>
                <a:effectLst/>
                <a:latin typeface="Calibri" panose="020F0502020204030204" pitchFamily="34" charset="0"/>
                <a:hlinkClick r:id="rId2"/>
              </a:rPr>
              <a:t>omidh2015@gmail.com</a:t>
            </a:r>
            <a:endParaRPr lang="en-US" b="0">
              <a:effectLst/>
            </a:endParaRPr>
          </a:p>
          <a:p>
            <a:pPr rtl="0">
              <a:buNone/>
            </a:pPr>
            <a:r>
              <a:rPr lang="en-US" sz="1800" b="0" i="0" u="none" strike="noStrike">
                <a:solidFill>
                  <a:srgbClr val="000000"/>
                </a:solidFill>
                <a:effectLst/>
                <a:latin typeface="Quattrocento Sans" panose="020F0502020204030204" pitchFamily="34" charset="0"/>
              </a:rPr>
              <a:t>🔗</a:t>
            </a:r>
            <a:r>
              <a:rPr lang="en-US" sz="1800" b="0" i="0" u="none" strike="noStrike">
                <a:solidFill>
                  <a:srgbClr val="000000"/>
                </a:solidFill>
                <a:effectLst/>
                <a:latin typeface="Calibri" panose="020F0502020204030204" pitchFamily="34" charset="0"/>
              </a:rPr>
              <a:t> LinkedIn: </a:t>
            </a:r>
            <a:r>
              <a:rPr lang="en-US" sz="1800" b="0" i="0" u="sng" strike="noStrike">
                <a:solidFill>
                  <a:srgbClr val="0000FF"/>
                </a:solidFill>
                <a:effectLst/>
                <a:latin typeface="Calibri" panose="020F0502020204030204" pitchFamily="34" charset="0"/>
                <a:hlinkClick r:id="rId3"/>
              </a:rPr>
              <a:t>https://www.linkedin.com/in/omid-hashemzadeh/</a:t>
            </a:r>
            <a:endParaRPr lang="en-US" b="0">
              <a:effectLst/>
            </a:endParaRPr>
          </a:p>
          <a:p>
            <a:pPr rtl="0">
              <a:buNone/>
            </a:pPr>
            <a:r>
              <a:rPr lang="en-US" sz="1800" b="0" i="0" u="none" strike="noStrike">
                <a:solidFill>
                  <a:srgbClr val="000000"/>
                </a:solidFill>
                <a:effectLst/>
                <a:latin typeface="Quattrocento Sans" panose="020F0502020204030204" pitchFamily="34" charset="0"/>
              </a:rPr>
              <a:t>🔗</a:t>
            </a:r>
            <a:r>
              <a:rPr lang="en-US" sz="1800" b="0" i="0" u="none" strike="noStrike">
                <a:solidFill>
                  <a:srgbClr val="000000"/>
                </a:solidFill>
                <a:effectLst/>
                <a:latin typeface="Calibri" panose="020F0502020204030204" pitchFamily="34" charset="0"/>
              </a:rPr>
              <a:t> GitHub: </a:t>
            </a:r>
            <a:r>
              <a:rPr lang="en-US" sz="1800" b="0" i="0" u="sng" strike="noStrike">
                <a:solidFill>
                  <a:srgbClr val="0000FF"/>
                </a:solidFill>
                <a:effectLst/>
                <a:latin typeface="Calibri" panose="020F0502020204030204" pitchFamily="34" charset="0"/>
                <a:hlinkClick r:id="rId4"/>
              </a:rPr>
              <a:t>https://github.com/omidcodes</a:t>
            </a:r>
            <a:endParaRPr lang="en-US" b="0">
              <a:effectLst/>
            </a:endParaRPr>
          </a:p>
          <a:p>
            <a:pPr>
              <a:buNone/>
            </a:pPr>
            <a:r>
              <a:rPr lang="en-US" sz="1800" b="0" i="0" u="none" strike="noStrike">
                <a:solidFill>
                  <a:srgbClr val="000000"/>
                </a:solidFill>
                <a:effectLst/>
                <a:latin typeface="Quattrocento Sans" panose="020F0502020204030204" pitchFamily="34" charset="0"/>
              </a:rPr>
              <a:t>🔗</a:t>
            </a:r>
            <a:r>
              <a:rPr lang="en-US" sz="1800" b="0" i="0" u="none" strike="noStrike">
                <a:solidFill>
                  <a:srgbClr val="000000"/>
                </a:solidFill>
                <a:effectLst/>
                <a:latin typeface="Calibri" panose="020F0502020204030204" pitchFamily="34" charset="0"/>
              </a:rPr>
              <a:t> Google Scholar: </a:t>
            </a:r>
            <a:r>
              <a:rPr lang="en-US" sz="1800" b="0" i="0" u="sng" strike="noStrike">
                <a:solidFill>
                  <a:srgbClr val="0000FF"/>
                </a:solidFill>
                <a:effectLst/>
                <a:latin typeface="Calibri" panose="020F0502020204030204" pitchFamily="34" charset="0"/>
                <a:hlinkClick r:id="rId5"/>
              </a:rPr>
              <a:t>https://scholar.google.com/citationsuser=rMD-3b0AAAAJ</a:t>
            </a:r>
            <a:endParaRPr lang="en-US" sz="1800"/>
          </a:p>
        </p:txBody>
      </p:sp>
    </p:spTree>
    <p:extLst>
      <p:ext uri="{BB962C8B-B14F-4D97-AF65-F5344CB8AC3E}">
        <p14:creationId xmlns:p14="http://schemas.microsoft.com/office/powerpoint/2010/main" val="401982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6D377-95FA-B442-A9FB-8EBB7C85D32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C96FD2C-FA34-978D-317E-14E3687908B9}"/>
              </a:ext>
            </a:extLst>
          </p:cNvPr>
          <p:cNvSpPr>
            <a:spLocks noGrp="1"/>
          </p:cNvSpPr>
          <p:nvPr>
            <p:ph type="body" sz="quarter" idx="13"/>
          </p:nvPr>
        </p:nvSpPr>
        <p:spPr>
          <a:xfrm>
            <a:off x="697236" y="1192696"/>
            <a:ext cx="7500338" cy="4621696"/>
          </a:xfrm>
        </p:spPr>
        <p:txBody>
          <a:bodyPr/>
          <a:lstStyle/>
          <a:p>
            <a:pPr algn="just">
              <a:buNone/>
            </a:pPr>
            <a:r>
              <a:rPr lang="en-US" sz="1700" b="1">
                <a:solidFill>
                  <a:schemeClr val="tx1"/>
                </a:solidFill>
              </a:rPr>
              <a:t>Azure App Service</a:t>
            </a:r>
            <a:r>
              <a:rPr lang="en-US" sz="1700">
                <a:solidFill>
                  <a:schemeClr val="tx1"/>
                </a:solidFill>
              </a:rPr>
              <a:t> is a fully managed platform for building, deploying, and scaling web applications [4]. It abstracts infrastructure management and provides a seamless web hosting environment with built-in scalability features.</a:t>
            </a:r>
          </a:p>
          <a:p>
            <a:pPr algn="just">
              <a:buFont typeface="Arial" panose="020B0604020202020204" pitchFamily="34" charset="0"/>
              <a:buChar char="•"/>
            </a:pPr>
            <a:r>
              <a:rPr lang="en-US" sz="1700" b="1">
                <a:solidFill>
                  <a:schemeClr val="tx1"/>
                </a:solidFill>
              </a:rPr>
              <a:t>Auto-scaling</a:t>
            </a:r>
            <a:r>
              <a:rPr lang="en-US" sz="1700">
                <a:solidFill>
                  <a:schemeClr val="tx1"/>
                </a:solidFill>
              </a:rPr>
              <a:t> is the process of automatically adjusting the number of running instances of a service based on its current demand, ensuring optimal resource utilisation. When traffic increases, the system scales out (adds more instances), and when traffic decreases, it scales in (removes unnecessary instances) to optimise costs and performance [5].</a:t>
            </a:r>
          </a:p>
          <a:p>
            <a:pPr algn="just">
              <a:buFont typeface="Arial" panose="020B0604020202020204" pitchFamily="34" charset="0"/>
              <a:buChar char="•"/>
            </a:pPr>
            <a:r>
              <a:rPr lang="en-US" sz="1700">
                <a:solidFill>
                  <a:schemeClr val="tx1"/>
                </a:solidFill>
              </a:rPr>
              <a:t>Supports </a:t>
            </a:r>
            <a:r>
              <a:rPr lang="en-US" sz="1700" b="1">
                <a:solidFill>
                  <a:schemeClr val="tx1"/>
                </a:solidFill>
              </a:rPr>
              <a:t>horizontal scaling</a:t>
            </a:r>
            <a:r>
              <a:rPr lang="en-US" sz="1700">
                <a:solidFill>
                  <a:schemeClr val="tx1"/>
                </a:solidFill>
              </a:rPr>
              <a:t> (adding more instances) and </a:t>
            </a:r>
            <a:r>
              <a:rPr lang="en-US" sz="1700" b="1">
                <a:solidFill>
                  <a:schemeClr val="tx1"/>
                </a:solidFill>
              </a:rPr>
              <a:t>vertical scaling</a:t>
            </a:r>
            <a:r>
              <a:rPr lang="en-US" sz="1700">
                <a:solidFill>
                  <a:schemeClr val="tx1"/>
                </a:solidFill>
              </a:rPr>
              <a:t> (increasing instance capacity).</a:t>
            </a:r>
          </a:p>
          <a:p>
            <a:pPr algn="just">
              <a:buFont typeface="Arial" panose="020B0604020202020204" pitchFamily="34" charset="0"/>
              <a:buChar char="•"/>
            </a:pPr>
            <a:r>
              <a:rPr lang="en-US" sz="1700">
                <a:solidFill>
                  <a:schemeClr val="tx1"/>
                </a:solidFill>
              </a:rPr>
              <a:t>Load balancing is built-in, ensuring high availability and optimised resource distribution.</a:t>
            </a:r>
          </a:p>
          <a:p>
            <a:pPr algn="just">
              <a:buFont typeface="Arial" panose="020B0604020202020204" pitchFamily="34" charset="0"/>
              <a:buChar char="•"/>
            </a:pPr>
            <a:r>
              <a:rPr lang="en-US" sz="1700">
                <a:solidFill>
                  <a:schemeClr val="tx1"/>
                </a:solidFill>
              </a:rPr>
              <a:t>Allows easy deployment through GitHub or Azure CLI.</a:t>
            </a:r>
          </a:p>
          <a:p>
            <a:pPr algn="just">
              <a:buFont typeface="Arial" panose="020B0604020202020204" pitchFamily="34" charset="0"/>
              <a:buChar char="•"/>
            </a:pPr>
            <a:r>
              <a:rPr lang="en-US" sz="1700">
                <a:solidFill>
                  <a:schemeClr val="tx1"/>
                </a:solidFill>
              </a:rPr>
              <a:t>Integrated monitoring and logging through </a:t>
            </a:r>
            <a:r>
              <a:rPr lang="en-US" sz="1700" b="1">
                <a:solidFill>
                  <a:schemeClr val="tx1"/>
                </a:solidFill>
              </a:rPr>
              <a:t>Application Insights</a:t>
            </a:r>
            <a:r>
              <a:rPr lang="en-US" sz="1700">
                <a:solidFill>
                  <a:schemeClr val="tx1"/>
                </a:solidFill>
              </a:rPr>
              <a:t> and </a:t>
            </a:r>
            <a:r>
              <a:rPr lang="en-US" sz="1700" b="1">
                <a:solidFill>
                  <a:schemeClr val="tx1"/>
                </a:solidFill>
              </a:rPr>
              <a:t>Azure Monitor</a:t>
            </a:r>
            <a:r>
              <a:rPr lang="en-US" sz="1700">
                <a:solidFill>
                  <a:schemeClr val="tx1"/>
                </a:solidFill>
              </a:rPr>
              <a:t> enable performance tracking and proactive scalability management.</a:t>
            </a:r>
          </a:p>
          <a:p>
            <a:pPr algn="just">
              <a:buFont typeface="Arial" panose="020B0604020202020204" pitchFamily="34" charset="0"/>
              <a:buChar char="•"/>
            </a:pPr>
            <a:r>
              <a:rPr lang="en-US" sz="1700">
                <a:solidFill>
                  <a:schemeClr val="tx1"/>
                </a:solidFill>
              </a:rPr>
              <a:t>Offers </a:t>
            </a:r>
            <a:r>
              <a:rPr lang="en-US" sz="1700" b="1">
                <a:solidFill>
                  <a:schemeClr val="tx1"/>
                </a:solidFill>
              </a:rPr>
              <a:t>staging slots</a:t>
            </a:r>
            <a:r>
              <a:rPr lang="en-US" sz="1700">
                <a:solidFill>
                  <a:schemeClr val="tx1"/>
                </a:solidFill>
              </a:rPr>
              <a:t> for zero-downtime deployment and testing.</a:t>
            </a:r>
          </a:p>
          <a:p>
            <a:pPr marL="0" indent="0" algn="just" eaLnBrk="0" fontAlgn="base" hangingPunct="0">
              <a:spcBef>
                <a:spcPct val="0"/>
              </a:spcBef>
              <a:spcAft>
                <a:spcPct val="0"/>
              </a:spcAft>
              <a:buNone/>
            </a:pPr>
            <a:endParaRPr lang="en-US" sz="1700" b="1" spc="-50">
              <a:solidFill>
                <a:schemeClr val="tx1"/>
              </a:solidFill>
            </a:endParaRPr>
          </a:p>
        </p:txBody>
      </p:sp>
      <p:sp>
        <p:nvSpPr>
          <p:cNvPr id="3" name="Text Placeholder 2">
            <a:extLst>
              <a:ext uri="{FF2B5EF4-FFF2-40B4-BE49-F238E27FC236}">
                <a16:creationId xmlns:a16="http://schemas.microsoft.com/office/drawing/2014/main" id="{ABB884EB-DA88-E9C6-793E-D26A77C9A51A}"/>
              </a:ext>
            </a:extLst>
          </p:cNvPr>
          <p:cNvSpPr>
            <a:spLocks noGrp="1"/>
          </p:cNvSpPr>
          <p:nvPr>
            <p:ph type="body" sz="quarter" idx="11"/>
          </p:nvPr>
        </p:nvSpPr>
        <p:spPr>
          <a:xfrm>
            <a:off x="697236" y="629571"/>
            <a:ext cx="7500339" cy="476034"/>
          </a:xfrm>
        </p:spPr>
        <p:txBody>
          <a:bodyPr/>
          <a:lstStyle/>
          <a:p>
            <a:r>
              <a:rPr lang="en-US" sz="2800"/>
              <a:t>Azure Web Services (App Service)</a:t>
            </a:r>
          </a:p>
        </p:txBody>
      </p:sp>
      <p:pic>
        <p:nvPicPr>
          <p:cNvPr id="5" name="Picture 6" descr="App Service - Web App | Microsoft Azure Color">
            <a:extLst>
              <a:ext uri="{FF2B5EF4-FFF2-40B4-BE49-F238E27FC236}">
                <a16:creationId xmlns:a16="http://schemas.microsoft.com/office/drawing/2014/main" id="{00453C2E-732E-87D2-72E1-08E8EA566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66" y="459698"/>
            <a:ext cx="732998" cy="73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8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470A2-5816-F0E8-E25E-2CE3A8F8C91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D8BE8CE-B209-8851-30E2-9D744A96AA58}"/>
              </a:ext>
            </a:extLst>
          </p:cNvPr>
          <p:cNvSpPr>
            <a:spLocks noGrp="1"/>
          </p:cNvSpPr>
          <p:nvPr>
            <p:ph type="body" sz="quarter" idx="11"/>
          </p:nvPr>
        </p:nvSpPr>
        <p:spPr>
          <a:xfrm>
            <a:off x="697236" y="440709"/>
            <a:ext cx="7500339" cy="476034"/>
          </a:xfrm>
        </p:spPr>
        <p:txBody>
          <a:bodyPr/>
          <a:lstStyle/>
          <a:p>
            <a:r>
              <a:rPr lang="en-US" sz="2800"/>
              <a:t>Azure Web Services (App Service)</a:t>
            </a:r>
          </a:p>
        </p:txBody>
      </p:sp>
      <p:pic>
        <p:nvPicPr>
          <p:cNvPr id="5" name="Picture 6" descr="App Service - Web App | Microsoft Azure Color">
            <a:extLst>
              <a:ext uri="{FF2B5EF4-FFF2-40B4-BE49-F238E27FC236}">
                <a16:creationId xmlns:a16="http://schemas.microsoft.com/office/drawing/2014/main" id="{6A921133-52F5-14B8-2EEB-5EBC252BE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66" y="459698"/>
            <a:ext cx="732998" cy="73299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9AD38630-B36C-6316-2E2F-B7F74BB83098}"/>
              </a:ext>
            </a:extLst>
          </p:cNvPr>
          <p:cNvSpPr txBox="1"/>
          <p:nvPr/>
        </p:nvSpPr>
        <p:spPr>
          <a:xfrm>
            <a:off x="697236" y="1067057"/>
            <a:ext cx="8138651" cy="1619739"/>
          </a:xfrm>
          <a:prstGeom prst="rect">
            <a:avLst/>
          </a:prstGeom>
          <a:noFill/>
        </p:spPr>
        <p:txBody>
          <a:bodyPr wrap="square">
            <a:spAutoFit/>
          </a:bodyPr>
          <a:lstStyle/>
          <a:p>
            <a:pPr algn="just">
              <a:lnSpc>
                <a:spcPct val="120000"/>
              </a:lnSpc>
            </a:pPr>
            <a:r>
              <a:rPr lang="en-US" sz="1400" b="1" spc="-50">
                <a:solidFill>
                  <a:srgbClr val="BAA360"/>
                </a:solidFill>
              </a:rPr>
              <a:t>Auto-Scaling with Azure</a:t>
            </a:r>
            <a:endParaRPr lang="en-US" sz="1400" b="0">
              <a:effectLst/>
              <a:latin typeface="+mn-lt"/>
            </a:endParaRPr>
          </a:p>
          <a:p>
            <a:pPr marL="285750" indent="-285750" algn="just">
              <a:lnSpc>
                <a:spcPct val="120000"/>
              </a:lnSpc>
              <a:buFont typeface="Arial" panose="020B0604020202020204" pitchFamily="34" charset="0"/>
              <a:buChar char="•"/>
            </a:pPr>
            <a:r>
              <a:rPr lang="en-US" sz="1400" b="0">
                <a:effectLst/>
                <a:latin typeface="+mn-lt"/>
              </a:rPr>
              <a:t>Auto-scaling enables the web app to dynamically adjust its resources based on traffic demand. </a:t>
            </a:r>
          </a:p>
          <a:p>
            <a:pPr marL="285750" indent="-285750" algn="just">
              <a:lnSpc>
                <a:spcPct val="120000"/>
              </a:lnSpc>
              <a:buFont typeface="Arial" panose="020B0604020202020204" pitchFamily="34" charset="0"/>
              <a:buChar char="•"/>
            </a:pPr>
            <a:r>
              <a:rPr lang="en-US" sz="1400" b="0">
                <a:effectLst/>
                <a:latin typeface="+mn-lt"/>
              </a:rPr>
              <a:t>Azure App Service automatically scales the number of instances up or down to match workload fluctuations. This ensures the web app can efficiently manage peak loads and maintain optimal performance during traffic spikes.</a:t>
            </a:r>
          </a:p>
          <a:p>
            <a:pPr marL="285750" indent="-285750" algn="just">
              <a:lnSpc>
                <a:spcPct val="120000"/>
              </a:lnSpc>
              <a:buFont typeface="Arial" panose="020B0604020202020204" pitchFamily="34" charset="0"/>
              <a:buChar char="•"/>
            </a:pPr>
            <a:r>
              <a:rPr lang="en-US" sz="1400" b="0">
                <a:effectLst/>
                <a:latin typeface="+mn-lt"/>
              </a:rPr>
              <a:t>Azure Web Apps offer auto-scaling for horizontal scaling.</a:t>
            </a:r>
            <a:endParaRPr lang="en-US" sz="1400">
              <a:solidFill>
                <a:srgbClr val="FF0000"/>
              </a:solidFill>
            </a:endParaRPr>
          </a:p>
        </p:txBody>
      </p:sp>
      <p:grpSp>
        <p:nvGrpSpPr>
          <p:cNvPr id="41" name="Group 40">
            <a:extLst>
              <a:ext uri="{FF2B5EF4-FFF2-40B4-BE49-F238E27FC236}">
                <a16:creationId xmlns:a16="http://schemas.microsoft.com/office/drawing/2014/main" id="{E43C6EB7-0309-16EB-1143-82D6DE90FD9E}"/>
              </a:ext>
            </a:extLst>
          </p:cNvPr>
          <p:cNvGrpSpPr/>
          <p:nvPr/>
        </p:nvGrpSpPr>
        <p:grpSpPr>
          <a:xfrm>
            <a:off x="1706521" y="2686797"/>
            <a:ext cx="7129366" cy="3677266"/>
            <a:chOff x="2961153" y="4102593"/>
            <a:chExt cx="5118956" cy="2250456"/>
          </a:xfrm>
        </p:grpSpPr>
        <p:pic>
          <p:nvPicPr>
            <p:cNvPr id="42" name="Picture 41">
              <a:extLst>
                <a:ext uri="{FF2B5EF4-FFF2-40B4-BE49-F238E27FC236}">
                  <a16:creationId xmlns:a16="http://schemas.microsoft.com/office/drawing/2014/main" id="{68486EC9-532A-D113-539F-0922BB4AEC12}"/>
                </a:ext>
              </a:extLst>
            </p:cNvPr>
            <p:cNvPicPr>
              <a:picLocks noChangeAspect="1"/>
            </p:cNvPicPr>
            <p:nvPr/>
          </p:nvPicPr>
          <p:blipFill>
            <a:blip r:embed="rId3"/>
            <a:stretch>
              <a:fillRect/>
            </a:stretch>
          </p:blipFill>
          <p:spPr>
            <a:xfrm>
              <a:off x="2961153" y="4102593"/>
              <a:ext cx="5118956" cy="2090353"/>
            </a:xfrm>
            <a:prstGeom prst="rect">
              <a:avLst/>
            </a:prstGeom>
          </p:spPr>
        </p:pic>
        <p:sp>
          <p:nvSpPr>
            <p:cNvPr id="43" name="TextBox 42">
              <a:extLst>
                <a:ext uri="{FF2B5EF4-FFF2-40B4-BE49-F238E27FC236}">
                  <a16:creationId xmlns:a16="http://schemas.microsoft.com/office/drawing/2014/main" id="{19F29FB6-59C9-20A4-E183-5D8565DA1FE0}"/>
                </a:ext>
              </a:extLst>
            </p:cNvPr>
            <p:cNvSpPr txBox="1"/>
            <p:nvPr/>
          </p:nvSpPr>
          <p:spPr>
            <a:xfrm>
              <a:off x="3164208" y="6192946"/>
              <a:ext cx="1892687" cy="160103"/>
            </a:xfrm>
            <a:prstGeom prst="rect">
              <a:avLst/>
            </a:prstGeom>
            <a:noFill/>
          </p:spPr>
          <p:txBody>
            <a:bodyPr wrap="square">
              <a:spAutoFit/>
            </a:bodyPr>
            <a:lstStyle/>
            <a:p>
              <a:r>
                <a:rPr lang="en-US" sz="1100" i="1"/>
                <a:t>Azure Web Services | App Service Plan</a:t>
              </a:r>
            </a:p>
          </p:txBody>
        </p:sp>
      </p:grpSp>
      <p:sp>
        <p:nvSpPr>
          <p:cNvPr id="2" name="Rectangle 1">
            <a:extLst>
              <a:ext uri="{FF2B5EF4-FFF2-40B4-BE49-F238E27FC236}">
                <a16:creationId xmlns:a16="http://schemas.microsoft.com/office/drawing/2014/main" id="{799131BA-CE8F-8FE9-11DF-74796A82B084}"/>
              </a:ext>
            </a:extLst>
          </p:cNvPr>
          <p:cNvSpPr/>
          <p:nvPr/>
        </p:nvSpPr>
        <p:spPr>
          <a:xfrm>
            <a:off x="2636520" y="4434839"/>
            <a:ext cx="5935980" cy="166761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BAF203-560A-BD07-69DD-647BD4A9C6F7}"/>
              </a:ext>
            </a:extLst>
          </p:cNvPr>
          <p:cNvSpPr txBox="1"/>
          <p:nvPr/>
        </p:nvSpPr>
        <p:spPr>
          <a:xfrm>
            <a:off x="6926581" y="4146973"/>
            <a:ext cx="1851660" cy="230832"/>
          </a:xfrm>
          <a:prstGeom prst="rect">
            <a:avLst/>
          </a:prstGeom>
          <a:noFill/>
        </p:spPr>
        <p:txBody>
          <a:bodyPr wrap="square">
            <a:spAutoFit/>
          </a:bodyPr>
          <a:lstStyle/>
          <a:p>
            <a:r>
              <a:rPr lang="en-US" sz="900" i="1">
                <a:solidFill>
                  <a:srgbClr val="FF0000"/>
                </a:solidFill>
              </a:rPr>
              <a:t>Resource Performance Metrics</a:t>
            </a:r>
          </a:p>
        </p:txBody>
      </p:sp>
    </p:spTree>
    <p:extLst>
      <p:ext uri="{BB962C8B-B14F-4D97-AF65-F5344CB8AC3E}">
        <p14:creationId xmlns:p14="http://schemas.microsoft.com/office/powerpoint/2010/main" val="100490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15BE4-AF42-5416-113B-DAA361ECB03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65DDCA9-231F-71F7-3002-0DEF82FBD032}"/>
              </a:ext>
            </a:extLst>
          </p:cNvPr>
          <p:cNvSpPr>
            <a:spLocks noGrp="1"/>
          </p:cNvSpPr>
          <p:nvPr>
            <p:ph type="body" sz="quarter" idx="11"/>
          </p:nvPr>
        </p:nvSpPr>
        <p:spPr>
          <a:xfrm>
            <a:off x="697236" y="440709"/>
            <a:ext cx="7500339" cy="476034"/>
          </a:xfrm>
        </p:spPr>
        <p:txBody>
          <a:bodyPr/>
          <a:lstStyle/>
          <a:p>
            <a:r>
              <a:rPr lang="en-US" sz="2800"/>
              <a:t>Azure Web Services (App Service)</a:t>
            </a:r>
          </a:p>
        </p:txBody>
      </p:sp>
      <p:pic>
        <p:nvPicPr>
          <p:cNvPr id="5" name="Picture 6" descr="App Service - Web App | Microsoft Azure Color">
            <a:extLst>
              <a:ext uri="{FF2B5EF4-FFF2-40B4-BE49-F238E27FC236}">
                <a16:creationId xmlns:a16="http://schemas.microsoft.com/office/drawing/2014/main" id="{1FBBE165-37D4-CD48-D962-47E10DAFD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66" y="459698"/>
            <a:ext cx="732998" cy="7329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6947022-ECA7-A3B1-928E-AE1864A3B3A2}"/>
              </a:ext>
            </a:extLst>
          </p:cNvPr>
          <p:cNvSpPr txBox="1"/>
          <p:nvPr/>
        </p:nvSpPr>
        <p:spPr>
          <a:xfrm>
            <a:off x="4447405" y="6267497"/>
            <a:ext cx="4572000" cy="261610"/>
          </a:xfrm>
          <a:prstGeom prst="rect">
            <a:avLst/>
          </a:prstGeom>
          <a:noFill/>
        </p:spPr>
        <p:txBody>
          <a:bodyPr wrap="square">
            <a:spAutoFit/>
          </a:bodyPr>
          <a:lstStyle/>
          <a:p>
            <a:r>
              <a:rPr lang="en-US" sz="1100" i="1"/>
              <a:t>Azure Auto Scaling Features (Scale Out/IN horizontally)</a:t>
            </a:r>
          </a:p>
        </p:txBody>
      </p:sp>
      <p:sp>
        <p:nvSpPr>
          <p:cNvPr id="8" name="TextBox 7">
            <a:extLst>
              <a:ext uri="{FF2B5EF4-FFF2-40B4-BE49-F238E27FC236}">
                <a16:creationId xmlns:a16="http://schemas.microsoft.com/office/drawing/2014/main" id="{13A12966-D32F-44A2-2403-BFD19BB8863A}"/>
              </a:ext>
            </a:extLst>
          </p:cNvPr>
          <p:cNvSpPr txBox="1"/>
          <p:nvPr/>
        </p:nvSpPr>
        <p:spPr>
          <a:xfrm>
            <a:off x="626043" y="1847798"/>
            <a:ext cx="3664017" cy="3617593"/>
          </a:xfrm>
          <a:prstGeom prst="rect">
            <a:avLst/>
          </a:prstGeom>
          <a:noFill/>
        </p:spPr>
        <p:txBody>
          <a:bodyPr wrap="square">
            <a:spAutoFit/>
          </a:bodyPr>
          <a:lstStyle/>
          <a:p>
            <a:pPr marL="171450" indent="-171450" algn="just">
              <a:lnSpc>
                <a:spcPct val="120000"/>
              </a:lnSpc>
              <a:buFont typeface="Arial" panose="020B0604020202020204" pitchFamily="34" charset="0"/>
              <a:buChar char="•"/>
            </a:pPr>
            <a:r>
              <a:rPr lang="en-US" sz="1200" b="1" i="1"/>
              <a:t>Maximum Scale (Instance) : </a:t>
            </a:r>
            <a:r>
              <a:rPr lang="en-US" sz="1200"/>
              <a:t>Allows the app to scale out automatically up to some number of instances, ensuring the application can handle high traffic and increased demand efficiently.</a:t>
            </a:r>
          </a:p>
          <a:p>
            <a:pPr marL="171450" indent="-171450" algn="just">
              <a:lnSpc>
                <a:spcPct val="120000"/>
              </a:lnSpc>
              <a:buFont typeface="Arial" panose="020B0604020202020204" pitchFamily="34" charset="0"/>
              <a:buChar char="•"/>
            </a:pPr>
            <a:r>
              <a:rPr lang="en-US" sz="1200" b="1" i="1"/>
              <a:t>Scale-out Method</a:t>
            </a:r>
            <a:r>
              <a:rPr lang="en-US" sz="1200"/>
              <a:t>: Automatically adjusts the number of instances based on real-time demand, optimizing performance and ensuring cost efficiency without manual intervention.</a:t>
            </a:r>
          </a:p>
          <a:p>
            <a:pPr marL="171450" indent="-171450" algn="just">
              <a:lnSpc>
                <a:spcPct val="120000"/>
              </a:lnSpc>
              <a:buFont typeface="Arial" panose="020B0604020202020204" pitchFamily="34" charset="0"/>
              <a:buChar char="•"/>
            </a:pPr>
            <a:r>
              <a:rPr lang="en-US" sz="1200" b="1" i="1"/>
              <a:t>Maximum Burst: </a:t>
            </a:r>
            <a:r>
              <a:rPr lang="en-US" sz="1200"/>
              <a:t>Allows for additional instances during traffic spikes, ensuring the app remains responsive during short-term increases in demand.</a:t>
            </a:r>
          </a:p>
          <a:p>
            <a:pPr marL="171450" indent="-171450" algn="just">
              <a:lnSpc>
                <a:spcPct val="120000"/>
              </a:lnSpc>
              <a:buFont typeface="Arial" panose="020B0604020202020204" pitchFamily="34" charset="0"/>
              <a:buChar char="•"/>
            </a:pPr>
            <a:r>
              <a:rPr lang="en-US" sz="1200" b="1" i="1"/>
              <a:t>Always Ready Instances: </a:t>
            </a:r>
            <a:r>
              <a:rPr lang="en-US" sz="1200"/>
              <a:t>Keeps some instances running at all times to reduce cold start times, ensuring immediate availability and faster response times.</a:t>
            </a:r>
          </a:p>
        </p:txBody>
      </p:sp>
      <p:pic>
        <p:nvPicPr>
          <p:cNvPr id="6" name="Picture 5">
            <a:extLst>
              <a:ext uri="{FF2B5EF4-FFF2-40B4-BE49-F238E27FC236}">
                <a16:creationId xmlns:a16="http://schemas.microsoft.com/office/drawing/2014/main" id="{DDDF29BA-CD8B-EEAA-6EB2-44E81AEDF951}"/>
              </a:ext>
            </a:extLst>
          </p:cNvPr>
          <p:cNvPicPr>
            <a:picLocks noChangeAspect="1"/>
          </p:cNvPicPr>
          <p:nvPr/>
        </p:nvPicPr>
        <p:blipFill>
          <a:blip r:embed="rId3"/>
          <a:stretch>
            <a:fillRect/>
          </a:stretch>
        </p:blipFill>
        <p:spPr>
          <a:xfrm>
            <a:off x="4370386" y="1615101"/>
            <a:ext cx="4572000" cy="4558633"/>
          </a:xfrm>
          <a:prstGeom prst="rect">
            <a:avLst/>
          </a:prstGeom>
        </p:spPr>
      </p:pic>
      <p:sp>
        <p:nvSpPr>
          <p:cNvPr id="37" name="TextBox 36">
            <a:extLst>
              <a:ext uri="{FF2B5EF4-FFF2-40B4-BE49-F238E27FC236}">
                <a16:creationId xmlns:a16="http://schemas.microsoft.com/office/drawing/2014/main" id="{7D9038C7-2757-784B-9F9E-E6D19465DFEF}"/>
              </a:ext>
            </a:extLst>
          </p:cNvPr>
          <p:cNvSpPr txBox="1"/>
          <p:nvPr/>
        </p:nvSpPr>
        <p:spPr>
          <a:xfrm>
            <a:off x="626043" y="968770"/>
            <a:ext cx="7016529" cy="861774"/>
          </a:xfrm>
          <a:prstGeom prst="rect">
            <a:avLst/>
          </a:prstGeom>
          <a:noFill/>
        </p:spPr>
        <p:txBody>
          <a:bodyPr wrap="square">
            <a:spAutoFit/>
          </a:bodyPr>
          <a:lstStyle/>
          <a:p>
            <a:pPr algn="just"/>
            <a:r>
              <a:rPr lang="en-US" b="1" spc="-50">
                <a:solidFill>
                  <a:srgbClr val="BAA360"/>
                </a:solidFill>
              </a:rPr>
              <a:t>Auto-Scaling with Azure</a:t>
            </a:r>
            <a:endParaRPr lang="en-US" sz="1800" b="0">
              <a:effectLst/>
              <a:latin typeface="+mn-lt"/>
            </a:endParaRPr>
          </a:p>
          <a:p>
            <a:pPr marL="0" indent="0" algn="just">
              <a:buNone/>
            </a:pPr>
            <a:r>
              <a:rPr lang="en-US" sz="1600" b="0">
                <a:effectLst/>
                <a:latin typeface="+mn-lt"/>
              </a:rPr>
              <a:t>Below is a summary of the horizontal scaling parameters I configured for automatic scaling:</a:t>
            </a:r>
            <a:endParaRPr lang="en-US" sz="1600">
              <a:solidFill>
                <a:srgbClr val="FF0000"/>
              </a:solidFill>
            </a:endParaRPr>
          </a:p>
        </p:txBody>
      </p:sp>
    </p:spTree>
    <p:extLst>
      <p:ext uri="{BB962C8B-B14F-4D97-AF65-F5344CB8AC3E}">
        <p14:creationId xmlns:p14="http://schemas.microsoft.com/office/powerpoint/2010/main" val="31519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02D74-4721-CFE0-3FE9-50B38CD1AC3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8918FDF-CD39-E92C-8B1E-602188F2795B}"/>
              </a:ext>
            </a:extLst>
          </p:cNvPr>
          <p:cNvSpPr>
            <a:spLocks noGrp="1"/>
          </p:cNvSpPr>
          <p:nvPr>
            <p:ph type="body" sz="quarter" idx="11"/>
          </p:nvPr>
        </p:nvSpPr>
        <p:spPr>
          <a:xfrm>
            <a:off x="679272" y="548219"/>
            <a:ext cx="7283885" cy="476034"/>
          </a:xfrm>
        </p:spPr>
        <p:txBody>
          <a:bodyPr/>
          <a:lstStyle/>
          <a:p>
            <a:r>
              <a:rPr lang="en-US" sz="2800"/>
              <a:t>Azure SQL</a:t>
            </a:r>
          </a:p>
        </p:txBody>
      </p:sp>
      <p:pic>
        <p:nvPicPr>
          <p:cNvPr id="5" name="Picture 4" descr="Azure SQL Database: Managed Relational Service - Pipeliner CRM">
            <a:extLst>
              <a:ext uri="{FF2B5EF4-FFF2-40B4-BE49-F238E27FC236}">
                <a16:creationId xmlns:a16="http://schemas.microsoft.com/office/drawing/2014/main" id="{6545541F-A2BE-A190-5966-A2442F0D3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1" t="20722" r="16917" b="17315"/>
          <a:stretch/>
        </p:blipFill>
        <p:spPr bwMode="auto">
          <a:xfrm>
            <a:off x="7825508" y="182566"/>
            <a:ext cx="967212" cy="92513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EDA2B27-B2D3-AC56-5C17-240613AF8C3A}"/>
              </a:ext>
            </a:extLst>
          </p:cNvPr>
          <p:cNvSpPr txBox="1"/>
          <p:nvPr/>
        </p:nvSpPr>
        <p:spPr>
          <a:xfrm>
            <a:off x="647749" y="1083386"/>
            <a:ext cx="7848502" cy="4708981"/>
          </a:xfrm>
          <a:prstGeom prst="rect">
            <a:avLst/>
          </a:prstGeom>
          <a:noFill/>
        </p:spPr>
        <p:txBody>
          <a:bodyPr wrap="square">
            <a:spAutoFit/>
          </a:bodyPr>
          <a:lstStyle/>
          <a:p>
            <a:pPr algn="just">
              <a:buNone/>
            </a:pPr>
            <a:r>
              <a:rPr lang="en-US" b="1">
                <a:solidFill>
                  <a:schemeClr val="tx1"/>
                </a:solidFill>
              </a:rPr>
              <a:t>Azure SQL Database</a:t>
            </a:r>
            <a:r>
              <a:rPr lang="en-US">
                <a:solidFill>
                  <a:schemeClr val="tx1"/>
                </a:solidFill>
              </a:rPr>
              <a:t> is a fully managed relational database service built on Microsoft SQL Server, offering high availability, security, and scalability for cloud applications [7].</a:t>
            </a:r>
          </a:p>
          <a:p>
            <a:pPr algn="just">
              <a:buNone/>
            </a:pPr>
            <a:endParaRPr lang="en-US" sz="1200">
              <a:solidFill>
                <a:schemeClr val="tx1"/>
              </a:solidFill>
            </a:endParaRPr>
          </a:p>
          <a:p>
            <a:pPr marL="285750" indent="-285750" algn="just">
              <a:buFont typeface="Arial" panose="020B0604020202020204" pitchFamily="34" charset="0"/>
              <a:buChar char="•"/>
            </a:pPr>
            <a:r>
              <a:rPr lang="en-US" b="1">
                <a:solidFill>
                  <a:schemeClr val="tx1"/>
                </a:solidFill>
              </a:rPr>
              <a:t>Built-in scalability</a:t>
            </a:r>
            <a:r>
              <a:rPr lang="en-US">
                <a:solidFill>
                  <a:schemeClr val="tx1"/>
                </a:solidFill>
              </a:rPr>
              <a:t> with support for vertical scaling (adjusting compute size) and horizontal scaling through </a:t>
            </a:r>
            <a:r>
              <a:rPr lang="en-US" b="1">
                <a:solidFill>
                  <a:schemeClr val="tx1"/>
                </a:solidFill>
              </a:rPr>
              <a:t>read replicas</a:t>
            </a:r>
            <a:r>
              <a:rPr lang="en-US">
                <a:solidFill>
                  <a:schemeClr val="tx1"/>
                </a:solidFill>
              </a:rPr>
              <a:t> and </a:t>
            </a:r>
            <a:r>
              <a:rPr lang="en-US" b="1">
                <a:solidFill>
                  <a:schemeClr val="tx1"/>
                </a:solidFill>
              </a:rPr>
              <a:t>elastic pools</a:t>
            </a:r>
            <a:r>
              <a:rPr lang="en-US">
                <a:solidFill>
                  <a:schemeClr val="tx1"/>
                </a:solidFill>
              </a:rPr>
              <a:t>.</a:t>
            </a:r>
          </a:p>
          <a:p>
            <a:pPr marL="285750" indent="-285750" algn="just">
              <a:buFont typeface="Arial" panose="020B0604020202020204" pitchFamily="34" charset="0"/>
              <a:buChar char="•"/>
            </a:pPr>
            <a:r>
              <a:rPr lang="en-US">
                <a:solidFill>
                  <a:schemeClr val="tx1"/>
                </a:solidFill>
              </a:rPr>
              <a:t>Offers a </a:t>
            </a:r>
            <a:r>
              <a:rPr lang="en-US" b="1">
                <a:solidFill>
                  <a:schemeClr val="tx1"/>
                </a:solidFill>
              </a:rPr>
              <a:t>hyperscale</a:t>
            </a:r>
            <a:r>
              <a:rPr lang="en-US">
                <a:solidFill>
                  <a:schemeClr val="tx1"/>
                </a:solidFill>
              </a:rPr>
              <a:t> tier, which allows databases to scale out storage up to 100 TB and scale compute independently.</a:t>
            </a:r>
          </a:p>
          <a:p>
            <a:pPr marL="285750" indent="-285750" algn="just">
              <a:buFont typeface="Arial" panose="020B0604020202020204" pitchFamily="34" charset="0"/>
              <a:buChar char="•"/>
            </a:pPr>
            <a:r>
              <a:rPr lang="en-US">
                <a:solidFill>
                  <a:schemeClr val="tx1"/>
                </a:solidFill>
              </a:rPr>
              <a:t>Enables </a:t>
            </a:r>
            <a:r>
              <a:rPr lang="en-US" b="1">
                <a:solidFill>
                  <a:schemeClr val="tx1"/>
                </a:solidFill>
              </a:rPr>
              <a:t>auto-scaling</a:t>
            </a:r>
            <a:r>
              <a:rPr lang="en-US">
                <a:solidFill>
                  <a:schemeClr val="tx1"/>
                </a:solidFill>
              </a:rPr>
              <a:t> performance tiers based on workload demand, reducing manual intervention.</a:t>
            </a:r>
          </a:p>
          <a:p>
            <a:pPr marL="285750" indent="-285750" algn="just">
              <a:buFont typeface="Arial" panose="020B0604020202020204" pitchFamily="34" charset="0"/>
              <a:buChar char="•"/>
            </a:pPr>
            <a:r>
              <a:rPr lang="en-US">
                <a:solidFill>
                  <a:schemeClr val="tx1"/>
                </a:solidFill>
              </a:rPr>
              <a:t>Provides </a:t>
            </a:r>
            <a:r>
              <a:rPr lang="en-US" b="1">
                <a:solidFill>
                  <a:schemeClr val="tx1"/>
                </a:solidFill>
              </a:rPr>
              <a:t>active geo-replication</a:t>
            </a:r>
            <a:r>
              <a:rPr lang="en-US">
                <a:solidFill>
                  <a:schemeClr val="tx1"/>
                </a:solidFill>
              </a:rPr>
              <a:t> for global distribution and business continuity.</a:t>
            </a:r>
          </a:p>
          <a:p>
            <a:pPr marL="285750" indent="-285750" algn="just">
              <a:buFont typeface="Arial" panose="020B0604020202020204" pitchFamily="34" charset="0"/>
              <a:buChar char="•"/>
            </a:pPr>
            <a:r>
              <a:rPr lang="en-US">
                <a:solidFill>
                  <a:schemeClr val="tx1"/>
                </a:solidFill>
              </a:rPr>
              <a:t>Supports </a:t>
            </a:r>
            <a:r>
              <a:rPr lang="en-US" b="1">
                <a:solidFill>
                  <a:schemeClr val="tx1"/>
                </a:solidFill>
              </a:rPr>
              <a:t>serverless compute tier</a:t>
            </a:r>
            <a:r>
              <a:rPr lang="en-US">
                <a:solidFill>
                  <a:schemeClr val="tx1"/>
                </a:solidFill>
              </a:rPr>
              <a:t>, which automatically pauses during inactivity and resumes on demand — ideal for variable workloads.</a:t>
            </a:r>
          </a:p>
          <a:p>
            <a:pPr marL="285750" indent="-285750" algn="just">
              <a:buFont typeface="Arial" panose="020B0604020202020204" pitchFamily="34" charset="0"/>
              <a:buChar char="•"/>
            </a:pPr>
            <a:r>
              <a:rPr lang="en-US">
                <a:solidFill>
                  <a:schemeClr val="tx1"/>
                </a:solidFill>
              </a:rPr>
              <a:t>Ensures </a:t>
            </a:r>
            <a:r>
              <a:rPr lang="en-US" b="1">
                <a:solidFill>
                  <a:schemeClr val="tx1"/>
                </a:solidFill>
              </a:rPr>
              <a:t>high availability SLA</a:t>
            </a:r>
            <a:r>
              <a:rPr lang="en-US">
                <a:solidFill>
                  <a:schemeClr val="tx1"/>
                </a:solidFill>
              </a:rPr>
              <a:t>, load balancing, and automatic tuning for query performance optimisation.</a:t>
            </a:r>
          </a:p>
          <a:p>
            <a:pPr algn="just"/>
            <a:endParaRPr lang="en-US"/>
          </a:p>
        </p:txBody>
      </p:sp>
    </p:spTree>
    <p:extLst>
      <p:ext uri="{BB962C8B-B14F-4D97-AF65-F5344CB8AC3E}">
        <p14:creationId xmlns:p14="http://schemas.microsoft.com/office/powerpoint/2010/main" val="177835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CB74D-75E1-6787-2D0D-49B6371E881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7C774D8-8467-E08D-084D-AC3C6A737A36}"/>
              </a:ext>
            </a:extLst>
          </p:cNvPr>
          <p:cNvSpPr>
            <a:spLocks noGrp="1"/>
          </p:cNvSpPr>
          <p:nvPr>
            <p:ph type="body" sz="quarter" idx="11"/>
          </p:nvPr>
        </p:nvSpPr>
        <p:spPr>
          <a:xfrm>
            <a:off x="679272" y="548219"/>
            <a:ext cx="7283885" cy="476034"/>
          </a:xfrm>
        </p:spPr>
        <p:txBody>
          <a:bodyPr/>
          <a:lstStyle/>
          <a:p>
            <a:r>
              <a:rPr lang="en-US" sz="2800"/>
              <a:t>Azure SQL</a:t>
            </a:r>
          </a:p>
        </p:txBody>
      </p:sp>
      <p:pic>
        <p:nvPicPr>
          <p:cNvPr id="5" name="Picture 4" descr="Azure SQL Database: Managed Relational Service - Pipeliner CRM">
            <a:extLst>
              <a:ext uri="{FF2B5EF4-FFF2-40B4-BE49-F238E27FC236}">
                <a16:creationId xmlns:a16="http://schemas.microsoft.com/office/drawing/2014/main" id="{8A3A0B1D-BF82-0C86-148D-92193FA875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1" t="20722" r="16917" b="17315"/>
          <a:stretch/>
        </p:blipFill>
        <p:spPr bwMode="auto">
          <a:xfrm>
            <a:off x="7825508" y="182566"/>
            <a:ext cx="967212" cy="9251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0A8B5C6-152F-CB9B-9424-F199A42B5F9A}"/>
              </a:ext>
            </a:extLst>
          </p:cNvPr>
          <p:cNvPicPr>
            <a:picLocks noChangeAspect="1"/>
          </p:cNvPicPr>
          <p:nvPr/>
        </p:nvPicPr>
        <p:blipFill>
          <a:blip r:embed="rId4"/>
          <a:stretch>
            <a:fillRect/>
          </a:stretch>
        </p:blipFill>
        <p:spPr>
          <a:xfrm>
            <a:off x="679272" y="1649414"/>
            <a:ext cx="7849348" cy="3568629"/>
          </a:xfrm>
          <a:prstGeom prst="rect">
            <a:avLst/>
          </a:prstGeom>
        </p:spPr>
      </p:pic>
      <p:sp>
        <p:nvSpPr>
          <p:cNvPr id="6" name="Rectangle 5">
            <a:extLst>
              <a:ext uri="{FF2B5EF4-FFF2-40B4-BE49-F238E27FC236}">
                <a16:creationId xmlns:a16="http://schemas.microsoft.com/office/drawing/2014/main" id="{F415EF87-0D2C-6CA1-70B1-8A88BE5BC64F}"/>
              </a:ext>
            </a:extLst>
          </p:cNvPr>
          <p:cNvSpPr/>
          <p:nvPr/>
        </p:nvSpPr>
        <p:spPr>
          <a:xfrm>
            <a:off x="3369365" y="2789091"/>
            <a:ext cx="5095364" cy="22202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769D25-1CFD-F70F-0929-4EFF0E15AA9B}"/>
              </a:ext>
            </a:extLst>
          </p:cNvPr>
          <p:cNvSpPr txBox="1"/>
          <p:nvPr/>
        </p:nvSpPr>
        <p:spPr>
          <a:xfrm>
            <a:off x="3290311" y="5218043"/>
            <a:ext cx="2061805" cy="253916"/>
          </a:xfrm>
          <a:prstGeom prst="rect">
            <a:avLst/>
          </a:prstGeom>
          <a:noFill/>
        </p:spPr>
        <p:txBody>
          <a:bodyPr wrap="square">
            <a:spAutoFit/>
          </a:bodyPr>
          <a:lstStyle/>
          <a:p>
            <a:r>
              <a:rPr lang="en-US" sz="1050" b="1" i="1">
                <a:solidFill>
                  <a:srgbClr val="FF0000"/>
                </a:solidFill>
              </a:rPr>
              <a:t>Sample Query In Azure SQL</a:t>
            </a:r>
          </a:p>
        </p:txBody>
      </p:sp>
    </p:spTree>
    <p:extLst>
      <p:ext uri="{BB962C8B-B14F-4D97-AF65-F5344CB8AC3E}">
        <p14:creationId xmlns:p14="http://schemas.microsoft.com/office/powerpoint/2010/main" val="215131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2DCB6-BA73-5B5C-E098-F025240EB7C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694A52-44B7-D55D-C0F3-8AAF47478FC5}"/>
              </a:ext>
            </a:extLst>
          </p:cNvPr>
          <p:cNvSpPr>
            <a:spLocks noGrp="1"/>
          </p:cNvSpPr>
          <p:nvPr>
            <p:ph type="body" sz="quarter" idx="13"/>
          </p:nvPr>
        </p:nvSpPr>
        <p:spPr>
          <a:xfrm>
            <a:off x="697237" y="1742142"/>
            <a:ext cx="7780841" cy="3902210"/>
          </a:xfrm>
        </p:spPr>
        <p:txBody>
          <a:bodyPr/>
          <a:lstStyle/>
          <a:p>
            <a:pPr marL="0" indent="0" algn="just">
              <a:buNone/>
            </a:pPr>
            <a:r>
              <a:rPr lang="en-US" sz="1800">
                <a:solidFill>
                  <a:schemeClr val="tx1"/>
                </a:solidFill>
              </a:rPr>
              <a:t>Microsoft's </a:t>
            </a:r>
            <a:r>
              <a:rPr lang="en-US" sz="1800" b="1">
                <a:solidFill>
                  <a:schemeClr val="tx1"/>
                </a:solidFill>
              </a:rPr>
              <a:t>Azure Blob Storage </a:t>
            </a:r>
            <a:r>
              <a:rPr lang="en-US" sz="1800">
                <a:solidFill>
                  <a:schemeClr val="tx1"/>
                </a:solidFill>
              </a:rPr>
              <a:t>is an object storage service that is designed to handle large volumes of unstructured data, including files like</a:t>
            </a:r>
            <a:r>
              <a:rPr lang="en-US" sz="1800" b="1">
                <a:solidFill>
                  <a:schemeClr val="tx1"/>
                </a:solidFill>
              </a:rPr>
              <a:t> </a:t>
            </a:r>
            <a:r>
              <a:rPr lang="en-US" sz="1800">
                <a:solidFill>
                  <a:schemeClr val="tx1"/>
                </a:solidFill>
              </a:rPr>
              <a:t>videos, </a:t>
            </a:r>
            <a:r>
              <a:rPr lang="en-US" sz="1800" b="1">
                <a:solidFill>
                  <a:schemeClr val="tx1"/>
                </a:solidFill>
              </a:rPr>
              <a:t>images</a:t>
            </a:r>
            <a:r>
              <a:rPr lang="en-US" sz="1800">
                <a:solidFill>
                  <a:schemeClr val="tx1"/>
                </a:solidFill>
              </a:rPr>
              <a:t>, and backups. It is inherently scalable, secure, and cost-effective, making it ideal for media-rich web applications [8].</a:t>
            </a:r>
          </a:p>
          <a:p>
            <a:pPr algn="just">
              <a:buFont typeface="Arial" panose="020B0604020202020204" pitchFamily="34" charset="0"/>
              <a:buChar char="•"/>
            </a:pPr>
            <a:r>
              <a:rPr lang="en-US" sz="1800">
                <a:solidFill>
                  <a:schemeClr val="tx1"/>
                </a:solidFill>
              </a:rPr>
              <a:t>Automatically scales based on storage size and access frequency (hot, cool, and archive tiers).</a:t>
            </a:r>
          </a:p>
          <a:p>
            <a:pPr algn="just">
              <a:buFont typeface="Arial" panose="020B0604020202020204" pitchFamily="34" charset="0"/>
              <a:buChar char="•"/>
            </a:pPr>
            <a:r>
              <a:rPr lang="en-US" sz="1800">
                <a:solidFill>
                  <a:schemeClr val="tx1"/>
                </a:solidFill>
              </a:rPr>
              <a:t>Optimised for storing large volumes of media content with high availability and durability.</a:t>
            </a:r>
          </a:p>
          <a:p>
            <a:pPr algn="just">
              <a:buFont typeface="Arial" panose="020B0604020202020204" pitchFamily="34" charset="0"/>
              <a:buChar char="•"/>
            </a:pPr>
            <a:r>
              <a:rPr lang="en-US" sz="1800">
                <a:solidFill>
                  <a:schemeClr val="tx1"/>
                </a:solidFill>
              </a:rPr>
              <a:t>Enables distributed access globally, supporting high-performance delivery.</a:t>
            </a:r>
          </a:p>
          <a:p>
            <a:pPr algn="just">
              <a:buFont typeface="Arial" panose="020B0604020202020204" pitchFamily="34" charset="0"/>
              <a:buChar char="•"/>
            </a:pPr>
            <a:r>
              <a:rPr lang="en-US" sz="1800">
                <a:solidFill>
                  <a:schemeClr val="tx1"/>
                </a:solidFill>
              </a:rPr>
              <a:t>It is possible to be combined with Azure Content Delivery Network (CDN) to minimise latency and improve the overall user experience.</a:t>
            </a:r>
          </a:p>
        </p:txBody>
      </p:sp>
      <p:sp>
        <p:nvSpPr>
          <p:cNvPr id="3" name="Text Placeholder 2">
            <a:extLst>
              <a:ext uri="{FF2B5EF4-FFF2-40B4-BE49-F238E27FC236}">
                <a16:creationId xmlns:a16="http://schemas.microsoft.com/office/drawing/2014/main" id="{CF842A0F-DEE8-029A-BF8D-CC20DF8251B4}"/>
              </a:ext>
            </a:extLst>
          </p:cNvPr>
          <p:cNvSpPr>
            <a:spLocks noGrp="1"/>
          </p:cNvSpPr>
          <p:nvPr>
            <p:ph type="body" sz="quarter" idx="11"/>
          </p:nvPr>
        </p:nvSpPr>
        <p:spPr>
          <a:xfrm>
            <a:off x="697237" y="811726"/>
            <a:ext cx="7283885" cy="476034"/>
          </a:xfrm>
        </p:spPr>
        <p:txBody>
          <a:bodyPr/>
          <a:lstStyle/>
          <a:p>
            <a:r>
              <a:rPr lang="en-US"/>
              <a:t>Azure Blob Storage</a:t>
            </a:r>
            <a:endParaRPr lang="en-GB" sz="2000"/>
          </a:p>
        </p:txBody>
      </p:sp>
      <p:pic>
        <p:nvPicPr>
          <p:cNvPr id="4" name="Picture 2">
            <a:extLst>
              <a:ext uri="{FF2B5EF4-FFF2-40B4-BE49-F238E27FC236}">
                <a16:creationId xmlns:a16="http://schemas.microsoft.com/office/drawing/2014/main" id="{0F2CCF5B-E804-DC86-E87E-8118C1F5E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810" y="517878"/>
            <a:ext cx="1634855" cy="77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3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CE1D-0D3E-B7A5-CC62-68681E9356D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DF6E218-5B02-6A52-D98F-117174FA6CAB}"/>
              </a:ext>
            </a:extLst>
          </p:cNvPr>
          <p:cNvSpPr>
            <a:spLocks noGrp="1"/>
          </p:cNvSpPr>
          <p:nvPr>
            <p:ph type="body" sz="quarter" idx="11"/>
          </p:nvPr>
        </p:nvSpPr>
        <p:spPr>
          <a:xfrm>
            <a:off x="697237" y="811726"/>
            <a:ext cx="7283885" cy="476034"/>
          </a:xfrm>
        </p:spPr>
        <p:txBody>
          <a:bodyPr/>
          <a:lstStyle/>
          <a:p>
            <a:r>
              <a:rPr lang="en-US"/>
              <a:t>Azure Blob Storage</a:t>
            </a:r>
            <a:endParaRPr lang="en-GB" sz="2000"/>
          </a:p>
        </p:txBody>
      </p:sp>
      <p:pic>
        <p:nvPicPr>
          <p:cNvPr id="4" name="Picture 2">
            <a:extLst>
              <a:ext uri="{FF2B5EF4-FFF2-40B4-BE49-F238E27FC236}">
                <a16:creationId xmlns:a16="http://schemas.microsoft.com/office/drawing/2014/main" id="{FF4D9705-604B-1E77-C534-38F5598FB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810" y="517878"/>
            <a:ext cx="1634855" cy="775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8B6D7D8-97D9-9EC5-BF70-24C62ADB3725}"/>
              </a:ext>
            </a:extLst>
          </p:cNvPr>
          <p:cNvPicPr>
            <a:picLocks noChangeAspect="1"/>
          </p:cNvPicPr>
          <p:nvPr/>
        </p:nvPicPr>
        <p:blipFill>
          <a:blip r:embed="rId4"/>
          <a:stretch>
            <a:fillRect/>
          </a:stretch>
        </p:blipFill>
        <p:spPr>
          <a:xfrm>
            <a:off x="697237" y="1413078"/>
            <a:ext cx="5808319" cy="2440826"/>
          </a:xfrm>
          <a:prstGeom prst="rect">
            <a:avLst/>
          </a:prstGeom>
        </p:spPr>
      </p:pic>
      <p:sp>
        <p:nvSpPr>
          <p:cNvPr id="9" name="TextBox 8">
            <a:extLst>
              <a:ext uri="{FF2B5EF4-FFF2-40B4-BE49-F238E27FC236}">
                <a16:creationId xmlns:a16="http://schemas.microsoft.com/office/drawing/2014/main" id="{D4B8FA5B-8D2D-3E6B-D7E0-09D21D106AC1}"/>
              </a:ext>
            </a:extLst>
          </p:cNvPr>
          <p:cNvSpPr txBox="1"/>
          <p:nvPr/>
        </p:nvSpPr>
        <p:spPr>
          <a:xfrm>
            <a:off x="581278" y="3867413"/>
            <a:ext cx="2668817" cy="261610"/>
          </a:xfrm>
          <a:prstGeom prst="rect">
            <a:avLst/>
          </a:prstGeom>
          <a:noFill/>
        </p:spPr>
        <p:txBody>
          <a:bodyPr wrap="square">
            <a:spAutoFit/>
          </a:bodyPr>
          <a:lstStyle/>
          <a:p>
            <a:r>
              <a:rPr lang="en-US" sz="1100" i="1"/>
              <a:t>Overview of Azure Blob Storage</a:t>
            </a:r>
          </a:p>
        </p:txBody>
      </p:sp>
      <p:pic>
        <p:nvPicPr>
          <p:cNvPr id="11" name="Picture 10">
            <a:extLst>
              <a:ext uri="{FF2B5EF4-FFF2-40B4-BE49-F238E27FC236}">
                <a16:creationId xmlns:a16="http://schemas.microsoft.com/office/drawing/2014/main" id="{170EDA6B-80FB-8866-C46F-1A365FB549B2}"/>
              </a:ext>
            </a:extLst>
          </p:cNvPr>
          <p:cNvPicPr>
            <a:picLocks noChangeAspect="1"/>
          </p:cNvPicPr>
          <p:nvPr/>
        </p:nvPicPr>
        <p:blipFill>
          <a:blip r:embed="rId5"/>
          <a:stretch>
            <a:fillRect/>
          </a:stretch>
        </p:blipFill>
        <p:spPr>
          <a:xfrm>
            <a:off x="2150164" y="4142532"/>
            <a:ext cx="6784501" cy="2081407"/>
          </a:xfrm>
          <a:prstGeom prst="rect">
            <a:avLst/>
          </a:prstGeom>
        </p:spPr>
      </p:pic>
      <p:sp>
        <p:nvSpPr>
          <p:cNvPr id="12" name="TextBox 11">
            <a:extLst>
              <a:ext uri="{FF2B5EF4-FFF2-40B4-BE49-F238E27FC236}">
                <a16:creationId xmlns:a16="http://schemas.microsoft.com/office/drawing/2014/main" id="{365D17CE-88A5-4230-6DAE-DB8FD9B97268}"/>
              </a:ext>
            </a:extLst>
          </p:cNvPr>
          <p:cNvSpPr txBox="1"/>
          <p:nvPr/>
        </p:nvSpPr>
        <p:spPr>
          <a:xfrm>
            <a:off x="2072148" y="6237448"/>
            <a:ext cx="3255225" cy="430887"/>
          </a:xfrm>
          <a:prstGeom prst="rect">
            <a:avLst/>
          </a:prstGeom>
          <a:noFill/>
        </p:spPr>
        <p:txBody>
          <a:bodyPr wrap="square">
            <a:spAutoFit/>
          </a:bodyPr>
          <a:lstStyle/>
          <a:p>
            <a:r>
              <a:rPr lang="en-US" sz="1100" i="1"/>
              <a:t>Azure Blob Storage Container Storage Browser (Showing the uploaded images)</a:t>
            </a:r>
          </a:p>
        </p:txBody>
      </p:sp>
    </p:spTree>
    <p:extLst>
      <p:ext uri="{BB962C8B-B14F-4D97-AF65-F5344CB8AC3E}">
        <p14:creationId xmlns:p14="http://schemas.microsoft.com/office/powerpoint/2010/main" val="421144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2BD6A-75A6-712A-B0E5-BFC67F079C5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DDC6854-5677-496F-01B8-266C98FEB279}"/>
              </a:ext>
            </a:extLst>
          </p:cNvPr>
          <p:cNvSpPr>
            <a:spLocks noGrp="1"/>
          </p:cNvSpPr>
          <p:nvPr>
            <p:ph type="body" sz="quarter" idx="11"/>
          </p:nvPr>
        </p:nvSpPr>
        <p:spPr>
          <a:xfrm>
            <a:off x="697237" y="811726"/>
            <a:ext cx="7283885" cy="476034"/>
          </a:xfrm>
        </p:spPr>
        <p:txBody>
          <a:bodyPr/>
          <a:lstStyle/>
          <a:p>
            <a:r>
              <a:rPr lang="en-US"/>
              <a:t>Azure Cache for Redis</a:t>
            </a:r>
            <a:endParaRPr lang="en-GB" sz="2000"/>
          </a:p>
        </p:txBody>
      </p:sp>
      <p:sp>
        <p:nvSpPr>
          <p:cNvPr id="5" name="TextBox 4">
            <a:extLst>
              <a:ext uri="{FF2B5EF4-FFF2-40B4-BE49-F238E27FC236}">
                <a16:creationId xmlns:a16="http://schemas.microsoft.com/office/drawing/2014/main" id="{346DB693-4FBC-1288-AA36-60F51AB0CB01}"/>
              </a:ext>
            </a:extLst>
          </p:cNvPr>
          <p:cNvSpPr txBox="1"/>
          <p:nvPr/>
        </p:nvSpPr>
        <p:spPr>
          <a:xfrm>
            <a:off x="697237" y="1462437"/>
            <a:ext cx="7543801" cy="4610558"/>
          </a:xfrm>
          <a:prstGeom prst="rect">
            <a:avLst/>
          </a:prstGeom>
          <a:noFill/>
        </p:spPr>
        <p:txBody>
          <a:bodyPr wrap="square">
            <a:spAutoFit/>
          </a:bodyPr>
          <a:lstStyle/>
          <a:p>
            <a:pPr marL="285750" indent="-285750">
              <a:lnSpc>
                <a:spcPct val="110000"/>
              </a:lnSpc>
              <a:buFont typeface="Arial" panose="020B0604020202020204" pitchFamily="34" charset="0"/>
              <a:buChar char="•"/>
              <a:defRPr sz="1800" b="1"/>
            </a:pPr>
            <a:r>
              <a:rPr lang="en-US"/>
              <a:t> What is Azure Cache for Redis?</a:t>
            </a:r>
          </a:p>
          <a:p>
            <a:pPr marL="742950" lvl="1" indent="-285750">
              <a:lnSpc>
                <a:spcPct val="110000"/>
              </a:lnSpc>
              <a:buFont typeface="Arial" panose="020B0604020202020204" pitchFamily="34" charset="0"/>
              <a:buChar char="•"/>
              <a:defRPr sz="1400"/>
            </a:pPr>
            <a:r>
              <a:rPr lang="en-US"/>
              <a:t>It is a fast and efficient data storage system that holds data in RAM to allow rapid access and retrieval.</a:t>
            </a:r>
          </a:p>
          <a:p>
            <a:pPr marL="742950" lvl="1" indent="-285750">
              <a:lnSpc>
                <a:spcPct val="110000"/>
              </a:lnSpc>
              <a:buFont typeface="Arial" panose="020B0604020202020204" pitchFamily="34" charset="0"/>
              <a:buChar char="•"/>
              <a:defRPr sz="1400"/>
            </a:pPr>
            <a:r>
              <a:rPr lang="en-US"/>
              <a:t>Caches frequently accessed data (e.g., gallery listings)</a:t>
            </a:r>
          </a:p>
          <a:p>
            <a:pPr marL="742950" lvl="1" indent="-285750">
              <a:lnSpc>
                <a:spcPct val="110000"/>
              </a:lnSpc>
              <a:buFont typeface="Arial" panose="020B0604020202020204" pitchFamily="34" charset="0"/>
              <a:buChar char="•"/>
              <a:defRPr sz="1400"/>
            </a:pPr>
            <a:r>
              <a:rPr lang="en-US"/>
              <a:t>Reduces DB hits and speeds up responses</a:t>
            </a:r>
          </a:p>
          <a:p>
            <a:pPr marL="285750" indent="-285750">
              <a:lnSpc>
                <a:spcPct val="110000"/>
              </a:lnSpc>
              <a:buFont typeface="Arial" panose="020B0604020202020204" pitchFamily="34" charset="0"/>
              <a:buChar char="•"/>
              <a:defRPr sz="1800" b="1"/>
            </a:pPr>
            <a:r>
              <a:rPr lang="en-US"/>
              <a:t> Scalability Benefits</a:t>
            </a:r>
          </a:p>
          <a:p>
            <a:pPr marL="742950" lvl="1" indent="-285750">
              <a:lnSpc>
                <a:spcPct val="110000"/>
              </a:lnSpc>
              <a:buFont typeface="Arial" panose="020B0604020202020204" pitchFamily="34" charset="0"/>
              <a:buChar char="•"/>
              <a:defRPr sz="1400"/>
            </a:pPr>
            <a:r>
              <a:rPr lang="en-US"/>
              <a:t>Reduces load on Azure SQL Database</a:t>
            </a:r>
          </a:p>
          <a:p>
            <a:pPr marL="742950" lvl="1" indent="-285750">
              <a:lnSpc>
                <a:spcPct val="110000"/>
              </a:lnSpc>
              <a:buFont typeface="Arial" panose="020B0604020202020204" pitchFamily="34" charset="0"/>
              <a:buChar char="•"/>
              <a:defRPr sz="1400"/>
            </a:pPr>
            <a:r>
              <a:rPr lang="en-US"/>
              <a:t>Faster performance for high-traffic pages</a:t>
            </a:r>
          </a:p>
          <a:p>
            <a:pPr marL="742950" lvl="1" indent="-285750">
              <a:lnSpc>
                <a:spcPct val="110000"/>
              </a:lnSpc>
              <a:buFont typeface="Arial" panose="020B0604020202020204" pitchFamily="34" charset="0"/>
              <a:buChar char="•"/>
              <a:defRPr sz="1400"/>
            </a:pPr>
            <a:r>
              <a:rPr lang="en-US"/>
              <a:t>Supports horizontal scaling of the Web App</a:t>
            </a:r>
          </a:p>
          <a:p>
            <a:pPr marL="742950" lvl="1" indent="-285750">
              <a:lnSpc>
                <a:spcPct val="110000"/>
              </a:lnSpc>
              <a:buFont typeface="Arial" panose="020B0604020202020204" pitchFamily="34" charset="0"/>
              <a:buChar char="•"/>
              <a:defRPr sz="1400"/>
            </a:pPr>
            <a:r>
              <a:rPr lang="en-US"/>
              <a:t>Lays groundwork for multi-region/CDN support</a:t>
            </a:r>
          </a:p>
          <a:p>
            <a:pPr marL="285750" indent="-285750">
              <a:lnSpc>
                <a:spcPct val="110000"/>
              </a:lnSpc>
              <a:buFont typeface="Arial" panose="020B0604020202020204" pitchFamily="34" charset="0"/>
              <a:buChar char="•"/>
              <a:defRPr sz="1800" b="1"/>
            </a:pPr>
            <a:r>
              <a:rPr lang="en-US"/>
              <a:t> How It's Used in This App</a:t>
            </a:r>
          </a:p>
          <a:p>
            <a:pPr marL="742950" lvl="1" indent="-285750">
              <a:lnSpc>
                <a:spcPct val="110000"/>
              </a:lnSpc>
              <a:buFont typeface="Arial" panose="020B0604020202020204" pitchFamily="34" charset="0"/>
              <a:buChar char="•"/>
              <a:defRPr sz="1400"/>
            </a:pPr>
            <a:r>
              <a:rPr lang="en-US"/>
              <a:t>Caches enriched gallery data in memory</a:t>
            </a:r>
          </a:p>
          <a:p>
            <a:pPr marL="742950" lvl="1" indent="-285750">
              <a:lnSpc>
                <a:spcPct val="110000"/>
              </a:lnSpc>
              <a:buFont typeface="Arial" panose="020B0604020202020204" pitchFamily="34" charset="0"/>
              <a:buChar char="•"/>
              <a:defRPr sz="1400"/>
            </a:pPr>
            <a:r>
              <a:rPr lang="en-US"/>
              <a:t>Invalidated on image upload, comment, or rating</a:t>
            </a:r>
          </a:p>
          <a:p>
            <a:pPr marL="742950" lvl="1" indent="-285750">
              <a:lnSpc>
                <a:spcPct val="110000"/>
              </a:lnSpc>
              <a:buFont typeface="Arial" panose="020B0604020202020204" pitchFamily="34" charset="0"/>
              <a:buChar char="•"/>
              <a:defRPr sz="1400"/>
            </a:pPr>
            <a:r>
              <a:rPr lang="en-US"/>
              <a:t>Cache timeout is configurable.</a:t>
            </a:r>
          </a:p>
          <a:p>
            <a:pPr marL="285750" indent="-285750">
              <a:lnSpc>
                <a:spcPct val="110000"/>
              </a:lnSpc>
              <a:buFont typeface="Arial" panose="020B0604020202020204" pitchFamily="34" charset="0"/>
              <a:buChar char="•"/>
              <a:defRPr sz="1800" b="1"/>
            </a:pPr>
            <a:r>
              <a:rPr lang="en-US"/>
              <a:t>Why Redis?</a:t>
            </a:r>
          </a:p>
          <a:p>
            <a:pPr marL="742950" lvl="1" indent="-285750">
              <a:lnSpc>
                <a:spcPct val="110000"/>
              </a:lnSpc>
              <a:buFont typeface="Arial" panose="020B0604020202020204" pitchFamily="34" charset="0"/>
              <a:buChar char="•"/>
              <a:defRPr sz="1400"/>
            </a:pPr>
            <a:r>
              <a:rPr lang="en-US"/>
              <a:t>Fully managed on Azure with low ops overhead</a:t>
            </a:r>
          </a:p>
          <a:p>
            <a:pPr marL="742950" lvl="1" indent="-285750">
              <a:lnSpc>
                <a:spcPct val="110000"/>
              </a:lnSpc>
              <a:buFont typeface="Arial" panose="020B0604020202020204" pitchFamily="34" charset="0"/>
              <a:buChar char="•"/>
              <a:defRPr sz="1400"/>
            </a:pPr>
            <a:r>
              <a:rPr lang="en-US"/>
              <a:t>Supports SSL and diagnostics</a:t>
            </a:r>
          </a:p>
          <a:p>
            <a:pPr marL="742950" lvl="1" indent="-285750">
              <a:lnSpc>
                <a:spcPct val="110000"/>
              </a:lnSpc>
              <a:buFont typeface="Arial" panose="020B0604020202020204" pitchFamily="34" charset="0"/>
              <a:buChar char="•"/>
              <a:defRPr sz="1400"/>
            </a:pPr>
            <a:r>
              <a:rPr lang="en-US"/>
              <a:t>Reliable and cost-effective for web apps</a:t>
            </a:r>
          </a:p>
        </p:txBody>
      </p:sp>
      <p:pic>
        <p:nvPicPr>
          <p:cNvPr id="6" name="Picture 2">
            <a:extLst>
              <a:ext uri="{FF2B5EF4-FFF2-40B4-BE49-F238E27FC236}">
                <a16:creationId xmlns:a16="http://schemas.microsoft.com/office/drawing/2014/main" id="{0BE4DF45-43E4-FF55-4A35-614520A26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843" y="640040"/>
            <a:ext cx="2112558" cy="77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7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F88DD-AEBF-7E67-36D5-B4977A67DD2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1554391-DA0B-DCE5-D6B6-B5A528152784}"/>
              </a:ext>
            </a:extLst>
          </p:cNvPr>
          <p:cNvSpPr>
            <a:spLocks noGrp="1"/>
          </p:cNvSpPr>
          <p:nvPr>
            <p:ph type="body" sz="quarter" idx="13"/>
          </p:nvPr>
        </p:nvSpPr>
        <p:spPr>
          <a:xfrm>
            <a:off x="697236" y="1486157"/>
            <a:ext cx="7500339" cy="4854216"/>
          </a:xfrm>
        </p:spPr>
        <p:txBody>
          <a:bodyPr/>
          <a:lstStyle/>
          <a:p>
            <a:pPr marL="0" algn="just">
              <a:buNone/>
            </a:pPr>
            <a:r>
              <a:rPr lang="en-US">
                <a:solidFill>
                  <a:schemeClr val="tx1"/>
                </a:solidFill>
                <a:latin typeface="+mn-lt"/>
              </a:rPr>
              <a:t>Azure Application Insights enables deep observability into app behavior. It provides request tracing, failure analysis, and custom metrics. Alerts can be configured to notify developers when performance thresholds are breached or errors increase.</a:t>
            </a:r>
          </a:p>
          <a:p>
            <a:pPr marL="0" indent="0" algn="just">
              <a:buNone/>
            </a:pPr>
            <a:endParaRPr lang="en-US" b="1">
              <a:solidFill>
                <a:schemeClr val="tx1"/>
              </a:solidFill>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a:ln>
                  <a:noFill/>
                </a:ln>
                <a:solidFill>
                  <a:schemeClr val="tx1"/>
                </a:solidFill>
                <a:effectLst/>
                <a:latin typeface="Arial" panose="020B0604020202020204" pitchFamily="34" charset="0"/>
              </a:rPr>
              <a:t>Integrated Azure Application Insights for: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Real-time performance metrics (CPU, memory, latency)</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Request tracing and error tracking</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Custom alerts and thresholds (e.g., &gt; 1s response time)</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Logs can be streamed or exported to Azure Monitor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Enables fast detection and debugging of issues</a:t>
            </a:r>
          </a:p>
          <a:p>
            <a:pPr algn="just">
              <a:buNone/>
            </a:pPr>
            <a:endParaRPr lang="en-US">
              <a:solidFill>
                <a:schemeClr val="tx1"/>
              </a:solidFill>
              <a:latin typeface="+mn-lt"/>
            </a:endParaRPr>
          </a:p>
        </p:txBody>
      </p:sp>
      <p:sp>
        <p:nvSpPr>
          <p:cNvPr id="3" name="Text Placeholder 2">
            <a:extLst>
              <a:ext uri="{FF2B5EF4-FFF2-40B4-BE49-F238E27FC236}">
                <a16:creationId xmlns:a16="http://schemas.microsoft.com/office/drawing/2014/main" id="{954383DD-0EB6-CA28-F553-7A7FBB6BE299}"/>
              </a:ext>
            </a:extLst>
          </p:cNvPr>
          <p:cNvSpPr>
            <a:spLocks noGrp="1"/>
          </p:cNvSpPr>
          <p:nvPr>
            <p:ph type="body" sz="quarter" idx="11"/>
          </p:nvPr>
        </p:nvSpPr>
        <p:spPr>
          <a:xfrm>
            <a:off x="697236" y="629571"/>
            <a:ext cx="7500339" cy="476034"/>
          </a:xfrm>
        </p:spPr>
        <p:txBody>
          <a:bodyPr/>
          <a:lstStyle/>
          <a:p>
            <a:r>
              <a:rPr lang="en-US" sz="2800"/>
              <a:t>Monitoring &amp; Observability</a:t>
            </a:r>
            <a:endParaRPr lang="en-GB" sz="2800"/>
          </a:p>
        </p:txBody>
      </p:sp>
      <p:pic>
        <p:nvPicPr>
          <p:cNvPr id="4" name="Picture 8" descr="Using Azure Application Insights to Provide Business Indicators in Java  Applications | by Thiago Mendes | Analytics Vidhya | Medium">
            <a:extLst>
              <a:ext uri="{FF2B5EF4-FFF2-40B4-BE49-F238E27FC236}">
                <a16:creationId xmlns:a16="http://schemas.microsoft.com/office/drawing/2014/main" id="{6C357109-402B-42DC-F682-ABA1DFFB3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0" y="515145"/>
            <a:ext cx="1489073" cy="70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41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1F5D3-EA9D-F4DF-327E-FB2242D158A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65F0A3E-4572-9B40-77AB-6ACAE3D22682}"/>
              </a:ext>
            </a:extLst>
          </p:cNvPr>
          <p:cNvSpPr>
            <a:spLocks noGrp="1"/>
          </p:cNvSpPr>
          <p:nvPr>
            <p:ph type="body" sz="quarter" idx="13"/>
          </p:nvPr>
        </p:nvSpPr>
        <p:spPr>
          <a:xfrm>
            <a:off x="697236" y="1232584"/>
            <a:ext cx="7711268" cy="4854216"/>
          </a:xfrm>
        </p:spPr>
        <p:txBody>
          <a:bodyPr/>
          <a:lstStyle/>
          <a:p>
            <a:pPr algn="just">
              <a:buNone/>
            </a:pPr>
            <a:r>
              <a:rPr lang="en-US">
                <a:solidFill>
                  <a:schemeClr val="tx1"/>
                </a:solidFill>
                <a:latin typeface="+mn-lt"/>
              </a:rPr>
              <a:t>This tool is a flexible APM (Application Performance Management) that enables developers to track live application performance, identify problems, and enhance overall efficiency [9].</a:t>
            </a:r>
          </a:p>
          <a:p>
            <a:pPr algn="just">
              <a:buFont typeface="Arial" panose="020B0604020202020204" pitchFamily="34" charset="0"/>
              <a:buChar char="•"/>
            </a:pPr>
            <a:r>
              <a:rPr lang="en-US">
                <a:solidFill>
                  <a:schemeClr val="tx1"/>
                </a:solidFill>
                <a:latin typeface="+mn-lt"/>
              </a:rPr>
              <a:t>Enables </a:t>
            </a:r>
            <a:r>
              <a:rPr lang="en-US" b="1">
                <a:solidFill>
                  <a:schemeClr val="tx1"/>
                </a:solidFill>
                <a:latin typeface="+mn-lt"/>
              </a:rPr>
              <a:t>real-time monitoring</a:t>
            </a:r>
            <a:r>
              <a:rPr lang="en-US">
                <a:solidFill>
                  <a:schemeClr val="tx1"/>
                </a:solidFill>
                <a:latin typeface="+mn-lt"/>
              </a:rPr>
              <a:t> of web applications, including response times, request rates, and failure trends.</a:t>
            </a:r>
          </a:p>
          <a:p>
            <a:pPr algn="just">
              <a:buFont typeface="Arial" panose="020B0604020202020204" pitchFamily="34" charset="0"/>
              <a:buChar char="•"/>
            </a:pPr>
            <a:r>
              <a:rPr lang="en-US" b="1">
                <a:solidFill>
                  <a:schemeClr val="tx1"/>
                </a:solidFill>
                <a:latin typeface="+mn-lt"/>
              </a:rPr>
              <a:t>Automatically detects</a:t>
            </a:r>
            <a:r>
              <a:rPr lang="en-US">
                <a:solidFill>
                  <a:schemeClr val="tx1"/>
                </a:solidFill>
                <a:latin typeface="+mn-lt"/>
              </a:rPr>
              <a:t> performance bottlenecks, unhandled exceptions, and application crashes.</a:t>
            </a:r>
          </a:p>
          <a:p>
            <a:pPr algn="just">
              <a:buFont typeface="Arial" panose="020B0604020202020204" pitchFamily="34" charset="0"/>
              <a:buChar char="•"/>
            </a:pPr>
            <a:r>
              <a:rPr lang="en-US">
                <a:solidFill>
                  <a:schemeClr val="tx1"/>
                </a:solidFill>
                <a:latin typeface="+mn-lt"/>
              </a:rPr>
              <a:t>Captures </a:t>
            </a:r>
            <a:r>
              <a:rPr lang="en-US" b="1">
                <a:solidFill>
                  <a:schemeClr val="tx1"/>
                </a:solidFill>
                <a:latin typeface="+mn-lt"/>
              </a:rPr>
              <a:t>telemetry data</a:t>
            </a:r>
            <a:r>
              <a:rPr lang="en-US">
                <a:solidFill>
                  <a:schemeClr val="tx1"/>
                </a:solidFill>
                <a:latin typeface="+mn-lt"/>
              </a:rPr>
              <a:t> such as requests, dependencies, logs, and custom events from Django apps.</a:t>
            </a:r>
          </a:p>
          <a:p>
            <a:pPr algn="just">
              <a:buFont typeface="Arial" panose="020B0604020202020204" pitchFamily="34" charset="0"/>
              <a:buChar char="•"/>
            </a:pPr>
            <a:r>
              <a:rPr lang="en-US">
                <a:solidFill>
                  <a:schemeClr val="tx1"/>
                </a:solidFill>
                <a:latin typeface="+mn-lt"/>
              </a:rPr>
              <a:t>Integrates with </a:t>
            </a:r>
            <a:r>
              <a:rPr lang="en-US" b="1">
                <a:solidFill>
                  <a:schemeClr val="tx1"/>
                </a:solidFill>
                <a:latin typeface="+mn-lt"/>
              </a:rPr>
              <a:t>Azure Monitor</a:t>
            </a:r>
            <a:r>
              <a:rPr lang="en-US">
                <a:solidFill>
                  <a:schemeClr val="tx1"/>
                </a:solidFill>
                <a:latin typeface="+mn-lt"/>
              </a:rPr>
              <a:t> to provide full-stack observability and rich query capabilities.</a:t>
            </a:r>
          </a:p>
          <a:p>
            <a:pPr algn="just">
              <a:buFont typeface="Arial" panose="020B0604020202020204" pitchFamily="34" charset="0"/>
              <a:buChar char="•"/>
            </a:pPr>
            <a:r>
              <a:rPr lang="en-US">
                <a:solidFill>
                  <a:schemeClr val="tx1"/>
                </a:solidFill>
                <a:latin typeface="+mn-lt"/>
              </a:rPr>
              <a:t>Enhances </a:t>
            </a:r>
            <a:r>
              <a:rPr lang="en-US" b="1">
                <a:solidFill>
                  <a:schemeClr val="tx1"/>
                </a:solidFill>
                <a:latin typeface="+mn-lt"/>
              </a:rPr>
              <a:t>fault tolerance</a:t>
            </a:r>
            <a:r>
              <a:rPr lang="en-US">
                <a:solidFill>
                  <a:schemeClr val="tx1"/>
                </a:solidFill>
                <a:latin typeface="+mn-lt"/>
              </a:rPr>
              <a:t> by enabling proactive detection and resolution of issues before they impact users.</a:t>
            </a:r>
          </a:p>
          <a:p>
            <a:pPr algn="just">
              <a:buFont typeface="Arial" panose="020B0604020202020204" pitchFamily="34" charset="0"/>
              <a:buChar char="•"/>
            </a:pPr>
            <a:r>
              <a:rPr lang="en-US">
                <a:solidFill>
                  <a:schemeClr val="tx1"/>
                </a:solidFill>
                <a:latin typeface="+mn-lt"/>
              </a:rPr>
              <a:t>Complements Azure App Service’s </a:t>
            </a:r>
            <a:r>
              <a:rPr lang="en-US" b="1">
                <a:solidFill>
                  <a:schemeClr val="tx1"/>
                </a:solidFill>
                <a:latin typeface="+mn-lt"/>
              </a:rPr>
              <a:t>high availability</a:t>
            </a:r>
            <a:r>
              <a:rPr lang="en-US">
                <a:solidFill>
                  <a:schemeClr val="tx1"/>
                </a:solidFill>
                <a:latin typeface="+mn-lt"/>
              </a:rPr>
              <a:t> and </a:t>
            </a:r>
            <a:r>
              <a:rPr lang="en-US" b="1">
                <a:solidFill>
                  <a:schemeClr val="tx1"/>
                </a:solidFill>
                <a:latin typeface="+mn-lt"/>
              </a:rPr>
              <a:t>load balancing</a:t>
            </a:r>
            <a:r>
              <a:rPr lang="en-US">
                <a:solidFill>
                  <a:schemeClr val="tx1"/>
                </a:solidFill>
                <a:latin typeface="+mn-lt"/>
              </a:rPr>
              <a:t>, ensuring a resilient and responsive application.</a:t>
            </a:r>
          </a:p>
          <a:p>
            <a:pPr algn="just">
              <a:spcAft>
                <a:spcPts val="600"/>
              </a:spcAft>
            </a:pPr>
            <a:r>
              <a:rPr lang="en-US" sz="1600">
                <a:solidFill>
                  <a:schemeClr val="tx1"/>
                </a:solidFill>
              </a:rPr>
              <a:t>Application Insights allows setting up alerts based on metrics or logs. Alerts notify developers in case of performance issues, errors, or failed requests. Provides automatic monitoring of app behavior, ensuring proactive resolution of issues before they affect users.</a:t>
            </a:r>
          </a:p>
          <a:p>
            <a:pPr algn="just">
              <a:buFont typeface="Arial" panose="020B0604020202020204" pitchFamily="34" charset="0"/>
              <a:buChar char="•"/>
            </a:pPr>
            <a:endParaRPr lang="en-US">
              <a:solidFill>
                <a:schemeClr val="tx1"/>
              </a:solidFill>
              <a:latin typeface="+mn-lt"/>
            </a:endParaRPr>
          </a:p>
        </p:txBody>
      </p:sp>
      <p:sp>
        <p:nvSpPr>
          <p:cNvPr id="3" name="Text Placeholder 2">
            <a:extLst>
              <a:ext uri="{FF2B5EF4-FFF2-40B4-BE49-F238E27FC236}">
                <a16:creationId xmlns:a16="http://schemas.microsoft.com/office/drawing/2014/main" id="{708FFF47-33A7-0EC1-534C-B7EFFFAB990A}"/>
              </a:ext>
            </a:extLst>
          </p:cNvPr>
          <p:cNvSpPr>
            <a:spLocks noGrp="1"/>
          </p:cNvSpPr>
          <p:nvPr>
            <p:ph type="body" sz="quarter" idx="11"/>
          </p:nvPr>
        </p:nvSpPr>
        <p:spPr>
          <a:xfrm>
            <a:off x="697236" y="629571"/>
            <a:ext cx="7500339" cy="476034"/>
          </a:xfrm>
        </p:spPr>
        <p:txBody>
          <a:bodyPr/>
          <a:lstStyle/>
          <a:p>
            <a:r>
              <a:rPr lang="en-US" sz="2800"/>
              <a:t>Azure Application Insights</a:t>
            </a:r>
            <a:endParaRPr lang="en-GB" sz="2800"/>
          </a:p>
        </p:txBody>
      </p:sp>
      <p:pic>
        <p:nvPicPr>
          <p:cNvPr id="4" name="Picture 8" descr="Using Azure Application Insights to Provide Business Indicators in Java  Applications | by Thiago Mendes | Analytics Vidhya | Medium">
            <a:extLst>
              <a:ext uri="{FF2B5EF4-FFF2-40B4-BE49-F238E27FC236}">
                <a16:creationId xmlns:a16="http://schemas.microsoft.com/office/drawing/2014/main" id="{3DB033BF-7923-CF1D-28C5-D3CE7147D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0" y="515145"/>
            <a:ext cx="1489073" cy="70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88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262D-1CB3-70F3-5341-F9F329ACB08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4C00D63-939D-A7A5-8D60-F01C9B3384C6}"/>
              </a:ext>
            </a:extLst>
          </p:cNvPr>
          <p:cNvSpPr>
            <a:spLocks noGrp="1"/>
          </p:cNvSpPr>
          <p:nvPr>
            <p:ph type="body" sz="quarter" idx="11"/>
          </p:nvPr>
        </p:nvSpPr>
        <p:spPr/>
        <p:txBody>
          <a:bodyPr/>
          <a:lstStyle/>
          <a:p>
            <a:r>
              <a:rPr lang="en-US"/>
              <a:t>Introduction</a:t>
            </a:r>
            <a:endParaRPr lang="en-GB"/>
          </a:p>
        </p:txBody>
      </p:sp>
      <p:sp>
        <p:nvSpPr>
          <p:cNvPr id="5" name="TextBox 4">
            <a:extLst>
              <a:ext uri="{FF2B5EF4-FFF2-40B4-BE49-F238E27FC236}">
                <a16:creationId xmlns:a16="http://schemas.microsoft.com/office/drawing/2014/main" id="{A7263BAD-AD26-077E-A149-A5456C1939CA}"/>
              </a:ext>
            </a:extLst>
          </p:cNvPr>
          <p:cNvSpPr txBox="1"/>
          <p:nvPr/>
        </p:nvSpPr>
        <p:spPr>
          <a:xfrm>
            <a:off x="697237" y="1279841"/>
            <a:ext cx="8118772" cy="3754874"/>
          </a:xfrm>
          <a:prstGeom prst="rect">
            <a:avLst/>
          </a:prstGeom>
          <a:noFill/>
        </p:spPr>
        <p:txBody>
          <a:bodyPr wrap="square">
            <a:spAutoFit/>
          </a:bodyPr>
          <a:lstStyle/>
          <a:p>
            <a:pPr algn="just"/>
            <a:r>
              <a:rPr lang="en-US" sz="1800" b="1" spc="-50">
                <a:solidFill>
                  <a:srgbClr val="BAA360"/>
                </a:solidFill>
              </a:rPr>
              <a:t>Discussion of the problem (Scalability Issues in Web Apps)</a:t>
            </a:r>
          </a:p>
          <a:p>
            <a:pPr algn="just"/>
            <a:endParaRPr lang="en-US" sz="1600" b="1" spc="-50">
              <a:solidFill>
                <a:srgbClr val="BAA360"/>
              </a:solidFill>
            </a:endParaRPr>
          </a:p>
          <a:p>
            <a:pPr algn="just"/>
            <a:r>
              <a:rPr lang="en-US"/>
              <a:t>Cloud-based applications are growing quickly due to the reduction of hosting expenses and the enhanced accessibility and efficiency of computing resources.[1]. “Scalability is the ability of the cloud-based system to increase the capacity of the software service delivery by expanding the quantity of the software service provided” [2], especially in response to fluctuating demand over time [3].</a:t>
            </a:r>
          </a:p>
          <a:p>
            <a:pPr algn="just"/>
            <a:endParaRPr lang="en-US" sz="600"/>
          </a:p>
          <a:p>
            <a:pPr>
              <a:buNone/>
            </a:pPr>
            <a:r>
              <a:rPr lang="en-US" b="1"/>
              <a:t>Scalability Challenges in Web Applications:</a:t>
            </a:r>
            <a:endParaRPr lang="en-US"/>
          </a:p>
          <a:p>
            <a:pPr marL="285750" indent="-285750">
              <a:buFont typeface="Arial" panose="020B0604020202020204" pitchFamily="34" charset="0"/>
              <a:buChar char="•"/>
            </a:pPr>
            <a:r>
              <a:rPr lang="en-US"/>
              <a:t>Resource limitations during traffic spikes can cause downtime</a:t>
            </a:r>
          </a:p>
          <a:p>
            <a:pPr marL="285750" indent="-285750">
              <a:buFont typeface="Arial" panose="020B0604020202020204" pitchFamily="34" charset="0"/>
              <a:buChar char="•"/>
            </a:pPr>
            <a:r>
              <a:rPr lang="en-US"/>
              <a:t>Poor scalability leads to slow response times and inefficient resource use</a:t>
            </a:r>
          </a:p>
          <a:p>
            <a:pPr marL="285750" indent="-285750">
              <a:buFont typeface="Arial" panose="020B0604020202020204" pitchFamily="34" charset="0"/>
              <a:buChar char="•"/>
            </a:pPr>
            <a:r>
              <a:rPr lang="en-US"/>
              <a:t>Difficulties managing large data volumes and concurrent user requests</a:t>
            </a:r>
          </a:p>
          <a:p>
            <a:pPr marL="285750" indent="-285750">
              <a:buFont typeface="Arial" panose="020B0604020202020204" pitchFamily="34" charset="0"/>
              <a:buChar char="•"/>
            </a:pPr>
            <a:r>
              <a:rPr lang="en-US"/>
              <a:t>Without a scalable design, apps risk service interruptions under load</a:t>
            </a:r>
          </a:p>
        </p:txBody>
      </p:sp>
    </p:spTree>
    <p:extLst>
      <p:ext uri="{BB962C8B-B14F-4D97-AF65-F5344CB8AC3E}">
        <p14:creationId xmlns:p14="http://schemas.microsoft.com/office/powerpoint/2010/main" val="27431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D37BF-9E58-BA28-5E6D-E0A9924A6BA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F354660-0030-CC5B-9D81-6AC0F6A050AC}"/>
              </a:ext>
            </a:extLst>
          </p:cNvPr>
          <p:cNvSpPr>
            <a:spLocks noGrp="1"/>
          </p:cNvSpPr>
          <p:nvPr>
            <p:ph type="body" sz="quarter" idx="11"/>
          </p:nvPr>
        </p:nvSpPr>
        <p:spPr>
          <a:xfrm>
            <a:off x="697236" y="629571"/>
            <a:ext cx="7500339" cy="476034"/>
          </a:xfrm>
        </p:spPr>
        <p:txBody>
          <a:bodyPr/>
          <a:lstStyle/>
          <a:p>
            <a:r>
              <a:rPr lang="en-US" sz="2800"/>
              <a:t>Azure Application Insights</a:t>
            </a:r>
            <a:endParaRPr lang="en-GB" sz="2800"/>
          </a:p>
        </p:txBody>
      </p:sp>
      <p:pic>
        <p:nvPicPr>
          <p:cNvPr id="4" name="Picture 8" descr="Using Azure Application Insights to Provide Business Indicators in Java  Applications | by Thiago Mendes | Analytics Vidhya | Medium">
            <a:extLst>
              <a:ext uri="{FF2B5EF4-FFF2-40B4-BE49-F238E27FC236}">
                <a16:creationId xmlns:a16="http://schemas.microsoft.com/office/drawing/2014/main" id="{99F9DB3C-5194-9DED-1159-C4212AFAA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0" y="400719"/>
            <a:ext cx="1489073" cy="70488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757BE44-3651-563D-03C1-A58C51361B17}"/>
              </a:ext>
            </a:extLst>
          </p:cNvPr>
          <p:cNvGrpSpPr/>
          <p:nvPr/>
        </p:nvGrpSpPr>
        <p:grpSpPr>
          <a:xfrm>
            <a:off x="745436" y="2374740"/>
            <a:ext cx="7903343" cy="2910945"/>
            <a:chOff x="1446570" y="3254235"/>
            <a:chExt cx="7470112" cy="2751378"/>
          </a:xfrm>
        </p:grpSpPr>
        <p:pic>
          <p:nvPicPr>
            <p:cNvPr id="10" name="Picture 9">
              <a:extLst>
                <a:ext uri="{FF2B5EF4-FFF2-40B4-BE49-F238E27FC236}">
                  <a16:creationId xmlns:a16="http://schemas.microsoft.com/office/drawing/2014/main" id="{6E6A8157-2BA1-79E9-CBA3-0A0D8EFE06A8}"/>
                </a:ext>
              </a:extLst>
            </p:cNvPr>
            <p:cNvPicPr>
              <a:picLocks noChangeAspect="1"/>
            </p:cNvPicPr>
            <p:nvPr/>
          </p:nvPicPr>
          <p:blipFill>
            <a:blip r:embed="rId3"/>
            <a:stretch>
              <a:fillRect/>
            </a:stretch>
          </p:blipFill>
          <p:spPr>
            <a:xfrm>
              <a:off x="1446570" y="3254235"/>
              <a:ext cx="7470112" cy="2751378"/>
            </a:xfrm>
            <a:prstGeom prst="rect">
              <a:avLst/>
            </a:prstGeom>
          </p:spPr>
        </p:pic>
        <p:sp>
          <p:nvSpPr>
            <p:cNvPr id="11" name="Rectangle 10">
              <a:extLst>
                <a:ext uri="{FF2B5EF4-FFF2-40B4-BE49-F238E27FC236}">
                  <a16:creationId xmlns:a16="http://schemas.microsoft.com/office/drawing/2014/main" id="{8231D4EB-156F-FB1E-244E-DB1BDC176534}"/>
                </a:ext>
              </a:extLst>
            </p:cNvPr>
            <p:cNvSpPr/>
            <p:nvPr/>
          </p:nvSpPr>
          <p:spPr>
            <a:xfrm>
              <a:off x="2496538" y="4822827"/>
              <a:ext cx="5854147" cy="1083365"/>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3AEC25A6-9763-EBE5-62B0-41F00B1FD404}"/>
              </a:ext>
            </a:extLst>
          </p:cNvPr>
          <p:cNvSpPr txBox="1"/>
          <p:nvPr/>
        </p:nvSpPr>
        <p:spPr>
          <a:xfrm>
            <a:off x="697236" y="1134187"/>
            <a:ext cx="7701329" cy="1200329"/>
          </a:xfrm>
          <a:prstGeom prst="rect">
            <a:avLst/>
          </a:prstGeom>
          <a:noFill/>
        </p:spPr>
        <p:txBody>
          <a:bodyPr wrap="square">
            <a:spAutoFit/>
          </a:bodyPr>
          <a:lstStyle/>
          <a:p>
            <a:pPr algn="just"/>
            <a:r>
              <a:rPr lang="en-US" b="1"/>
              <a:t>Live Metrics Stream</a:t>
            </a:r>
            <a:r>
              <a:rPr lang="en-US"/>
              <a:t> provides real-time monitoring of the application’s performance and health, allowing us to detect and address issues instantly. This enables proactive performance management and rapid issue resolution.</a:t>
            </a:r>
          </a:p>
        </p:txBody>
      </p:sp>
      <p:sp>
        <p:nvSpPr>
          <p:cNvPr id="23" name="TextBox 22">
            <a:extLst>
              <a:ext uri="{FF2B5EF4-FFF2-40B4-BE49-F238E27FC236}">
                <a16:creationId xmlns:a16="http://schemas.microsoft.com/office/drawing/2014/main" id="{FA71AAB8-221E-8620-12C0-EB7E2E6FC41C}"/>
              </a:ext>
            </a:extLst>
          </p:cNvPr>
          <p:cNvSpPr txBox="1"/>
          <p:nvPr/>
        </p:nvSpPr>
        <p:spPr>
          <a:xfrm>
            <a:off x="1856297" y="5338059"/>
            <a:ext cx="6971466" cy="1492716"/>
          </a:xfrm>
          <a:prstGeom prst="rect">
            <a:avLst/>
          </a:prstGeom>
          <a:noFill/>
        </p:spPr>
        <p:txBody>
          <a:bodyPr wrap="square">
            <a:spAutoFit/>
          </a:bodyPr>
          <a:lstStyle/>
          <a:p>
            <a:pPr marL="171450" indent="-171450" algn="just">
              <a:buFont typeface="Arial" panose="020B0604020202020204" pitchFamily="34" charset="0"/>
              <a:buChar char="•"/>
            </a:pPr>
            <a:r>
              <a:rPr lang="en-US" sz="1300" b="1"/>
              <a:t>Failed Requests</a:t>
            </a:r>
            <a:r>
              <a:rPr lang="en-US" sz="1300"/>
              <a:t>: Tracks errors or failures in requests (e.g., HTTP 4xx/5xx), identifying performance issues.</a:t>
            </a:r>
          </a:p>
          <a:p>
            <a:pPr marL="171450" indent="-171450" algn="just">
              <a:buFont typeface="Arial" panose="020B0604020202020204" pitchFamily="34" charset="0"/>
              <a:buChar char="•"/>
            </a:pPr>
            <a:r>
              <a:rPr lang="en-US" sz="1300" b="1"/>
              <a:t>Server Response Time</a:t>
            </a:r>
            <a:r>
              <a:rPr lang="en-US" sz="1300"/>
              <a:t>: “the average time that the system takes to process a request once it was received”[10].</a:t>
            </a:r>
          </a:p>
          <a:p>
            <a:pPr marL="171450" indent="-171450" algn="just">
              <a:buFont typeface="Arial" panose="020B0604020202020204" pitchFamily="34" charset="0"/>
              <a:buChar char="•"/>
            </a:pPr>
            <a:r>
              <a:rPr lang="en-US" sz="1300" b="1"/>
              <a:t>Server Requests</a:t>
            </a:r>
            <a:r>
              <a:rPr lang="en-US" sz="1300"/>
              <a:t>: Counts total server requests, showing load and traffic patterns.</a:t>
            </a:r>
          </a:p>
          <a:p>
            <a:pPr marL="171450" indent="-171450" algn="just">
              <a:buFont typeface="Arial" panose="020B0604020202020204" pitchFamily="34" charset="0"/>
              <a:buChar char="•"/>
            </a:pPr>
            <a:r>
              <a:rPr lang="en-US" sz="1300" b="1"/>
              <a:t>Availability</a:t>
            </a:r>
            <a:r>
              <a:rPr lang="en-US" sz="1300"/>
              <a:t>: Tracks uptime and app accessibility by monitoring successful and failed requests.</a:t>
            </a:r>
          </a:p>
        </p:txBody>
      </p:sp>
      <p:sp>
        <p:nvSpPr>
          <p:cNvPr id="2" name="TextBox 1">
            <a:extLst>
              <a:ext uri="{FF2B5EF4-FFF2-40B4-BE49-F238E27FC236}">
                <a16:creationId xmlns:a16="http://schemas.microsoft.com/office/drawing/2014/main" id="{2F1EC1F5-FD0A-21F4-750E-C47961F18329}"/>
              </a:ext>
            </a:extLst>
          </p:cNvPr>
          <p:cNvSpPr txBox="1"/>
          <p:nvPr/>
        </p:nvSpPr>
        <p:spPr>
          <a:xfrm>
            <a:off x="6412860" y="3803471"/>
            <a:ext cx="1851660" cy="230832"/>
          </a:xfrm>
          <a:prstGeom prst="rect">
            <a:avLst/>
          </a:prstGeom>
          <a:noFill/>
        </p:spPr>
        <p:txBody>
          <a:bodyPr wrap="square">
            <a:spAutoFit/>
          </a:bodyPr>
          <a:lstStyle/>
          <a:p>
            <a:r>
              <a:rPr lang="en-US" sz="900" i="1">
                <a:solidFill>
                  <a:srgbClr val="FF0000"/>
                </a:solidFill>
              </a:rPr>
              <a:t>Performance Metrics</a:t>
            </a:r>
          </a:p>
        </p:txBody>
      </p:sp>
    </p:spTree>
    <p:extLst>
      <p:ext uri="{BB962C8B-B14F-4D97-AF65-F5344CB8AC3E}">
        <p14:creationId xmlns:p14="http://schemas.microsoft.com/office/powerpoint/2010/main" val="365728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E8B4A-6D8A-E737-3F36-0A0797AE92C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5161998-3BE1-647C-2669-6D29A87E214E}"/>
              </a:ext>
            </a:extLst>
          </p:cNvPr>
          <p:cNvSpPr>
            <a:spLocks noGrp="1"/>
          </p:cNvSpPr>
          <p:nvPr>
            <p:ph type="body" sz="quarter" idx="11"/>
          </p:nvPr>
        </p:nvSpPr>
        <p:spPr>
          <a:xfrm>
            <a:off x="697236" y="629571"/>
            <a:ext cx="7500339" cy="476034"/>
          </a:xfrm>
        </p:spPr>
        <p:txBody>
          <a:bodyPr/>
          <a:lstStyle/>
          <a:p>
            <a:r>
              <a:rPr lang="en-US" sz="2800"/>
              <a:t>Azure Application Insights</a:t>
            </a:r>
            <a:endParaRPr lang="en-GB" sz="2800"/>
          </a:p>
        </p:txBody>
      </p:sp>
      <p:pic>
        <p:nvPicPr>
          <p:cNvPr id="4" name="Picture 8" descr="Using Azure Application Insights to Provide Business Indicators in Java  Applications | by Thiago Mendes | Analytics Vidhya | Medium">
            <a:extLst>
              <a:ext uri="{FF2B5EF4-FFF2-40B4-BE49-F238E27FC236}">
                <a16:creationId xmlns:a16="http://schemas.microsoft.com/office/drawing/2014/main" id="{F3F1F067-EF07-1621-C7C9-8E40A2563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0" y="400719"/>
            <a:ext cx="1489073" cy="70488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54A3955-34D8-CB97-CA39-68E7747F4795}"/>
              </a:ext>
            </a:extLst>
          </p:cNvPr>
          <p:cNvSpPr txBox="1"/>
          <p:nvPr/>
        </p:nvSpPr>
        <p:spPr>
          <a:xfrm>
            <a:off x="727218" y="1073391"/>
            <a:ext cx="7785451" cy="523220"/>
          </a:xfrm>
          <a:prstGeom prst="rect">
            <a:avLst/>
          </a:prstGeom>
          <a:noFill/>
        </p:spPr>
        <p:txBody>
          <a:bodyPr wrap="square">
            <a:spAutoFit/>
          </a:bodyPr>
          <a:lstStyle/>
          <a:p>
            <a:pPr algn="just"/>
            <a:r>
              <a:rPr lang="en-US" sz="1600" b="1" spc="-50">
                <a:solidFill>
                  <a:srgbClr val="BAA360"/>
                </a:solidFill>
              </a:rPr>
              <a:t>Logs Query</a:t>
            </a:r>
            <a:endParaRPr lang="en-US" sz="1600" b="0">
              <a:effectLst/>
              <a:latin typeface="+mn-lt"/>
            </a:endParaRPr>
          </a:p>
          <a:p>
            <a:pPr algn="just"/>
            <a:endParaRPr lang="en-US" sz="1200"/>
          </a:p>
        </p:txBody>
      </p:sp>
      <p:grpSp>
        <p:nvGrpSpPr>
          <p:cNvPr id="7" name="Group 6">
            <a:extLst>
              <a:ext uri="{FF2B5EF4-FFF2-40B4-BE49-F238E27FC236}">
                <a16:creationId xmlns:a16="http://schemas.microsoft.com/office/drawing/2014/main" id="{D58C70FD-86E0-06B9-9B0D-07736C4B4E48}"/>
              </a:ext>
            </a:extLst>
          </p:cNvPr>
          <p:cNvGrpSpPr/>
          <p:nvPr/>
        </p:nvGrpSpPr>
        <p:grpSpPr>
          <a:xfrm>
            <a:off x="726379" y="2615155"/>
            <a:ext cx="8083422" cy="3842126"/>
            <a:chOff x="697236" y="2127188"/>
            <a:chExt cx="8083422" cy="3842126"/>
          </a:xfrm>
        </p:grpSpPr>
        <p:pic>
          <p:nvPicPr>
            <p:cNvPr id="2" name="Picture 1">
              <a:extLst>
                <a:ext uri="{FF2B5EF4-FFF2-40B4-BE49-F238E27FC236}">
                  <a16:creationId xmlns:a16="http://schemas.microsoft.com/office/drawing/2014/main" id="{9020196D-3F98-C3A2-2857-7D8A5E0EDD73}"/>
                </a:ext>
              </a:extLst>
            </p:cNvPr>
            <p:cNvPicPr>
              <a:picLocks noChangeAspect="1"/>
            </p:cNvPicPr>
            <p:nvPr/>
          </p:nvPicPr>
          <p:blipFill>
            <a:blip r:embed="rId3"/>
            <a:stretch>
              <a:fillRect/>
            </a:stretch>
          </p:blipFill>
          <p:spPr>
            <a:xfrm>
              <a:off x="697236" y="2127188"/>
              <a:ext cx="8083422" cy="3488635"/>
            </a:xfrm>
            <a:prstGeom prst="rect">
              <a:avLst/>
            </a:prstGeom>
          </p:spPr>
        </p:pic>
        <p:sp>
          <p:nvSpPr>
            <p:cNvPr id="6" name="TextBox 5">
              <a:extLst>
                <a:ext uri="{FF2B5EF4-FFF2-40B4-BE49-F238E27FC236}">
                  <a16:creationId xmlns:a16="http://schemas.microsoft.com/office/drawing/2014/main" id="{0B6C7C3D-9D56-86B5-B8B8-DE3281476E21}"/>
                </a:ext>
              </a:extLst>
            </p:cNvPr>
            <p:cNvSpPr txBox="1"/>
            <p:nvPr/>
          </p:nvSpPr>
          <p:spPr>
            <a:xfrm>
              <a:off x="3033877" y="5661537"/>
              <a:ext cx="4572000" cy="307777"/>
            </a:xfrm>
            <a:prstGeom prst="rect">
              <a:avLst/>
            </a:prstGeom>
            <a:noFill/>
          </p:spPr>
          <p:txBody>
            <a:bodyPr wrap="square">
              <a:spAutoFit/>
            </a:bodyPr>
            <a:lstStyle/>
            <a:p>
              <a:r>
                <a:rPr lang="en-US" sz="1400">
                  <a:solidFill>
                    <a:schemeClr val="tx1"/>
                  </a:solidFill>
                </a:rPr>
                <a:t>Azure Application Insights Logs Query</a:t>
              </a:r>
              <a:endParaRPr lang="en-US" sz="1400"/>
            </a:p>
          </p:txBody>
        </p:sp>
      </p:grpSp>
      <p:sp>
        <p:nvSpPr>
          <p:cNvPr id="8" name="TextBox 7">
            <a:extLst>
              <a:ext uri="{FF2B5EF4-FFF2-40B4-BE49-F238E27FC236}">
                <a16:creationId xmlns:a16="http://schemas.microsoft.com/office/drawing/2014/main" id="{62E9C9F9-1895-C56D-A4C6-4757EDF76348}"/>
              </a:ext>
            </a:extLst>
          </p:cNvPr>
          <p:cNvSpPr txBox="1"/>
          <p:nvPr/>
        </p:nvSpPr>
        <p:spPr>
          <a:xfrm>
            <a:off x="697235" y="1433356"/>
            <a:ext cx="7999503" cy="1200329"/>
          </a:xfrm>
          <a:prstGeom prst="rect">
            <a:avLst/>
          </a:prstGeom>
          <a:noFill/>
        </p:spPr>
        <p:txBody>
          <a:bodyPr wrap="square">
            <a:spAutoFit/>
          </a:bodyPr>
          <a:lstStyle/>
          <a:p>
            <a:r>
              <a:rPr lang="en-US"/>
              <a:t>The logs section of this service provides real-time insights into application performance, errors, and user interactions.</a:t>
            </a:r>
            <a:br>
              <a:rPr lang="en-US"/>
            </a:br>
            <a:r>
              <a:rPr lang="en-US"/>
              <a:t>They help diagnose issues quickly through detailed request tracing, metrics, and custom queries</a:t>
            </a:r>
          </a:p>
        </p:txBody>
      </p:sp>
    </p:spTree>
    <p:extLst>
      <p:ext uri="{BB962C8B-B14F-4D97-AF65-F5344CB8AC3E}">
        <p14:creationId xmlns:p14="http://schemas.microsoft.com/office/powerpoint/2010/main" val="110919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6520E-B23A-D3B9-D286-BB60E075499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58160D7-D7FC-C55D-96F9-7AA4DE812F4D}"/>
              </a:ext>
            </a:extLst>
          </p:cNvPr>
          <p:cNvSpPr>
            <a:spLocks noGrp="1"/>
          </p:cNvSpPr>
          <p:nvPr>
            <p:ph type="body" sz="quarter" idx="13"/>
          </p:nvPr>
        </p:nvSpPr>
        <p:spPr>
          <a:xfrm>
            <a:off x="697236" y="1593238"/>
            <a:ext cx="7500339" cy="2073987"/>
          </a:xfrm>
        </p:spPr>
        <p:txBody>
          <a:bodyPr/>
          <a:lstStyle/>
          <a:p>
            <a:pPr algn="just">
              <a:spcAft>
                <a:spcPts val="600"/>
              </a:spcAft>
            </a:pPr>
            <a:r>
              <a:rPr lang="en-US" sz="1800" b="1">
                <a:solidFill>
                  <a:schemeClr val="tx1"/>
                </a:solidFill>
              </a:rPr>
              <a:t>Application Insights</a:t>
            </a:r>
            <a:r>
              <a:rPr lang="en-US" sz="1800">
                <a:solidFill>
                  <a:schemeClr val="tx1"/>
                </a:solidFill>
              </a:rPr>
              <a:t> allows setting up </a:t>
            </a:r>
            <a:r>
              <a:rPr lang="en-US" sz="1800" b="1">
                <a:solidFill>
                  <a:schemeClr val="tx1"/>
                </a:solidFill>
              </a:rPr>
              <a:t>alerts</a:t>
            </a:r>
            <a:r>
              <a:rPr lang="en-US" sz="1800">
                <a:solidFill>
                  <a:schemeClr val="tx1"/>
                </a:solidFill>
              </a:rPr>
              <a:t> based on metrics or logs.</a:t>
            </a:r>
          </a:p>
          <a:p>
            <a:pPr algn="just">
              <a:spcAft>
                <a:spcPts val="600"/>
              </a:spcAft>
            </a:pPr>
            <a:r>
              <a:rPr lang="en-US" sz="1800">
                <a:solidFill>
                  <a:schemeClr val="tx1"/>
                </a:solidFill>
              </a:rPr>
              <a:t>Alerts notify developers in case of performance issues, errors, or failed requests.</a:t>
            </a:r>
          </a:p>
          <a:p>
            <a:pPr algn="just">
              <a:spcAft>
                <a:spcPts val="600"/>
              </a:spcAft>
            </a:pPr>
            <a:r>
              <a:rPr lang="en-US" sz="1800">
                <a:solidFill>
                  <a:schemeClr val="tx1"/>
                </a:solidFill>
              </a:rPr>
              <a:t>Provides automatic monitoring of app behavior, ensuring proactive resolution of issues before they affect users.</a:t>
            </a:r>
          </a:p>
        </p:txBody>
      </p:sp>
      <p:sp>
        <p:nvSpPr>
          <p:cNvPr id="3" name="Text Placeholder 2">
            <a:extLst>
              <a:ext uri="{FF2B5EF4-FFF2-40B4-BE49-F238E27FC236}">
                <a16:creationId xmlns:a16="http://schemas.microsoft.com/office/drawing/2014/main" id="{C2894C08-C163-5B4B-2999-7A186606B4CA}"/>
              </a:ext>
            </a:extLst>
          </p:cNvPr>
          <p:cNvSpPr>
            <a:spLocks noGrp="1"/>
          </p:cNvSpPr>
          <p:nvPr>
            <p:ph type="body" sz="quarter" idx="11"/>
          </p:nvPr>
        </p:nvSpPr>
        <p:spPr>
          <a:xfrm>
            <a:off x="697237" y="573709"/>
            <a:ext cx="7500339" cy="476034"/>
          </a:xfrm>
        </p:spPr>
        <p:txBody>
          <a:bodyPr/>
          <a:lstStyle/>
          <a:p>
            <a:r>
              <a:rPr lang="en-US" sz="3200"/>
              <a:t>Azure Application Insights</a:t>
            </a:r>
            <a:endParaRPr lang="en-GB" sz="3200"/>
          </a:p>
          <a:p>
            <a:pPr algn="just"/>
            <a:r>
              <a:rPr lang="en-US" sz="2000" b="1" spc="-50">
                <a:solidFill>
                  <a:srgbClr val="BAA360"/>
                </a:solidFill>
              </a:rPr>
              <a:t>Alerts</a:t>
            </a:r>
            <a:endParaRPr lang="en-US" sz="1600" b="0">
              <a:effectLst/>
              <a:latin typeface="+mn-lt"/>
            </a:endParaRPr>
          </a:p>
        </p:txBody>
      </p:sp>
      <p:grpSp>
        <p:nvGrpSpPr>
          <p:cNvPr id="8" name="Group 7">
            <a:extLst>
              <a:ext uri="{FF2B5EF4-FFF2-40B4-BE49-F238E27FC236}">
                <a16:creationId xmlns:a16="http://schemas.microsoft.com/office/drawing/2014/main" id="{CEED559C-B552-F658-8F1D-A032E966F254}"/>
              </a:ext>
            </a:extLst>
          </p:cNvPr>
          <p:cNvGrpSpPr/>
          <p:nvPr/>
        </p:nvGrpSpPr>
        <p:grpSpPr>
          <a:xfrm>
            <a:off x="1023256" y="3770221"/>
            <a:ext cx="7265979" cy="2414114"/>
            <a:chOff x="1271734" y="3770221"/>
            <a:chExt cx="7265979" cy="2414114"/>
          </a:xfrm>
        </p:grpSpPr>
        <p:pic>
          <p:nvPicPr>
            <p:cNvPr id="5" name="Picture 4">
              <a:extLst>
                <a:ext uri="{FF2B5EF4-FFF2-40B4-BE49-F238E27FC236}">
                  <a16:creationId xmlns:a16="http://schemas.microsoft.com/office/drawing/2014/main" id="{A7A147E8-0708-D098-E2E1-CF31320F093B}"/>
                </a:ext>
              </a:extLst>
            </p:cNvPr>
            <p:cNvPicPr>
              <a:picLocks noChangeAspect="1"/>
            </p:cNvPicPr>
            <p:nvPr/>
          </p:nvPicPr>
          <p:blipFill>
            <a:blip r:embed="rId2"/>
            <a:stretch>
              <a:fillRect/>
            </a:stretch>
          </p:blipFill>
          <p:spPr>
            <a:xfrm>
              <a:off x="1271734" y="3770221"/>
              <a:ext cx="7265979" cy="2073987"/>
            </a:xfrm>
            <a:prstGeom prst="rect">
              <a:avLst/>
            </a:prstGeom>
          </p:spPr>
        </p:pic>
        <p:sp>
          <p:nvSpPr>
            <p:cNvPr id="7" name="TextBox 6">
              <a:extLst>
                <a:ext uri="{FF2B5EF4-FFF2-40B4-BE49-F238E27FC236}">
                  <a16:creationId xmlns:a16="http://schemas.microsoft.com/office/drawing/2014/main" id="{9FFEA251-1810-C021-8FF2-AF0B6573D943}"/>
                </a:ext>
              </a:extLst>
            </p:cNvPr>
            <p:cNvSpPr txBox="1"/>
            <p:nvPr/>
          </p:nvSpPr>
          <p:spPr>
            <a:xfrm>
              <a:off x="2161405" y="5876558"/>
              <a:ext cx="4572000" cy="307777"/>
            </a:xfrm>
            <a:prstGeom prst="rect">
              <a:avLst/>
            </a:prstGeom>
            <a:noFill/>
          </p:spPr>
          <p:txBody>
            <a:bodyPr wrap="square">
              <a:spAutoFit/>
            </a:bodyPr>
            <a:lstStyle/>
            <a:p>
              <a:r>
                <a:rPr lang="en-US" sz="1400">
                  <a:solidFill>
                    <a:schemeClr val="tx1"/>
                  </a:solidFill>
                </a:rPr>
                <a:t>Azure Application Insights Alert Rules</a:t>
              </a:r>
              <a:endParaRPr lang="en-US" sz="1400"/>
            </a:p>
          </p:txBody>
        </p:sp>
      </p:grpSp>
      <p:pic>
        <p:nvPicPr>
          <p:cNvPr id="4" name="Picture 8" descr="Using Azure Application Insights to Provide Business Indicators in Java  Applications | by Thiago Mendes | Analytics Vidhya | Medium">
            <a:extLst>
              <a:ext uri="{FF2B5EF4-FFF2-40B4-BE49-F238E27FC236}">
                <a16:creationId xmlns:a16="http://schemas.microsoft.com/office/drawing/2014/main" id="{1C99500C-D536-A434-ED39-A62FDBBBF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0" y="400719"/>
            <a:ext cx="1489073" cy="70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1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F3AA3-4820-56C9-1226-2A6FDFA17E8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B91C36-BAAD-162B-14AF-43F9CBA15E88}"/>
              </a:ext>
            </a:extLst>
          </p:cNvPr>
          <p:cNvSpPr>
            <a:spLocks noGrp="1"/>
          </p:cNvSpPr>
          <p:nvPr>
            <p:ph type="body" sz="quarter" idx="11"/>
          </p:nvPr>
        </p:nvSpPr>
        <p:spPr>
          <a:xfrm>
            <a:off x="697237" y="435083"/>
            <a:ext cx="6453371" cy="476034"/>
          </a:xfrm>
        </p:spPr>
        <p:txBody>
          <a:bodyPr/>
          <a:lstStyle/>
          <a:p>
            <a:r>
              <a:rPr lang="en-US"/>
              <a:t>Evaluation of Scalability</a:t>
            </a:r>
            <a:endParaRPr lang="en-GB"/>
          </a:p>
        </p:txBody>
      </p:sp>
      <p:sp>
        <p:nvSpPr>
          <p:cNvPr id="8" name="Rectangle 3">
            <a:extLst>
              <a:ext uri="{FF2B5EF4-FFF2-40B4-BE49-F238E27FC236}">
                <a16:creationId xmlns:a16="http://schemas.microsoft.com/office/drawing/2014/main" id="{E93DEB85-3E95-C6BC-2E4E-090D864EDAF9}"/>
              </a:ext>
            </a:extLst>
          </p:cNvPr>
          <p:cNvSpPr>
            <a:spLocks noChangeArrowheads="1"/>
          </p:cNvSpPr>
          <p:nvPr/>
        </p:nvSpPr>
        <p:spPr bwMode="auto">
          <a:xfrm>
            <a:off x="697237" y="1112659"/>
            <a:ext cx="807057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1600"/>
              <a:t>This solution achieves high scalability by using Azure’s built-in </a:t>
            </a:r>
            <a:r>
              <a:rPr lang="en-US" sz="1600" b="1"/>
              <a:t>auto-scaling</a:t>
            </a:r>
            <a:r>
              <a:rPr lang="en-US" sz="1600"/>
              <a:t>, </a:t>
            </a:r>
            <a:r>
              <a:rPr lang="en-US" sz="1600" b="1"/>
              <a:t>load balancing</a:t>
            </a:r>
            <a:r>
              <a:rPr lang="en-US" sz="1600"/>
              <a:t>, and </a:t>
            </a:r>
            <a:r>
              <a:rPr lang="en-US" sz="1600" b="1"/>
              <a:t>cloud-native orchestration</a:t>
            </a:r>
            <a:r>
              <a:rPr lang="en-US" sz="1600"/>
              <a:t> capabilities as </a:t>
            </a:r>
            <a:r>
              <a:rPr lang="en-US" sz="1600" b="1"/>
              <a:t>demand grows and traffic increases</a:t>
            </a:r>
            <a:r>
              <a:rPr lang="en-US" sz="1600"/>
              <a:t>:</a:t>
            </a:r>
          </a:p>
          <a:p>
            <a:pPr algn="just">
              <a:buNone/>
            </a:pPr>
            <a:endParaRPr lang="en-US" sz="700"/>
          </a:p>
          <a:p>
            <a:pPr marL="285750" indent="-285750" algn="just">
              <a:buFont typeface="Arial" panose="020B0604020202020204" pitchFamily="34" charset="0"/>
              <a:buChar char="•"/>
            </a:pPr>
            <a:r>
              <a:rPr lang="en-US" sz="1600" b="1"/>
              <a:t>Azure App Service</a:t>
            </a:r>
            <a:r>
              <a:rPr lang="en-US" sz="1600"/>
              <a:t> </a:t>
            </a:r>
            <a:r>
              <a:rPr lang="en-US" sz="1600" u="sng"/>
              <a:t>automatically scales out/in </a:t>
            </a:r>
            <a:r>
              <a:rPr lang="en-US" sz="1600"/>
              <a:t>based on demand, handling traffic spikes without service disruption.</a:t>
            </a:r>
          </a:p>
          <a:p>
            <a:pPr marL="285750" indent="-285750" algn="just">
              <a:buFont typeface="Arial" panose="020B0604020202020204" pitchFamily="34" charset="0"/>
              <a:buChar char="•"/>
            </a:pPr>
            <a:r>
              <a:rPr lang="en-US" sz="1600" b="1"/>
              <a:t>Azure SQL Database</a:t>
            </a:r>
            <a:r>
              <a:rPr lang="en-US" sz="1600"/>
              <a:t> supports </a:t>
            </a:r>
            <a:r>
              <a:rPr lang="en-US" sz="1600" u="sng"/>
              <a:t>scaling</a:t>
            </a:r>
            <a:r>
              <a:rPr lang="en-US" sz="1600"/>
              <a:t> through hyperscale storage, read replicas, and high-concurrency processing.</a:t>
            </a:r>
          </a:p>
          <a:p>
            <a:pPr marL="285750" indent="-285750" algn="just">
              <a:buFont typeface="Arial" panose="020B0604020202020204" pitchFamily="34" charset="0"/>
              <a:buChar char="•"/>
            </a:pPr>
            <a:r>
              <a:rPr lang="en-US" sz="1600" b="1"/>
              <a:t>Azure Blob Storage</a:t>
            </a:r>
            <a:r>
              <a:rPr lang="en-US" sz="1600"/>
              <a:t> handles large volumes of image data with seamless scaling for varied access patterns.</a:t>
            </a:r>
          </a:p>
          <a:p>
            <a:pPr marL="285750" indent="-285750" algn="just">
              <a:buFont typeface="Arial" panose="020B0604020202020204" pitchFamily="34" charset="0"/>
              <a:buChar char="•"/>
            </a:pPr>
            <a:r>
              <a:rPr lang="en-US" sz="1600" b="1"/>
              <a:t>Azure Redis Cache</a:t>
            </a:r>
            <a:r>
              <a:rPr lang="en-US" sz="1600"/>
              <a:t> </a:t>
            </a:r>
            <a:r>
              <a:rPr lang="en-US" sz="1600" u="sng"/>
              <a:t>reduces database load</a:t>
            </a:r>
            <a:r>
              <a:rPr lang="en-US" sz="1600"/>
              <a:t> by caching frequently accessed content like the gallery view.</a:t>
            </a:r>
          </a:p>
          <a:p>
            <a:pPr marL="285750" indent="-285750" algn="just">
              <a:buFont typeface="Arial" panose="020B0604020202020204" pitchFamily="34" charset="0"/>
              <a:buChar char="•"/>
            </a:pPr>
            <a:r>
              <a:rPr kumimoji="0" lang="en-US" altLang="en-US" sz="1600" b="1" i="0" u="none" strike="noStrike" cap="none" normalizeH="0" baseline="0">
                <a:ln>
                  <a:noFill/>
                </a:ln>
                <a:solidFill>
                  <a:schemeClr val="tx1"/>
                </a:solidFill>
                <a:effectLst/>
                <a:latin typeface="Arial" panose="020B0604020202020204" pitchFamily="34" charset="0"/>
              </a:rPr>
              <a:t>GitHub Actions CI/CD </a:t>
            </a:r>
            <a:r>
              <a:rPr kumimoji="0" lang="en-US" altLang="en-US" sz="1600" b="0" i="0" u="none" strike="noStrike" cap="none" normalizeH="0" baseline="0">
                <a:ln>
                  <a:noFill/>
                </a:ln>
                <a:solidFill>
                  <a:schemeClr val="tx1"/>
                </a:solidFill>
                <a:effectLst/>
                <a:latin typeface="Arial" panose="020B0604020202020204" pitchFamily="34" charset="0"/>
              </a:rPr>
              <a:t>ensures </a:t>
            </a:r>
            <a:r>
              <a:rPr kumimoji="0" lang="en-US" altLang="en-US" sz="1600" i="0" u="sng" strike="noStrike" cap="none" normalizeH="0" baseline="0">
                <a:ln>
                  <a:noFill/>
                </a:ln>
                <a:solidFill>
                  <a:schemeClr val="tx1"/>
                </a:solidFill>
                <a:effectLst/>
                <a:latin typeface="Arial" panose="020B0604020202020204" pitchFamily="34" charset="0"/>
              </a:rPr>
              <a:t>fast, repeatable deployments</a:t>
            </a:r>
            <a:endParaRPr lang="en-US" sz="1600" u="sng"/>
          </a:p>
          <a:p>
            <a:pPr marL="285750" indent="-285750" algn="just">
              <a:buFont typeface="Arial" panose="020B0604020202020204" pitchFamily="34" charset="0"/>
              <a:buChar char="•"/>
            </a:pPr>
            <a:r>
              <a:rPr lang="en-US" sz="1600" b="1"/>
              <a:t>Azure Application Insights</a:t>
            </a:r>
            <a:r>
              <a:rPr lang="en-US" sz="1600"/>
              <a:t> enables real-time performance </a:t>
            </a:r>
            <a:r>
              <a:rPr lang="en-US" sz="1600" u="sng"/>
              <a:t>monitoring and fixing issues </a:t>
            </a:r>
            <a:r>
              <a:rPr lang="en-US" sz="1600"/>
              <a:t>diagnostics to detect and address issues quickly.</a:t>
            </a:r>
          </a:p>
          <a:p>
            <a:pPr algn="just"/>
            <a:endParaRPr lang="en-US" sz="700"/>
          </a:p>
          <a:p>
            <a:pPr algn="just"/>
            <a:r>
              <a:rPr lang="en-US" sz="1600"/>
              <a:t>Together, these services ensure the application scales efficiently in </a:t>
            </a:r>
            <a:r>
              <a:rPr lang="en-US" sz="1600" b="1"/>
              <a:t>computing and storage</a:t>
            </a:r>
            <a:r>
              <a:rPr lang="en-US" sz="1600"/>
              <a:t> while maintaining high </a:t>
            </a:r>
            <a:r>
              <a:rPr lang="en-US" sz="1600" b="1"/>
              <a:t>scalability,</a:t>
            </a:r>
            <a:r>
              <a:rPr lang="en-US" sz="1600"/>
              <a:t> </a:t>
            </a:r>
            <a:r>
              <a:rPr lang="en-US" sz="1600" b="1"/>
              <a:t>availability</a:t>
            </a:r>
            <a:r>
              <a:rPr lang="en-US" sz="1600"/>
              <a:t>, </a:t>
            </a:r>
            <a:r>
              <a:rPr lang="en-US" sz="1600" b="1"/>
              <a:t>performance</a:t>
            </a:r>
            <a:r>
              <a:rPr lang="en-US" sz="1600"/>
              <a:t>, and </a:t>
            </a:r>
            <a:r>
              <a:rPr lang="en-US" sz="1600" b="1"/>
              <a:t>user experience</a:t>
            </a:r>
            <a:r>
              <a:rPr lang="en-US" sz="1600"/>
              <a:t> under variable load.</a:t>
            </a:r>
          </a:p>
        </p:txBody>
      </p:sp>
    </p:spTree>
    <p:extLst>
      <p:ext uri="{BB962C8B-B14F-4D97-AF65-F5344CB8AC3E}">
        <p14:creationId xmlns:p14="http://schemas.microsoft.com/office/powerpoint/2010/main" val="190418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50A6-F43F-6808-9CB9-2913D84FF7B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5D60A8B-77D3-4603-304A-00F0DD9AA5D0}"/>
              </a:ext>
            </a:extLst>
          </p:cNvPr>
          <p:cNvSpPr>
            <a:spLocks noGrp="1"/>
          </p:cNvSpPr>
          <p:nvPr>
            <p:ph type="body" sz="quarter" idx="13"/>
          </p:nvPr>
        </p:nvSpPr>
        <p:spPr>
          <a:xfrm>
            <a:off x="701457" y="1319700"/>
            <a:ext cx="7741085" cy="4218599"/>
          </a:xfrm>
        </p:spPr>
        <p:txBody>
          <a:bodyPr/>
          <a:lstStyle/>
          <a:p>
            <a:pPr algn="just">
              <a:buNone/>
            </a:pPr>
            <a:r>
              <a:rPr lang="en-US">
                <a:latin typeface="+mn-lt"/>
              </a:rPr>
              <a:t>While the solution is scalable, there are several limitations to consider:</a:t>
            </a:r>
          </a:p>
          <a:p>
            <a:pPr algn="just">
              <a:buNone/>
            </a:pPr>
            <a:endParaRPr lang="en-US" sz="1050">
              <a:latin typeface="+mn-lt"/>
            </a:endParaRPr>
          </a:p>
          <a:p>
            <a:pPr algn="just">
              <a:buFont typeface="+mj-lt"/>
              <a:buAutoNum type="arabicPeriod"/>
            </a:pPr>
            <a:r>
              <a:rPr lang="en-US" b="1">
                <a:latin typeface="+mn-lt"/>
              </a:rPr>
              <a:t>Cost with Scale</a:t>
            </a:r>
            <a:r>
              <a:rPr lang="en-US">
                <a:latin typeface="+mn-lt"/>
              </a:rPr>
              <a:t>: As the application grows, costs for services like </a:t>
            </a:r>
            <a:r>
              <a:rPr lang="en-US" b="1">
                <a:latin typeface="+mn-lt"/>
              </a:rPr>
              <a:t>Azure Blob Storage</a:t>
            </a:r>
            <a:r>
              <a:rPr lang="en-US">
                <a:latin typeface="+mn-lt"/>
              </a:rPr>
              <a:t>, </a:t>
            </a:r>
            <a:r>
              <a:rPr lang="en-US" b="1">
                <a:latin typeface="+mn-lt"/>
              </a:rPr>
              <a:t>SQL Database</a:t>
            </a:r>
            <a:r>
              <a:rPr lang="en-US">
                <a:latin typeface="+mn-lt"/>
              </a:rPr>
              <a:t>, and </a:t>
            </a:r>
            <a:r>
              <a:rPr lang="en-US" b="1">
                <a:latin typeface="+mn-lt"/>
              </a:rPr>
              <a:t>App Service</a:t>
            </a:r>
            <a:r>
              <a:rPr lang="en-US">
                <a:latin typeface="+mn-lt"/>
              </a:rPr>
              <a:t> increase, especially with </a:t>
            </a:r>
            <a:r>
              <a:rPr lang="en-US" b="1">
                <a:latin typeface="+mn-lt"/>
              </a:rPr>
              <a:t>auto-scaling</a:t>
            </a:r>
            <a:r>
              <a:rPr lang="en-US">
                <a:latin typeface="+mn-lt"/>
              </a:rPr>
              <a:t> and high storage demands. The </a:t>
            </a:r>
            <a:r>
              <a:rPr lang="en-US" b="1">
                <a:latin typeface="+mn-lt"/>
              </a:rPr>
              <a:t>premium tiers</a:t>
            </a:r>
            <a:r>
              <a:rPr lang="en-US">
                <a:latin typeface="+mn-lt"/>
              </a:rPr>
              <a:t> required for higher performance also add to the costs.</a:t>
            </a:r>
          </a:p>
          <a:p>
            <a:pPr algn="just">
              <a:buFont typeface="+mj-lt"/>
              <a:buAutoNum type="arabicPeriod"/>
            </a:pPr>
            <a:r>
              <a:rPr lang="en-US" b="1">
                <a:latin typeface="+mn-lt"/>
              </a:rPr>
              <a:t>Free-tier Limitations</a:t>
            </a:r>
            <a:r>
              <a:rPr lang="en-US">
                <a:latin typeface="+mn-lt"/>
              </a:rPr>
              <a:t>: Free-tier resources have usage limits, and as the app scales, upgrading to paid services may be necessary, leading to higher operational costs.</a:t>
            </a:r>
          </a:p>
          <a:p>
            <a:pPr algn="just">
              <a:buFont typeface="+mj-lt"/>
              <a:buAutoNum type="arabicPeriod"/>
            </a:pPr>
            <a:r>
              <a:rPr lang="en-US" b="1">
                <a:latin typeface="+mn-lt"/>
              </a:rPr>
              <a:t>Scaling Complexity</a:t>
            </a:r>
            <a:r>
              <a:rPr lang="en-US">
                <a:latin typeface="+mn-lt"/>
              </a:rPr>
              <a:t>: While </a:t>
            </a:r>
            <a:r>
              <a:rPr lang="en-US" b="1">
                <a:latin typeface="+mn-lt"/>
              </a:rPr>
              <a:t>auto-scaling</a:t>
            </a:r>
            <a:r>
              <a:rPr lang="en-US">
                <a:latin typeface="+mn-lt"/>
              </a:rPr>
              <a:t> offers flexibility, fine-tuning scaling policies for optimal resource allocation can become complex and may lead to inefficiencies if not managed carefully.</a:t>
            </a:r>
          </a:p>
          <a:p>
            <a:pPr algn="just">
              <a:buFont typeface="+mj-lt"/>
              <a:buAutoNum type="arabicPeriod"/>
            </a:pPr>
            <a:r>
              <a:rPr lang="en-US" b="1">
                <a:latin typeface="+mn-lt"/>
              </a:rPr>
              <a:t>Data Transfer Costs</a:t>
            </a:r>
            <a:r>
              <a:rPr lang="en-US">
                <a:latin typeface="+mn-lt"/>
              </a:rPr>
              <a:t>: Increased </a:t>
            </a:r>
            <a:r>
              <a:rPr lang="en-US" b="1">
                <a:latin typeface="+mn-lt"/>
              </a:rPr>
              <a:t>data transfer</a:t>
            </a:r>
            <a:r>
              <a:rPr lang="en-US">
                <a:latin typeface="+mn-lt"/>
              </a:rPr>
              <a:t> between Azure resources, especially across regions, may lead to higher </a:t>
            </a:r>
            <a:r>
              <a:rPr lang="en-US" b="1">
                <a:latin typeface="+mn-lt"/>
              </a:rPr>
              <a:t>costs</a:t>
            </a:r>
            <a:r>
              <a:rPr lang="en-US">
                <a:latin typeface="+mn-lt"/>
              </a:rPr>
              <a:t>.</a:t>
            </a:r>
          </a:p>
          <a:p>
            <a:pPr algn="just">
              <a:buFont typeface="+mj-lt"/>
              <a:buAutoNum type="arabicPeriod"/>
            </a:pPr>
            <a:r>
              <a:rPr lang="en-US" b="1">
                <a:latin typeface="+mn-lt"/>
              </a:rPr>
              <a:t>Service Dependencies and Downtime</a:t>
            </a:r>
            <a:r>
              <a:rPr lang="en-US">
                <a:latin typeface="+mn-lt"/>
              </a:rPr>
              <a:t>: Interdependencies between services can result in cascading issues, making </a:t>
            </a:r>
            <a:r>
              <a:rPr lang="en-US" b="1">
                <a:latin typeface="+mn-lt"/>
              </a:rPr>
              <a:t>failover management</a:t>
            </a:r>
            <a:r>
              <a:rPr lang="en-US">
                <a:latin typeface="+mn-lt"/>
              </a:rPr>
              <a:t> and </a:t>
            </a:r>
            <a:r>
              <a:rPr lang="en-US" b="1">
                <a:latin typeface="+mn-lt"/>
              </a:rPr>
              <a:t>redundant configurations</a:t>
            </a:r>
            <a:r>
              <a:rPr lang="en-US">
                <a:latin typeface="+mn-lt"/>
              </a:rPr>
              <a:t> important but complex.</a:t>
            </a:r>
          </a:p>
        </p:txBody>
      </p:sp>
      <p:sp>
        <p:nvSpPr>
          <p:cNvPr id="3" name="Text Placeholder 2">
            <a:extLst>
              <a:ext uri="{FF2B5EF4-FFF2-40B4-BE49-F238E27FC236}">
                <a16:creationId xmlns:a16="http://schemas.microsoft.com/office/drawing/2014/main" id="{3ACB0B69-EFD6-BE68-E676-143DCE5EA0EF}"/>
              </a:ext>
            </a:extLst>
          </p:cNvPr>
          <p:cNvSpPr>
            <a:spLocks noGrp="1"/>
          </p:cNvSpPr>
          <p:nvPr>
            <p:ph type="body" sz="quarter" idx="11"/>
          </p:nvPr>
        </p:nvSpPr>
        <p:spPr>
          <a:xfrm>
            <a:off x="697237" y="573709"/>
            <a:ext cx="7128503" cy="476034"/>
          </a:xfrm>
        </p:spPr>
        <p:txBody>
          <a:bodyPr/>
          <a:lstStyle/>
          <a:p>
            <a:r>
              <a:rPr lang="en-US"/>
              <a:t>Limitations</a:t>
            </a:r>
            <a:endParaRPr lang="en-GB"/>
          </a:p>
        </p:txBody>
      </p:sp>
    </p:spTree>
    <p:extLst>
      <p:ext uri="{BB962C8B-B14F-4D97-AF65-F5344CB8AC3E}">
        <p14:creationId xmlns:p14="http://schemas.microsoft.com/office/powerpoint/2010/main" val="284815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3D4AC-A175-5AB0-AC0E-B1CEEFA061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1608D72-0D45-6041-341D-0882E3FF4F23}"/>
              </a:ext>
            </a:extLst>
          </p:cNvPr>
          <p:cNvSpPr>
            <a:spLocks noGrp="1"/>
          </p:cNvSpPr>
          <p:nvPr>
            <p:ph type="body" sz="quarter" idx="13"/>
          </p:nvPr>
        </p:nvSpPr>
        <p:spPr>
          <a:xfrm>
            <a:off x="701457" y="1319700"/>
            <a:ext cx="7741085" cy="4218599"/>
          </a:xfrm>
        </p:spPr>
        <p:txBody>
          <a:bodyPr/>
          <a:lstStyle/>
          <a:p>
            <a:pPr marL="0" indent="0" algn="just" rtl="0">
              <a:buNone/>
            </a:pPr>
            <a:r>
              <a:rPr lang="en-US" b="1" spc="-50">
                <a:solidFill>
                  <a:srgbClr val="BAA360"/>
                </a:solidFill>
                <a:latin typeface="+mn-lt"/>
              </a:rPr>
              <a:t>Future Enhancements </a:t>
            </a:r>
            <a:r>
              <a:rPr lang="en-US">
                <a:latin typeface="+mn-lt"/>
              </a:rPr>
              <a:t>🔧</a:t>
            </a:r>
          </a:p>
          <a:p>
            <a:pPr marL="0" indent="0" algn="just" rtl="0">
              <a:buNone/>
            </a:pPr>
            <a:endParaRPr lang="en-US" sz="1100">
              <a:latin typeface="+mn-lt"/>
            </a:endParaRPr>
          </a:p>
          <a:p>
            <a:pPr marL="342900" indent="-342900" algn="just">
              <a:buFont typeface="+mj-lt"/>
              <a:buAutoNum type="arabicPeriod"/>
            </a:pPr>
            <a:r>
              <a:rPr lang="en-US" b="1">
                <a:latin typeface="+mn-lt"/>
              </a:rPr>
              <a:t>Cost optimisation</a:t>
            </a:r>
            <a:r>
              <a:rPr lang="en-US">
                <a:latin typeface="+mn-lt"/>
              </a:rPr>
              <a:t> through refined scaling policies and tier adjustments,</a:t>
            </a:r>
            <a:endParaRPr lang="en-US" b="1">
              <a:latin typeface="+mn-lt"/>
            </a:endParaRPr>
          </a:p>
          <a:p>
            <a:pPr marL="342900" indent="-342900" algn="just">
              <a:buFont typeface="+mj-lt"/>
              <a:buAutoNum type="arabicPeriod"/>
            </a:pPr>
            <a:r>
              <a:rPr lang="en-US" b="1">
                <a:latin typeface="+mn-lt"/>
              </a:rPr>
              <a:t>Performance tuning</a:t>
            </a:r>
            <a:r>
              <a:rPr lang="en-US">
                <a:latin typeface="+mn-lt"/>
              </a:rPr>
              <a:t> of queries and storage access, using caching or CDN for faster media file retrieval.</a:t>
            </a:r>
          </a:p>
          <a:p>
            <a:pPr marL="342900" indent="-342900" algn="just">
              <a:buFont typeface="+mj-lt"/>
              <a:buAutoNum type="arabicPeriod"/>
            </a:pPr>
            <a:r>
              <a:rPr lang="en-US" b="1">
                <a:latin typeface="+mn-lt"/>
              </a:rPr>
              <a:t>Predictive Scaling with Machine Learning</a:t>
            </a:r>
            <a:r>
              <a:rPr lang="en-US">
                <a:latin typeface="+mn-lt"/>
              </a:rPr>
              <a:t>: Implement machine learning models to predict traffic and automatically adjust scaling policies, enabling proactive resource management and better performance.</a:t>
            </a:r>
          </a:p>
          <a:p>
            <a:pPr marL="342900" indent="-342900" algn="just">
              <a:buFont typeface="+mj-lt"/>
              <a:buAutoNum type="arabicPeriod"/>
            </a:pPr>
            <a:r>
              <a:rPr lang="en-US" b="1">
                <a:latin typeface="+mn-lt"/>
              </a:rPr>
              <a:t>Automated Fault Detection</a:t>
            </a:r>
            <a:r>
              <a:rPr lang="en-US">
                <a:latin typeface="+mn-lt"/>
              </a:rPr>
              <a:t>: Integrate AI-powered tools to automatically detect performance anomalies and adjust scaling policies, improving availability and resilience.</a:t>
            </a:r>
            <a:endParaRPr lang="en-US" i="0" u="none" strike="noStrike">
              <a:solidFill>
                <a:srgbClr val="000000"/>
              </a:solidFill>
              <a:effectLst/>
              <a:latin typeface="+mn-lt"/>
            </a:endParaRPr>
          </a:p>
        </p:txBody>
      </p:sp>
      <p:sp>
        <p:nvSpPr>
          <p:cNvPr id="3" name="Text Placeholder 2">
            <a:extLst>
              <a:ext uri="{FF2B5EF4-FFF2-40B4-BE49-F238E27FC236}">
                <a16:creationId xmlns:a16="http://schemas.microsoft.com/office/drawing/2014/main" id="{9B3BCBEB-1736-D652-DE9A-BE6DC44A8404}"/>
              </a:ext>
            </a:extLst>
          </p:cNvPr>
          <p:cNvSpPr>
            <a:spLocks noGrp="1"/>
          </p:cNvSpPr>
          <p:nvPr>
            <p:ph type="body" sz="quarter" idx="11"/>
          </p:nvPr>
        </p:nvSpPr>
        <p:spPr>
          <a:xfrm>
            <a:off x="697237" y="573709"/>
            <a:ext cx="7128503" cy="476034"/>
          </a:xfrm>
        </p:spPr>
        <p:txBody>
          <a:bodyPr/>
          <a:lstStyle/>
          <a:p>
            <a:r>
              <a:rPr lang="en-US"/>
              <a:t>Future Research</a:t>
            </a:r>
            <a:endParaRPr lang="en-GB"/>
          </a:p>
        </p:txBody>
      </p:sp>
    </p:spTree>
    <p:extLst>
      <p:ext uri="{BB962C8B-B14F-4D97-AF65-F5344CB8AC3E}">
        <p14:creationId xmlns:p14="http://schemas.microsoft.com/office/powerpoint/2010/main" val="406890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B4264-7119-8DF4-D793-DB2FECFC9D8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2FE18E5-FCF7-6335-4904-A265497221AE}"/>
              </a:ext>
            </a:extLst>
          </p:cNvPr>
          <p:cNvSpPr>
            <a:spLocks noGrp="1"/>
          </p:cNvSpPr>
          <p:nvPr>
            <p:ph type="body" sz="quarter" idx="13"/>
          </p:nvPr>
        </p:nvSpPr>
        <p:spPr>
          <a:xfrm>
            <a:off x="746195" y="1536106"/>
            <a:ext cx="7651609" cy="4347204"/>
          </a:xfrm>
        </p:spPr>
        <p:txBody>
          <a:bodyPr/>
          <a:lstStyle/>
          <a:p>
            <a:pPr algn="just">
              <a:buFont typeface="Arial" panose="020B0604020202020204" pitchFamily="34" charset="0"/>
              <a:buChar char="•"/>
            </a:pPr>
            <a:r>
              <a:rPr lang="en-US" sz="1800">
                <a:solidFill>
                  <a:schemeClr val="tx1"/>
                </a:solidFill>
                <a:latin typeface="+mn-lt"/>
              </a:rPr>
              <a:t>The solution successfully demonstrates a </a:t>
            </a:r>
            <a:r>
              <a:rPr lang="en-US" sz="1800" b="1">
                <a:solidFill>
                  <a:schemeClr val="tx1"/>
                </a:solidFill>
                <a:latin typeface="+mn-lt"/>
              </a:rPr>
              <a:t>scalable and resilient architecture</a:t>
            </a:r>
            <a:r>
              <a:rPr lang="en-US" sz="1800">
                <a:solidFill>
                  <a:schemeClr val="tx1"/>
                </a:solidFill>
                <a:latin typeface="+mn-lt"/>
              </a:rPr>
              <a:t> by integrating key Azure services, including Azure App Service, Azure Blob Storage &amp; Application Insights &amp; Azure Redis Cache, and Azure SQL Database.</a:t>
            </a:r>
          </a:p>
          <a:p>
            <a:pPr algn="just">
              <a:buFont typeface="Arial" panose="020B0604020202020204" pitchFamily="34" charset="0"/>
              <a:buChar char="•"/>
            </a:pPr>
            <a:r>
              <a:rPr lang="en-US" sz="1800">
                <a:solidFill>
                  <a:schemeClr val="tx1"/>
                </a:solidFill>
                <a:latin typeface="+mn-lt"/>
              </a:rPr>
              <a:t>Together, these cloud-native components ensure </a:t>
            </a:r>
            <a:r>
              <a:rPr lang="en-US" sz="1800" b="1">
                <a:solidFill>
                  <a:schemeClr val="tx1"/>
                </a:solidFill>
                <a:latin typeface="+mn-lt"/>
              </a:rPr>
              <a:t>scalable</a:t>
            </a:r>
            <a:r>
              <a:rPr lang="en-US" sz="1800">
                <a:solidFill>
                  <a:schemeClr val="tx1"/>
                </a:solidFill>
                <a:latin typeface="+mn-lt"/>
              </a:rPr>
              <a:t>,  </a:t>
            </a:r>
            <a:r>
              <a:rPr lang="en-US" sz="1800" b="1">
                <a:solidFill>
                  <a:schemeClr val="tx1"/>
                </a:solidFill>
                <a:latin typeface="+mn-lt"/>
              </a:rPr>
              <a:t>high availability</a:t>
            </a:r>
            <a:r>
              <a:rPr lang="en-US" sz="1800">
                <a:solidFill>
                  <a:schemeClr val="tx1"/>
                </a:solidFill>
                <a:latin typeface="+mn-lt"/>
              </a:rPr>
              <a:t>, </a:t>
            </a:r>
            <a:r>
              <a:rPr lang="en-US" sz="1800" b="1">
                <a:solidFill>
                  <a:schemeClr val="tx1"/>
                </a:solidFill>
                <a:latin typeface="+mn-lt"/>
              </a:rPr>
              <a:t>performance</a:t>
            </a:r>
            <a:r>
              <a:rPr lang="en-US" sz="1800">
                <a:solidFill>
                  <a:schemeClr val="tx1"/>
                </a:solidFill>
                <a:latin typeface="+mn-lt"/>
              </a:rPr>
              <a:t>, and </a:t>
            </a:r>
            <a:r>
              <a:rPr lang="en-US" sz="1800" b="1">
                <a:solidFill>
                  <a:schemeClr val="tx1"/>
                </a:solidFill>
                <a:latin typeface="+mn-lt"/>
              </a:rPr>
              <a:t>adaptability</a:t>
            </a:r>
            <a:r>
              <a:rPr lang="en-US" sz="1800">
                <a:solidFill>
                  <a:schemeClr val="tx1"/>
                </a:solidFill>
                <a:latin typeface="+mn-lt"/>
              </a:rPr>
              <a:t> under changing workloads, making the application ready for large-scale real-world deployment.</a:t>
            </a:r>
          </a:p>
          <a:p>
            <a:pPr algn="just">
              <a:buFont typeface="Arial" panose="020B0604020202020204" pitchFamily="34" charset="0"/>
              <a:buChar char="•"/>
            </a:pPr>
            <a:endParaRPr lang="en-US" sz="1800">
              <a:solidFill>
                <a:schemeClr val="tx1"/>
              </a:solidFill>
              <a:latin typeface="+mn-lt"/>
            </a:endParaRPr>
          </a:p>
          <a:p>
            <a:pPr algn="just">
              <a:buFont typeface="Arial" panose="020B0604020202020204" pitchFamily="34" charset="0"/>
              <a:buChar char="•"/>
            </a:pPr>
            <a:r>
              <a:rPr lang="en-US" sz="1800">
                <a:solidFill>
                  <a:schemeClr val="tx1"/>
                </a:solidFill>
                <a:effectLst/>
                <a:latin typeface="+mn-lt"/>
                <a:ea typeface="Calibri" panose="020F0502020204030204" pitchFamily="34" charset="0"/>
                <a:cs typeface="Arial" panose="020B0604020202020204" pitchFamily="34" charset="0"/>
              </a:rPr>
              <a:t>cloud-native, automated, and ready for real-world traffic.</a:t>
            </a:r>
            <a:endParaRPr lang="en-US" sz="1800">
              <a:solidFill>
                <a:schemeClr val="tx1"/>
              </a:solidFill>
              <a:latin typeface="+mn-lt"/>
            </a:endParaRPr>
          </a:p>
        </p:txBody>
      </p:sp>
      <p:sp>
        <p:nvSpPr>
          <p:cNvPr id="3" name="Text Placeholder 2">
            <a:extLst>
              <a:ext uri="{FF2B5EF4-FFF2-40B4-BE49-F238E27FC236}">
                <a16:creationId xmlns:a16="http://schemas.microsoft.com/office/drawing/2014/main" id="{B86E0274-E921-7CAF-AF13-E90E21B753B5}"/>
              </a:ext>
            </a:extLst>
          </p:cNvPr>
          <p:cNvSpPr>
            <a:spLocks noGrp="1"/>
          </p:cNvSpPr>
          <p:nvPr>
            <p:ph type="body" sz="quarter" idx="11"/>
          </p:nvPr>
        </p:nvSpPr>
        <p:spPr/>
        <p:txBody>
          <a:bodyPr/>
          <a:lstStyle/>
          <a:p>
            <a:r>
              <a:rPr lang="en-US" sz="3200" b="1"/>
              <a:t>✅ </a:t>
            </a:r>
            <a:r>
              <a:rPr lang="en-US"/>
              <a:t>Conclusion</a:t>
            </a:r>
            <a:endParaRPr lang="en-GB"/>
          </a:p>
        </p:txBody>
      </p:sp>
    </p:spTree>
    <p:extLst>
      <p:ext uri="{BB962C8B-B14F-4D97-AF65-F5344CB8AC3E}">
        <p14:creationId xmlns:p14="http://schemas.microsoft.com/office/powerpoint/2010/main" val="249748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00906-EAA3-2A49-7E18-D544D20BDAA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1E60BEB-97DF-A0ED-3942-6EF3543E86CD}"/>
              </a:ext>
            </a:extLst>
          </p:cNvPr>
          <p:cNvSpPr>
            <a:spLocks noGrp="1"/>
          </p:cNvSpPr>
          <p:nvPr>
            <p:ph type="body" sz="quarter" idx="13"/>
          </p:nvPr>
        </p:nvSpPr>
        <p:spPr>
          <a:xfrm>
            <a:off x="821830" y="1477895"/>
            <a:ext cx="7500339" cy="3902210"/>
          </a:xfrm>
        </p:spPr>
        <p:txBody>
          <a:bodyPr/>
          <a:lstStyle/>
          <a:p>
            <a:pPr algn="just">
              <a:buNone/>
            </a:pPr>
            <a:r>
              <a:rPr lang="en-US">
                <a:solidFill>
                  <a:schemeClr val="tx1"/>
                </a:solidFill>
                <a:latin typeface="+mn-lt"/>
              </a:rPr>
              <a:t>To overcome scalability challenges, cloud-native apps must adopt strategies like </a:t>
            </a:r>
            <a:r>
              <a:rPr lang="en-US" b="1">
                <a:solidFill>
                  <a:schemeClr val="tx1"/>
                </a:solidFill>
                <a:latin typeface="+mn-lt"/>
              </a:rPr>
              <a:t>efficient resource usage</a:t>
            </a:r>
            <a:r>
              <a:rPr lang="en-US">
                <a:solidFill>
                  <a:schemeClr val="tx1"/>
                </a:solidFill>
                <a:latin typeface="+mn-lt"/>
              </a:rPr>
              <a:t>, </a:t>
            </a:r>
            <a:r>
              <a:rPr lang="en-US" b="1">
                <a:solidFill>
                  <a:schemeClr val="tx1"/>
                </a:solidFill>
                <a:latin typeface="+mn-lt"/>
              </a:rPr>
              <a:t>auto-scaling infrastructure</a:t>
            </a:r>
            <a:r>
              <a:rPr lang="en-US">
                <a:solidFill>
                  <a:schemeClr val="tx1"/>
                </a:solidFill>
                <a:latin typeface="+mn-lt"/>
              </a:rPr>
              <a:t>, and </a:t>
            </a:r>
            <a:r>
              <a:rPr lang="en-US" b="1">
                <a:solidFill>
                  <a:schemeClr val="tx1"/>
                </a:solidFill>
                <a:latin typeface="+mn-lt"/>
              </a:rPr>
              <a:t>component-level fault tolerance</a:t>
            </a:r>
            <a:r>
              <a:rPr lang="en-US">
                <a:solidFill>
                  <a:schemeClr val="tx1"/>
                </a:solidFill>
                <a:latin typeface="+mn-lt"/>
              </a:rPr>
              <a:t>. These practices ensure consistent performance even during traffic spikes or user surges.</a:t>
            </a:r>
          </a:p>
          <a:p>
            <a:pPr algn="just">
              <a:buNone/>
            </a:pPr>
            <a:endParaRPr lang="en-US">
              <a:solidFill>
                <a:schemeClr val="tx1"/>
              </a:solidFill>
              <a:latin typeface="+mn-lt"/>
            </a:endParaRPr>
          </a:p>
          <a:p>
            <a:pPr algn="just">
              <a:buNone/>
            </a:pPr>
            <a:r>
              <a:rPr lang="en-US" b="1">
                <a:solidFill>
                  <a:schemeClr val="tx1"/>
                </a:solidFill>
                <a:latin typeface="+mn-lt"/>
              </a:rPr>
              <a:t>Scalability Focus Areas:</a:t>
            </a:r>
            <a:endParaRPr lang="en-US">
              <a:solidFill>
                <a:schemeClr val="tx1"/>
              </a:solidFill>
              <a:latin typeface="+mn-lt"/>
            </a:endParaRPr>
          </a:p>
          <a:p>
            <a:pPr algn="just">
              <a:buFont typeface="Arial" panose="020B0604020202020204" pitchFamily="34" charset="0"/>
              <a:buChar char="•"/>
            </a:pPr>
            <a:r>
              <a:rPr lang="en-US">
                <a:solidFill>
                  <a:schemeClr val="tx1"/>
                </a:solidFill>
                <a:latin typeface="+mn-lt"/>
              </a:rPr>
              <a:t>Scaling the </a:t>
            </a:r>
            <a:r>
              <a:rPr lang="en-US" b="1">
                <a:solidFill>
                  <a:schemeClr val="tx1"/>
                </a:solidFill>
                <a:latin typeface="+mn-lt"/>
              </a:rPr>
              <a:t>Azure SQL Database</a:t>
            </a:r>
            <a:r>
              <a:rPr lang="en-US">
                <a:solidFill>
                  <a:schemeClr val="tx1"/>
                </a:solidFill>
                <a:latin typeface="+mn-lt"/>
              </a:rPr>
              <a:t> to handle increasing reads/writes from ratings and comments</a:t>
            </a:r>
          </a:p>
          <a:p>
            <a:pPr algn="just">
              <a:buFont typeface="Arial" panose="020B0604020202020204" pitchFamily="34" charset="0"/>
              <a:buChar char="•"/>
            </a:pPr>
            <a:r>
              <a:rPr lang="en-US">
                <a:solidFill>
                  <a:schemeClr val="tx1"/>
                </a:solidFill>
                <a:latin typeface="+mn-lt"/>
              </a:rPr>
              <a:t>Ensuring </a:t>
            </a:r>
            <a:r>
              <a:rPr lang="en-US" b="1">
                <a:solidFill>
                  <a:schemeClr val="tx1"/>
                </a:solidFill>
                <a:latin typeface="+mn-lt"/>
              </a:rPr>
              <a:t>efficient image storage and delivery</a:t>
            </a:r>
            <a:r>
              <a:rPr lang="en-US">
                <a:solidFill>
                  <a:schemeClr val="tx1"/>
                </a:solidFill>
                <a:latin typeface="+mn-lt"/>
              </a:rPr>
              <a:t> using Azure Blob Storage</a:t>
            </a:r>
          </a:p>
          <a:p>
            <a:pPr algn="just">
              <a:buFont typeface="Arial" panose="020B0604020202020204" pitchFamily="34" charset="0"/>
              <a:buChar char="•"/>
            </a:pPr>
            <a:r>
              <a:rPr lang="en-US">
                <a:solidFill>
                  <a:schemeClr val="tx1"/>
                </a:solidFill>
                <a:latin typeface="+mn-lt"/>
              </a:rPr>
              <a:t>Using </a:t>
            </a:r>
            <a:r>
              <a:rPr lang="en-US" b="1">
                <a:solidFill>
                  <a:schemeClr val="tx1"/>
                </a:solidFill>
                <a:latin typeface="+mn-lt"/>
              </a:rPr>
              <a:t>Azure Application Insights</a:t>
            </a:r>
            <a:r>
              <a:rPr lang="en-US">
                <a:solidFill>
                  <a:schemeClr val="tx1"/>
                </a:solidFill>
                <a:latin typeface="+mn-lt"/>
              </a:rPr>
              <a:t> for real-time monitoring and diagnostics</a:t>
            </a:r>
          </a:p>
          <a:p>
            <a:pPr algn="just">
              <a:buFont typeface="Arial" panose="020B0604020202020204" pitchFamily="34" charset="0"/>
              <a:buChar char="•"/>
            </a:pPr>
            <a:r>
              <a:rPr lang="en-US">
                <a:solidFill>
                  <a:schemeClr val="tx1"/>
                </a:solidFill>
                <a:latin typeface="+mn-lt"/>
              </a:rPr>
              <a:t>Maintaining </a:t>
            </a:r>
            <a:r>
              <a:rPr lang="en-US" b="1">
                <a:solidFill>
                  <a:schemeClr val="tx1"/>
                </a:solidFill>
                <a:latin typeface="+mn-lt"/>
              </a:rPr>
              <a:t>fault tolerance</a:t>
            </a:r>
            <a:r>
              <a:rPr lang="en-US">
                <a:solidFill>
                  <a:schemeClr val="tx1"/>
                </a:solidFill>
                <a:latin typeface="+mn-lt"/>
              </a:rPr>
              <a:t> across the Django backend and Azure Web App hosting layer</a:t>
            </a:r>
          </a:p>
        </p:txBody>
      </p:sp>
      <p:sp>
        <p:nvSpPr>
          <p:cNvPr id="3" name="Text Placeholder 2">
            <a:extLst>
              <a:ext uri="{FF2B5EF4-FFF2-40B4-BE49-F238E27FC236}">
                <a16:creationId xmlns:a16="http://schemas.microsoft.com/office/drawing/2014/main" id="{E1778AFA-B28F-02D1-DA11-CEEA40986BD7}"/>
              </a:ext>
            </a:extLst>
          </p:cNvPr>
          <p:cNvSpPr>
            <a:spLocks noGrp="1"/>
          </p:cNvSpPr>
          <p:nvPr>
            <p:ph type="body" sz="quarter" idx="11"/>
          </p:nvPr>
        </p:nvSpPr>
        <p:spPr/>
        <p:txBody>
          <a:bodyPr/>
          <a:lstStyle/>
          <a:p>
            <a:r>
              <a:rPr lang="en-US"/>
              <a:t>Identifying Scalability Issues</a:t>
            </a:r>
            <a:endParaRPr lang="en-GB"/>
          </a:p>
        </p:txBody>
      </p:sp>
    </p:spTree>
    <p:extLst>
      <p:ext uri="{BB962C8B-B14F-4D97-AF65-F5344CB8AC3E}">
        <p14:creationId xmlns:p14="http://schemas.microsoft.com/office/powerpoint/2010/main" val="334758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08335-35C7-CBDC-2DA9-65FE34CA6DF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3DFF7A4-C53F-9FA4-FB89-F519A38A1677}"/>
              </a:ext>
            </a:extLst>
          </p:cNvPr>
          <p:cNvSpPr>
            <a:spLocks noGrp="1"/>
          </p:cNvSpPr>
          <p:nvPr>
            <p:ph type="body" sz="quarter" idx="13"/>
          </p:nvPr>
        </p:nvSpPr>
        <p:spPr>
          <a:xfrm>
            <a:off x="521125" y="780303"/>
            <a:ext cx="2557573" cy="408892"/>
          </a:xfrm>
        </p:spPr>
        <p:txBody>
          <a:bodyPr/>
          <a:lstStyle/>
          <a:p>
            <a:pPr marL="0" indent="0">
              <a:lnSpc>
                <a:spcPct val="90000"/>
              </a:lnSpc>
              <a:spcBef>
                <a:spcPts val="1000"/>
              </a:spcBef>
              <a:buNone/>
            </a:pPr>
            <a:r>
              <a:rPr lang="en-US" sz="2000" b="1" spc="-50">
                <a:solidFill>
                  <a:srgbClr val="BAA360"/>
                </a:solidFill>
              </a:rPr>
              <a:t>System Architecture</a:t>
            </a:r>
          </a:p>
        </p:txBody>
      </p:sp>
      <p:sp>
        <p:nvSpPr>
          <p:cNvPr id="3" name="Text Placeholder 2">
            <a:extLst>
              <a:ext uri="{FF2B5EF4-FFF2-40B4-BE49-F238E27FC236}">
                <a16:creationId xmlns:a16="http://schemas.microsoft.com/office/drawing/2014/main" id="{7BD7627C-98EE-81A9-F865-4B01C7001AA0}"/>
              </a:ext>
            </a:extLst>
          </p:cNvPr>
          <p:cNvSpPr>
            <a:spLocks noGrp="1"/>
          </p:cNvSpPr>
          <p:nvPr>
            <p:ph type="body" sz="quarter" idx="11"/>
          </p:nvPr>
        </p:nvSpPr>
        <p:spPr>
          <a:xfrm>
            <a:off x="525780" y="250665"/>
            <a:ext cx="7065224" cy="476036"/>
          </a:xfrm>
        </p:spPr>
        <p:txBody>
          <a:bodyPr/>
          <a:lstStyle/>
          <a:p>
            <a:r>
              <a:rPr lang="en-US" sz="2600"/>
              <a:t>Overview Of The Technical Solution</a:t>
            </a:r>
          </a:p>
        </p:txBody>
      </p:sp>
      <p:pic>
        <p:nvPicPr>
          <p:cNvPr id="2052" name="Picture 4" descr="Azure SQL Database: Managed Relational Service - Pipeliner CRM">
            <a:extLst>
              <a:ext uri="{FF2B5EF4-FFF2-40B4-BE49-F238E27FC236}">
                <a16:creationId xmlns:a16="http://schemas.microsoft.com/office/drawing/2014/main" id="{80B735CD-1DB4-CE3C-FF54-0271C02E85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1" t="20722" r="16917" b="17315"/>
          <a:stretch/>
        </p:blipFill>
        <p:spPr bwMode="auto">
          <a:xfrm>
            <a:off x="3951956" y="3737148"/>
            <a:ext cx="1046892" cy="10013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E66D3C4-350D-A6FF-BB19-EC14B3187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768" y="3796583"/>
            <a:ext cx="1620018" cy="7682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Rounded Rectangle 1">
            <a:extLst>
              <a:ext uri="{FF2B5EF4-FFF2-40B4-BE49-F238E27FC236}">
                <a16:creationId xmlns:a16="http://schemas.microsoft.com/office/drawing/2014/main" id="{187C0711-BDC0-60F5-8732-563861622B9C}"/>
              </a:ext>
            </a:extLst>
          </p:cNvPr>
          <p:cNvSpPr/>
          <p:nvPr/>
        </p:nvSpPr>
        <p:spPr>
          <a:xfrm>
            <a:off x="2814225" y="2247080"/>
            <a:ext cx="3254190" cy="696181"/>
          </a:xfrm>
          <a:prstGeom prst="round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defRPr sz="1400" b="1">
                <a:solidFill>
                  <a:srgbClr val="FFFFFF"/>
                </a:solidFill>
              </a:defRPr>
            </a:pPr>
            <a:r>
              <a:rPr lang="en-US" sz="1300">
                <a:solidFill>
                  <a:schemeClr val="tx1"/>
                </a:solidFill>
              </a:rPr>
              <a:t>Azure Web App Service</a:t>
            </a:r>
          </a:p>
          <a:p>
            <a:pPr algn="ctr">
              <a:defRPr sz="1400" b="1">
                <a:solidFill>
                  <a:srgbClr val="FFFFFF"/>
                </a:solidFill>
              </a:defRPr>
            </a:pPr>
            <a:r>
              <a:rPr lang="en-US" sz="1000">
                <a:solidFill>
                  <a:schemeClr val="tx1"/>
                </a:solidFill>
              </a:rPr>
              <a:t>- Hosting Python/Django app</a:t>
            </a:r>
          </a:p>
          <a:p>
            <a:pPr algn="ctr">
              <a:defRPr sz="1400" b="1">
                <a:solidFill>
                  <a:srgbClr val="FFFFFF"/>
                </a:solidFill>
              </a:defRPr>
            </a:pPr>
            <a:r>
              <a:rPr lang="en-US" sz="1000">
                <a:solidFill>
                  <a:schemeClr val="tx1"/>
                </a:solidFill>
              </a:rPr>
              <a:t>- with the auto-scaling feature</a:t>
            </a:r>
          </a:p>
        </p:txBody>
      </p:sp>
      <p:cxnSp>
        <p:nvCxnSpPr>
          <p:cNvPr id="14" name="Straight Arrow Connector 13">
            <a:extLst>
              <a:ext uri="{FF2B5EF4-FFF2-40B4-BE49-F238E27FC236}">
                <a16:creationId xmlns:a16="http://schemas.microsoft.com/office/drawing/2014/main" id="{2BAF6533-D6C9-838C-5E5B-4E9AE1C9E1D0}"/>
              </a:ext>
            </a:extLst>
          </p:cNvPr>
          <p:cNvCxnSpPr>
            <a:cxnSpLocks/>
            <a:stCxn id="5" idx="2"/>
            <a:endCxn id="11" idx="0"/>
          </p:cNvCxnSpPr>
          <p:nvPr/>
        </p:nvCxnSpPr>
        <p:spPr>
          <a:xfrm>
            <a:off x="4441320" y="1648037"/>
            <a:ext cx="0" cy="5990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699662F-F44E-81CB-529E-E58063B40E6B}"/>
              </a:ext>
            </a:extLst>
          </p:cNvPr>
          <p:cNvSpPr txBox="1"/>
          <p:nvPr/>
        </p:nvSpPr>
        <p:spPr>
          <a:xfrm>
            <a:off x="2830789" y="1731835"/>
            <a:ext cx="1636330" cy="253916"/>
          </a:xfrm>
          <a:prstGeom prst="rect">
            <a:avLst/>
          </a:prstGeom>
          <a:noFill/>
        </p:spPr>
        <p:txBody>
          <a:bodyPr wrap="square" rtlCol="0">
            <a:spAutoFit/>
          </a:bodyPr>
          <a:lstStyle/>
          <a:p>
            <a:r>
              <a:rPr lang="en-US" sz="1050" b="1"/>
              <a:t>Sends HTTPS request</a:t>
            </a:r>
          </a:p>
        </p:txBody>
      </p:sp>
      <p:cxnSp>
        <p:nvCxnSpPr>
          <p:cNvPr id="17" name="Straight Arrow Connector 16">
            <a:extLst>
              <a:ext uri="{FF2B5EF4-FFF2-40B4-BE49-F238E27FC236}">
                <a16:creationId xmlns:a16="http://schemas.microsoft.com/office/drawing/2014/main" id="{22C162C9-5BC3-19CA-0752-99185F04D34B}"/>
              </a:ext>
            </a:extLst>
          </p:cNvPr>
          <p:cNvCxnSpPr>
            <a:cxnSpLocks/>
            <a:endCxn id="11" idx="3"/>
          </p:cNvCxnSpPr>
          <p:nvPr/>
        </p:nvCxnSpPr>
        <p:spPr>
          <a:xfrm flipH="1">
            <a:off x="6068415" y="1740516"/>
            <a:ext cx="1203279" cy="8546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5D7B19-69A8-90E6-FD11-9D67548E8AFB}"/>
              </a:ext>
            </a:extLst>
          </p:cNvPr>
          <p:cNvSpPr txBox="1"/>
          <p:nvPr/>
        </p:nvSpPr>
        <p:spPr>
          <a:xfrm rot="19529568">
            <a:off x="6097525" y="2096306"/>
            <a:ext cx="1680268" cy="415498"/>
          </a:xfrm>
          <a:prstGeom prst="rect">
            <a:avLst/>
          </a:prstGeom>
          <a:noFill/>
        </p:spPr>
        <p:txBody>
          <a:bodyPr wrap="none" rtlCol="0">
            <a:spAutoFit/>
          </a:bodyPr>
          <a:lstStyle/>
          <a:p>
            <a:pPr algn="ctr"/>
            <a:r>
              <a:rPr lang="en-US" sz="1050" b="1"/>
              <a:t>Automated deployment</a:t>
            </a:r>
          </a:p>
          <a:p>
            <a:pPr algn="ctr"/>
            <a:r>
              <a:rPr lang="en-US" sz="1050" b="1"/>
              <a:t>CI/CD pipeline</a:t>
            </a:r>
          </a:p>
        </p:txBody>
      </p:sp>
      <p:cxnSp>
        <p:nvCxnSpPr>
          <p:cNvPr id="20" name="Straight Arrow Connector 19">
            <a:extLst>
              <a:ext uri="{FF2B5EF4-FFF2-40B4-BE49-F238E27FC236}">
                <a16:creationId xmlns:a16="http://schemas.microsoft.com/office/drawing/2014/main" id="{05D38375-9F56-F521-AD10-E192F0218BB5}"/>
              </a:ext>
            </a:extLst>
          </p:cNvPr>
          <p:cNvCxnSpPr>
            <a:cxnSpLocks/>
            <a:stCxn id="11" idx="2"/>
          </p:cNvCxnSpPr>
          <p:nvPr/>
        </p:nvCxnSpPr>
        <p:spPr>
          <a:xfrm>
            <a:off x="4441320" y="2943261"/>
            <a:ext cx="0" cy="855615"/>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16F744-EAAE-2CBF-44FA-C6505647D876}"/>
              </a:ext>
            </a:extLst>
          </p:cNvPr>
          <p:cNvSpPr txBox="1"/>
          <p:nvPr/>
        </p:nvSpPr>
        <p:spPr>
          <a:xfrm>
            <a:off x="3525025" y="3218928"/>
            <a:ext cx="994183" cy="246221"/>
          </a:xfrm>
          <a:prstGeom prst="rect">
            <a:avLst/>
          </a:prstGeom>
          <a:noFill/>
        </p:spPr>
        <p:txBody>
          <a:bodyPr wrap="none" rtlCol="0">
            <a:spAutoFit/>
          </a:bodyPr>
          <a:lstStyle/>
          <a:p>
            <a:r>
              <a:rPr lang="en-US" sz="1000" b="1"/>
              <a:t>Reads/Writes</a:t>
            </a:r>
          </a:p>
        </p:txBody>
      </p:sp>
      <p:cxnSp>
        <p:nvCxnSpPr>
          <p:cNvPr id="23" name="Straight Arrow Connector 22">
            <a:extLst>
              <a:ext uri="{FF2B5EF4-FFF2-40B4-BE49-F238E27FC236}">
                <a16:creationId xmlns:a16="http://schemas.microsoft.com/office/drawing/2014/main" id="{086A4086-C215-43EA-1185-D57738FE32A9}"/>
              </a:ext>
            </a:extLst>
          </p:cNvPr>
          <p:cNvCxnSpPr>
            <a:cxnSpLocks/>
            <a:stCxn id="2050" idx="0"/>
            <a:endCxn id="11" idx="2"/>
          </p:cNvCxnSpPr>
          <p:nvPr/>
        </p:nvCxnSpPr>
        <p:spPr>
          <a:xfrm flipH="1" flipV="1">
            <a:off x="4441320" y="2943261"/>
            <a:ext cx="2773457" cy="853322"/>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96093A-67C4-19F0-8C9B-F6BE75E6C3CD}"/>
              </a:ext>
            </a:extLst>
          </p:cNvPr>
          <p:cNvSpPr txBox="1"/>
          <p:nvPr/>
        </p:nvSpPr>
        <p:spPr>
          <a:xfrm rot="1125575">
            <a:off x="5559916" y="3150066"/>
            <a:ext cx="994183" cy="246221"/>
          </a:xfrm>
          <a:prstGeom prst="rect">
            <a:avLst/>
          </a:prstGeom>
          <a:noFill/>
        </p:spPr>
        <p:txBody>
          <a:bodyPr wrap="none" rtlCol="0">
            <a:spAutoFit/>
          </a:bodyPr>
          <a:lstStyle/>
          <a:p>
            <a:r>
              <a:rPr lang="en-US" sz="1000" b="1"/>
              <a:t>Reads/Writes</a:t>
            </a:r>
          </a:p>
        </p:txBody>
      </p:sp>
      <p:cxnSp>
        <p:nvCxnSpPr>
          <p:cNvPr id="26" name="Straight Arrow Connector 25">
            <a:extLst>
              <a:ext uri="{FF2B5EF4-FFF2-40B4-BE49-F238E27FC236}">
                <a16:creationId xmlns:a16="http://schemas.microsoft.com/office/drawing/2014/main" id="{FEB23142-A210-B4FE-AB4C-7479BD72964B}"/>
              </a:ext>
            </a:extLst>
          </p:cNvPr>
          <p:cNvCxnSpPr>
            <a:cxnSpLocks/>
            <a:stCxn id="11" idx="1"/>
          </p:cNvCxnSpPr>
          <p:nvPr/>
        </p:nvCxnSpPr>
        <p:spPr>
          <a:xfrm rot="10800000" flipH="1" flipV="1">
            <a:off x="2814224" y="2595170"/>
            <a:ext cx="1627095" cy="2974075"/>
          </a:xfrm>
          <a:prstGeom prst="curvedConnector4">
            <a:avLst>
              <a:gd name="adj1" fmla="val -14050"/>
              <a:gd name="adj2" fmla="val 88989"/>
            </a:avLst>
          </a:prstGeom>
          <a:ln w="28575">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E61C611-4554-4C55-BD89-FCB18D6D6EF0}"/>
              </a:ext>
            </a:extLst>
          </p:cNvPr>
          <p:cNvCxnSpPr>
            <a:cxnSpLocks/>
            <a:stCxn id="2052" idx="2"/>
          </p:cNvCxnSpPr>
          <p:nvPr/>
        </p:nvCxnSpPr>
        <p:spPr>
          <a:xfrm flipH="1">
            <a:off x="4441320" y="4738498"/>
            <a:ext cx="34082" cy="830748"/>
          </a:xfrm>
          <a:prstGeom prst="straightConnector1">
            <a:avLst/>
          </a:prstGeom>
          <a:ln w="28575">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A0D6DCE-FA07-4AB6-0089-A73B5FCB5B9D}"/>
              </a:ext>
            </a:extLst>
          </p:cNvPr>
          <p:cNvCxnSpPr>
            <a:cxnSpLocks/>
            <a:stCxn id="2050" idx="2"/>
          </p:cNvCxnSpPr>
          <p:nvPr/>
        </p:nvCxnSpPr>
        <p:spPr>
          <a:xfrm flipH="1">
            <a:off x="4441320" y="4564799"/>
            <a:ext cx="2773457" cy="1004447"/>
          </a:xfrm>
          <a:prstGeom prst="straightConnector1">
            <a:avLst/>
          </a:prstGeom>
          <a:ln w="28575">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6B130AD-7B1E-3CE8-2B1F-14180057215E}"/>
              </a:ext>
            </a:extLst>
          </p:cNvPr>
          <p:cNvSpPr txBox="1"/>
          <p:nvPr/>
        </p:nvSpPr>
        <p:spPr>
          <a:xfrm rot="20368180">
            <a:off x="5608975" y="4943911"/>
            <a:ext cx="994183" cy="246221"/>
          </a:xfrm>
          <a:prstGeom prst="rect">
            <a:avLst/>
          </a:prstGeom>
          <a:noFill/>
        </p:spPr>
        <p:txBody>
          <a:bodyPr wrap="none" rtlCol="0">
            <a:spAutoFit/>
          </a:bodyPr>
          <a:lstStyle/>
          <a:p>
            <a:r>
              <a:rPr lang="en-US" sz="1000" i="1">
                <a:solidFill>
                  <a:schemeClr val="accent2"/>
                </a:solidFill>
              </a:rPr>
              <a:t>Sends Metrics</a:t>
            </a:r>
          </a:p>
        </p:txBody>
      </p:sp>
      <p:sp>
        <p:nvSpPr>
          <p:cNvPr id="34" name="TextBox 33">
            <a:extLst>
              <a:ext uri="{FF2B5EF4-FFF2-40B4-BE49-F238E27FC236}">
                <a16:creationId xmlns:a16="http://schemas.microsoft.com/office/drawing/2014/main" id="{B09FC331-9E66-BDBB-1D46-D3B10F1D55FD}"/>
              </a:ext>
            </a:extLst>
          </p:cNvPr>
          <p:cNvSpPr txBox="1"/>
          <p:nvPr/>
        </p:nvSpPr>
        <p:spPr>
          <a:xfrm>
            <a:off x="3972144" y="4762097"/>
            <a:ext cx="994183" cy="246221"/>
          </a:xfrm>
          <a:prstGeom prst="rect">
            <a:avLst/>
          </a:prstGeom>
          <a:noFill/>
        </p:spPr>
        <p:txBody>
          <a:bodyPr wrap="none" rtlCol="0">
            <a:spAutoFit/>
          </a:bodyPr>
          <a:lstStyle/>
          <a:p>
            <a:r>
              <a:rPr lang="en-US" sz="1000" i="1">
                <a:solidFill>
                  <a:schemeClr val="accent2"/>
                </a:solidFill>
              </a:rPr>
              <a:t>Sends Metrics</a:t>
            </a:r>
          </a:p>
        </p:txBody>
      </p:sp>
      <p:sp>
        <p:nvSpPr>
          <p:cNvPr id="35" name="TextBox 34">
            <a:extLst>
              <a:ext uri="{FF2B5EF4-FFF2-40B4-BE49-F238E27FC236}">
                <a16:creationId xmlns:a16="http://schemas.microsoft.com/office/drawing/2014/main" id="{7EF2D426-E57E-10F3-86FC-B3330AB93434}"/>
              </a:ext>
            </a:extLst>
          </p:cNvPr>
          <p:cNvSpPr txBox="1"/>
          <p:nvPr/>
        </p:nvSpPr>
        <p:spPr>
          <a:xfrm rot="20662781">
            <a:off x="2104129" y="3614087"/>
            <a:ext cx="994183" cy="246221"/>
          </a:xfrm>
          <a:prstGeom prst="rect">
            <a:avLst/>
          </a:prstGeom>
          <a:noFill/>
        </p:spPr>
        <p:txBody>
          <a:bodyPr wrap="none" rtlCol="0">
            <a:spAutoFit/>
          </a:bodyPr>
          <a:lstStyle/>
          <a:p>
            <a:r>
              <a:rPr lang="en-US" sz="1000" i="1">
                <a:solidFill>
                  <a:schemeClr val="accent2"/>
                </a:solidFill>
              </a:rPr>
              <a:t>Sends Metrics</a:t>
            </a:r>
          </a:p>
        </p:txBody>
      </p:sp>
      <p:pic>
        <p:nvPicPr>
          <p:cNvPr id="1028" name="Picture 4">
            <a:extLst>
              <a:ext uri="{FF2B5EF4-FFF2-40B4-BE49-F238E27FC236}">
                <a16:creationId xmlns:a16="http://schemas.microsoft.com/office/drawing/2014/main" id="{5A8E267B-7785-2BB8-6EDB-F4EEAC0BCB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230" t="29391" r="16238" b="30412"/>
          <a:stretch/>
        </p:blipFill>
        <p:spPr bwMode="auto">
          <a:xfrm>
            <a:off x="6906285" y="1324657"/>
            <a:ext cx="889410" cy="3915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97F669BC-E7DF-FFCB-9630-768E63CAFDCD}"/>
              </a:ext>
            </a:extLst>
          </p:cNvPr>
          <p:cNvGrpSpPr/>
          <p:nvPr/>
        </p:nvGrpSpPr>
        <p:grpSpPr>
          <a:xfrm>
            <a:off x="3800617" y="750300"/>
            <a:ext cx="1281405" cy="897737"/>
            <a:chOff x="650942" y="1200072"/>
            <a:chExt cx="1105275" cy="774342"/>
          </a:xfrm>
          <a:solidFill>
            <a:schemeClr val="accent1">
              <a:lumMod val="20000"/>
              <a:lumOff val="80000"/>
            </a:schemeClr>
          </a:solidFill>
        </p:grpSpPr>
        <p:sp>
          <p:nvSpPr>
            <p:cNvPr id="5" name="Rounded Rectangle 1">
              <a:extLst>
                <a:ext uri="{FF2B5EF4-FFF2-40B4-BE49-F238E27FC236}">
                  <a16:creationId xmlns:a16="http://schemas.microsoft.com/office/drawing/2014/main" id="{79CE9D1D-4886-94FF-4AF5-6DC1DEAE30D3}"/>
                </a:ext>
              </a:extLst>
            </p:cNvPr>
            <p:cNvSpPr/>
            <p:nvPr/>
          </p:nvSpPr>
          <p:spPr>
            <a:xfrm>
              <a:off x="650942" y="1757512"/>
              <a:ext cx="1105275" cy="21690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lang="en-US" sz="1300">
                  <a:solidFill>
                    <a:schemeClr val="tx1"/>
                  </a:solidFill>
                </a:rPr>
                <a:t>End User</a:t>
              </a:r>
              <a:endParaRPr sz="1300">
                <a:solidFill>
                  <a:schemeClr val="tx1"/>
                </a:solidFill>
              </a:endParaRPr>
            </a:p>
          </p:txBody>
        </p:sp>
        <p:pic>
          <p:nvPicPr>
            <p:cNvPr id="38" name="Picture 37">
              <a:extLst>
                <a:ext uri="{FF2B5EF4-FFF2-40B4-BE49-F238E27FC236}">
                  <a16:creationId xmlns:a16="http://schemas.microsoft.com/office/drawing/2014/main" id="{1FADA9E9-66A1-2679-2A1C-8CE5A59336C9}"/>
                </a:ext>
              </a:extLst>
            </p:cNvPr>
            <p:cNvPicPr>
              <a:picLocks noChangeAspect="1"/>
            </p:cNvPicPr>
            <p:nvPr/>
          </p:nvPicPr>
          <p:blipFill>
            <a:blip r:embed="rId6"/>
            <a:stretch>
              <a:fillRect/>
            </a:stretch>
          </p:blipFill>
          <p:spPr>
            <a:xfrm>
              <a:off x="736779" y="1200072"/>
              <a:ext cx="899180" cy="534882"/>
            </a:xfrm>
            <a:prstGeom prst="rect">
              <a:avLst/>
            </a:prstGeom>
            <a:grpFill/>
            <a:ln>
              <a:solidFill>
                <a:schemeClr val="tx1"/>
              </a:solidFill>
            </a:ln>
          </p:spPr>
        </p:pic>
      </p:grpSp>
      <p:sp>
        <p:nvSpPr>
          <p:cNvPr id="39" name="Rectangle 38">
            <a:extLst>
              <a:ext uri="{FF2B5EF4-FFF2-40B4-BE49-F238E27FC236}">
                <a16:creationId xmlns:a16="http://schemas.microsoft.com/office/drawing/2014/main" id="{ACAB205B-722E-9FDC-F0A3-0FC1D9CDA73F}"/>
              </a:ext>
            </a:extLst>
          </p:cNvPr>
          <p:cNvSpPr/>
          <p:nvPr/>
        </p:nvSpPr>
        <p:spPr>
          <a:xfrm>
            <a:off x="525780" y="2152934"/>
            <a:ext cx="8057298" cy="4303965"/>
          </a:xfrm>
          <a:prstGeom prst="rect">
            <a:avLst/>
          </a:prstGeom>
          <a:noFill/>
          <a:ln w="28575">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App Service - Web App | Microsoft Azure Color">
            <a:extLst>
              <a:ext uri="{FF2B5EF4-FFF2-40B4-BE49-F238E27FC236}">
                <a16:creationId xmlns:a16="http://schemas.microsoft.com/office/drawing/2014/main" id="{C4E04BDC-F2F8-F4CF-2B76-4E6DCC6407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3022" y="2427251"/>
            <a:ext cx="433507" cy="4335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2856C08-601D-70EB-BDCA-218640AB29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4126" y="2273466"/>
            <a:ext cx="643408" cy="64340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CCB57289-1900-F4D6-8582-1E784DA93C59}"/>
              </a:ext>
            </a:extLst>
          </p:cNvPr>
          <p:cNvSpPr txBox="1"/>
          <p:nvPr/>
        </p:nvSpPr>
        <p:spPr>
          <a:xfrm>
            <a:off x="3702908" y="6456900"/>
            <a:ext cx="1530932" cy="307777"/>
          </a:xfrm>
          <a:prstGeom prst="rect">
            <a:avLst/>
          </a:prstGeom>
          <a:noFill/>
        </p:spPr>
        <p:txBody>
          <a:bodyPr wrap="none" rtlCol="0">
            <a:spAutoFit/>
          </a:bodyPr>
          <a:lstStyle/>
          <a:p>
            <a:r>
              <a:rPr lang="en-US" sz="1400" b="1">
                <a:solidFill>
                  <a:schemeClr val="accent5"/>
                </a:solidFill>
              </a:rPr>
              <a:t>Microsoft Azure</a:t>
            </a:r>
          </a:p>
        </p:txBody>
      </p:sp>
      <p:sp>
        <p:nvSpPr>
          <p:cNvPr id="13" name="TextBox 12">
            <a:extLst>
              <a:ext uri="{FF2B5EF4-FFF2-40B4-BE49-F238E27FC236}">
                <a16:creationId xmlns:a16="http://schemas.microsoft.com/office/drawing/2014/main" id="{CD3A025D-B42C-6A95-3DA6-8303C6D776A9}"/>
              </a:ext>
            </a:extLst>
          </p:cNvPr>
          <p:cNvSpPr txBox="1"/>
          <p:nvPr/>
        </p:nvSpPr>
        <p:spPr>
          <a:xfrm>
            <a:off x="1694936" y="2604157"/>
            <a:ext cx="935941" cy="553998"/>
          </a:xfrm>
          <a:prstGeom prst="rect">
            <a:avLst/>
          </a:prstGeom>
          <a:noFill/>
        </p:spPr>
        <p:txBody>
          <a:bodyPr wrap="square">
            <a:spAutoFit/>
          </a:bodyPr>
          <a:lstStyle/>
          <a:p>
            <a:pPr algn="ctr"/>
            <a:r>
              <a:rPr lang="en-US" sz="1000" b="1"/>
              <a:t>Read/Write Cached Data</a:t>
            </a:r>
          </a:p>
        </p:txBody>
      </p:sp>
      <p:cxnSp>
        <p:nvCxnSpPr>
          <p:cNvPr id="19" name="Straight Arrow Connector 18">
            <a:extLst>
              <a:ext uri="{FF2B5EF4-FFF2-40B4-BE49-F238E27FC236}">
                <a16:creationId xmlns:a16="http://schemas.microsoft.com/office/drawing/2014/main" id="{E0BCD8BB-82CB-7901-3085-515DE91B76AC}"/>
              </a:ext>
            </a:extLst>
          </p:cNvPr>
          <p:cNvCxnSpPr>
            <a:cxnSpLocks/>
            <a:stCxn id="1026" idx="1"/>
          </p:cNvCxnSpPr>
          <p:nvPr/>
        </p:nvCxnSpPr>
        <p:spPr>
          <a:xfrm flipH="1">
            <a:off x="1529153" y="2595170"/>
            <a:ext cx="1294973" cy="17635"/>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
            <a:extLst>
              <a:ext uri="{FF2B5EF4-FFF2-40B4-BE49-F238E27FC236}">
                <a16:creationId xmlns:a16="http://schemas.microsoft.com/office/drawing/2014/main" id="{27570CF7-D294-8E8B-1465-64D5080E53A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55801"/>
          <a:stretch/>
        </p:blipFill>
        <p:spPr bwMode="auto">
          <a:xfrm>
            <a:off x="708645" y="2255016"/>
            <a:ext cx="838497" cy="69618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25">
            <a:extLst>
              <a:ext uri="{FF2B5EF4-FFF2-40B4-BE49-F238E27FC236}">
                <a16:creationId xmlns:a16="http://schemas.microsoft.com/office/drawing/2014/main" id="{6FF04C51-C10F-6DCC-8027-5698B83CEBE8}"/>
              </a:ext>
            </a:extLst>
          </p:cNvPr>
          <p:cNvCxnSpPr>
            <a:cxnSpLocks/>
          </p:cNvCxnSpPr>
          <p:nvPr/>
        </p:nvCxnSpPr>
        <p:spPr>
          <a:xfrm>
            <a:off x="1198534" y="2853218"/>
            <a:ext cx="3242786" cy="2716027"/>
          </a:xfrm>
          <a:prstGeom prst="curvedConnector3">
            <a:avLst>
              <a:gd name="adj1" fmla="val 9543"/>
            </a:avLst>
          </a:prstGeom>
          <a:ln w="28575">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925937F-5860-850C-E34D-3F5CBAA52CB7}"/>
              </a:ext>
            </a:extLst>
          </p:cNvPr>
          <p:cNvSpPr txBox="1"/>
          <p:nvPr/>
        </p:nvSpPr>
        <p:spPr>
          <a:xfrm rot="20717960">
            <a:off x="887802" y="3959096"/>
            <a:ext cx="994183" cy="246221"/>
          </a:xfrm>
          <a:prstGeom prst="rect">
            <a:avLst/>
          </a:prstGeom>
          <a:noFill/>
        </p:spPr>
        <p:txBody>
          <a:bodyPr wrap="none" rtlCol="0">
            <a:spAutoFit/>
          </a:bodyPr>
          <a:lstStyle/>
          <a:p>
            <a:r>
              <a:rPr lang="en-US" sz="1000" i="1">
                <a:solidFill>
                  <a:schemeClr val="accent2"/>
                </a:solidFill>
              </a:rPr>
              <a:t>Sends Metrics</a:t>
            </a:r>
          </a:p>
        </p:txBody>
      </p:sp>
      <p:pic>
        <p:nvPicPr>
          <p:cNvPr id="2056" name="Picture 8" descr="Using Azure Application Insights to Provide Business Indicators in Java  Applications | by Thiago Mendes | Analytics Vidhya | Medium">
            <a:extLst>
              <a:ext uri="{FF2B5EF4-FFF2-40B4-BE49-F238E27FC236}">
                <a16:creationId xmlns:a16="http://schemas.microsoft.com/office/drawing/2014/main" id="{B1B8F096-4F4C-BD31-D654-A3DE2E6249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7284" y="5578935"/>
            <a:ext cx="1837195" cy="5881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71145041-6204-C8EE-56FE-CABEF97EC959}"/>
              </a:ext>
            </a:extLst>
          </p:cNvPr>
          <p:cNvSpPr txBox="1"/>
          <p:nvPr/>
        </p:nvSpPr>
        <p:spPr>
          <a:xfrm>
            <a:off x="2217443" y="6148091"/>
            <a:ext cx="4572000" cy="261610"/>
          </a:xfrm>
          <a:prstGeom prst="rect">
            <a:avLst/>
          </a:prstGeom>
          <a:noFill/>
        </p:spPr>
        <p:txBody>
          <a:bodyPr wrap="square">
            <a:spAutoFit/>
          </a:bodyPr>
          <a:lstStyle/>
          <a:p>
            <a:pPr algn="ctr"/>
            <a:r>
              <a:rPr lang="en-US" sz="1050" i="1">
                <a:solidFill>
                  <a:schemeClr val="tx1"/>
                </a:solidFill>
              </a:rPr>
              <a:t>(Monitoring, Diagnostics, Performance Tracking)</a:t>
            </a:r>
          </a:p>
        </p:txBody>
      </p:sp>
      <p:sp>
        <p:nvSpPr>
          <p:cNvPr id="48" name="TextBox 47">
            <a:extLst>
              <a:ext uri="{FF2B5EF4-FFF2-40B4-BE49-F238E27FC236}">
                <a16:creationId xmlns:a16="http://schemas.microsoft.com/office/drawing/2014/main" id="{F39D634F-B0A4-D725-99BA-3415732137A8}"/>
              </a:ext>
            </a:extLst>
          </p:cNvPr>
          <p:cNvSpPr txBox="1"/>
          <p:nvPr/>
        </p:nvSpPr>
        <p:spPr>
          <a:xfrm>
            <a:off x="3111746" y="3877568"/>
            <a:ext cx="910370" cy="707886"/>
          </a:xfrm>
          <a:prstGeom prst="rect">
            <a:avLst/>
          </a:prstGeom>
          <a:noFill/>
        </p:spPr>
        <p:txBody>
          <a:bodyPr wrap="square">
            <a:spAutoFit/>
          </a:bodyPr>
          <a:lstStyle/>
          <a:p>
            <a:pPr algn="ctr"/>
            <a:r>
              <a:rPr lang="it-IT" sz="1000">
                <a:solidFill>
                  <a:schemeClr val="tx1"/>
                </a:solidFill>
              </a:rPr>
              <a:t>(User Data, App State, HA &amp; Scalability)</a:t>
            </a:r>
          </a:p>
        </p:txBody>
      </p:sp>
      <p:sp>
        <p:nvSpPr>
          <p:cNvPr id="54" name="TextBox 53">
            <a:extLst>
              <a:ext uri="{FF2B5EF4-FFF2-40B4-BE49-F238E27FC236}">
                <a16:creationId xmlns:a16="http://schemas.microsoft.com/office/drawing/2014/main" id="{81FA85FF-8E80-0B14-4221-1269ECA7850C}"/>
              </a:ext>
            </a:extLst>
          </p:cNvPr>
          <p:cNvSpPr txBox="1"/>
          <p:nvPr/>
        </p:nvSpPr>
        <p:spPr>
          <a:xfrm>
            <a:off x="6928134" y="4563919"/>
            <a:ext cx="1303301" cy="261610"/>
          </a:xfrm>
          <a:prstGeom prst="rect">
            <a:avLst/>
          </a:prstGeom>
          <a:noFill/>
        </p:spPr>
        <p:txBody>
          <a:bodyPr wrap="square">
            <a:spAutoFit/>
          </a:bodyPr>
          <a:lstStyle/>
          <a:p>
            <a:pPr algn="ctr"/>
            <a:r>
              <a:rPr lang="it-IT" sz="1050">
                <a:solidFill>
                  <a:schemeClr val="tx1"/>
                </a:solidFill>
              </a:rPr>
              <a:t>Images &amp; Media</a:t>
            </a:r>
          </a:p>
        </p:txBody>
      </p:sp>
      <p:sp>
        <p:nvSpPr>
          <p:cNvPr id="57" name="TextBox 56">
            <a:extLst>
              <a:ext uri="{FF2B5EF4-FFF2-40B4-BE49-F238E27FC236}">
                <a16:creationId xmlns:a16="http://schemas.microsoft.com/office/drawing/2014/main" id="{852E71A7-5FDF-9497-9C9D-A213E525E018}"/>
              </a:ext>
            </a:extLst>
          </p:cNvPr>
          <p:cNvSpPr txBox="1"/>
          <p:nvPr/>
        </p:nvSpPr>
        <p:spPr>
          <a:xfrm>
            <a:off x="408712" y="2878560"/>
            <a:ext cx="838497" cy="577081"/>
          </a:xfrm>
          <a:prstGeom prst="rect">
            <a:avLst/>
          </a:prstGeom>
          <a:noFill/>
        </p:spPr>
        <p:txBody>
          <a:bodyPr wrap="square">
            <a:spAutoFit/>
          </a:bodyPr>
          <a:lstStyle/>
          <a:p>
            <a:pPr algn="ctr"/>
            <a:r>
              <a:rPr lang="it-IT" sz="1050">
                <a:solidFill>
                  <a:schemeClr val="tx1"/>
                </a:solidFill>
              </a:rPr>
              <a:t>Azure Redis Cache</a:t>
            </a:r>
          </a:p>
        </p:txBody>
      </p:sp>
    </p:spTree>
    <p:extLst>
      <p:ext uri="{BB962C8B-B14F-4D97-AF65-F5344CB8AC3E}">
        <p14:creationId xmlns:p14="http://schemas.microsoft.com/office/powerpoint/2010/main" val="17271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3FD1C-0BC1-37D2-F053-DD8F86C290B2}"/>
            </a:ext>
          </a:extLst>
        </p:cNvPr>
        <p:cNvGrpSpPr/>
        <p:nvPr/>
      </p:nvGrpSpPr>
      <p:grpSpPr>
        <a:xfrm>
          <a:off x="0" y="0"/>
          <a:ext cx="0" cy="0"/>
          <a:chOff x="0" y="0"/>
          <a:chExt cx="0" cy="0"/>
        </a:xfrm>
      </p:grpSpPr>
      <p:sp>
        <p:nvSpPr>
          <p:cNvPr id="13" name="Text Placeholder 2">
            <a:extLst>
              <a:ext uri="{FF2B5EF4-FFF2-40B4-BE49-F238E27FC236}">
                <a16:creationId xmlns:a16="http://schemas.microsoft.com/office/drawing/2014/main" id="{F0320C93-5770-9AD2-1C02-391276B5ABF2}"/>
              </a:ext>
            </a:extLst>
          </p:cNvPr>
          <p:cNvSpPr>
            <a:spLocks noGrp="1"/>
          </p:cNvSpPr>
          <p:nvPr>
            <p:ph type="body" sz="quarter" idx="11"/>
          </p:nvPr>
        </p:nvSpPr>
        <p:spPr>
          <a:xfrm>
            <a:off x="697238" y="285394"/>
            <a:ext cx="7065224" cy="476036"/>
          </a:xfrm>
        </p:spPr>
        <p:txBody>
          <a:bodyPr/>
          <a:lstStyle/>
          <a:p>
            <a:r>
              <a:rPr lang="en-US" sz="2600"/>
              <a:t>Overview Of The Technical Solution</a:t>
            </a:r>
          </a:p>
        </p:txBody>
      </p:sp>
      <p:sp>
        <p:nvSpPr>
          <p:cNvPr id="2" name="Rectangle 1">
            <a:extLst>
              <a:ext uri="{FF2B5EF4-FFF2-40B4-BE49-F238E27FC236}">
                <a16:creationId xmlns:a16="http://schemas.microsoft.com/office/drawing/2014/main" id="{137E4522-D8C7-447B-C889-677EA8DECCE8}"/>
              </a:ext>
            </a:extLst>
          </p:cNvPr>
          <p:cNvSpPr>
            <a:spLocks noChangeArrowheads="1"/>
          </p:cNvSpPr>
          <p:nvPr/>
        </p:nvSpPr>
        <p:spPr bwMode="auto">
          <a:xfrm>
            <a:off x="697237" y="1967055"/>
            <a:ext cx="7979623" cy="390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Backend:</a:t>
            </a:r>
            <a:r>
              <a:rPr kumimoji="0" lang="en-US" altLang="en-US" sz="1600" b="0" i="0" u="none" strike="noStrike" cap="none" normalizeH="0" baseline="0">
                <a:ln>
                  <a:noFill/>
                </a:ln>
                <a:solidFill>
                  <a:schemeClr val="tx1"/>
                </a:solidFill>
                <a:effectLst/>
                <a:latin typeface="Arial" panose="020B0604020202020204" pitchFamily="34" charset="0"/>
              </a:rPr>
              <a:t> Django Framework (Python) — handles user authentication, media processing, and core logic</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Database:</a:t>
            </a:r>
            <a:r>
              <a:rPr kumimoji="0" lang="en-US" altLang="en-US" sz="1600" b="0" i="0" u="none" strike="noStrike" cap="none" normalizeH="0" baseline="0">
                <a:ln>
                  <a:noFill/>
                </a:ln>
                <a:solidFill>
                  <a:schemeClr val="tx1"/>
                </a:solidFill>
                <a:effectLst/>
                <a:latin typeface="Arial" panose="020B0604020202020204" pitchFamily="34" charset="0"/>
              </a:rPr>
              <a:t> Azure SQL Database — scalable, high-availability relational storage</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Media Storage:</a:t>
            </a:r>
            <a:r>
              <a:rPr kumimoji="0" lang="en-US" altLang="en-US" sz="1600" b="0" i="0" u="none" strike="noStrike" cap="none" normalizeH="0" baseline="0">
                <a:ln>
                  <a:noFill/>
                </a:ln>
                <a:solidFill>
                  <a:schemeClr val="tx1"/>
                </a:solidFill>
                <a:effectLst/>
                <a:latin typeface="Arial" panose="020B0604020202020204" pitchFamily="34" charset="0"/>
              </a:rPr>
              <a:t> Azure Blob Storage — efficient and cost-effective for user-uploaded images</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Hosting:</a:t>
            </a:r>
            <a:r>
              <a:rPr kumimoji="0" lang="en-US" altLang="en-US" sz="1600" b="0" i="0" u="none" strike="noStrike" cap="none" normalizeH="0" baseline="0">
                <a:ln>
                  <a:noFill/>
                </a:ln>
                <a:solidFill>
                  <a:schemeClr val="tx1"/>
                </a:solidFill>
                <a:effectLst/>
                <a:latin typeface="Arial" panose="020B0604020202020204" pitchFamily="34" charset="0"/>
              </a:rPr>
              <a:t> Azure Web App (Linux) — supports automatic horizontal scaling</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Caching:</a:t>
            </a:r>
            <a:r>
              <a:rPr kumimoji="0" lang="en-US" altLang="en-US" sz="1600" b="0" i="0" u="none" strike="noStrike" cap="none" normalizeH="0" baseline="0">
                <a:ln>
                  <a:noFill/>
                </a:ln>
                <a:solidFill>
                  <a:schemeClr val="tx1"/>
                </a:solidFill>
                <a:effectLst/>
                <a:latin typeface="Arial" panose="020B0604020202020204" pitchFamily="34" charset="0"/>
              </a:rPr>
              <a:t> Azure Cache for Redis — caches gallery content, reducing DB load and latency</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Deployment:</a:t>
            </a:r>
            <a:r>
              <a:rPr kumimoji="0" lang="en-US" altLang="en-US" sz="1600" b="0" i="0" u="none" strike="noStrike" cap="none" normalizeH="0" baseline="0">
                <a:ln>
                  <a:noFill/>
                </a:ln>
                <a:solidFill>
                  <a:schemeClr val="tx1"/>
                </a:solidFill>
                <a:effectLst/>
                <a:latin typeface="Arial" panose="020B0604020202020204" pitchFamily="34" charset="0"/>
              </a:rPr>
              <a:t> GitHub Actions — automated CI/CD triggered on push</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Configuration:</a:t>
            </a:r>
            <a:r>
              <a:rPr kumimoji="0" lang="en-US" altLang="en-US" sz="1600" b="0" i="0" u="none" strike="noStrike" cap="none" normalizeH="0" baseline="0">
                <a:ln>
                  <a:noFill/>
                </a:ln>
                <a:solidFill>
                  <a:schemeClr val="tx1"/>
                </a:solidFill>
                <a:effectLst/>
                <a:latin typeface="Arial" panose="020B0604020202020204" pitchFamily="34" charset="0"/>
              </a:rPr>
              <a:t> Azure App Settings + environment variables for managing credentials and secrets</a:t>
            </a:r>
          </a:p>
          <a:p>
            <a:pPr marL="342900" marR="0" lvl="0" indent="-342900" algn="just" defTabSz="91440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panose="020B0604020202020204" pitchFamily="34" charset="0"/>
              </a:rPr>
              <a:t>📈 Monitoring:</a:t>
            </a:r>
            <a:r>
              <a:rPr kumimoji="0" lang="en-US" altLang="en-US" sz="1600" b="0" i="0" u="none" strike="noStrike" cap="none" normalizeH="0" baseline="0">
                <a:ln>
                  <a:noFill/>
                </a:ln>
                <a:solidFill>
                  <a:schemeClr val="tx1"/>
                </a:solidFill>
                <a:effectLst/>
                <a:latin typeface="Arial" panose="020B0604020202020204" pitchFamily="34" charset="0"/>
              </a:rPr>
              <a:t> Azure Application Insights — real-time logging, performance tracking, and diagnostics</a:t>
            </a:r>
          </a:p>
        </p:txBody>
      </p:sp>
      <p:sp>
        <p:nvSpPr>
          <p:cNvPr id="5" name="TextBox 4">
            <a:extLst>
              <a:ext uri="{FF2B5EF4-FFF2-40B4-BE49-F238E27FC236}">
                <a16:creationId xmlns:a16="http://schemas.microsoft.com/office/drawing/2014/main" id="{8D258EA0-BD76-344F-BA8E-82EC8B8DB299}"/>
              </a:ext>
            </a:extLst>
          </p:cNvPr>
          <p:cNvSpPr txBox="1"/>
          <p:nvPr/>
        </p:nvSpPr>
        <p:spPr>
          <a:xfrm>
            <a:off x="697237" y="866076"/>
            <a:ext cx="7532363" cy="1077218"/>
          </a:xfrm>
          <a:prstGeom prst="rect">
            <a:avLst/>
          </a:prstGeom>
          <a:noFill/>
        </p:spPr>
        <p:txBody>
          <a:bodyPr wrap="square">
            <a:spAutoFit/>
          </a:bodyPr>
          <a:lstStyle/>
          <a:p>
            <a:pPr algn="just"/>
            <a:r>
              <a:rPr lang="en-US" sz="1600"/>
              <a:t>I built a cloud-native, scalable photo-sharing web application using the Django framework. Inspired by Instagram, it supports user registration, photo uploads, commenting, and rating. The architecture uses Azure services and DevOps tools to ensure scalability, performance, reliability, and ease of deployment.</a:t>
            </a:r>
          </a:p>
        </p:txBody>
      </p:sp>
    </p:spTree>
    <p:extLst>
      <p:ext uri="{BB962C8B-B14F-4D97-AF65-F5344CB8AC3E}">
        <p14:creationId xmlns:p14="http://schemas.microsoft.com/office/powerpoint/2010/main" val="368719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35A85-F1D6-74FF-AC70-18178CFEF26B}"/>
            </a:ext>
          </a:extLst>
        </p:cNvPr>
        <p:cNvGrpSpPr/>
        <p:nvPr/>
      </p:nvGrpSpPr>
      <p:grpSpPr>
        <a:xfrm>
          <a:off x="0" y="0"/>
          <a:ext cx="0" cy="0"/>
          <a:chOff x="0" y="0"/>
          <a:chExt cx="0" cy="0"/>
        </a:xfrm>
      </p:grpSpPr>
      <p:sp>
        <p:nvSpPr>
          <p:cNvPr id="13" name="Text Placeholder 2">
            <a:extLst>
              <a:ext uri="{FF2B5EF4-FFF2-40B4-BE49-F238E27FC236}">
                <a16:creationId xmlns:a16="http://schemas.microsoft.com/office/drawing/2014/main" id="{765ACD4C-4CC8-EECA-A93C-ABD46DE5DADD}"/>
              </a:ext>
            </a:extLst>
          </p:cNvPr>
          <p:cNvSpPr>
            <a:spLocks noGrp="1"/>
          </p:cNvSpPr>
          <p:nvPr>
            <p:ph type="body" sz="quarter" idx="11"/>
          </p:nvPr>
        </p:nvSpPr>
        <p:spPr>
          <a:xfrm>
            <a:off x="697238" y="285394"/>
            <a:ext cx="7065224" cy="476036"/>
          </a:xfrm>
        </p:spPr>
        <p:txBody>
          <a:bodyPr/>
          <a:lstStyle/>
          <a:p>
            <a:r>
              <a:rPr lang="en-US" sz="2600"/>
              <a:t>Overview Of The Technical Solution</a:t>
            </a:r>
          </a:p>
        </p:txBody>
      </p:sp>
      <p:sp>
        <p:nvSpPr>
          <p:cNvPr id="7" name="TextBox 6">
            <a:extLst>
              <a:ext uri="{FF2B5EF4-FFF2-40B4-BE49-F238E27FC236}">
                <a16:creationId xmlns:a16="http://schemas.microsoft.com/office/drawing/2014/main" id="{D01BC2D2-E89A-C138-514E-BD1E8B20163F}"/>
              </a:ext>
            </a:extLst>
          </p:cNvPr>
          <p:cNvSpPr txBox="1"/>
          <p:nvPr/>
        </p:nvSpPr>
        <p:spPr>
          <a:xfrm>
            <a:off x="697238" y="1428589"/>
            <a:ext cx="8208225" cy="4641527"/>
          </a:xfrm>
          <a:prstGeom prst="rect">
            <a:avLst/>
          </a:prstGeom>
          <a:noFill/>
        </p:spPr>
        <p:txBody>
          <a:bodyPr wrap="square">
            <a:spAutoFit/>
          </a:bodyPr>
          <a:lstStyle/>
          <a:p>
            <a:pPr marL="342900" indent="-342900" algn="just">
              <a:lnSpc>
                <a:spcPct val="120000"/>
              </a:lnSpc>
              <a:buFont typeface="+mj-lt"/>
              <a:buAutoNum type="arabicPeriod"/>
            </a:pPr>
            <a:r>
              <a:rPr lang="en-US" sz="1600"/>
              <a:t>Built the application using </a:t>
            </a:r>
            <a:r>
              <a:rPr lang="en-US" sz="1600" b="1"/>
              <a:t>Django (Python) </a:t>
            </a:r>
            <a:r>
              <a:rPr lang="en-US" sz="1600"/>
              <a:t>: Handles user authentication, media processing, and core app logic.</a:t>
            </a:r>
          </a:p>
          <a:p>
            <a:pPr marL="342900" indent="-342900" algn="just">
              <a:lnSpc>
                <a:spcPct val="120000"/>
              </a:lnSpc>
              <a:buFont typeface="+mj-lt"/>
              <a:buAutoNum type="arabicPeriod"/>
            </a:pPr>
            <a:r>
              <a:rPr lang="en-US" sz="1600" b="1"/>
              <a:t>Set up Azure SQL Database:   </a:t>
            </a:r>
            <a:r>
              <a:rPr lang="en-US" sz="1600"/>
              <a:t>Provides high-availability, scalable storage for users, comments, and ratings.</a:t>
            </a:r>
          </a:p>
          <a:p>
            <a:pPr marL="342900" indent="-342900" algn="just">
              <a:lnSpc>
                <a:spcPct val="120000"/>
              </a:lnSpc>
              <a:buFont typeface="+mj-lt"/>
              <a:buAutoNum type="arabicPeriod"/>
            </a:pPr>
            <a:r>
              <a:rPr lang="en-US" sz="1600"/>
              <a:t>Integrated Azure </a:t>
            </a:r>
            <a:r>
              <a:rPr lang="en-US" sz="1600" b="1"/>
              <a:t>Blob Storage</a:t>
            </a:r>
            <a:r>
              <a:rPr lang="en-US" sz="1600"/>
              <a:t>: Efficiently stores and serves user-uploaded images.</a:t>
            </a:r>
          </a:p>
          <a:p>
            <a:pPr marL="342900" indent="-342900" algn="just">
              <a:lnSpc>
                <a:spcPct val="120000"/>
              </a:lnSpc>
              <a:buFont typeface="+mj-lt"/>
              <a:buAutoNum type="arabicPeriod"/>
            </a:pPr>
            <a:r>
              <a:rPr lang="en-US" sz="1600"/>
              <a:t>Deployed the app on </a:t>
            </a:r>
            <a:r>
              <a:rPr lang="en-US" sz="1600" b="1"/>
              <a:t>Azure Web App </a:t>
            </a:r>
            <a:r>
              <a:rPr lang="en-US" sz="1600"/>
              <a:t>(Linux) : Supports automatic horizontal scaling based on load.</a:t>
            </a:r>
          </a:p>
          <a:p>
            <a:pPr marL="342900" indent="-342900" algn="just">
              <a:lnSpc>
                <a:spcPct val="120000"/>
              </a:lnSpc>
              <a:buFont typeface="+mj-lt"/>
              <a:buAutoNum type="arabicPeriod"/>
            </a:pPr>
            <a:r>
              <a:rPr lang="en-US" sz="1600"/>
              <a:t>Added Azure </a:t>
            </a:r>
            <a:r>
              <a:rPr lang="en-US" sz="1600" b="1"/>
              <a:t>Redis Cache</a:t>
            </a:r>
            <a:r>
              <a:rPr lang="en-US" sz="1600"/>
              <a:t>: Caches gallery data to reduce SQL load and improve performance.</a:t>
            </a:r>
          </a:p>
          <a:p>
            <a:pPr marL="342900" indent="-342900" algn="just">
              <a:lnSpc>
                <a:spcPct val="120000"/>
              </a:lnSpc>
              <a:buFont typeface="+mj-lt"/>
              <a:buAutoNum type="arabicPeriod"/>
            </a:pPr>
            <a:r>
              <a:rPr lang="en-US" sz="1600"/>
              <a:t>Configured automated deployment with </a:t>
            </a:r>
            <a:r>
              <a:rPr lang="en-US" sz="1600" b="1"/>
              <a:t>GitHub Actions</a:t>
            </a:r>
            <a:r>
              <a:rPr lang="en-US" sz="1600"/>
              <a:t>: </a:t>
            </a:r>
            <a:r>
              <a:rPr lang="en-US" sz="1600" b="1"/>
              <a:t>CI/CD </a:t>
            </a:r>
            <a:r>
              <a:rPr lang="en-US" sz="1600"/>
              <a:t>runs on every push to the 'main' branch, deploying to Azure.</a:t>
            </a:r>
          </a:p>
          <a:p>
            <a:pPr marL="342900" indent="-342900" algn="just">
              <a:lnSpc>
                <a:spcPct val="120000"/>
              </a:lnSpc>
              <a:buFont typeface="+mj-lt"/>
              <a:buAutoNum type="arabicPeriod"/>
            </a:pPr>
            <a:r>
              <a:rPr lang="en-US" sz="1600"/>
              <a:t>Secured configuration using Azure App Settings and environment variables: Manages credentials, secrets, and scalable settings.</a:t>
            </a:r>
          </a:p>
          <a:p>
            <a:pPr marL="342900" indent="-342900" algn="just">
              <a:lnSpc>
                <a:spcPct val="120000"/>
              </a:lnSpc>
              <a:buFont typeface="+mj-lt"/>
              <a:buAutoNum type="arabicPeriod"/>
            </a:pPr>
            <a:r>
              <a:rPr lang="en-US" sz="1600"/>
              <a:t>Monitored system health using </a:t>
            </a:r>
            <a:r>
              <a:rPr lang="en-US" sz="1600" b="1"/>
              <a:t>Azure Application Insights</a:t>
            </a:r>
            <a:r>
              <a:rPr lang="en-US" sz="1600"/>
              <a:t>: Tracks performance, logs, and detects real-time issues.</a:t>
            </a:r>
          </a:p>
        </p:txBody>
      </p:sp>
      <p:sp>
        <p:nvSpPr>
          <p:cNvPr id="9" name="TextBox 8">
            <a:extLst>
              <a:ext uri="{FF2B5EF4-FFF2-40B4-BE49-F238E27FC236}">
                <a16:creationId xmlns:a16="http://schemas.microsoft.com/office/drawing/2014/main" id="{E763997A-C311-235E-4A11-14FBED2C0685}"/>
              </a:ext>
            </a:extLst>
          </p:cNvPr>
          <p:cNvSpPr txBox="1"/>
          <p:nvPr/>
        </p:nvSpPr>
        <p:spPr>
          <a:xfrm>
            <a:off x="697238" y="870522"/>
            <a:ext cx="4572000" cy="400110"/>
          </a:xfrm>
          <a:prstGeom prst="rect">
            <a:avLst/>
          </a:prstGeom>
          <a:noFill/>
        </p:spPr>
        <p:txBody>
          <a:bodyPr wrap="square">
            <a:spAutoFit/>
          </a:bodyPr>
          <a:lstStyle/>
          <a:p>
            <a:r>
              <a:rPr lang="en-US" sz="2000" b="1"/>
              <a:t>Step-by-Step solution summary</a:t>
            </a:r>
          </a:p>
        </p:txBody>
      </p:sp>
    </p:spTree>
    <p:extLst>
      <p:ext uri="{BB962C8B-B14F-4D97-AF65-F5344CB8AC3E}">
        <p14:creationId xmlns:p14="http://schemas.microsoft.com/office/powerpoint/2010/main" val="339995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F0F3B-1493-C95C-F0EA-B83D614FCAE0}"/>
            </a:ext>
          </a:extLst>
        </p:cNvPr>
        <p:cNvGrpSpPr/>
        <p:nvPr/>
      </p:nvGrpSpPr>
      <p:grpSpPr>
        <a:xfrm>
          <a:off x="0" y="0"/>
          <a:ext cx="0" cy="0"/>
          <a:chOff x="0" y="0"/>
          <a:chExt cx="0" cy="0"/>
        </a:xfrm>
      </p:grpSpPr>
      <p:sp>
        <p:nvSpPr>
          <p:cNvPr id="13" name="Text Placeholder 2">
            <a:extLst>
              <a:ext uri="{FF2B5EF4-FFF2-40B4-BE49-F238E27FC236}">
                <a16:creationId xmlns:a16="http://schemas.microsoft.com/office/drawing/2014/main" id="{0E4B10D2-CCF6-09B3-6F8C-D0FAB286C587}"/>
              </a:ext>
            </a:extLst>
          </p:cNvPr>
          <p:cNvSpPr>
            <a:spLocks noGrp="1"/>
          </p:cNvSpPr>
          <p:nvPr>
            <p:ph type="body" sz="quarter" idx="11"/>
          </p:nvPr>
        </p:nvSpPr>
        <p:spPr>
          <a:xfrm>
            <a:off x="697237" y="646980"/>
            <a:ext cx="7065224" cy="476036"/>
          </a:xfrm>
        </p:spPr>
        <p:txBody>
          <a:bodyPr/>
          <a:lstStyle/>
          <a:p>
            <a:r>
              <a:rPr lang="en-US" sz="2600"/>
              <a:t>Azure Resources Used</a:t>
            </a:r>
          </a:p>
        </p:txBody>
      </p:sp>
      <p:grpSp>
        <p:nvGrpSpPr>
          <p:cNvPr id="5" name="Group 4">
            <a:extLst>
              <a:ext uri="{FF2B5EF4-FFF2-40B4-BE49-F238E27FC236}">
                <a16:creationId xmlns:a16="http://schemas.microsoft.com/office/drawing/2014/main" id="{F143DF42-F5C0-15F5-217D-A1924C9C89D7}"/>
              </a:ext>
            </a:extLst>
          </p:cNvPr>
          <p:cNvGrpSpPr/>
          <p:nvPr/>
        </p:nvGrpSpPr>
        <p:grpSpPr>
          <a:xfrm>
            <a:off x="697236" y="1386378"/>
            <a:ext cx="7832219" cy="4332717"/>
            <a:chOff x="697236" y="1386378"/>
            <a:chExt cx="7832219" cy="4332717"/>
          </a:xfrm>
        </p:grpSpPr>
        <p:pic>
          <p:nvPicPr>
            <p:cNvPr id="3" name="Picture 2">
              <a:extLst>
                <a:ext uri="{FF2B5EF4-FFF2-40B4-BE49-F238E27FC236}">
                  <a16:creationId xmlns:a16="http://schemas.microsoft.com/office/drawing/2014/main" id="{7342C76B-47B7-F294-C671-8967279C49F2}"/>
                </a:ext>
              </a:extLst>
            </p:cNvPr>
            <p:cNvPicPr>
              <a:picLocks noChangeAspect="1"/>
            </p:cNvPicPr>
            <p:nvPr/>
          </p:nvPicPr>
          <p:blipFill>
            <a:blip r:embed="rId3"/>
            <a:stretch>
              <a:fillRect/>
            </a:stretch>
          </p:blipFill>
          <p:spPr>
            <a:xfrm>
              <a:off x="697236" y="1386378"/>
              <a:ext cx="7832219" cy="4332717"/>
            </a:xfrm>
            <a:prstGeom prst="rect">
              <a:avLst/>
            </a:prstGeom>
          </p:spPr>
        </p:pic>
        <p:sp>
          <p:nvSpPr>
            <p:cNvPr id="4" name="Rectangle 3">
              <a:extLst>
                <a:ext uri="{FF2B5EF4-FFF2-40B4-BE49-F238E27FC236}">
                  <a16:creationId xmlns:a16="http://schemas.microsoft.com/office/drawing/2014/main" id="{F91A665C-23B6-1E52-CD2D-DFBC763572EA}"/>
                </a:ext>
              </a:extLst>
            </p:cNvPr>
            <p:cNvSpPr/>
            <p:nvPr/>
          </p:nvSpPr>
          <p:spPr>
            <a:xfrm>
              <a:off x="6708914" y="1888435"/>
              <a:ext cx="1560444" cy="36973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238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81002-875D-D602-06BC-86CD4FB3558E}"/>
            </a:ext>
          </a:extLst>
        </p:cNvPr>
        <p:cNvGrpSpPr/>
        <p:nvPr/>
      </p:nvGrpSpPr>
      <p:grpSpPr>
        <a:xfrm>
          <a:off x="0" y="0"/>
          <a:ext cx="0" cy="0"/>
          <a:chOff x="0" y="0"/>
          <a:chExt cx="0" cy="0"/>
        </a:xfrm>
      </p:grpSpPr>
      <p:sp>
        <p:nvSpPr>
          <p:cNvPr id="13" name="Text Placeholder 2">
            <a:extLst>
              <a:ext uri="{FF2B5EF4-FFF2-40B4-BE49-F238E27FC236}">
                <a16:creationId xmlns:a16="http://schemas.microsoft.com/office/drawing/2014/main" id="{4D950D08-9D52-717C-60AD-91ECF2BF83F1}"/>
              </a:ext>
            </a:extLst>
          </p:cNvPr>
          <p:cNvSpPr>
            <a:spLocks noGrp="1"/>
          </p:cNvSpPr>
          <p:nvPr>
            <p:ph type="body" sz="quarter" idx="11"/>
          </p:nvPr>
        </p:nvSpPr>
        <p:spPr>
          <a:xfrm>
            <a:off x="697237" y="646980"/>
            <a:ext cx="7065224" cy="476036"/>
          </a:xfrm>
        </p:spPr>
        <p:txBody>
          <a:bodyPr/>
          <a:lstStyle/>
          <a:p>
            <a:r>
              <a:rPr lang="en-US" sz="2600"/>
              <a:t>Screenshots Of The Website</a:t>
            </a:r>
          </a:p>
        </p:txBody>
      </p:sp>
      <p:pic>
        <p:nvPicPr>
          <p:cNvPr id="2" name="Picture 1">
            <a:extLst>
              <a:ext uri="{FF2B5EF4-FFF2-40B4-BE49-F238E27FC236}">
                <a16:creationId xmlns:a16="http://schemas.microsoft.com/office/drawing/2014/main" id="{9D311BCB-6F85-6006-5CA1-1EE32143637F}"/>
              </a:ext>
            </a:extLst>
          </p:cNvPr>
          <p:cNvPicPr>
            <a:picLocks noChangeAspect="1"/>
          </p:cNvPicPr>
          <p:nvPr/>
        </p:nvPicPr>
        <p:blipFill>
          <a:blip r:embed="rId2"/>
          <a:stretch>
            <a:fillRect/>
          </a:stretch>
        </p:blipFill>
        <p:spPr>
          <a:xfrm>
            <a:off x="804915" y="1176356"/>
            <a:ext cx="7427489" cy="4780722"/>
          </a:xfrm>
          <a:prstGeom prst="rect">
            <a:avLst/>
          </a:prstGeom>
        </p:spPr>
      </p:pic>
    </p:spTree>
    <p:extLst>
      <p:ext uri="{BB962C8B-B14F-4D97-AF65-F5344CB8AC3E}">
        <p14:creationId xmlns:p14="http://schemas.microsoft.com/office/powerpoint/2010/main" val="288417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8DFEA-C44C-6184-E1C7-458FE080AA9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DC1915C-937B-D0AC-B5E1-7DB45726F271}"/>
              </a:ext>
            </a:extLst>
          </p:cNvPr>
          <p:cNvSpPr>
            <a:spLocks noGrp="1"/>
          </p:cNvSpPr>
          <p:nvPr>
            <p:ph type="body" sz="quarter" idx="11"/>
          </p:nvPr>
        </p:nvSpPr>
        <p:spPr>
          <a:xfrm>
            <a:off x="697236" y="629571"/>
            <a:ext cx="7500339" cy="476034"/>
          </a:xfrm>
        </p:spPr>
        <p:txBody>
          <a:bodyPr/>
          <a:lstStyle/>
          <a:p>
            <a:r>
              <a:rPr lang="en-US" sz="2800"/>
              <a:t>GitHub Automated Deployment Pipeline (CI/CD)</a:t>
            </a:r>
          </a:p>
        </p:txBody>
      </p:sp>
      <p:pic>
        <p:nvPicPr>
          <p:cNvPr id="5" name="Picture 6" descr="App Service - Web App | Microsoft Azure Color">
            <a:extLst>
              <a:ext uri="{FF2B5EF4-FFF2-40B4-BE49-F238E27FC236}">
                <a16:creationId xmlns:a16="http://schemas.microsoft.com/office/drawing/2014/main" id="{03B659C3-D40B-1367-EC16-96A68A913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66" y="459698"/>
            <a:ext cx="732998" cy="73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B6CD71-3FD8-761A-2905-306ED37CE486}"/>
              </a:ext>
            </a:extLst>
          </p:cNvPr>
          <p:cNvPicPr>
            <a:picLocks noChangeAspect="1"/>
          </p:cNvPicPr>
          <p:nvPr/>
        </p:nvPicPr>
        <p:blipFill>
          <a:blip r:embed="rId3"/>
          <a:stretch>
            <a:fillRect/>
          </a:stretch>
        </p:blipFill>
        <p:spPr>
          <a:xfrm>
            <a:off x="697234" y="2596722"/>
            <a:ext cx="7713766" cy="3193572"/>
          </a:xfrm>
          <a:prstGeom prst="rect">
            <a:avLst/>
          </a:prstGeom>
        </p:spPr>
      </p:pic>
      <p:sp>
        <p:nvSpPr>
          <p:cNvPr id="8" name="TextBox 7">
            <a:extLst>
              <a:ext uri="{FF2B5EF4-FFF2-40B4-BE49-F238E27FC236}">
                <a16:creationId xmlns:a16="http://schemas.microsoft.com/office/drawing/2014/main" id="{91E351CF-C5F2-6AB1-CEE9-6C0894EF9925}"/>
              </a:ext>
            </a:extLst>
          </p:cNvPr>
          <p:cNvSpPr txBox="1"/>
          <p:nvPr/>
        </p:nvSpPr>
        <p:spPr>
          <a:xfrm>
            <a:off x="1760723" y="5790294"/>
            <a:ext cx="6916139" cy="369332"/>
          </a:xfrm>
          <a:prstGeom prst="rect">
            <a:avLst/>
          </a:prstGeom>
          <a:noFill/>
        </p:spPr>
        <p:txBody>
          <a:bodyPr wrap="square">
            <a:spAutoFit/>
          </a:bodyPr>
          <a:lstStyle/>
          <a:p>
            <a:r>
              <a:rPr lang="en-US" sz="1800"/>
              <a:t>Github Actions showing successful deployment pipeline on Azure</a:t>
            </a:r>
            <a:endParaRPr lang="en-US"/>
          </a:p>
        </p:txBody>
      </p:sp>
      <p:sp>
        <p:nvSpPr>
          <p:cNvPr id="11" name="Rectangle 1">
            <a:extLst>
              <a:ext uri="{FF2B5EF4-FFF2-40B4-BE49-F238E27FC236}">
                <a16:creationId xmlns:a16="http://schemas.microsoft.com/office/drawing/2014/main" id="{73280D3C-02A8-EF95-A76C-3812E176BD73}"/>
              </a:ext>
            </a:extLst>
          </p:cNvPr>
          <p:cNvSpPr>
            <a:spLocks noChangeArrowheads="1"/>
          </p:cNvSpPr>
          <p:nvPr/>
        </p:nvSpPr>
        <p:spPr bwMode="auto">
          <a:xfrm>
            <a:off x="697235" y="1532231"/>
            <a:ext cx="77137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rPr>
              <a:t>CI/CD is automated via GitHub Actions. Every code push to the main branch triggers a pipeline that installs dependencies, runs database migrations, collects static files, and deploys to Azure Web App. Azure auto-scaling ensures the app responds to increased load by spawning new instances automatically, without downtime. </a:t>
            </a:r>
          </a:p>
        </p:txBody>
      </p:sp>
      <p:sp>
        <p:nvSpPr>
          <p:cNvPr id="2" name="Rectangle 1">
            <a:extLst>
              <a:ext uri="{FF2B5EF4-FFF2-40B4-BE49-F238E27FC236}">
                <a16:creationId xmlns:a16="http://schemas.microsoft.com/office/drawing/2014/main" id="{A380466D-7D8C-6144-39FC-3DA2CAC37B54}"/>
              </a:ext>
            </a:extLst>
          </p:cNvPr>
          <p:cNvSpPr/>
          <p:nvPr/>
        </p:nvSpPr>
        <p:spPr>
          <a:xfrm>
            <a:off x="2220734" y="3763337"/>
            <a:ext cx="1977886" cy="19398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871362"/>
      </p:ext>
    </p:extLst>
  </p:cSld>
  <p:clrMapOvr>
    <a:masterClrMapping/>
  </p:clrMapOvr>
</p:sld>
</file>

<file path=ppt/theme/theme1.xml><?xml version="1.0" encoding="utf-8"?>
<a:theme xmlns:a="http://schemas.openxmlformats.org/drawingml/2006/main" name="Title slide options - with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options - no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5405</TotalTime>
  <Words>2509</Words>
  <Application>Microsoft Office PowerPoint</Application>
  <PresentationFormat>On-screen Show (4:3)</PresentationFormat>
  <Paragraphs>209</Paragraphs>
  <Slides>26</Slides>
  <Notes>11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26</vt:i4>
      </vt:variant>
    </vt:vector>
  </HeadingPairs>
  <TitlesOfParts>
    <vt:vector size="33" baseType="lpstr">
      <vt:lpstr>Arial</vt:lpstr>
      <vt:lpstr>Calibri</vt:lpstr>
      <vt:lpstr>Quattrocento Sans</vt:lpstr>
      <vt:lpstr>Title slide options - with image</vt:lpstr>
      <vt:lpstr>Title slide options - no image</vt:lpstr>
      <vt:lpstr>Divider slide options</vt:lpstr>
      <vt:lpstr>Content slide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Easson</dc:creator>
  <cp:lastModifiedBy>Omid Hashemzadeh</cp:lastModifiedBy>
  <cp:revision>749</cp:revision>
  <dcterms:created xsi:type="dcterms:W3CDTF">2017-06-14T16:15:53Z</dcterms:created>
  <dcterms:modified xsi:type="dcterms:W3CDTF">2025-05-22T11:58:32Z</dcterms:modified>
</cp:coreProperties>
</file>