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h1EAK2hnZOocyGm0dXQbRhdQPf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Arial"/>
              <a:buChar char="•"/>
            </a:pPr>
            <a:r>
              <a:rPr b="1" i="0" lang="en-GB">
                <a:latin typeface="Arial"/>
                <a:ea typeface="Arial"/>
                <a:cs typeface="Arial"/>
                <a:sym typeface="Arial"/>
              </a:rPr>
              <a:t>Task Statement</a:t>
            </a:r>
            <a:r>
              <a:rPr b="0" i="0" lang="en-GB">
                <a:latin typeface="Arial"/>
                <a:ea typeface="Arial"/>
                <a:cs typeface="Arial"/>
                <a:sym typeface="Arial"/>
              </a:rPr>
              <a:t>: "The project aims to develop a predictive model using logistic regression to analyze the shot success of Kobe Bryant, one of the NBA's legendary basketball players. By examining various shot features such as location coordinates, shot distance, and game context variables, the model will attempt to predict the likelihood of a shot being successful."</a:t>
            </a:r>
            <a:endParaRPr/>
          </a:p>
          <a:p>
            <a:pPr indent="-76200" lvl="0" marL="0" rtl="0" algn="l">
              <a:spcBef>
                <a:spcPts val="0"/>
              </a:spcBef>
              <a:spcAft>
                <a:spcPts val="0"/>
              </a:spcAft>
              <a:buClr>
                <a:schemeClr val="dk1"/>
              </a:buClr>
              <a:buSzPts val="1200"/>
              <a:buFont typeface="Arial"/>
              <a:buChar char="•"/>
            </a:pPr>
            <a:r>
              <a:rPr b="1" i="0" lang="en-GB">
                <a:latin typeface="Arial"/>
                <a:ea typeface="Arial"/>
                <a:cs typeface="Arial"/>
                <a:sym typeface="Arial"/>
              </a:rPr>
              <a:t>Motivation</a:t>
            </a:r>
            <a:r>
              <a:rPr b="0" i="0" lang="en-GB">
                <a:latin typeface="Arial"/>
                <a:ea typeface="Arial"/>
                <a:cs typeface="Arial"/>
                <a:sym typeface="Arial"/>
              </a:rPr>
              <a:t>: "This analysis is motivated by the potential to uncover the underlying patterns in Bryant's shooting strategy, contributing to the broader field of sports analytics. Understanding these patterns can offer coaches and players insights into effective shooting techniques and game strategies. Moreover, this model can serve as a foundation for future studies on performance analytics in sports, offering a methodological approach for other data-driven sports performance analyses. It demonstrates the application of logistic regression in a practical scenario, aligning with the growing intersection of data science and sports."</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use the dataset already provided on a Kaggle competition.</a:t>
            </a:r>
            <a:endParaRPr/>
          </a:p>
          <a:p>
            <a:pPr indent="0" lvl="0" marL="0" rtl="0" algn="l">
              <a:spcBef>
                <a:spcPts val="0"/>
              </a:spcBef>
              <a:spcAft>
                <a:spcPts val="0"/>
              </a:spcAft>
              <a:buNone/>
            </a:pPr>
            <a:r>
              <a:rPr lang="en-GB"/>
              <a:t>It includes a lot of features, but we are going to use only the most relevant ones.</a:t>
            </a:r>
            <a:endParaRPr/>
          </a:p>
          <a:p>
            <a:pPr indent="0" lvl="0" marL="0" rtl="0" algn="l">
              <a:spcBef>
                <a:spcPts val="0"/>
              </a:spcBef>
              <a:spcAft>
                <a:spcPts val="0"/>
              </a:spcAft>
              <a:buNone/>
            </a:pPr>
            <a:r>
              <a:rPr lang="en-GB"/>
              <a:t>In phase 1, we try to keep it simple. As you can see in the figure of the basketball court, there should be a specific relation between the location of the shot, and whether it was successful or not. We can use a polynomial logistic regression model to create a decision boundary function. For simplicity, this figure is just for one given moment.</a:t>
            </a:r>
            <a:endParaRPr/>
          </a:p>
          <a:p>
            <a:pPr indent="0" lvl="0" marL="0" rtl="0" algn="l">
              <a:spcBef>
                <a:spcPts val="0"/>
              </a:spcBef>
              <a:spcAft>
                <a:spcPts val="0"/>
              </a:spcAft>
              <a:buNone/>
            </a:pPr>
            <a:r>
              <a:rPr lang="en-GB"/>
              <a:t>The time remaining is also important, because it can give us data about whether a player is most successful/productive at the start or in the middle, or at the end...</a:t>
            </a:r>
            <a:endParaRPr/>
          </a:p>
          <a:p>
            <a:pPr indent="0" lvl="0" marL="0" rtl="0" algn="l">
              <a:spcBef>
                <a:spcPts val="0"/>
              </a:spcBef>
              <a:spcAft>
                <a:spcPts val="0"/>
              </a:spcAft>
              <a:buNone/>
            </a:pPr>
            <a:r>
              <a:rPr lang="en-GB"/>
              <a:t>In order to make the model more accurate, We can also increase the complexity by adding other features, such as shot_distance, opponent, and Game_date. Of course, we will have to do something about the opponent feature, because it isn’t numerical.</a:t>
            </a:r>
            <a:endParaRPr/>
          </a:p>
          <a:p>
            <a:pPr indent="0" lvl="0" marL="0" rtl="0" algn="l">
              <a:spcBef>
                <a:spcPts val="0"/>
              </a:spcBef>
              <a:spcAft>
                <a:spcPts val="0"/>
              </a:spcAft>
              <a:buNone/>
            </a:pPr>
            <a:r>
              <a:rPr lang="en-GB"/>
              <a:t>There are various methods we can use. Obviously our 1st choice in logistic regression. We can use the batch method of gradient ascent to analyse the whole training set at once. Or we can use the stochastic method, or something in between (mini-batches). </a:t>
            </a:r>
            <a:endParaRPr/>
          </a:p>
          <a:p>
            <a:pPr indent="0" lvl="0" marL="0" rtl="0" algn="l">
              <a:spcBef>
                <a:spcPts val="0"/>
              </a:spcBef>
              <a:spcAft>
                <a:spcPts val="0"/>
              </a:spcAft>
              <a:buNone/>
            </a:pPr>
            <a:r>
              <a:rPr lang="en-GB"/>
              <a:t>We can also use SVM or NN (neural networks) to compare and contrast the accuracy and computational complexity of the different models.</a:t>
            </a:r>
            <a:endParaRPr/>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nba.com/sta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La Sapienza Università di Roma | Works | P&amp;U" id="88" name="Google Shape;88;p1"/>
          <p:cNvPicPr preferRelativeResize="0"/>
          <p:nvPr/>
        </p:nvPicPr>
        <p:blipFill rotWithShape="1">
          <a:blip r:embed="rId3">
            <a:alphaModFix/>
          </a:blip>
          <a:srcRect b="0" l="5509" r="5509" t="0"/>
          <a:stretch/>
        </p:blipFill>
        <p:spPr>
          <a:xfrm>
            <a:off x="0" y="0"/>
            <a:ext cx="12192000" cy="6858000"/>
          </a:xfrm>
          <a:prstGeom prst="rect">
            <a:avLst/>
          </a:prstGeom>
          <a:noFill/>
          <a:ln>
            <a:noFill/>
          </a:ln>
        </p:spPr>
      </p:pic>
      <p:sp>
        <p:nvSpPr>
          <p:cNvPr id="89" name="Google Shape;89;p1"/>
          <p:cNvSpPr/>
          <p:nvPr/>
        </p:nvSpPr>
        <p:spPr>
          <a:xfrm>
            <a:off x="0" y="0"/>
            <a:ext cx="12192000" cy="6858000"/>
          </a:xfrm>
          <a:custGeom>
            <a:rect b="b" l="l" r="r" t="t"/>
            <a:pathLst>
              <a:path extrusionOk="0" h="6858000" w="12192000">
                <a:moveTo>
                  <a:pt x="986971" y="2481943"/>
                </a:moveTo>
                <a:lnTo>
                  <a:pt x="986971" y="3991429"/>
                </a:lnTo>
                <a:lnTo>
                  <a:pt x="5196114" y="3991429"/>
                </a:lnTo>
                <a:lnTo>
                  <a:pt x="5196114" y="2481943"/>
                </a:lnTo>
                <a:close/>
                <a:moveTo>
                  <a:pt x="0" y="0"/>
                </a:moveTo>
                <a:lnTo>
                  <a:pt x="12192000" y="0"/>
                </a:lnTo>
                <a:lnTo>
                  <a:pt x="12192000" y="6858000"/>
                </a:lnTo>
                <a:lnTo>
                  <a:pt x="0" y="6858000"/>
                </a:lnTo>
                <a:close/>
              </a:path>
            </a:pathLst>
          </a:custGeom>
          <a:solidFill>
            <a:srgbClr val="822334">
              <a:alpha val="74901"/>
            </a:srgbClr>
          </a:solidFill>
          <a:ln>
            <a:noFill/>
          </a:ln>
        </p:spPr>
        <p:txBody>
          <a:bodyPr anchorCtr="0" anchor="ctr" bIns="45700" lIns="91425" spcFirstLastPara="1" rIns="91425" wrap="square" tIns="45700">
            <a:noAutofit/>
          </a:bodyPr>
          <a:lstStyle/>
          <a:p>
            <a:pPr indent="0" lvl="0" marL="0" marR="0" rtl="0" algn="ctr">
              <a:lnSpc>
                <a:spcPct val="312500"/>
              </a:lnSpc>
              <a:spcBef>
                <a:spcPts val="0"/>
              </a:spcBef>
              <a:spcAft>
                <a:spcPts val="0"/>
              </a:spcAft>
              <a:buNone/>
            </a:pPr>
            <a:r>
              <a:t/>
            </a:r>
            <a:endParaRPr b="0" i="0" sz="3200" u="none" cap="none" strike="noStrike">
              <a:solidFill>
                <a:schemeClr val="lt1"/>
              </a:solidFill>
              <a:latin typeface="Calibri"/>
              <a:ea typeface="Calibri"/>
              <a:cs typeface="Calibri"/>
              <a:sym typeface="Calibri"/>
            </a:endParaRPr>
          </a:p>
        </p:txBody>
      </p:sp>
      <p:sp>
        <p:nvSpPr>
          <p:cNvPr id="90" name="Google Shape;90;p1"/>
          <p:cNvSpPr txBox="1"/>
          <p:nvPr/>
        </p:nvSpPr>
        <p:spPr>
          <a:xfrm>
            <a:off x="1063925" y="4171001"/>
            <a:ext cx="10072629" cy="707886"/>
          </a:xfrm>
          <a:prstGeom prst="rect">
            <a:avLst/>
          </a:prstGeom>
          <a:solidFill>
            <a:srgbClr val="832333">
              <a:alpha val="49803"/>
            </a:srgb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4000" u="none" cap="none" strike="noStrike">
                <a:solidFill>
                  <a:srgbClr val="FFD965"/>
                </a:solidFill>
                <a:latin typeface="Times New Roman"/>
                <a:ea typeface="Times New Roman"/>
                <a:cs typeface="Times New Roman"/>
                <a:sym typeface="Times New Roman"/>
              </a:rPr>
              <a:t>Fundamentals of Data Science - Winter 2023-24</a:t>
            </a:r>
            <a:endParaRPr b="0" i="0" sz="4000" u="none" cap="none" strike="noStrike">
              <a:solidFill>
                <a:srgbClr val="FFD965"/>
              </a:solidFill>
              <a:latin typeface="Times New Roman"/>
              <a:ea typeface="Times New Roman"/>
              <a:cs typeface="Times New Roman"/>
              <a:sym typeface="Times New Roman"/>
            </a:endParaRPr>
          </a:p>
        </p:txBody>
      </p:sp>
      <p:sp>
        <p:nvSpPr>
          <p:cNvPr id="91" name="Google Shape;91;p1"/>
          <p:cNvSpPr txBox="1"/>
          <p:nvPr/>
        </p:nvSpPr>
        <p:spPr>
          <a:xfrm>
            <a:off x="1062265" y="5066216"/>
            <a:ext cx="10070386" cy="707886"/>
          </a:xfrm>
          <a:prstGeom prst="rect">
            <a:avLst/>
          </a:prstGeom>
          <a:solidFill>
            <a:srgbClr val="832333">
              <a:alpha val="49803"/>
            </a:srgb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4000" u="none" cap="none" strike="noStrike">
                <a:solidFill>
                  <a:srgbClr val="FFD965"/>
                </a:solidFill>
                <a:latin typeface="Times New Roman"/>
                <a:ea typeface="Times New Roman"/>
                <a:cs typeface="Times New Roman"/>
                <a:sym typeface="Times New Roman"/>
              </a:rPr>
              <a:t>Final Project – 1</a:t>
            </a:r>
            <a:r>
              <a:rPr b="0" baseline="30000" i="0" lang="en-GB" sz="4000" u="none" cap="none" strike="noStrike">
                <a:solidFill>
                  <a:srgbClr val="FFD965"/>
                </a:solidFill>
                <a:latin typeface="Times New Roman"/>
                <a:ea typeface="Times New Roman"/>
                <a:cs typeface="Times New Roman"/>
                <a:sym typeface="Times New Roman"/>
              </a:rPr>
              <a:t>st</a:t>
            </a:r>
            <a:r>
              <a:rPr b="0" i="0" lang="en-GB" sz="4000" u="none" cap="none" strike="noStrike">
                <a:solidFill>
                  <a:srgbClr val="FFD965"/>
                </a:solidFill>
                <a:latin typeface="Times New Roman"/>
                <a:ea typeface="Times New Roman"/>
                <a:cs typeface="Times New Roman"/>
                <a:sym typeface="Times New Roman"/>
              </a:rPr>
              <a:t> Presentation – Nov 27</a:t>
            </a:r>
            <a:r>
              <a:rPr b="0" baseline="30000" i="0" lang="en-GB" sz="4000" u="none" cap="none" strike="noStrike">
                <a:solidFill>
                  <a:srgbClr val="FFD965"/>
                </a:solidFill>
                <a:latin typeface="Times New Roman"/>
                <a:ea typeface="Times New Roman"/>
                <a:cs typeface="Times New Roman"/>
                <a:sym typeface="Times New Roman"/>
              </a:rPr>
              <a:t>th</a:t>
            </a:r>
            <a:r>
              <a:rPr b="0" i="0" lang="en-GB" sz="4000" u="none" cap="none" strike="noStrike">
                <a:solidFill>
                  <a:srgbClr val="FFD965"/>
                </a:solidFill>
                <a:latin typeface="Times New Roman"/>
                <a:ea typeface="Times New Roman"/>
                <a:cs typeface="Times New Roman"/>
                <a:sym typeface="Times New Roman"/>
              </a:rPr>
              <a:t>, 2023</a:t>
            </a:r>
            <a:endParaRPr/>
          </a:p>
        </p:txBody>
      </p:sp>
      <p:sp>
        <p:nvSpPr>
          <p:cNvPr id="92" name="Google Shape;92;p1"/>
          <p:cNvSpPr txBox="1"/>
          <p:nvPr/>
        </p:nvSpPr>
        <p:spPr>
          <a:xfrm>
            <a:off x="603849" y="5918299"/>
            <a:ext cx="10981380" cy="584775"/>
          </a:xfrm>
          <a:prstGeom prst="rect">
            <a:avLst/>
          </a:prstGeom>
          <a:solidFill>
            <a:srgbClr val="832333">
              <a:alpha val="49803"/>
            </a:srgb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3200" u="none" cap="none" strike="noStrike">
                <a:solidFill>
                  <a:srgbClr val="FFD965"/>
                </a:solidFill>
                <a:latin typeface="Times New Roman"/>
                <a:ea typeface="Times New Roman"/>
                <a:cs typeface="Times New Roman"/>
                <a:sym typeface="Times New Roman"/>
              </a:rPr>
              <a:t>E. Mokhtari, A. Bakhshaee, S. S. Parsa,  A. Zabihi, O. Ghorbani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104020" y="816784"/>
            <a:ext cx="11971800" cy="58491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45833"/>
              </a:lnSpc>
              <a:spcBef>
                <a:spcPts val="0"/>
              </a:spcBef>
              <a:spcAft>
                <a:spcPts val="0"/>
              </a:spcAft>
              <a:buClr>
                <a:srgbClr val="0F0F0F"/>
              </a:buClr>
              <a:buSzPts val="2400"/>
              <a:buFont typeface="Calibri"/>
              <a:buChar char="-"/>
            </a:pPr>
            <a:r>
              <a:rPr b="1" i="0" lang="en-GB" sz="2400" u="none" cap="none" strike="noStrike">
                <a:solidFill>
                  <a:srgbClr val="0F0F0F"/>
                </a:solidFill>
                <a:latin typeface="Calibri"/>
                <a:ea typeface="Calibri"/>
                <a:cs typeface="Calibri"/>
                <a:sym typeface="Calibri"/>
              </a:rPr>
              <a:t>Task Statement:</a:t>
            </a:r>
            <a:endParaRPr b="0" i="0" sz="1800" u="none" cap="none" strike="noStrike">
              <a:solidFill>
                <a:srgbClr val="000000"/>
              </a:solidFill>
              <a:latin typeface="Calibri"/>
              <a:ea typeface="Calibri"/>
              <a:cs typeface="Calibri"/>
              <a:sym typeface="Calibri"/>
            </a:endParaRPr>
          </a:p>
          <a:p>
            <a:pPr indent="-342900" lvl="0" marL="800100" marR="0" rtl="0" algn="just">
              <a:lnSpc>
                <a:spcPct val="145833"/>
              </a:lnSpc>
              <a:spcBef>
                <a:spcPts val="0"/>
              </a:spcBef>
              <a:spcAft>
                <a:spcPts val="0"/>
              </a:spcAft>
              <a:buClr>
                <a:srgbClr val="0F0F0F"/>
              </a:buClr>
              <a:buSzPts val="2400"/>
              <a:buFont typeface="Calibri"/>
              <a:buChar char="-"/>
            </a:pPr>
            <a:r>
              <a:rPr b="0" i="0" lang="en-GB" sz="2400" u="none" cap="none" strike="noStrike">
                <a:solidFill>
                  <a:srgbClr val="0F0F0F"/>
                </a:solidFill>
                <a:latin typeface="Calibri"/>
                <a:ea typeface="Calibri"/>
                <a:cs typeface="Calibri"/>
                <a:sym typeface="Calibri"/>
              </a:rPr>
              <a:t>Developing a model using logistic regression to predict shot success of a basketball player using the Kobe Bryant Shot Selection dataset</a:t>
            </a:r>
            <a:endParaRPr b="0" i="0" sz="2400" u="none" cap="none" strike="noStrike">
              <a:solidFill>
                <a:srgbClr val="0F0F0F"/>
              </a:solidFill>
              <a:latin typeface="Calibri"/>
              <a:ea typeface="Calibri"/>
              <a:cs typeface="Calibri"/>
              <a:sym typeface="Calibri"/>
            </a:endParaRPr>
          </a:p>
          <a:p>
            <a:pPr indent="-342900" lvl="0" marL="342900" marR="0" rtl="0" algn="just">
              <a:lnSpc>
                <a:spcPct val="145833"/>
              </a:lnSpc>
              <a:spcBef>
                <a:spcPts val="0"/>
              </a:spcBef>
              <a:spcAft>
                <a:spcPts val="0"/>
              </a:spcAft>
              <a:buClr>
                <a:srgbClr val="0F0F0F"/>
              </a:buClr>
              <a:buSzPts val="2400"/>
              <a:buFont typeface="Calibri"/>
              <a:buChar char="-"/>
            </a:pPr>
            <a:r>
              <a:rPr b="1" i="0" lang="en-GB" sz="2400" u="none" cap="none" strike="noStrike">
                <a:solidFill>
                  <a:srgbClr val="0F0F0F"/>
                </a:solidFill>
                <a:latin typeface="Calibri"/>
                <a:ea typeface="Calibri"/>
                <a:cs typeface="Calibri"/>
                <a:sym typeface="Calibri"/>
              </a:rPr>
              <a:t>Motivation:</a:t>
            </a:r>
            <a:endParaRPr/>
          </a:p>
          <a:p>
            <a:pPr indent="-342900" lvl="1" marL="800100" marR="0" rtl="0" algn="just">
              <a:lnSpc>
                <a:spcPct val="145833"/>
              </a:lnSpc>
              <a:spcBef>
                <a:spcPts val="0"/>
              </a:spcBef>
              <a:spcAft>
                <a:spcPts val="0"/>
              </a:spcAft>
              <a:buClr>
                <a:srgbClr val="0F0F0F"/>
              </a:buClr>
              <a:buSzPts val="2400"/>
              <a:buFont typeface="Calibri"/>
              <a:buChar char="-"/>
            </a:pPr>
            <a:r>
              <a:rPr b="0" i="0" lang="en-GB" sz="2400" u="none" cap="none" strike="noStrike">
                <a:solidFill>
                  <a:srgbClr val="0F0F0F"/>
                </a:solidFill>
                <a:latin typeface="Calibri"/>
                <a:ea typeface="Calibri"/>
                <a:cs typeface="Calibri"/>
                <a:sym typeface="Calibri"/>
              </a:rPr>
              <a:t>Motivated by the potential to uncover the underlying </a:t>
            </a:r>
            <a:r>
              <a:rPr b="0" i="0" lang="en-GB" sz="2400" u="sng" cap="none" strike="noStrike">
                <a:solidFill>
                  <a:srgbClr val="0F0F0F"/>
                </a:solidFill>
                <a:latin typeface="Calibri"/>
                <a:ea typeface="Calibri"/>
                <a:cs typeface="Calibri"/>
                <a:sym typeface="Calibri"/>
              </a:rPr>
              <a:t>patterns</a:t>
            </a:r>
            <a:r>
              <a:rPr b="0" i="0" lang="en-GB" sz="2400" u="none" cap="none" strike="noStrike">
                <a:solidFill>
                  <a:srgbClr val="0F0F0F"/>
                </a:solidFill>
                <a:latin typeface="Calibri"/>
                <a:ea typeface="Calibri"/>
                <a:cs typeface="Calibri"/>
                <a:sym typeface="Calibri"/>
              </a:rPr>
              <a:t> in Bryant's </a:t>
            </a:r>
            <a:r>
              <a:rPr b="0" i="0" lang="en-GB" sz="2400" u="sng" cap="none" strike="noStrike">
                <a:solidFill>
                  <a:srgbClr val="0F0F0F"/>
                </a:solidFill>
                <a:latin typeface="Calibri"/>
                <a:ea typeface="Calibri"/>
                <a:cs typeface="Calibri"/>
                <a:sym typeface="Calibri"/>
              </a:rPr>
              <a:t>shooting strategy.</a:t>
            </a:r>
            <a:endParaRPr b="0" i="0" sz="2400" u="sng" cap="none" strike="noStrike">
              <a:solidFill>
                <a:srgbClr val="0F0F0F"/>
              </a:solidFill>
              <a:latin typeface="Calibri"/>
              <a:ea typeface="Calibri"/>
              <a:cs typeface="Calibri"/>
              <a:sym typeface="Calibri"/>
            </a:endParaRPr>
          </a:p>
          <a:p>
            <a:pPr indent="-342900" lvl="1" marL="800100" marR="0" rtl="0" algn="just">
              <a:lnSpc>
                <a:spcPct val="145833"/>
              </a:lnSpc>
              <a:spcBef>
                <a:spcPts val="0"/>
              </a:spcBef>
              <a:spcAft>
                <a:spcPts val="0"/>
              </a:spcAft>
              <a:buClr>
                <a:srgbClr val="0F0F0F"/>
              </a:buClr>
              <a:buSzPts val="2400"/>
              <a:buFont typeface="Calibri"/>
              <a:buChar char="-"/>
            </a:pPr>
            <a:r>
              <a:rPr b="0" i="0" lang="en-GB" sz="2400" u="none" cap="none" strike="noStrike">
                <a:solidFill>
                  <a:srgbClr val="0F0F0F"/>
                </a:solidFill>
                <a:latin typeface="Calibri"/>
                <a:ea typeface="Calibri"/>
                <a:cs typeface="Calibri"/>
                <a:sym typeface="Calibri"/>
              </a:rPr>
              <a:t>Coaching strategies, player performance evaluation, and game analysis.</a:t>
            </a:r>
            <a:endParaRPr b="0" i="0" sz="2400" u="none" cap="none" strike="noStrike">
              <a:solidFill>
                <a:srgbClr val="0F0F0F"/>
              </a:solidFill>
              <a:latin typeface="Calibri"/>
              <a:ea typeface="Calibri"/>
              <a:cs typeface="Calibri"/>
              <a:sym typeface="Calibri"/>
            </a:endParaRPr>
          </a:p>
          <a:p>
            <a:pPr indent="-342900" lvl="1" marL="342900" marR="0" rtl="0" algn="just">
              <a:lnSpc>
                <a:spcPct val="145833"/>
              </a:lnSpc>
              <a:spcBef>
                <a:spcPts val="0"/>
              </a:spcBef>
              <a:spcAft>
                <a:spcPts val="0"/>
              </a:spcAft>
              <a:buClr>
                <a:srgbClr val="0F0F0F"/>
              </a:buClr>
              <a:buSzPts val="2400"/>
              <a:buFont typeface="Calibri"/>
              <a:buChar char="-"/>
            </a:pPr>
            <a:r>
              <a:rPr b="1" i="0" lang="en-GB" sz="2400" u="none" cap="none" strike="noStrike">
                <a:solidFill>
                  <a:srgbClr val="0F0F0F"/>
                </a:solidFill>
                <a:latin typeface="Calibri"/>
                <a:ea typeface="Calibri"/>
                <a:cs typeface="Calibri"/>
                <a:sym typeface="Calibri"/>
              </a:rPr>
              <a:t>Related Works:</a:t>
            </a:r>
            <a:endParaRPr b="0" i="0" sz="2400" u="sng" cap="none" strike="noStrike">
              <a:solidFill>
                <a:srgbClr val="0F0F0F"/>
              </a:solidFill>
              <a:latin typeface="Calibri"/>
              <a:ea typeface="Calibri"/>
              <a:cs typeface="Calibri"/>
              <a:sym typeface="Calibri"/>
            </a:endParaRPr>
          </a:p>
          <a:p>
            <a:pPr indent="-342900" lvl="1" marL="800100" marR="0" rtl="0" algn="l">
              <a:lnSpc>
                <a:spcPct val="145833"/>
              </a:lnSpc>
              <a:spcBef>
                <a:spcPts val="0"/>
              </a:spcBef>
              <a:spcAft>
                <a:spcPts val="0"/>
              </a:spcAft>
              <a:buClr>
                <a:srgbClr val="0F0F0F"/>
              </a:buClr>
              <a:buSzPts val="2400"/>
              <a:buFont typeface="Calibri"/>
              <a:buChar char="-"/>
            </a:pPr>
            <a:r>
              <a:rPr b="0" i="0" lang="en-GB" sz="2400" u="none" cap="none" strike="noStrike">
                <a:solidFill>
                  <a:srgbClr val="0F0F0F"/>
                </a:solidFill>
                <a:latin typeface="Calibri"/>
                <a:ea typeface="Calibri"/>
                <a:cs typeface="Calibri"/>
                <a:sym typeface="Calibri"/>
              </a:rPr>
              <a:t>Kaggle competition (</a:t>
            </a:r>
            <a:r>
              <a:rPr b="0" i="0" lang="en-GB" sz="2400" u="none" cap="none" strike="noStrike">
                <a:solidFill>
                  <a:srgbClr val="0070C0"/>
                </a:solidFill>
                <a:latin typeface="Calibri"/>
                <a:ea typeface="Calibri"/>
                <a:cs typeface="Calibri"/>
                <a:sym typeface="Calibri"/>
              </a:rPr>
              <a:t>https://www.kaggle.com/competitions/kobe-bryant-shot-selection/overview</a:t>
            </a:r>
            <a:r>
              <a:rPr b="0" i="0" lang="en-GB" sz="2400" u="none" cap="none" strike="noStrike">
                <a:solidFill>
                  <a:srgbClr val="0F0F0F"/>
                </a:solidFill>
                <a:latin typeface="Calibri"/>
                <a:ea typeface="Calibri"/>
                <a:cs typeface="Calibri"/>
                <a:sym typeface="Calibri"/>
              </a:rPr>
              <a:t>)</a:t>
            </a:r>
            <a:endParaRPr/>
          </a:p>
          <a:p>
            <a:pPr indent="-190500" lvl="1" marL="800100" marR="0" rtl="0" algn="just">
              <a:lnSpc>
                <a:spcPct val="145833"/>
              </a:lnSpc>
              <a:spcBef>
                <a:spcPts val="0"/>
              </a:spcBef>
              <a:spcAft>
                <a:spcPts val="0"/>
              </a:spcAft>
              <a:buClr>
                <a:schemeClr val="dk1"/>
              </a:buClr>
              <a:buSzPts val="2400"/>
              <a:buFont typeface="Calibri"/>
              <a:buNone/>
            </a:pPr>
            <a:r>
              <a:t/>
            </a:r>
            <a:endParaRPr b="0" i="0" sz="2400" u="sng" cap="none" strike="noStrike">
              <a:solidFill>
                <a:srgbClr val="0F0F0F"/>
              </a:solidFill>
              <a:latin typeface="Calibri"/>
              <a:ea typeface="Calibri"/>
              <a:cs typeface="Calibri"/>
              <a:sym typeface="Calibri"/>
            </a:endParaRPr>
          </a:p>
        </p:txBody>
      </p:sp>
      <p:sp>
        <p:nvSpPr>
          <p:cNvPr id="99" name="Google Shape;99;p2"/>
          <p:cNvSpPr/>
          <p:nvPr/>
        </p:nvSpPr>
        <p:spPr>
          <a:xfrm>
            <a:off x="0" y="6350000"/>
            <a:ext cx="12192000" cy="508000"/>
          </a:xfrm>
          <a:prstGeom prst="rect">
            <a:avLst/>
          </a:prstGeom>
          <a:solidFill>
            <a:srgbClr val="832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apienza University of Rome - Wikipedia" id="100" name="Google Shape;100;p2"/>
          <p:cNvPicPr preferRelativeResize="0"/>
          <p:nvPr/>
        </p:nvPicPr>
        <p:blipFill rotWithShape="1">
          <a:blip r:embed="rId3">
            <a:alphaModFix/>
          </a:blip>
          <a:srcRect b="0" l="0" r="0" t="0"/>
          <a:stretch/>
        </p:blipFill>
        <p:spPr>
          <a:xfrm>
            <a:off x="104020" y="5923038"/>
            <a:ext cx="712841" cy="853924"/>
          </a:xfrm>
          <a:prstGeom prst="rect">
            <a:avLst/>
          </a:prstGeom>
          <a:noFill/>
          <a:ln>
            <a:noFill/>
          </a:ln>
        </p:spPr>
      </p:pic>
      <p:sp>
        <p:nvSpPr>
          <p:cNvPr id="101" name="Google Shape;101;p2"/>
          <p:cNvSpPr txBox="1"/>
          <p:nvPr/>
        </p:nvSpPr>
        <p:spPr>
          <a:xfrm>
            <a:off x="906367" y="6391123"/>
            <a:ext cx="79801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000" u="none" cap="none" strike="noStrike">
                <a:solidFill>
                  <a:srgbClr val="AEA27C"/>
                </a:solidFill>
                <a:latin typeface="Times New Roman"/>
                <a:ea typeface="Times New Roman"/>
                <a:cs typeface="Times New Roman"/>
                <a:sym typeface="Times New Roman"/>
              </a:rPr>
              <a:t>Sapienza University of Rome – FDS (W23/24) – Final Project – 27/11/2023</a:t>
            </a:r>
            <a:endParaRPr/>
          </a:p>
        </p:txBody>
      </p:sp>
      <p:sp>
        <p:nvSpPr>
          <p:cNvPr id="102" name="Google Shape;102;p2"/>
          <p:cNvSpPr txBox="1"/>
          <p:nvPr/>
        </p:nvSpPr>
        <p:spPr>
          <a:xfrm>
            <a:off x="906743" y="87088"/>
            <a:ext cx="1037851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800">
                <a:solidFill>
                  <a:srgbClr val="0F0F0F"/>
                </a:solidFill>
                <a:latin typeface="Times New Roman"/>
                <a:ea typeface="Times New Roman"/>
                <a:cs typeface="Times New Roman"/>
                <a:sym typeface="Times New Roman"/>
              </a:rPr>
              <a:t>Analyzing Kobe Bryant's Shot Success Using Logistic Regression</a:t>
            </a:r>
            <a:endParaRPr b="1" sz="2800">
              <a:solidFill>
                <a:schemeClr val="dk1"/>
              </a:solidFill>
              <a:latin typeface="Times New Roman"/>
              <a:ea typeface="Times New Roman"/>
              <a:cs typeface="Times New Roman"/>
              <a:sym typeface="Times New Roman"/>
            </a:endParaRPr>
          </a:p>
        </p:txBody>
      </p:sp>
      <p:cxnSp>
        <p:nvCxnSpPr>
          <p:cNvPr id="103" name="Google Shape;103;p2"/>
          <p:cNvCxnSpPr/>
          <p:nvPr/>
        </p:nvCxnSpPr>
        <p:spPr>
          <a:xfrm>
            <a:off x="935395" y="651431"/>
            <a:ext cx="10255119" cy="0"/>
          </a:xfrm>
          <a:prstGeom prst="straightConnector1">
            <a:avLst/>
          </a:prstGeom>
          <a:noFill/>
          <a:ln cap="flat" cmpd="sng" w="28575">
            <a:solidFill>
              <a:srgbClr val="002060"/>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3"/>
          <p:cNvGrpSpPr/>
          <p:nvPr/>
        </p:nvGrpSpPr>
        <p:grpSpPr>
          <a:xfrm>
            <a:off x="79075" y="1516811"/>
            <a:ext cx="12033814" cy="3832819"/>
            <a:chOff x="87318" y="3850220"/>
            <a:chExt cx="12033814" cy="3832819"/>
          </a:xfrm>
        </p:grpSpPr>
        <p:pic>
          <p:nvPicPr>
            <p:cNvPr id="109" name="Google Shape;109;p3"/>
            <p:cNvPicPr preferRelativeResize="0"/>
            <p:nvPr/>
          </p:nvPicPr>
          <p:blipFill rotWithShape="1">
            <a:blip r:embed="rId3">
              <a:alphaModFix/>
            </a:blip>
            <a:srcRect b="4082" l="1732" r="1617" t="5102"/>
            <a:stretch/>
          </p:blipFill>
          <p:spPr>
            <a:xfrm>
              <a:off x="87318" y="3850220"/>
              <a:ext cx="12033814" cy="3832819"/>
            </a:xfrm>
            <a:prstGeom prst="rect">
              <a:avLst/>
            </a:prstGeom>
            <a:noFill/>
            <a:ln>
              <a:noFill/>
            </a:ln>
          </p:spPr>
        </p:pic>
        <p:sp>
          <p:nvSpPr>
            <p:cNvPr id="110" name="Google Shape;110;p3"/>
            <p:cNvSpPr/>
            <p:nvPr/>
          </p:nvSpPr>
          <p:spPr>
            <a:xfrm>
              <a:off x="5967322" y="3869666"/>
              <a:ext cx="359433" cy="3752490"/>
            </a:xfrm>
            <a:prstGeom prst="rect">
              <a:avLst/>
            </a:prstGeom>
            <a:noFill/>
            <a:ln cap="flat" cmpd="sng" w="57150">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1" name="Google Shape;111;p3"/>
          <p:cNvSpPr txBox="1"/>
          <p:nvPr/>
        </p:nvSpPr>
        <p:spPr>
          <a:xfrm>
            <a:off x="906743" y="87088"/>
            <a:ext cx="1037851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800">
                <a:solidFill>
                  <a:srgbClr val="0F0F0F"/>
                </a:solidFill>
                <a:latin typeface="Times New Roman"/>
                <a:ea typeface="Times New Roman"/>
                <a:cs typeface="Times New Roman"/>
                <a:sym typeface="Times New Roman"/>
              </a:rPr>
              <a:t>Analyzing Kobe Bryant's Shot Success Using Logistic Regression</a:t>
            </a:r>
            <a:endParaRPr b="1" sz="2800">
              <a:solidFill>
                <a:schemeClr val="dk1"/>
              </a:solidFill>
              <a:latin typeface="Times New Roman"/>
              <a:ea typeface="Times New Roman"/>
              <a:cs typeface="Times New Roman"/>
              <a:sym typeface="Times New Roman"/>
            </a:endParaRPr>
          </a:p>
        </p:txBody>
      </p:sp>
      <p:cxnSp>
        <p:nvCxnSpPr>
          <p:cNvPr id="112" name="Google Shape;112;p3"/>
          <p:cNvCxnSpPr/>
          <p:nvPr/>
        </p:nvCxnSpPr>
        <p:spPr>
          <a:xfrm>
            <a:off x="935395" y="651431"/>
            <a:ext cx="10255119" cy="0"/>
          </a:xfrm>
          <a:prstGeom prst="straightConnector1">
            <a:avLst/>
          </a:prstGeom>
          <a:noFill/>
          <a:ln cap="flat" cmpd="sng" w="28575">
            <a:solidFill>
              <a:srgbClr val="002060"/>
            </a:solidFill>
            <a:prstDash val="solid"/>
            <a:miter lim="800000"/>
            <a:headEnd len="sm" w="sm" type="none"/>
            <a:tailEnd len="sm" w="sm" type="none"/>
          </a:ln>
        </p:spPr>
      </p:cxnSp>
      <p:sp>
        <p:nvSpPr>
          <p:cNvPr id="113" name="Google Shape;113;p3"/>
          <p:cNvSpPr/>
          <p:nvPr/>
        </p:nvSpPr>
        <p:spPr>
          <a:xfrm>
            <a:off x="0" y="6350000"/>
            <a:ext cx="12192000" cy="508000"/>
          </a:xfrm>
          <a:prstGeom prst="rect">
            <a:avLst/>
          </a:prstGeom>
          <a:solidFill>
            <a:srgbClr val="832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apienza University of Rome - Wikipedia" id="114" name="Google Shape;114;p3"/>
          <p:cNvPicPr preferRelativeResize="0"/>
          <p:nvPr/>
        </p:nvPicPr>
        <p:blipFill rotWithShape="1">
          <a:blip r:embed="rId4">
            <a:alphaModFix/>
          </a:blip>
          <a:srcRect b="0" l="0" r="0" t="0"/>
          <a:stretch/>
        </p:blipFill>
        <p:spPr>
          <a:xfrm>
            <a:off x="104020" y="5923038"/>
            <a:ext cx="712841" cy="853924"/>
          </a:xfrm>
          <a:prstGeom prst="rect">
            <a:avLst/>
          </a:prstGeom>
          <a:noFill/>
          <a:ln>
            <a:noFill/>
          </a:ln>
        </p:spPr>
      </p:pic>
      <p:sp>
        <p:nvSpPr>
          <p:cNvPr id="115" name="Google Shape;115;p3"/>
          <p:cNvSpPr txBox="1"/>
          <p:nvPr/>
        </p:nvSpPr>
        <p:spPr>
          <a:xfrm>
            <a:off x="906367" y="6391123"/>
            <a:ext cx="79801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rgbClr val="AEA27C"/>
                </a:solidFill>
                <a:latin typeface="Times New Roman"/>
                <a:ea typeface="Times New Roman"/>
                <a:cs typeface="Times New Roman"/>
                <a:sym typeface="Times New Roman"/>
              </a:rPr>
              <a:t>Sapienza University of Rome – FDS (W23/24) – Final Project – 27/11/2023</a:t>
            </a:r>
            <a:endParaRPr/>
          </a:p>
        </p:txBody>
      </p:sp>
      <p:sp>
        <p:nvSpPr>
          <p:cNvPr id="116" name="Google Shape;116;p3"/>
          <p:cNvSpPr txBox="1"/>
          <p:nvPr/>
        </p:nvSpPr>
        <p:spPr>
          <a:xfrm>
            <a:off x="195532" y="842513"/>
            <a:ext cx="2743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rgbClr val="0F0F0F"/>
                </a:solidFill>
                <a:latin typeface="Calibri"/>
                <a:ea typeface="Calibri"/>
                <a:cs typeface="Calibri"/>
                <a:sym typeface="Calibri"/>
              </a:rPr>
              <a:t>Dataset sample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p:nvPr/>
        </p:nvSpPr>
        <p:spPr>
          <a:xfrm>
            <a:off x="0" y="6350000"/>
            <a:ext cx="12192000" cy="508000"/>
          </a:xfrm>
          <a:prstGeom prst="rect">
            <a:avLst/>
          </a:prstGeom>
          <a:solidFill>
            <a:srgbClr val="832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3" name="Google Shape;123;p4"/>
          <p:cNvPicPr preferRelativeResize="0"/>
          <p:nvPr/>
        </p:nvPicPr>
        <p:blipFill rotWithShape="1">
          <a:blip r:embed="rId3">
            <a:alphaModFix/>
          </a:blip>
          <a:srcRect b="2366" l="0" r="0" t="2712"/>
          <a:stretch/>
        </p:blipFill>
        <p:spPr>
          <a:xfrm rot="5400000">
            <a:off x="7655944" y="1807826"/>
            <a:ext cx="5448022" cy="3327403"/>
          </a:xfrm>
          <a:prstGeom prst="rect">
            <a:avLst/>
          </a:prstGeom>
          <a:noFill/>
          <a:ln>
            <a:noFill/>
          </a:ln>
        </p:spPr>
      </p:pic>
      <p:pic>
        <p:nvPicPr>
          <p:cNvPr descr="Sapienza University of Rome - Wikipedia" id="124" name="Google Shape;124;p4"/>
          <p:cNvPicPr preferRelativeResize="0"/>
          <p:nvPr/>
        </p:nvPicPr>
        <p:blipFill rotWithShape="1">
          <a:blip r:embed="rId4">
            <a:alphaModFix/>
          </a:blip>
          <a:srcRect b="0" l="0" r="0" t="0"/>
          <a:stretch/>
        </p:blipFill>
        <p:spPr>
          <a:xfrm>
            <a:off x="104020" y="5923038"/>
            <a:ext cx="712841" cy="853924"/>
          </a:xfrm>
          <a:prstGeom prst="rect">
            <a:avLst/>
          </a:prstGeom>
          <a:noFill/>
          <a:ln>
            <a:noFill/>
          </a:ln>
        </p:spPr>
      </p:pic>
      <p:sp>
        <p:nvSpPr>
          <p:cNvPr id="125" name="Google Shape;125;p4"/>
          <p:cNvSpPr txBox="1"/>
          <p:nvPr/>
        </p:nvSpPr>
        <p:spPr>
          <a:xfrm>
            <a:off x="906743" y="58058"/>
            <a:ext cx="1037851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800">
                <a:solidFill>
                  <a:srgbClr val="0F0F0F"/>
                </a:solidFill>
                <a:latin typeface="Times New Roman"/>
                <a:ea typeface="Times New Roman"/>
                <a:cs typeface="Times New Roman"/>
                <a:sym typeface="Times New Roman"/>
              </a:rPr>
              <a:t>Analyzing Kobe Bryant's Shot Success Using Logistic Regression</a:t>
            </a:r>
            <a:endParaRPr b="1" sz="2800">
              <a:solidFill>
                <a:schemeClr val="dk1"/>
              </a:solidFill>
              <a:latin typeface="Times New Roman"/>
              <a:ea typeface="Times New Roman"/>
              <a:cs typeface="Times New Roman"/>
              <a:sym typeface="Times New Roman"/>
            </a:endParaRPr>
          </a:p>
        </p:txBody>
      </p:sp>
      <p:cxnSp>
        <p:nvCxnSpPr>
          <p:cNvPr id="126" name="Google Shape;126;p4"/>
          <p:cNvCxnSpPr/>
          <p:nvPr/>
        </p:nvCxnSpPr>
        <p:spPr>
          <a:xfrm>
            <a:off x="935395" y="622401"/>
            <a:ext cx="10255119" cy="0"/>
          </a:xfrm>
          <a:prstGeom prst="straightConnector1">
            <a:avLst/>
          </a:prstGeom>
          <a:noFill/>
          <a:ln cap="flat" cmpd="sng" w="28575">
            <a:solidFill>
              <a:srgbClr val="002060"/>
            </a:solidFill>
            <a:prstDash val="solid"/>
            <a:miter lim="800000"/>
            <a:headEnd len="sm" w="sm" type="none"/>
            <a:tailEnd len="sm" w="sm" type="none"/>
          </a:ln>
        </p:spPr>
      </p:cxnSp>
      <p:sp>
        <p:nvSpPr>
          <p:cNvPr id="127" name="Google Shape;127;p4"/>
          <p:cNvSpPr txBox="1"/>
          <p:nvPr/>
        </p:nvSpPr>
        <p:spPr>
          <a:xfrm>
            <a:off x="104020" y="671916"/>
            <a:ext cx="8521200" cy="4863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GB" sz="2000">
                <a:solidFill>
                  <a:srgbClr val="0F0F0F"/>
                </a:solidFill>
                <a:latin typeface="Calibri"/>
                <a:ea typeface="Calibri"/>
                <a:cs typeface="Calibri"/>
                <a:sym typeface="Calibri"/>
              </a:rPr>
              <a:t>Models: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GB" sz="2000">
                <a:solidFill>
                  <a:srgbClr val="0F0F0F"/>
                </a:solidFill>
                <a:latin typeface="Calibri"/>
                <a:ea typeface="Calibri"/>
                <a:cs typeface="Calibri"/>
                <a:sym typeface="Calibri"/>
              </a:rPr>
              <a:t>Logistic Regression: binary classification task</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GB" sz="2000">
                <a:solidFill>
                  <a:srgbClr val="0F0F0F"/>
                </a:solidFill>
                <a:latin typeface="Calibri"/>
                <a:ea typeface="Calibri"/>
                <a:cs typeface="Calibri"/>
                <a:sym typeface="Calibri"/>
              </a:rPr>
              <a:t>Model Training: historical shot data</a:t>
            </a:r>
            <a:endParaRPr/>
          </a:p>
          <a:p>
            <a:pPr indent="-355600" lvl="0" marL="457200" marR="0" rtl="0" algn="just">
              <a:lnSpc>
                <a:spcPct val="150000"/>
              </a:lnSpc>
              <a:spcBef>
                <a:spcPts val="0"/>
              </a:spcBef>
              <a:spcAft>
                <a:spcPts val="0"/>
              </a:spcAft>
              <a:buClr>
                <a:srgbClr val="0F0F0F"/>
              </a:buClr>
              <a:buSzPts val="2000"/>
              <a:buFont typeface="Calibri"/>
              <a:buChar char="❏"/>
            </a:pPr>
            <a:r>
              <a:rPr b="1" lang="en-GB" sz="2000">
                <a:solidFill>
                  <a:srgbClr val="0F0F0F"/>
                </a:solidFill>
                <a:latin typeface="Calibri"/>
                <a:ea typeface="Calibri"/>
                <a:cs typeface="Calibri"/>
                <a:sym typeface="Calibri"/>
              </a:rPr>
              <a:t>Data exploration:</a:t>
            </a:r>
            <a:endParaRPr sz="2000">
              <a:solidFill>
                <a:srgbClr val="0F0F0F"/>
              </a:solidFill>
              <a:latin typeface="Calibri"/>
              <a:ea typeface="Calibri"/>
              <a:cs typeface="Calibri"/>
              <a:sym typeface="Calibri"/>
            </a:endParaRPr>
          </a:p>
          <a:p>
            <a:pPr indent="0" lvl="0" marL="0" marR="0" rtl="0" algn="just">
              <a:spcBef>
                <a:spcPts val="0"/>
              </a:spcBef>
              <a:spcAft>
                <a:spcPts val="0"/>
              </a:spcAft>
              <a:buNone/>
            </a:pPr>
            <a:r>
              <a:rPr lang="en-GB" sz="2000">
                <a:solidFill>
                  <a:srgbClr val="0F0F0F"/>
                </a:solidFill>
                <a:latin typeface="Calibri"/>
                <a:ea typeface="Calibri"/>
                <a:cs typeface="Calibri"/>
                <a:sym typeface="Calibri"/>
              </a:rPr>
              <a:t>       •  Understanding the dataset, visualizations (e.g., heatmaps, shot charts)</a:t>
            </a:r>
            <a:endParaRPr sz="1800">
              <a:solidFill>
                <a:schemeClr val="dk1"/>
              </a:solidFill>
              <a:latin typeface="Calibri"/>
              <a:ea typeface="Calibri"/>
              <a:cs typeface="Calibri"/>
              <a:sym typeface="Calibri"/>
            </a:endParaRPr>
          </a:p>
          <a:p>
            <a:pPr indent="-355600" lvl="0" marL="457200" marR="0" rtl="0" algn="just">
              <a:lnSpc>
                <a:spcPct val="150000"/>
              </a:lnSpc>
              <a:spcBef>
                <a:spcPts val="0"/>
              </a:spcBef>
              <a:spcAft>
                <a:spcPts val="0"/>
              </a:spcAft>
              <a:buClr>
                <a:srgbClr val="0F0F0F"/>
              </a:buClr>
              <a:buSzPts val="2000"/>
              <a:buFont typeface="Calibri"/>
              <a:buChar char="❏"/>
            </a:pPr>
            <a:r>
              <a:rPr b="1" lang="en-GB" sz="2000">
                <a:solidFill>
                  <a:srgbClr val="0F0F0F"/>
                </a:solidFill>
                <a:latin typeface="Calibri"/>
                <a:ea typeface="Calibri"/>
                <a:cs typeface="Calibri"/>
                <a:sym typeface="Calibri"/>
              </a:rPr>
              <a:t>Feature engineering:</a:t>
            </a:r>
            <a:endParaRPr sz="2000">
              <a:solidFill>
                <a:srgbClr val="0F0F0F"/>
              </a:solidFill>
              <a:latin typeface="Calibri"/>
              <a:ea typeface="Calibri"/>
              <a:cs typeface="Calibri"/>
              <a:sym typeface="Calibri"/>
            </a:endParaRPr>
          </a:p>
          <a:p>
            <a:pPr indent="262799" lvl="1" marL="457200" marR="0" rtl="0" algn="just">
              <a:spcBef>
                <a:spcPts val="0"/>
              </a:spcBef>
              <a:spcAft>
                <a:spcPts val="0"/>
              </a:spcAft>
              <a:buNone/>
            </a:pPr>
            <a:r>
              <a:rPr b="1" i="0" lang="en-GB" sz="1800" u="none" cap="none" strike="noStrike">
                <a:solidFill>
                  <a:srgbClr val="0F0F0F"/>
                </a:solidFill>
                <a:latin typeface="Calibri"/>
                <a:ea typeface="Calibri"/>
                <a:cs typeface="Calibri"/>
                <a:sym typeface="Calibri"/>
              </a:rPr>
              <a:t>Spatial</a:t>
            </a:r>
            <a:r>
              <a:rPr b="0" i="0" lang="en-GB" sz="2000" u="none" cap="none" strike="noStrike">
                <a:solidFill>
                  <a:srgbClr val="0F0F0F"/>
                </a:solidFill>
                <a:latin typeface="Calibri"/>
                <a:ea typeface="Calibri"/>
                <a:cs typeface="Calibri"/>
                <a:sym typeface="Calibri"/>
              </a:rPr>
              <a:t>: shot distance, angle, and proximity to the basket.</a:t>
            </a:r>
            <a:endParaRPr b="0" i="0" sz="2000" u="none" cap="none" strike="noStrike">
              <a:solidFill>
                <a:srgbClr val="0F0F0F"/>
              </a:solidFill>
              <a:latin typeface="Calibri"/>
              <a:ea typeface="Calibri"/>
              <a:cs typeface="Calibri"/>
              <a:sym typeface="Calibri"/>
            </a:endParaRPr>
          </a:p>
          <a:p>
            <a:pPr indent="262799" lvl="1" marL="457200" marR="0" rtl="0" algn="just">
              <a:spcBef>
                <a:spcPts val="0"/>
              </a:spcBef>
              <a:spcAft>
                <a:spcPts val="0"/>
              </a:spcAft>
              <a:buNone/>
            </a:pPr>
            <a:r>
              <a:rPr b="1" i="0" lang="en-GB" sz="1800" u="none" cap="none" strike="noStrike">
                <a:solidFill>
                  <a:srgbClr val="0F0F0F"/>
                </a:solidFill>
                <a:latin typeface="Calibri"/>
                <a:ea typeface="Calibri"/>
                <a:cs typeface="Calibri"/>
                <a:sym typeface="Calibri"/>
              </a:rPr>
              <a:t>Temporal</a:t>
            </a:r>
            <a:r>
              <a:rPr b="0" i="0" lang="en-GB" sz="2000" u="none" cap="none" strike="noStrike">
                <a:solidFill>
                  <a:srgbClr val="0F0F0F"/>
                </a:solidFill>
                <a:latin typeface="Calibri"/>
                <a:ea typeface="Calibri"/>
                <a:cs typeface="Calibri"/>
                <a:sym typeface="Calibri"/>
              </a:rPr>
              <a:t>: shot clock, quarter, and game time.</a:t>
            </a:r>
            <a:endParaRPr/>
          </a:p>
          <a:p>
            <a:pPr indent="262799" lvl="1" marL="457200" marR="0" rtl="0" algn="just">
              <a:spcBef>
                <a:spcPts val="0"/>
              </a:spcBef>
              <a:spcAft>
                <a:spcPts val="0"/>
              </a:spcAft>
              <a:buNone/>
            </a:pPr>
            <a:r>
              <a:rPr b="1" i="0" lang="en-GB" sz="1800" u="none" cap="none" strike="noStrike">
                <a:solidFill>
                  <a:srgbClr val="0F0F0F"/>
                </a:solidFill>
                <a:latin typeface="Calibri"/>
                <a:ea typeface="Calibri"/>
                <a:cs typeface="Calibri"/>
                <a:sym typeface="Calibri"/>
              </a:rPr>
              <a:t>Player-Specific</a:t>
            </a:r>
            <a:r>
              <a:rPr b="0" i="0" lang="en-GB" sz="2000" u="none" cap="none" strike="noStrike">
                <a:solidFill>
                  <a:srgbClr val="0F0F0F"/>
                </a:solidFill>
                <a:latin typeface="Calibri"/>
                <a:ea typeface="Calibri"/>
                <a:cs typeface="Calibri"/>
                <a:sym typeface="Calibri"/>
              </a:rPr>
              <a:t>: Kobe's historical performance, playing style, and hot zones.</a:t>
            </a:r>
            <a:endParaRPr b="0" i="0" sz="1800" u="none" cap="none" strike="noStrike">
              <a:solidFill>
                <a:srgbClr val="000000"/>
              </a:solidFill>
              <a:latin typeface="Calibri"/>
              <a:ea typeface="Calibri"/>
              <a:cs typeface="Calibri"/>
              <a:sym typeface="Calibri"/>
            </a:endParaRPr>
          </a:p>
          <a:p>
            <a:pPr indent="400050" lvl="1" marL="457200" marR="0" rtl="0" algn="just">
              <a:lnSpc>
                <a:spcPct val="150000"/>
              </a:lnSpc>
              <a:spcBef>
                <a:spcPts val="0"/>
              </a:spcBef>
              <a:spcAft>
                <a:spcPts val="0"/>
              </a:spcAft>
              <a:buNone/>
            </a:pPr>
            <a:r>
              <a:rPr b="0" i="0" lang="en-GB" sz="2000" u="none" cap="none" strike="noStrike">
                <a:solidFill>
                  <a:srgbClr val="0F0F0F"/>
                </a:solidFill>
                <a:latin typeface="Calibri"/>
                <a:ea typeface="Calibri"/>
                <a:cs typeface="Calibri"/>
                <a:sym typeface="Calibri"/>
              </a:rPr>
              <a:t>• Variables Coefficient: Regularization methods</a:t>
            </a:r>
            <a:endParaRPr b="0" i="0" sz="18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None/>
            </a:pPr>
            <a:r>
              <a:rPr b="1" lang="en-GB" sz="2000">
                <a:solidFill>
                  <a:srgbClr val="0F0F0F"/>
                </a:solidFill>
                <a:latin typeface="Calibri"/>
                <a:ea typeface="Calibri"/>
                <a:cs typeface="Calibri"/>
                <a:sym typeface="Calibri"/>
              </a:rPr>
              <a:t>Tools:</a:t>
            </a:r>
            <a:endParaRPr sz="2000">
              <a:solidFill>
                <a:srgbClr val="000000"/>
              </a:solidFill>
              <a:latin typeface="Calibri"/>
              <a:ea typeface="Calibri"/>
              <a:cs typeface="Calibri"/>
              <a:sym typeface="Calibri"/>
            </a:endParaRPr>
          </a:p>
          <a:p>
            <a:pPr indent="0" lvl="0" marL="0" marR="0" rtl="0" algn="just">
              <a:spcBef>
                <a:spcPts val="0"/>
              </a:spcBef>
              <a:spcAft>
                <a:spcPts val="0"/>
              </a:spcAft>
              <a:buNone/>
            </a:pPr>
            <a:r>
              <a:rPr lang="en-GB" sz="2000">
                <a:solidFill>
                  <a:schemeClr val="dk1"/>
                </a:solidFill>
                <a:latin typeface="Calibri"/>
                <a:ea typeface="Calibri"/>
                <a:cs typeface="Calibri"/>
                <a:sym typeface="Calibri"/>
              </a:rPr>
              <a:t>Programming Language: Python; pandas, numpy for data manipulation, Model development in scikit-learn's with logistic regression module.</a:t>
            </a:r>
            <a:endParaRPr sz="2000">
              <a:solidFill>
                <a:schemeClr val="dk1"/>
              </a:solidFill>
              <a:latin typeface="Calibri"/>
              <a:ea typeface="Calibri"/>
              <a:cs typeface="Calibri"/>
              <a:sym typeface="Calibri"/>
            </a:endParaRPr>
          </a:p>
        </p:txBody>
      </p:sp>
      <p:sp>
        <p:nvSpPr>
          <p:cNvPr id="128" name="Google Shape;128;p4"/>
          <p:cNvSpPr txBox="1"/>
          <p:nvPr/>
        </p:nvSpPr>
        <p:spPr>
          <a:xfrm>
            <a:off x="906367" y="6391123"/>
            <a:ext cx="79801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rgbClr val="AEA27C"/>
                </a:solidFill>
                <a:latin typeface="Times New Roman"/>
                <a:ea typeface="Times New Roman"/>
                <a:cs typeface="Times New Roman"/>
                <a:sym typeface="Times New Roman"/>
              </a:rPr>
              <a:t>Sapienza University of Rome – FDS (W23/24) – Final Project – 27/11/2023</a:t>
            </a:r>
            <a:endParaRPr/>
          </a:p>
        </p:txBody>
      </p:sp>
      <p:grpSp>
        <p:nvGrpSpPr>
          <p:cNvPr id="129" name="Google Shape;129;p4"/>
          <p:cNvGrpSpPr/>
          <p:nvPr/>
        </p:nvGrpSpPr>
        <p:grpSpPr>
          <a:xfrm>
            <a:off x="270647" y="3002807"/>
            <a:ext cx="542751" cy="1375500"/>
            <a:chOff x="346847" y="2053903"/>
            <a:chExt cx="542751" cy="1375500"/>
          </a:xfrm>
        </p:grpSpPr>
        <p:sp>
          <p:nvSpPr>
            <p:cNvPr id="130" name="Google Shape;130;p4"/>
            <p:cNvSpPr/>
            <p:nvPr/>
          </p:nvSpPr>
          <p:spPr>
            <a:xfrm>
              <a:off x="702693" y="2161636"/>
              <a:ext cx="186905" cy="1006415"/>
            </a:xfrm>
            <a:prstGeom prst="downArrow">
              <a:avLst>
                <a:gd fmla="val 50000" name="adj1"/>
                <a:gd fmla="val 50000" name="adj2"/>
              </a:avLst>
            </a:prstGeom>
            <a:solidFill>
              <a:srgbClr val="832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4"/>
            <p:cNvSpPr txBox="1"/>
            <p:nvPr/>
          </p:nvSpPr>
          <p:spPr>
            <a:xfrm rot="5400000">
              <a:off x="-163903" y="2564653"/>
              <a:ext cx="13755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700">
                  <a:solidFill>
                    <a:srgbClr val="0F0F0F"/>
                  </a:solidFill>
                  <a:latin typeface="Calibri"/>
                  <a:ea typeface="Calibri"/>
                  <a:cs typeface="Calibri"/>
                  <a:sym typeface="Calibri"/>
                </a:rPr>
                <a:t>Complexity</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p:nvPr/>
        </p:nvSpPr>
        <p:spPr>
          <a:xfrm>
            <a:off x="0" y="6350000"/>
            <a:ext cx="12192000" cy="508000"/>
          </a:xfrm>
          <a:prstGeom prst="rect">
            <a:avLst/>
          </a:prstGeom>
          <a:solidFill>
            <a:srgbClr val="832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apienza University of Rome - Wikipedia" id="137" name="Google Shape;137;p5"/>
          <p:cNvPicPr preferRelativeResize="0"/>
          <p:nvPr/>
        </p:nvPicPr>
        <p:blipFill rotWithShape="1">
          <a:blip r:embed="rId3">
            <a:alphaModFix/>
          </a:blip>
          <a:srcRect b="0" l="0" r="0" t="0"/>
          <a:stretch/>
        </p:blipFill>
        <p:spPr>
          <a:xfrm>
            <a:off x="104020" y="5923038"/>
            <a:ext cx="712841" cy="853924"/>
          </a:xfrm>
          <a:prstGeom prst="rect">
            <a:avLst/>
          </a:prstGeom>
          <a:noFill/>
          <a:ln>
            <a:noFill/>
          </a:ln>
        </p:spPr>
      </p:pic>
      <p:sp>
        <p:nvSpPr>
          <p:cNvPr id="138" name="Google Shape;138;p5"/>
          <p:cNvSpPr txBox="1"/>
          <p:nvPr/>
        </p:nvSpPr>
        <p:spPr>
          <a:xfrm>
            <a:off x="906367" y="6391123"/>
            <a:ext cx="79801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rgbClr val="AEA27C"/>
                </a:solidFill>
                <a:latin typeface="Times New Roman"/>
                <a:ea typeface="Times New Roman"/>
                <a:cs typeface="Times New Roman"/>
                <a:sym typeface="Times New Roman"/>
              </a:rPr>
              <a:t>Sapienza University of Rome – FDS (W23/24) – Final Project – 27/11/2023</a:t>
            </a:r>
            <a:endParaRPr/>
          </a:p>
        </p:txBody>
      </p:sp>
      <p:sp>
        <p:nvSpPr>
          <p:cNvPr id="139" name="Google Shape;139;p5"/>
          <p:cNvSpPr txBox="1"/>
          <p:nvPr/>
        </p:nvSpPr>
        <p:spPr>
          <a:xfrm>
            <a:off x="906743" y="58058"/>
            <a:ext cx="1037851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800">
                <a:solidFill>
                  <a:srgbClr val="0F0F0F"/>
                </a:solidFill>
                <a:latin typeface="Times New Roman"/>
                <a:ea typeface="Times New Roman"/>
                <a:cs typeface="Times New Roman"/>
                <a:sym typeface="Times New Roman"/>
              </a:rPr>
              <a:t>Analyzing Kobe Bryant's Shot Success Using Logistic Regression</a:t>
            </a:r>
            <a:endParaRPr b="1" sz="2800">
              <a:solidFill>
                <a:schemeClr val="dk1"/>
              </a:solidFill>
              <a:latin typeface="Times New Roman"/>
              <a:ea typeface="Times New Roman"/>
              <a:cs typeface="Times New Roman"/>
              <a:sym typeface="Times New Roman"/>
            </a:endParaRPr>
          </a:p>
        </p:txBody>
      </p:sp>
      <p:cxnSp>
        <p:nvCxnSpPr>
          <p:cNvPr id="140" name="Google Shape;140;p5"/>
          <p:cNvCxnSpPr/>
          <p:nvPr/>
        </p:nvCxnSpPr>
        <p:spPr>
          <a:xfrm>
            <a:off x="935395" y="622401"/>
            <a:ext cx="10255119" cy="0"/>
          </a:xfrm>
          <a:prstGeom prst="straightConnector1">
            <a:avLst/>
          </a:prstGeom>
          <a:noFill/>
          <a:ln cap="flat" cmpd="sng" w="28575">
            <a:solidFill>
              <a:srgbClr val="002060"/>
            </a:solidFill>
            <a:prstDash val="solid"/>
            <a:miter lim="800000"/>
            <a:headEnd len="sm" w="sm" type="none"/>
            <a:tailEnd len="sm" w="sm" type="none"/>
          </a:ln>
        </p:spPr>
      </p:cxnSp>
      <p:sp>
        <p:nvSpPr>
          <p:cNvPr id="141" name="Google Shape;141;p5"/>
          <p:cNvSpPr txBox="1"/>
          <p:nvPr/>
        </p:nvSpPr>
        <p:spPr>
          <a:xfrm>
            <a:off x="104020" y="601894"/>
            <a:ext cx="11899979" cy="59400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GB" sz="2000">
                <a:solidFill>
                  <a:srgbClr val="0F0F0F"/>
                </a:solidFill>
                <a:latin typeface="Calibri"/>
                <a:ea typeface="Calibri"/>
                <a:cs typeface="Calibri"/>
                <a:sym typeface="Calibri"/>
              </a:rPr>
              <a:t>Evaluation:</a:t>
            </a:r>
            <a:endParaRPr/>
          </a:p>
          <a:p>
            <a:pPr indent="0" lvl="0" marL="0" marR="0" rtl="0" algn="l">
              <a:spcBef>
                <a:spcPts val="0"/>
              </a:spcBef>
              <a:spcAft>
                <a:spcPts val="0"/>
              </a:spcAft>
              <a:buNone/>
            </a:pPr>
            <a:r>
              <a:rPr lang="en-GB" sz="2000">
                <a:solidFill>
                  <a:srgbClr val="0F0F0F"/>
                </a:solidFill>
                <a:latin typeface="Calibri"/>
                <a:ea typeface="Calibri"/>
                <a:cs typeface="Calibri"/>
                <a:sym typeface="Calibri"/>
              </a:rPr>
              <a:t>Data Splitting: training (70-80%) and testing (20-30%) sets with a representative distribution of shots.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2000">
                <a:solidFill>
                  <a:srgbClr val="0F0F0F"/>
                </a:solidFill>
                <a:latin typeface="Calibri"/>
                <a:ea typeface="Calibri"/>
                <a:cs typeface="Calibri"/>
                <a:sym typeface="Calibri"/>
              </a:rPr>
              <a:t>Cross-Validation: k-fold cross-validation for model stability and generalization across different subsets of the dataset.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rgbClr val="0F0F0F"/>
              </a:solidFill>
              <a:latin typeface="Calibri"/>
              <a:ea typeface="Calibri"/>
              <a:cs typeface="Calibri"/>
              <a:sym typeface="Calibri"/>
            </a:endParaRPr>
          </a:p>
          <a:p>
            <a:pPr indent="0" lvl="0" marL="0" marR="0" rtl="0" algn="l">
              <a:lnSpc>
                <a:spcPct val="150000"/>
              </a:lnSpc>
              <a:spcBef>
                <a:spcPts val="0"/>
              </a:spcBef>
              <a:spcAft>
                <a:spcPts val="0"/>
              </a:spcAft>
              <a:buNone/>
            </a:pPr>
            <a:r>
              <a:rPr b="1" lang="en-GB" sz="2000">
                <a:solidFill>
                  <a:srgbClr val="0F0F0F"/>
                </a:solidFill>
                <a:latin typeface="Calibri"/>
                <a:ea typeface="Calibri"/>
                <a:cs typeface="Calibri"/>
                <a:sym typeface="Calibri"/>
              </a:rPr>
              <a:t>Metrics:</a:t>
            </a:r>
            <a:endParaRPr b="1" sz="1800">
              <a:solidFill>
                <a:schemeClr val="dk1"/>
              </a:solidFill>
              <a:latin typeface="Calibri"/>
              <a:ea typeface="Calibri"/>
              <a:cs typeface="Calibri"/>
              <a:sym typeface="Calibri"/>
            </a:endParaRPr>
          </a:p>
          <a:p>
            <a:pPr indent="-342900" lvl="0" marL="342900" marR="0" rtl="0" algn="l">
              <a:spcBef>
                <a:spcPts val="0"/>
              </a:spcBef>
              <a:spcAft>
                <a:spcPts val="0"/>
              </a:spcAft>
              <a:buClr>
                <a:srgbClr val="0F0F0F"/>
              </a:buClr>
              <a:buSzPts val="2000"/>
              <a:buFont typeface="Noto Sans Symbols"/>
              <a:buChar char="❑"/>
            </a:pPr>
            <a:r>
              <a:rPr lang="en-GB" sz="2000">
                <a:solidFill>
                  <a:srgbClr val="0F0F0F"/>
                </a:solidFill>
                <a:latin typeface="Calibri"/>
                <a:ea typeface="Calibri"/>
                <a:cs typeface="Calibri"/>
                <a:sym typeface="Calibri"/>
              </a:rPr>
              <a:t>Performance Metrics: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rgbClr val="0F0F0F"/>
                </a:solidFill>
                <a:latin typeface="Calibri"/>
                <a:ea typeface="Calibri"/>
                <a:cs typeface="Calibri"/>
                <a:sym typeface="Calibri"/>
              </a:rPr>
              <a:t>Accuracy</a:t>
            </a:r>
            <a:r>
              <a:rPr lang="en-GB" sz="2000">
                <a:solidFill>
                  <a:srgbClr val="0F0F0F"/>
                </a:solidFill>
                <a:latin typeface="Calibri"/>
                <a:ea typeface="Calibri"/>
                <a:cs typeface="Calibri"/>
                <a:sym typeface="Calibri"/>
              </a:rPr>
              <a:t>: Overall correctness of predictions.</a:t>
            </a:r>
            <a:endParaRPr/>
          </a:p>
          <a:p>
            <a:pPr indent="0" lvl="0" marL="0" marR="0" rtl="0" algn="l">
              <a:spcBef>
                <a:spcPts val="0"/>
              </a:spcBef>
              <a:spcAft>
                <a:spcPts val="0"/>
              </a:spcAft>
              <a:buNone/>
            </a:pPr>
            <a:r>
              <a:rPr b="1" lang="en-GB" sz="1800">
                <a:solidFill>
                  <a:srgbClr val="0F0F0F"/>
                </a:solidFill>
                <a:latin typeface="Calibri"/>
                <a:ea typeface="Calibri"/>
                <a:cs typeface="Calibri"/>
                <a:sym typeface="Calibri"/>
              </a:rPr>
              <a:t>Precision</a:t>
            </a:r>
            <a:r>
              <a:rPr lang="en-GB" sz="2000">
                <a:solidFill>
                  <a:srgbClr val="0F0F0F"/>
                </a:solidFill>
                <a:latin typeface="Calibri"/>
                <a:ea typeface="Calibri"/>
                <a:cs typeface="Calibri"/>
                <a:sym typeface="Calibri"/>
              </a:rPr>
              <a:t>: Proportion of correctly predicted successes among all predicted successes.</a:t>
            </a:r>
            <a:endParaRPr/>
          </a:p>
          <a:p>
            <a:pPr indent="0" lvl="0" marL="0" marR="0" rtl="0" algn="l">
              <a:spcBef>
                <a:spcPts val="0"/>
              </a:spcBef>
              <a:spcAft>
                <a:spcPts val="0"/>
              </a:spcAft>
              <a:buNone/>
            </a:pPr>
            <a:r>
              <a:rPr b="1" lang="en-GB" sz="1800">
                <a:solidFill>
                  <a:srgbClr val="0F0F0F"/>
                </a:solidFill>
                <a:latin typeface="Calibri"/>
                <a:ea typeface="Calibri"/>
                <a:cs typeface="Calibri"/>
                <a:sym typeface="Calibri"/>
              </a:rPr>
              <a:t>Recall</a:t>
            </a:r>
            <a:r>
              <a:rPr lang="en-GB" sz="2000">
                <a:solidFill>
                  <a:srgbClr val="0F0F0F"/>
                </a:solidFill>
                <a:latin typeface="Calibri"/>
                <a:ea typeface="Calibri"/>
                <a:cs typeface="Calibri"/>
                <a:sym typeface="Calibri"/>
              </a:rPr>
              <a:t>: Proportion of correctly predicted successes among all actual successes.</a:t>
            </a:r>
            <a:endParaRPr/>
          </a:p>
          <a:p>
            <a:pPr indent="0" lvl="0" marL="0" marR="0" rtl="0" algn="l">
              <a:spcBef>
                <a:spcPts val="0"/>
              </a:spcBef>
              <a:spcAft>
                <a:spcPts val="0"/>
              </a:spcAft>
              <a:buNone/>
            </a:pPr>
            <a:r>
              <a:rPr b="1" lang="en-GB" sz="1800">
                <a:solidFill>
                  <a:srgbClr val="0F0F0F"/>
                </a:solidFill>
                <a:latin typeface="Calibri"/>
                <a:ea typeface="Calibri"/>
                <a:cs typeface="Calibri"/>
                <a:sym typeface="Calibri"/>
              </a:rPr>
              <a:t>F1 Score</a:t>
            </a:r>
            <a:r>
              <a:rPr lang="en-GB" sz="2000">
                <a:solidFill>
                  <a:srgbClr val="0F0F0F"/>
                </a:solidFill>
                <a:latin typeface="Calibri"/>
                <a:ea typeface="Calibri"/>
                <a:cs typeface="Calibri"/>
                <a:sym typeface="Calibri"/>
              </a:rPr>
              <a:t>: Harmonic mean of precision and recall, providing a balanced evaluation.</a:t>
            </a:r>
            <a:endParaRPr/>
          </a:p>
          <a:p>
            <a:pPr indent="0" lvl="0" marL="0" marR="0" rtl="0" algn="l">
              <a:spcBef>
                <a:spcPts val="0"/>
              </a:spcBef>
              <a:spcAft>
                <a:spcPts val="0"/>
              </a:spcAft>
              <a:buNone/>
            </a:pPr>
            <a:r>
              <a:t/>
            </a:r>
            <a:endParaRPr sz="2000">
              <a:solidFill>
                <a:srgbClr val="0F0F0F"/>
              </a:solidFill>
              <a:latin typeface="Calibri"/>
              <a:ea typeface="Calibri"/>
              <a:cs typeface="Calibri"/>
              <a:sym typeface="Calibri"/>
            </a:endParaRPr>
          </a:p>
          <a:p>
            <a:pPr indent="-342900" lvl="0" marL="342900" marR="0" rtl="0" algn="l">
              <a:spcBef>
                <a:spcPts val="0"/>
              </a:spcBef>
              <a:spcAft>
                <a:spcPts val="0"/>
              </a:spcAft>
              <a:buClr>
                <a:srgbClr val="0F0F0F"/>
              </a:buClr>
              <a:buSzPts val="2000"/>
              <a:buFont typeface="Noto Sans Symbols"/>
              <a:buChar char="❑"/>
            </a:pPr>
            <a:r>
              <a:rPr b="1" lang="en-GB" sz="2000">
                <a:solidFill>
                  <a:srgbClr val="0F0F0F"/>
                </a:solidFill>
                <a:latin typeface="Calibri"/>
                <a:ea typeface="Calibri"/>
                <a:cs typeface="Calibri"/>
                <a:sym typeface="Calibri"/>
              </a:rPr>
              <a:t>Benchmarking: </a:t>
            </a:r>
            <a:endParaRPr b="1" sz="2000">
              <a:solidFill>
                <a:srgbClr val="000000"/>
              </a:solidFill>
              <a:latin typeface="Calibri"/>
              <a:ea typeface="Calibri"/>
              <a:cs typeface="Calibri"/>
              <a:sym typeface="Calibri"/>
            </a:endParaRPr>
          </a:p>
          <a:p>
            <a:pPr indent="0" lvl="0" marL="0" marR="0" rtl="0" algn="l">
              <a:spcBef>
                <a:spcPts val="0"/>
              </a:spcBef>
              <a:spcAft>
                <a:spcPts val="0"/>
              </a:spcAft>
              <a:buNone/>
            </a:pPr>
            <a:r>
              <a:rPr lang="en-GB" sz="2000">
                <a:solidFill>
                  <a:srgbClr val="0F0F0F"/>
                </a:solidFill>
                <a:latin typeface="Calibri"/>
                <a:ea typeface="Calibri"/>
                <a:cs typeface="Calibri"/>
                <a:sym typeface="Calibri"/>
              </a:rPr>
              <a:t>• Compare the model's performance against models developed with other ML algorithms, e.g. SVM.</a:t>
            </a:r>
            <a:endParaRPr sz="2000">
              <a:solidFill>
                <a:srgbClr val="0F0F0F"/>
              </a:solidFill>
              <a:latin typeface="Calibri"/>
              <a:ea typeface="Calibri"/>
              <a:cs typeface="Calibri"/>
              <a:sym typeface="Calibri"/>
            </a:endParaRPr>
          </a:p>
          <a:p>
            <a:pPr indent="0" lvl="0" marL="0" marR="0" rtl="0" algn="l">
              <a:spcBef>
                <a:spcPts val="0"/>
              </a:spcBef>
              <a:spcAft>
                <a:spcPts val="0"/>
              </a:spcAft>
              <a:buNone/>
            </a:pPr>
            <a:r>
              <a:rPr lang="en-GB" sz="2000">
                <a:solidFill>
                  <a:srgbClr val="0F0F0F"/>
                </a:solidFill>
                <a:latin typeface="Calibri"/>
                <a:ea typeface="Calibri"/>
                <a:cs typeface="Calibri"/>
                <a:sym typeface="Calibri"/>
              </a:rPr>
              <a:t>• Compare with other models on kaggle</a:t>
            </a:r>
            <a:endParaRPr sz="2000">
              <a:solidFill>
                <a:srgbClr val="0F0F0F"/>
              </a:solidFill>
              <a:latin typeface="Calibri"/>
              <a:ea typeface="Calibri"/>
              <a:cs typeface="Calibri"/>
              <a:sym typeface="Calibri"/>
            </a:endParaRPr>
          </a:p>
          <a:p>
            <a:pPr indent="0" lvl="0" marL="0" marR="0" rtl="0" algn="l">
              <a:spcBef>
                <a:spcPts val="0"/>
              </a:spcBef>
              <a:spcAft>
                <a:spcPts val="0"/>
              </a:spcAft>
              <a:buNone/>
            </a:pPr>
            <a:r>
              <a:rPr lang="en-GB" sz="2000">
                <a:solidFill>
                  <a:srgbClr val="0F0F0F"/>
                </a:solidFill>
                <a:latin typeface="Calibri"/>
                <a:ea typeface="Calibri"/>
                <a:cs typeface="Calibri"/>
                <a:sym typeface="Calibri"/>
              </a:rPr>
              <a:t>• If possible, retrieve similar data for other players from </a:t>
            </a:r>
            <a:r>
              <a:rPr lang="en-GB" sz="2000" u="sng">
                <a:solidFill>
                  <a:srgbClr val="0F0F0F"/>
                </a:solidFill>
                <a:latin typeface="Calibri"/>
                <a:ea typeface="Calibri"/>
                <a:cs typeface="Calibri"/>
                <a:sym typeface="Calibri"/>
                <a:hlinkClick r:id="rId4">
                  <a:extLst>
                    <a:ext uri="{A12FA001-AC4F-418D-AE19-62706E023703}">
                      <ahyp:hlinkClr val="tx"/>
                    </a:ext>
                  </a:extLst>
                </a:hlinkClick>
              </a:rPr>
              <a:t>https://www.nba.com/stats</a:t>
            </a:r>
            <a:r>
              <a:rPr lang="en-GB" sz="2000">
                <a:solidFill>
                  <a:srgbClr val="0F0F0F"/>
                </a:solidFill>
                <a:latin typeface="Calibri"/>
                <a:ea typeface="Calibri"/>
                <a:cs typeface="Calibri"/>
                <a:sym typeface="Calibri"/>
              </a:rPr>
              <a:t> &amp; test the performance</a:t>
            </a:r>
            <a:endParaRPr/>
          </a:p>
          <a:p>
            <a:pPr indent="0" lvl="0" marL="0" marR="0" rtl="0" algn="l">
              <a:spcBef>
                <a:spcPts val="0"/>
              </a:spcBef>
              <a:spcAft>
                <a:spcPts val="0"/>
              </a:spcAft>
              <a:buNone/>
            </a:pPr>
            <a:r>
              <a:t/>
            </a:r>
            <a:endParaRPr sz="2000">
              <a:solidFill>
                <a:srgbClr val="0F0F0F"/>
              </a:solidFill>
              <a:latin typeface="Calibri"/>
              <a:ea typeface="Calibri"/>
              <a:cs typeface="Calibri"/>
              <a:sym typeface="Calibri"/>
            </a:endParaRPr>
          </a:p>
          <a:p>
            <a:pPr indent="0" lvl="0" marL="0" marR="0" rtl="0" algn="l">
              <a:spcBef>
                <a:spcPts val="0"/>
              </a:spcBef>
              <a:spcAft>
                <a:spcPts val="0"/>
              </a:spcAft>
              <a:buNone/>
            </a:pPr>
            <a:r>
              <a:t/>
            </a:r>
            <a:endParaRPr sz="2000">
              <a:solidFill>
                <a:srgbClr val="0F0F0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rgbClr val="832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txBox="1"/>
          <p:nvPr/>
        </p:nvSpPr>
        <p:spPr>
          <a:xfrm>
            <a:off x="2953953" y="3075057"/>
            <a:ext cx="628409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lt1"/>
                </a:solidFill>
                <a:latin typeface="Times New Roman"/>
                <a:ea typeface="Times New Roman"/>
                <a:cs typeface="Times New Roman"/>
                <a:sym typeface="Times New Roman"/>
              </a:rPr>
              <a:t>Thank you for your attention!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2023-11-26T12:22:01Z</dcterms:created>
  <dc:creator>Microsoft Office User</dc:creator>
</cp:coreProperties>
</file>