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2.jpeg" ContentType="image/jpeg"/>
  <Override PartName="/ppt/media/image3.jpeg" ContentType="image/jpeg"/>
  <Override PartName="/ppt/media/image4.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0691812"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534240" y="1768680"/>
            <a:ext cx="9622080" cy="20908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34240" y="4058640"/>
            <a:ext cx="96220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34240" y="4058640"/>
            <a:ext cx="4695480" cy="209088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46480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534240" y="1768680"/>
            <a:ext cx="3098160" cy="209088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787560" y="1768680"/>
            <a:ext cx="3098160" cy="20908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7041240" y="1768680"/>
            <a:ext cx="3098160" cy="209088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34240" y="4058640"/>
            <a:ext cx="3098160" cy="209088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787560" y="4058640"/>
            <a:ext cx="3098160" cy="209088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7041240" y="4058640"/>
            <a:ext cx="30981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534240" y="1768680"/>
            <a:ext cx="96220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534240" y="1768680"/>
            <a:ext cx="96220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34240" y="1768680"/>
            <a:ext cx="4695480" cy="43840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464800" y="1768680"/>
            <a:ext cx="46954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34240" y="301320"/>
            <a:ext cx="962208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464800" y="1768680"/>
            <a:ext cx="4695480" cy="43840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53424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534240" y="1768680"/>
            <a:ext cx="96220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34240" y="1768680"/>
            <a:ext cx="4695480" cy="43840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46480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34240" y="4058640"/>
            <a:ext cx="96220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34240" y="1768680"/>
            <a:ext cx="962208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34240" y="4058640"/>
            <a:ext cx="96220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534240" y="4058640"/>
            <a:ext cx="469548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46480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534240" y="1768680"/>
            <a:ext cx="3098160" cy="20908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787560" y="1768680"/>
            <a:ext cx="3098160" cy="209088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7041240" y="1768680"/>
            <a:ext cx="3098160" cy="209088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534240" y="4058640"/>
            <a:ext cx="3098160" cy="209088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787560" y="4058640"/>
            <a:ext cx="3098160" cy="209088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7041240" y="4058640"/>
            <a:ext cx="30981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534240" y="1768680"/>
            <a:ext cx="96220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34240" y="1768680"/>
            <a:ext cx="96220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534240" y="1768680"/>
            <a:ext cx="4695480" cy="43840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5464800" y="1768680"/>
            <a:ext cx="46954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34240" y="1768680"/>
            <a:ext cx="96220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34240" y="301320"/>
            <a:ext cx="962208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464800" y="1768680"/>
            <a:ext cx="4695480" cy="43840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3424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534240" y="1768680"/>
            <a:ext cx="4695480" cy="43840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46480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34240" y="4058640"/>
            <a:ext cx="96220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534240" y="1768680"/>
            <a:ext cx="9622080" cy="20908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534240" y="4058640"/>
            <a:ext cx="96220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34240" y="4058640"/>
            <a:ext cx="4695480" cy="209088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546480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534240" y="1768680"/>
            <a:ext cx="3098160" cy="209088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3787560" y="1768680"/>
            <a:ext cx="3098160" cy="209088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7041240" y="1768680"/>
            <a:ext cx="3098160" cy="209088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534240" y="4058640"/>
            <a:ext cx="3098160" cy="209088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3787560" y="4058640"/>
            <a:ext cx="3098160" cy="209088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7041240" y="4058640"/>
            <a:ext cx="30981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34240" y="1768680"/>
            <a:ext cx="4695480" cy="43840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464800" y="1768680"/>
            <a:ext cx="46954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34240" y="301320"/>
            <a:ext cx="962208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464800" y="1768680"/>
            <a:ext cx="4695480" cy="43840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3424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534240" y="1768680"/>
            <a:ext cx="4695480" cy="43840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464800" y="4058640"/>
            <a:ext cx="46954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34240" y="301320"/>
            <a:ext cx="9622080" cy="1261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534240" y="1768680"/>
            <a:ext cx="4695480" cy="20908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464800" y="1768680"/>
            <a:ext cx="4695480" cy="20908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34240" y="4058640"/>
            <a:ext cx="962208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6120" y="7244640"/>
            <a:ext cx="10689480" cy="307080"/>
          </a:xfrm>
          <a:prstGeom prst="rect">
            <a:avLst/>
          </a:prstGeom>
          <a:solidFill>
            <a:srgbClr val="219ed6"/>
          </a:solidFill>
          <a:ln/>
        </p:spPr>
        <p:style>
          <a:lnRef idx="2">
            <a:schemeClr val="accent1">
              <a:shade val="50000"/>
            </a:schemeClr>
          </a:lnRef>
          <a:fillRef idx="1">
            <a:schemeClr val="accent1"/>
          </a:fillRef>
          <a:effectRef idx="0">
            <a:schemeClr val="accent1"/>
          </a:effectRef>
          <a:fontRef idx="minor"/>
        </p:style>
      </p:sp>
      <p:pic>
        <p:nvPicPr>
          <p:cNvPr id="1" name="Picture 1" descr=""/>
          <p:cNvPicPr/>
          <p:nvPr/>
        </p:nvPicPr>
        <p:blipFill>
          <a:blip r:embed="rId2"/>
          <a:stretch/>
        </p:blipFill>
        <p:spPr>
          <a:xfrm>
            <a:off x="0" y="0"/>
            <a:ext cx="10690920" cy="7557480"/>
          </a:xfrm>
          <a:prstGeom prst="rect">
            <a:avLst/>
          </a:prstGeom>
          <a:ln>
            <a:noFill/>
          </a:ln>
        </p:spPr>
      </p:pic>
      <p:sp>
        <p:nvSpPr>
          <p:cNvPr id="2" name="PlaceHolder 2"/>
          <p:cNvSpPr>
            <a:spLocks noGrp="1"/>
          </p:cNvSpPr>
          <p:nvPr>
            <p:ph type="title"/>
          </p:nvPr>
        </p:nvSpPr>
        <p:spPr>
          <a:xfrm>
            <a:off x="534240" y="301320"/>
            <a:ext cx="962208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3"/>
          <p:cNvSpPr>
            <a:spLocks noGrp="1"/>
          </p:cNvSpPr>
          <p:nvPr>
            <p:ph type="body"/>
          </p:nvPr>
        </p:nvSpPr>
        <p:spPr>
          <a:xfrm>
            <a:off x="534240" y="1768680"/>
            <a:ext cx="96220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6120" y="7244640"/>
            <a:ext cx="10689480" cy="307080"/>
          </a:xfrm>
          <a:prstGeom prst="rect">
            <a:avLst/>
          </a:prstGeom>
          <a:solidFill>
            <a:srgbClr val="219ed6"/>
          </a:solidFill>
          <a:ln/>
        </p:spPr>
        <p:style>
          <a:lnRef idx="2">
            <a:schemeClr val="accent1">
              <a:shade val="50000"/>
            </a:schemeClr>
          </a:lnRef>
          <a:fillRef idx="1">
            <a:schemeClr val="accent1"/>
          </a:fillRef>
          <a:effectRef idx="0">
            <a:schemeClr val="accent1"/>
          </a:effectRef>
          <a:fontRef idx="minor"/>
        </p:style>
      </p:sp>
      <p:pic>
        <p:nvPicPr>
          <p:cNvPr id="41" name="Picture 6" descr=""/>
          <p:cNvPicPr/>
          <p:nvPr/>
        </p:nvPicPr>
        <p:blipFill>
          <a:blip r:embed="rId2"/>
          <a:stretch/>
        </p:blipFill>
        <p:spPr>
          <a:xfrm flipH="1">
            <a:off x="9216000" y="1990080"/>
            <a:ext cx="39240" cy="4507560"/>
          </a:xfrm>
          <a:prstGeom prst="rect">
            <a:avLst/>
          </a:prstGeom>
          <a:ln>
            <a:noFill/>
          </a:ln>
        </p:spPr>
      </p:pic>
      <p:sp>
        <p:nvSpPr>
          <p:cNvPr id="42" name="CustomShape 2"/>
          <p:cNvSpPr/>
          <p:nvPr/>
        </p:nvSpPr>
        <p:spPr>
          <a:xfrm>
            <a:off x="6120" y="7244640"/>
            <a:ext cx="10689480" cy="307080"/>
          </a:xfrm>
          <a:prstGeom prst="rect">
            <a:avLst/>
          </a:prstGeom>
          <a:solidFill>
            <a:srgbClr val="219ed6"/>
          </a:solid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534240" y="301320"/>
            <a:ext cx="962208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4"/>
          <p:cNvSpPr>
            <a:spLocks noGrp="1"/>
          </p:cNvSpPr>
          <p:nvPr>
            <p:ph type="body"/>
          </p:nvPr>
        </p:nvSpPr>
        <p:spPr>
          <a:xfrm>
            <a:off x="534240" y="1768680"/>
            <a:ext cx="96220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6120" y="7244640"/>
            <a:ext cx="10689480" cy="307080"/>
          </a:xfrm>
          <a:prstGeom prst="rect">
            <a:avLst/>
          </a:prstGeom>
          <a:solidFill>
            <a:srgbClr val="219ed6"/>
          </a:solidFill>
          <a:ln/>
        </p:spPr>
        <p:style>
          <a:lnRef idx="2">
            <a:schemeClr val="accent1">
              <a:shade val="50000"/>
            </a:schemeClr>
          </a:lnRef>
          <a:fillRef idx="1">
            <a:schemeClr val="accent1"/>
          </a:fillRef>
          <a:effectRef idx="0">
            <a:schemeClr val="accent1"/>
          </a:effectRef>
          <a:fontRef idx="minor"/>
        </p:style>
      </p:sp>
      <p:pic>
        <p:nvPicPr>
          <p:cNvPr id="82" name="Picture 6" descr=""/>
          <p:cNvPicPr/>
          <p:nvPr/>
        </p:nvPicPr>
        <p:blipFill>
          <a:blip r:embed="rId2"/>
          <a:stretch/>
        </p:blipFill>
        <p:spPr>
          <a:xfrm>
            <a:off x="0" y="29520"/>
            <a:ext cx="10690920" cy="7557480"/>
          </a:xfrm>
          <a:prstGeom prst="rect">
            <a:avLst/>
          </a:prstGeom>
          <a:ln>
            <a:noFill/>
          </a:ln>
        </p:spPr>
      </p:pic>
      <p:sp>
        <p:nvSpPr>
          <p:cNvPr id="83" name="PlaceHolder 2"/>
          <p:cNvSpPr>
            <a:spLocks noGrp="1"/>
          </p:cNvSpPr>
          <p:nvPr>
            <p:ph type="title"/>
          </p:nvPr>
        </p:nvSpPr>
        <p:spPr>
          <a:xfrm>
            <a:off x="534240" y="301320"/>
            <a:ext cx="962208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534240" y="1768680"/>
            <a:ext cx="96220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42320" y="3924360"/>
            <a:ext cx="7228800" cy="470160"/>
          </a:xfrm>
          <a:prstGeom prst="rect">
            <a:avLst/>
          </a:prstGeom>
          <a:noFill/>
          <a:ln>
            <a:noFill/>
          </a:ln>
        </p:spPr>
        <p:style>
          <a:lnRef idx="0"/>
          <a:fillRef idx="0"/>
          <a:effectRef idx="0"/>
          <a:fontRef idx="minor"/>
        </p:style>
        <p:txBody>
          <a:bodyPr lIns="90000" rIns="90000" tIns="45000" bIns="45000">
            <a:noAutofit/>
          </a:bodyPr>
          <a:p>
            <a:pPr algn="r" rtl="1">
              <a:lnSpc>
                <a:spcPct val="90000"/>
              </a:lnSpc>
              <a:spcBef>
                <a:spcPts val="1001"/>
              </a:spcBef>
              <a:tabLst>
                <a:tab algn="l" pos="0"/>
              </a:tabLst>
            </a:pPr>
            <a:r>
              <a:rPr b="1" lang="fa-IR" sz="2000" spc="-1" strike="noStrike">
                <a:solidFill>
                  <a:srgbClr val="7c7c7c"/>
                </a:solidFill>
                <a:latin typeface="IRANYekanWeb"/>
                <a:cs typeface="IRANYekanWeb"/>
              </a:rPr>
              <a:t>جلسه اول:</a:t>
            </a:r>
            <a:r>
              <a:rPr b="0" lang="en-US" sz="2000" spc="-1" strike="noStrike">
                <a:solidFill>
                  <a:srgbClr val="7c7c7c"/>
                </a:solidFill>
                <a:latin typeface="IRANYekanWeb"/>
              </a:rPr>
              <a:t> معرفی </a:t>
            </a:r>
            <a:r>
              <a:rPr b="0" lang="en-US" sz="2000" spc="-1" strike="noStrike">
                <a:solidFill>
                  <a:srgbClr val="7c7c7c"/>
                </a:solidFill>
                <a:latin typeface="IRANYekanWeb"/>
              </a:rPr>
              <a:t>HTML</a:t>
            </a:r>
            <a:r>
              <a:rPr b="0" lang="en-US" sz="2000" spc="-1" strike="noStrike">
                <a:solidFill>
                  <a:srgbClr val="7c7c7c"/>
                </a:solidFill>
                <a:latin typeface="IRANYekanWeb"/>
              </a:rPr>
              <a:t> و برسی قابلیتهای آن</a:t>
            </a:r>
            <a:endParaRPr b="0" lang="en-US" sz="2000" spc="-1" strike="noStrike">
              <a:latin typeface="Arial"/>
            </a:endParaRPr>
          </a:p>
        </p:txBody>
      </p:sp>
      <p:sp>
        <p:nvSpPr>
          <p:cNvPr id="122" name="CustomShape 2"/>
          <p:cNvSpPr/>
          <p:nvPr/>
        </p:nvSpPr>
        <p:spPr>
          <a:xfrm>
            <a:off x="742320" y="3206160"/>
            <a:ext cx="7228800" cy="470160"/>
          </a:xfrm>
          <a:prstGeom prst="rect">
            <a:avLst/>
          </a:prstGeom>
          <a:noFill/>
          <a:ln>
            <a:noFill/>
          </a:ln>
        </p:spPr>
        <p:style>
          <a:lnRef idx="0"/>
          <a:fillRef idx="0"/>
          <a:effectRef idx="0"/>
          <a:fontRef idx="minor"/>
        </p:style>
        <p:txBody>
          <a:bodyPr lIns="90000" rIns="90000" tIns="45000" bIns="45000">
            <a:noAutofit/>
          </a:bodyPr>
          <a:p>
            <a:pPr algn="r" rtl="1">
              <a:lnSpc>
                <a:spcPct val="90000"/>
              </a:lnSpc>
              <a:spcBef>
                <a:spcPts val="1001"/>
              </a:spcBef>
              <a:tabLst>
                <a:tab algn="l" pos="0"/>
              </a:tabLst>
            </a:pPr>
            <a:r>
              <a:rPr b="0" lang="fa-IR" sz="2800" spc="-1" strike="noStrike">
                <a:solidFill>
                  <a:srgbClr val="7c7c7c"/>
                </a:solidFill>
                <a:latin typeface="IRAN Rounded"/>
                <a:cs typeface="IRAN Rounded"/>
              </a:rPr>
              <a:t>استخوان بندی صفحات وب</a:t>
            </a:r>
            <a:endParaRPr b="0" lang="en-US"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کار با هدینگ و پاراگراف</a:t>
            </a:r>
            <a:endParaRPr b="0" lang="en-US" sz="3600" spc="-1" strike="noStrike">
              <a:latin typeface="Arial"/>
            </a:endParaRPr>
          </a:p>
        </p:txBody>
      </p:sp>
      <p:sp>
        <p:nvSpPr>
          <p:cNvPr id="145" name="CustomShape 2"/>
          <p:cNvSpPr/>
          <p:nvPr/>
        </p:nvSpPr>
        <p:spPr>
          <a:xfrm>
            <a:off x="8412480" y="2286000"/>
            <a:ext cx="180360" cy="345960"/>
          </a:xfrm>
          <a:prstGeom prst="rect">
            <a:avLst/>
          </a:prstGeom>
          <a:noFill/>
          <a:ln>
            <a:noFill/>
          </a:ln>
        </p:spPr>
        <p:style>
          <a:lnRef idx="0"/>
          <a:fillRef idx="0"/>
          <a:effectRef idx="0"/>
          <a:fontRef idx="minor"/>
        </p:style>
      </p:sp>
      <p:sp>
        <p:nvSpPr>
          <p:cNvPr id="146" name="CustomShape 3"/>
          <p:cNvSpPr/>
          <p:nvPr/>
        </p:nvSpPr>
        <p:spPr>
          <a:xfrm>
            <a:off x="731520" y="2103120"/>
            <a:ext cx="8137800" cy="1859040"/>
          </a:xfrm>
          <a:prstGeom prst="rect">
            <a:avLst/>
          </a:prstGeom>
          <a:noFill/>
          <a:ln>
            <a:noFill/>
          </a:ln>
        </p:spPr>
        <p:style>
          <a:lnRef idx="0"/>
          <a:fillRef idx="0"/>
          <a:effectRef idx="0"/>
          <a:fontRef idx="minor"/>
        </p:style>
        <p:txBody>
          <a:bodyPr lIns="90000" rIns="90000" tIns="45000" bIns="45000">
            <a:noAutofit/>
          </a:bodyPr>
          <a:p>
            <a:pPr algn="r" rtl="1">
              <a:lnSpc>
                <a:spcPct val="115000"/>
              </a:lnSpc>
            </a:pPr>
            <a:r>
              <a:rPr b="0" lang="hi-IN" sz="1500" spc="-1" strike="noStrike">
                <a:solidFill>
                  <a:srgbClr val="666666"/>
                </a:solidFill>
                <a:latin typeface="IRANYekanWeb"/>
                <a:cs typeface="IRANYekanWeb"/>
              </a:rPr>
              <a:t>زمانی که قصد داشته باشید تا یک مقاله را در صفحه وب خود نمایش دهید، حتما باید از تیتر موضوعات که به صورت برجسته شده به نمایش در می آیند استفاده کنید.</a:t>
            </a:r>
            <a:endParaRPr b="0" lang="en-US" sz="1500" spc="-1" strike="noStrike">
              <a:latin typeface="Arial"/>
            </a:endParaRPr>
          </a:p>
          <a:p>
            <a:pPr algn="r" rtl="1">
              <a:lnSpc>
                <a:spcPct val="115000"/>
              </a:lnSpc>
            </a:pPr>
            <a:r>
              <a:rPr b="0" lang="hi-IN" sz="1500" spc="-1" strike="noStrike">
                <a:solidFill>
                  <a:srgbClr val="666666"/>
                </a:solidFill>
                <a:latin typeface="IRANYekanWeb"/>
                <a:cs typeface="IRANYekanWeb"/>
              </a:rPr>
              <a:t>اینکار موجب میگردد تا خوانایی مقاله شما در آن صفحه بالاتر رفته و کاربر راحت تر بتواند به مطالب درون صفحه دسترسی داشته باشد.</a:t>
            </a:r>
            <a:endParaRPr b="0" lang="en-US" sz="1500" spc="-1" strike="noStrike">
              <a:latin typeface="Arial"/>
            </a:endParaRPr>
          </a:p>
          <a:p>
            <a:pPr algn="r" rtl="1">
              <a:lnSpc>
                <a:spcPct val="100000"/>
              </a:lnSpc>
            </a:pPr>
            <a:endParaRPr b="0" lang="en-US" sz="1500" spc="-1" strike="noStrike">
              <a:latin typeface="Arial"/>
            </a:endParaRPr>
          </a:p>
          <a:p>
            <a:pPr algn="r" rtl="1">
              <a:lnSpc>
                <a:spcPct val="100000"/>
              </a:lnSpc>
            </a:pPr>
            <a:r>
              <a:rPr b="1" lang="hi-IN" sz="1500" spc="-1" strike="noStrike">
                <a:solidFill>
                  <a:srgbClr val="666666"/>
                </a:solidFill>
                <a:latin typeface="IRANYekanWeb"/>
                <a:cs typeface="IRANYekanWeb"/>
              </a:rPr>
              <a:t>در </a:t>
            </a:r>
            <a:r>
              <a:rPr b="1" lang="en-US" sz="1500" spc="-1" strike="noStrike">
                <a:solidFill>
                  <a:srgbClr val="666666"/>
                </a:solidFill>
                <a:latin typeface="IRANYekanWeb"/>
              </a:rPr>
              <a:t>HTML</a:t>
            </a:r>
            <a:r>
              <a:rPr b="1" lang="en-US" sz="1500" spc="-1" strike="noStrike">
                <a:solidFill>
                  <a:srgbClr val="666666"/>
                </a:solidFill>
                <a:latin typeface="IRANYekanWeb"/>
              </a:rPr>
              <a:t> با استفاده از هدینگ ها این اتفاق رخ میدهد.</a:t>
            </a:r>
            <a:endParaRPr b="0" lang="en-US" sz="1500" spc="-1" strike="noStrike">
              <a:latin typeface="Arial"/>
            </a:endParaRPr>
          </a:p>
        </p:txBody>
      </p:sp>
      <p:sp>
        <p:nvSpPr>
          <p:cNvPr id="147" name="CustomShape 4"/>
          <p:cNvSpPr/>
          <p:nvPr/>
        </p:nvSpPr>
        <p:spPr>
          <a:xfrm>
            <a:off x="1097280" y="4297680"/>
            <a:ext cx="7552440" cy="1737000"/>
          </a:xfrm>
          <a:prstGeom prst="rect">
            <a:avLst/>
          </a:prstGeom>
          <a:solidFill>
            <a:srgbClr val="111111"/>
          </a:solidFill>
          <a:ln>
            <a:noFill/>
          </a:ln>
        </p:spPr>
        <p:style>
          <a:lnRef idx="0"/>
          <a:fillRef idx="0"/>
          <a:effectRef idx="0"/>
          <a:fontRef idx="minor"/>
        </p:style>
        <p:txBody>
          <a:bodyPr lIns="90000" rIns="90000" tIns="45000" bIns="45000">
            <a:noAutofit/>
          </a:bodyPr>
          <a:p>
            <a:pPr>
              <a:lnSpc>
                <a:spcPct val="100000"/>
              </a:lnSpc>
              <a:spcBef>
                <a:spcPts val="1151"/>
              </a:spcBef>
              <a:spcAft>
                <a:spcPts val="1009"/>
              </a:spcAft>
            </a:pPr>
            <a:r>
              <a:rPr b="0" lang="en-US" sz="1400" spc="-1" strike="noStrike">
                <a:latin typeface="Arial"/>
              </a:rPr>
              <a:t>&lt;</a:t>
            </a:r>
            <a:r>
              <a:rPr b="0" lang="en-US" sz="1400" spc="-1" strike="noStrike">
                <a:solidFill>
                  <a:srgbClr val="2a6099"/>
                </a:solidFill>
                <a:latin typeface="Arial"/>
              </a:rPr>
              <a:t>h1&gt;Heading 1&lt;/h1&gt;</a:t>
            </a:r>
            <a:endParaRPr b="0" lang="en-US" sz="1400" spc="-1" strike="noStrike">
              <a:latin typeface="Arial"/>
            </a:endParaRPr>
          </a:p>
          <a:p>
            <a:pPr>
              <a:lnSpc>
                <a:spcPct val="100000"/>
              </a:lnSpc>
              <a:spcBef>
                <a:spcPts val="1151"/>
              </a:spcBef>
              <a:spcAft>
                <a:spcPts val="1009"/>
              </a:spcAft>
            </a:pPr>
            <a:r>
              <a:rPr b="0" lang="en-US" sz="1400" spc="-1" strike="noStrike">
                <a:solidFill>
                  <a:srgbClr val="2a6099"/>
                </a:solidFill>
                <a:latin typeface="Arial"/>
              </a:rPr>
              <a:t>&lt;h2&gt;Heading 2&lt;/h2&gt;</a:t>
            </a:r>
            <a:endParaRPr b="0" lang="en-US" sz="1400" spc="-1" strike="noStrike">
              <a:latin typeface="Arial"/>
            </a:endParaRPr>
          </a:p>
          <a:p>
            <a:pPr>
              <a:lnSpc>
                <a:spcPct val="100000"/>
              </a:lnSpc>
              <a:spcBef>
                <a:spcPts val="1151"/>
              </a:spcBef>
              <a:spcAft>
                <a:spcPts val="1009"/>
              </a:spcAft>
            </a:pPr>
            <a:r>
              <a:rPr b="0" lang="en-US" sz="1400" spc="-1" strike="noStrike">
                <a:solidFill>
                  <a:srgbClr val="2a6099"/>
                </a:solidFill>
                <a:latin typeface="Arial"/>
              </a:rPr>
              <a:t>&lt;h3&gt;Heading 3&lt;/h3&gt;</a:t>
            </a:r>
            <a:endParaRPr b="0" lang="en-US" sz="1400" spc="-1" strike="noStrike">
              <a:latin typeface="Arial"/>
            </a:endParaRPr>
          </a:p>
          <a:p>
            <a:pPr>
              <a:lnSpc>
                <a:spcPct val="100000"/>
              </a:lnSpc>
              <a:spcBef>
                <a:spcPts val="1151"/>
              </a:spcBef>
              <a:spcAft>
                <a:spcPts val="1009"/>
              </a:spcAft>
            </a:pPr>
            <a:r>
              <a:rPr b="0" lang="en-US" sz="1400" spc="-1" strike="noStrike">
                <a:solidFill>
                  <a:srgbClr val="2a6099"/>
                </a:solidFill>
                <a:latin typeface="Arial"/>
              </a:rPr>
              <a:t>&lt;h4&gt;Heading 4&lt;/h4&gt;</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کار با هدینگ و پاراگراف</a:t>
            </a:r>
            <a:endParaRPr b="0" lang="en-US" sz="3600" spc="-1" strike="noStrike">
              <a:latin typeface="Arial"/>
            </a:endParaRPr>
          </a:p>
        </p:txBody>
      </p:sp>
      <p:sp>
        <p:nvSpPr>
          <p:cNvPr id="149" name="CustomShape 2"/>
          <p:cNvSpPr/>
          <p:nvPr/>
        </p:nvSpPr>
        <p:spPr>
          <a:xfrm>
            <a:off x="8412480" y="2286000"/>
            <a:ext cx="180360" cy="345960"/>
          </a:xfrm>
          <a:prstGeom prst="rect">
            <a:avLst/>
          </a:prstGeom>
          <a:noFill/>
          <a:ln>
            <a:noFill/>
          </a:ln>
        </p:spPr>
        <p:style>
          <a:lnRef idx="0"/>
          <a:fillRef idx="0"/>
          <a:effectRef idx="0"/>
          <a:fontRef idx="minor"/>
        </p:style>
      </p:sp>
      <p:sp>
        <p:nvSpPr>
          <p:cNvPr id="150" name="CustomShape 3"/>
          <p:cNvSpPr/>
          <p:nvPr/>
        </p:nvSpPr>
        <p:spPr>
          <a:xfrm>
            <a:off x="731520" y="2103120"/>
            <a:ext cx="8137800" cy="1242720"/>
          </a:xfrm>
          <a:prstGeom prst="rect">
            <a:avLst/>
          </a:prstGeom>
          <a:noFill/>
          <a:ln>
            <a:noFill/>
          </a:ln>
        </p:spPr>
        <p:style>
          <a:lnRef idx="0"/>
          <a:fillRef idx="0"/>
          <a:effectRef idx="0"/>
          <a:fontRef idx="minor"/>
        </p:style>
        <p:txBody>
          <a:bodyPr lIns="90000" rIns="90000" tIns="45000" bIns="45000">
            <a:noAutofit/>
          </a:bodyPr>
          <a:p>
            <a:pPr algn="r" rtl="1">
              <a:lnSpc>
                <a:spcPct val="115000"/>
              </a:lnSpc>
            </a:pPr>
            <a:r>
              <a:rPr b="0" lang="hi-IN" sz="1500" spc="-1" strike="noStrike">
                <a:solidFill>
                  <a:srgbClr val="666666"/>
                </a:solidFill>
                <a:latin typeface="IRANYekanWeb"/>
                <a:cs typeface="IRANYekanWeb"/>
              </a:rPr>
              <a:t>بعد از تایین کردن موضوع شما نیاز دارید تا در زیر آن پاراگرافهایی را برای توضیح دادن موضوع اصلی قرار دهید و از آنها برای دادن اطلاعات بیشتر به کاربر استفاده کنید.</a:t>
            </a:r>
            <a:endParaRPr b="0" lang="en-US" sz="1500" spc="-1" strike="noStrike">
              <a:latin typeface="Arial"/>
            </a:endParaRPr>
          </a:p>
          <a:p>
            <a:pPr algn="r" rtl="1">
              <a:lnSpc>
                <a:spcPct val="100000"/>
              </a:lnSpc>
            </a:pPr>
            <a:endParaRPr b="0" lang="en-US" sz="1500" spc="-1" strike="noStrike">
              <a:latin typeface="Arial"/>
            </a:endParaRPr>
          </a:p>
          <a:p>
            <a:pPr algn="r" rtl="1">
              <a:lnSpc>
                <a:spcPct val="100000"/>
              </a:lnSpc>
            </a:pPr>
            <a:r>
              <a:rPr b="1" lang="hi-IN" sz="1500" spc="-1" strike="noStrike">
                <a:solidFill>
                  <a:srgbClr val="666666"/>
                </a:solidFill>
                <a:latin typeface="IRANYekanWeb"/>
                <a:cs typeface="IRANYekanWeb"/>
              </a:rPr>
              <a:t>در </a:t>
            </a:r>
            <a:r>
              <a:rPr b="1" lang="en-US" sz="1500" spc="-1" strike="noStrike">
                <a:solidFill>
                  <a:srgbClr val="666666"/>
                </a:solidFill>
                <a:latin typeface="IRANYekanWeb"/>
              </a:rPr>
              <a:t>HTML</a:t>
            </a:r>
            <a:r>
              <a:rPr b="1" lang="en-US" sz="1500" spc="-1" strike="noStrike">
                <a:solidFill>
                  <a:srgbClr val="666666"/>
                </a:solidFill>
                <a:latin typeface="IRANYekanWeb"/>
              </a:rPr>
              <a:t> با استفاده از تگ پاراگراف این عمل صورت میگیرد.</a:t>
            </a:r>
            <a:endParaRPr b="0" lang="en-US" sz="1500" spc="-1" strike="noStrike">
              <a:latin typeface="Arial"/>
            </a:endParaRPr>
          </a:p>
        </p:txBody>
      </p:sp>
      <p:sp>
        <p:nvSpPr>
          <p:cNvPr id="151" name="CustomShape 4"/>
          <p:cNvSpPr/>
          <p:nvPr/>
        </p:nvSpPr>
        <p:spPr>
          <a:xfrm>
            <a:off x="1097280" y="4297680"/>
            <a:ext cx="7552440" cy="1737000"/>
          </a:xfrm>
          <a:prstGeom prst="rect">
            <a:avLst/>
          </a:prstGeom>
          <a:solidFill>
            <a:srgbClr val="111111"/>
          </a:solidFill>
          <a:ln>
            <a:noFill/>
          </a:ln>
        </p:spPr>
        <p:style>
          <a:lnRef idx="0"/>
          <a:fillRef idx="0"/>
          <a:effectRef idx="0"/>
          <a:fontRef idx="minor"/>
        </p:style>
        <p:txBody>
          <a:bodyPr lIns="90000" rIns="90000" tIns="45000" bIns="45000">
            <a:noAutofit/>
          </a:bodyPr>
          <a:p>
            <a:pPr>
              <a:lnSpc>
                <a:spcPct val="100000"/>
              </a:lnSpc>
              <a:spcBef>
                <a:spcPts val="1151"/>
              </a:spcBef>
              <a:spcAft>
                <a:spcPts val="1009"/>
              </a:spcAft>
            </a:pPr>
            <a:r>
              <a:rPr b="0" lang="en-US" sz="1400" spc="-1" strike="noStrike">
                <a:latin typeface="Arial"/>
              </a:rPr>
              <a:t>&lt;</a:t>
            </a:r>
            <a:r>
              <a:rPr b="0" lang="en-US" sz="1400" spc="-1" strike="noStrike">
                <a:solidFill>
                  <a:srgbClr val="2a6099"/>
                </a:solidFill>
                <a:latin typeface="Arial"/>
              </a:rPr>
              <a:t>p&gt; Hello class &lt;/p&gt;</a:t>
            </a:r>
            <a:endParaRPr b="0" lang="en-US" sz="1400" spc="-1" strike="noStrike">
              <a:latin typeface="Arial"/>
            </a:endParaRPr>
          </a:p>
          <a:p>
            <a:pPr>
              <a:lnSpc>
                <a:spcPct val="100000"/>
              </a:lnSpc>
              <a:spcBef>
                <a:spcPts val="1151"/>
              </a:spcBef>
              <a:spcAft>
                <a:spcPts val="1009"/>
              </a:spcAft>
            </a:pPr>
            <a:r>
              <a:rPr b="0" lang="en-US" sz="1400" spc="-1" strike="noStrike">
                <a:solidFill>
                  <a:srgbClr val="2a6099"/>
                </a:solidFill>
                <a:latin typeface="Arial"/>
              </a:rPr>
              <a:t>&lt;p&gt; you can see the session1 of this curse &lt;/p&gt;</a:t>
            </a:r>
            <a:endParaRPr b="0" lang="en-US" sz="1400" spc="-1" strike="noStrike">
              <a:latin typeface="Arial"/>
            </a:endParaRPr>
          </a:p>
          <a:p>
            <a:pPr>
              <a:lnSpc>
                <a:spcPct val="100000"/>
              </a:lnSpc>
              <a:spcBef>
                <a:spcPts val="1151"/>
              </a:spcBef>
              <a:spcAft>
                <a:spcPts val="1009"/>
              </a:spcAft>
            </a:pP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269520" y="2327040"/>
            <a:ext cx="2002320" cy="415080"/>
          </a:xfrm>
          <a:prstGeom prst="rect">
            <a:avLst/>
          </a:prstGeom>
          <a:noFill/>
          <a:ln>
            <a:noFill/>
          </a:ln>
        </p:spPr>
        <p:style>
          <a:lnRef idx="0"/>
          <a:fillRef idx="0"/>
          <a:effectRef idx="0"/>
          <a:fontRef idx="minor"/>
        </p:style>
        <p:txBody>
          <a:bodyPr lIns="90000" rIns="90000" tIns="45000" bIns="45000">
            <a:noAutofit/>
          </a:bodyPr>
          <a:p>
            <a:pPr algn="ctr" rtl="1">
              <a:lnSpc>
                <a:spcPct val="90000"/>
              </a:lnSpc>
              <a:spcBef>
                <a:spcPts val="1001"/>
              </a:spcBef>
              <a:tabLst>
                <a:tab algn="l" pos="0"/>
              </a:tabLst>
            </a:pPr>
            <a:r>
              <a:rPr b="0" lang="fa-IR" sz="2400" spc="-1" strike="noStrike">
                <a:solidFill>
                  <a:srgbClr val="767171"/>
                </a:solidFill>
                <a:latin typeface="IRANYekanWeb"/>
                <a:cs typeface="IRANYekanWeb"/>
              </a:rPr>
              <a:t>امید حدیدی</a:t>
            </a:r>
            <a:endParaRPr b="0" lang="en-US" sz="2400" spc="-1" strike="noStrike">
              <a:latin typeface="Arial"/>
            </a:endParaRPr>
          </a:p>
        </p:txBody>
      </p:sp>
      <p:sp>
        <p:nvSpPr>
          <p:cNvPr id="153" name="CustomShape 2"/>
          <p:cNvSpPr/>
          <p:nvPr/>
        </p:nvSpPr>
        <p:spPr>
          <a:xfrm>
            <a:off x="5479200" y="4527000"/>
            <a:ext cx="2618280" cy="366480"/>
          </a:xfrm>
          <a:prstGeom prst="rect">
            <a:avLst/>
          </a:prstGeom>
          <a:noFill/>
          <a:ln>
            <a:noFill/>
          </a:ln>
        </p:spPr>
        <p:style>
          <a:lnRef idx="0"/>
          <a:fillRef idx="0"/>
          <a:effectRef idx="0"/>
          <a:fontRef idx="minor"/>
        </p:style>
        <p:txBody>
          <a:bodyPr lIns="90000" rIns="90000" tIns="45000" bIns="45000">
            <a:noAutofit/>
          </a:bodyPr>
          <a:p>
            <a:pPr algn="ctr" rtl="1">
              <a:lnSpc>
                <a:spcPct val="90000"/>
              </a:lnSpc>
              <a:spcBef>
                <a:spcPts val="1001"/>
              </a:spcBef>
              <a:tabLst>
                <a:tab algn="l" pos="0"/>
              </a:tabLst>
            </a:pPr>
            <a:r>
              <a:rPr b="0" lang="en-US" sz="1600" spc="-1" strike="noStrike">
                <a:solidFill>
                  <a:srgbClr val="767171"/>
                </a:solidFill>
                <a:latin typeface="Andale Mono"/>
              </a:rPr>
              <a:t>o.h.hadidy@gmail.com</a:t>
            </a:r>
            <a:endParaRPr b="0" lang="en-US" sz="1600" spc="-1" strike="noStrike">
              <a:latin typeface="Arial"/>
            </a:endParaRPr>
          </a:p>
        </p:txBody>
      </p:sp>
      <p:sp>
        <p:nvSpPr>
          <p:cNvPr id="154" name="CustomShape 3"/>
          <p:cNvSpPr/>
          <p:nvPr/>
        </p:nvSpPr>
        <p:spPr>
          <a:xfrm>
            <a:off x="3715560" y="4528440"/>
            <a:ext cx="1762920" cy="364320"/>
          </a:xfrm>
          <a:prstGeom prst="rect">
            <a:avLst/>
          </a:prstGeom>
          <a:noFill/>
          <a:ln>
            <a:noFill/>
          </a:ln>
        </p:spPr>
        <p:style>
          <a:lnRef idx="0"/>
          <a:fillRef idx="0"/>
          <a:effectRef idx="0"/>
          <a:fontRef idx="minor"/>
        </p:style>
        <p:txBody>
          <a:bodyPr lIns="90000" rIns="90000" tIns="45000" bIns="45000">
            <a:noAutofit/>
          </a:bodyPr>
          <a:p>
            <a:pPr algn="ctr" rtl="1">
              <a:lnSpc>
                <a:spcPct val="90000"/>
              </a:lnSpc>
              <a:spcBef>
                <a:spcPts val="1001"/>
              </a:spcBef>
              <a:tabLst>
                <a:tab algn="l" pos="0"/>
              </a:tabLst>
            </a:pPr>
            <a:r>
              <a:rPr b="0" lang="en-US" sz="1800" spc="-1" strike="noStrike">
                <a:solidFill>
                  <a:srgbClr val="767171"/>
                </a:solidFill>
                <a:latin typeface="Andale Mono"/>
              </a:rPr>
              <a:t>O_h_hadidy</a:t>
            </a:r>
            <a:endParaRPr b="0" lang="en-US" sz="1800" spc="-1" strike="noStrike">
              <a:latin typeface="Arial"/>
            </a:endParaRPr>
          </a:p>
        </p:txBody>
      </p:sp>
      <p:sp>
        <p:nvSpPr>
          <p:cNvPr id="155" name="CustomShape 4"/>
          <p:cNvSpPr/>
          <p:nvPr/>
        </p:nvSpPr>
        <p:spPr>
          <a:xfrm>
            <a:off x="2000520" y="4527000"/>
            <a:ext cx="1775880" cy="366480"/>
          </a:xfrm>
          <a:prstGeom prst="rect">
            <a:avLst/>
          </a:prstGeom>
          <a:noFill/>
          <a:ln>
            <a:noFill/>
          </a:ln>
        </p:spPr>
        <p:style>
          <a:lnRef idx="0"/>
          <a:fillRef idx="0"/>
          <a:effectRef idx="0"/>
          <a:fontRef idx="minor"/>
        </p:style>
        <p:txBody>
          <a:bodyPr lIns="90000" rIns="90000" tIns="45000" bIns="45000">
            <a:noAutofit/>
          </a:bodyPr>
          <a:p>
            <a:pPr algn="ctr" rtl="1">
              <a:lnSpc>
                <a:spcPct val="90000"/>
              </a:lnSpc>
              <a:spcBef>
                <a:spcPts val="1001"/>
              </a:spcBef>
              <a:tabLst>
                <a:tab algn="l" pos="0"/>
              </a:tabLst>
            </a:pPr>
            <a:r>
              <a:rPr b="0" lang="en-US" sz="1800" spc="-1" strike="noStrike">
                <a:solidFill>
                  <a:srgbClr val="767171"/>
                </a:solidFill>
                <a:latin typeface="Andale Mono"/>
              </a:rPr>
              <a:t>o.h.hadidy</a:t>
            </a:r>
            <a:endParaRPr b="0" lang="en-US" sz="1800" spc="-1" strike="noStrike">
              <a:latin typeface="Arial"/>
            </a:endParaRPr>
          </a:p>
        </p:txBody>
      </p:sp>
      <p:sp>
        <p:nvSpPr>
          <p:cNvPr id="156" name="CustomShape 5"/>
          <p:cNvSpPr/>
          <p:nvPr/>
        </p:nvSpPr>
        <p:spPr>
          <a:xfrm>
            <a:off x="344160" y="4530600"/>
            <a:ext cx="1758240" cy="363960"/>
          </a:xfrm>
          <a:prstGeom prst="rect">
            <a:avLst/>
          </a:prstGeom>
          <a:noFill/>
          <a:ln>
            <a:noFill/>
          </a:ln>
        </p:spPr>
        <p:style>
          <a:lnRef idx="0"/>
          <a:fillRef idx="0"/>
          <a:effectRef idx="0"/>
          <a:fontRef idx="minor"/>
        </p:style>
        <p:txBody>
          <a:bodyPr lIns="90000" rIns="90000" tIns="45000" bIns="45000">
            <a:noAutofit/>
          </a:bodyPr>
          <a:p>
            <a:pPr algn="ctr" rtl="1">
              <a:lnSpc>
                <a:spcPct val="90000"/>
              </a:lnSpc>
              <a:spcBef>
                <a:spcPts val="1001"/>
              </a:spcBef>
              <a:tabLst>
                <a:tab algn="l" pos="0"/>
              </a:tabLst>
            </a:pPr>
            <a:r>
              <a:rPr b="0" lang="en-US" sz="1800" spc="-1" strike="noStrike">
                <a:solidFill>
                  <a:srgbClr val="767171"/>
                </a:solidFill>
                <a:latin typeface="Andale Mono"/>
              </a:rPr>
              <a:t>ohhadidy</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729360" y="2034360"/>
            <a:ext cx="8138160" cy="4340880"/>
          </a:xfrm>
          <a:prstGeom prst="rect">
            <a:avLst/>
          </a:prstGeom>
          <a:noFill/>
          <a:ln>
            <a:noFill/>
          </a:ln>
        </p:spPr>
        <p:style>
          <a:lnRef idx="0"/>
          <a:fillRef idx="0"/>
          <a:effectRef idx="0"/>
          <a:fontRef idx="minor"/>
        </p:style>
        <p:txBody>
          <a:bodyPr lIns="90000" rIns="90000" tIns="45000" bIns="45000">
            <a:noAutofit/>
          </a:bodyPr>
          <a:p>
            <a:pPr algn="r" rtl="1">
              <a:lnSpc>
                <a:spcPct val="90000"/>
              </a:lnSpc>
              <a:spcBef>
                <a:spcPts val="1001"/>
              </a:spcBef>
              <a:tabLst>
                <a:tab algn="l" pos="0"/>
              </a:tabLst>
            </a:pPr>
            <a:r>
              <a:rPr b="0" lang="fa-IR" sz="1800" spc="-1" strike="noStrike">
                <a:solidFill>
                  <a:srgbClr val="666666"/>
                </a:solidFill>
                <a:latin typeface="IRAN Rounded"/>
                <a:cs typeface="IRAN Rounded"/>
              </a:rPr>
              <a:t>زبان </a:t>
            </a:r>
            <a:r>
              <a:rPr b="0" lang="en-US" sz="1800" spc="-1" strike="noStrike">
                <a:solidFill>
                  <a:srgbClr val="666666"/>
                </a:solidFill>
                <a:latin typeface="IRAN Rounded"/>
              </a:rPr>
              <a:t>HTML</a:t>
            </a:r>
            <a:r>
              <a:rPr b="0" lang="en-US" sz="1800" spc="-1" strike="noStrike">
                <a:solidFill>
                  <a:srgbClr val="666666"/>
                </a:solidFill>
                <a:latin typeface="IRAN Rounded"/>
              </a:rPr>
              <a:t> چیست؟</a:t>
            </a:r>
            <a:endParaRPr b="0" lang="en-US" sz="1800" spc="-1" strike="noStrike">
              <a:latin typeface="Arial"/>
            </a:endParaRPr>
          </a:p>
          <a:p>
            <a:pPr algn="r" rtl="1">
              <a:lnSpc>
                <a:spcPct val="150000"/>
              </a:lnSpc>
              <a:spcBef>
                <a:spcPts val="1009"/>
              </a:spcBef>
              <a:tabLst>
                <a:tab algn="l" pos="0"/>
              </a:tabLst>
            </a:pPr>
            <a:r>
              <a:rPr b="0" lang="en-US" sz="1400" spc="-1" strike="noStrike">
                <a:solidFill>
                  <a:srgbClr val="666666"/>
                </a:solidFill>
                <a:latin typeface="IRANYekanWeb"/>
              </a:rPr>
              <a:t>          یک زبان </a:t>
            </a:r>
            <a:r>
              <a:rPr b="0" lang="fa-IR" sz="1400" spc="-1" strike="noStrike">
                <a:solidFill>
                  <a:srgbClr val="666666"/>
                </a:solidFill>
                <a:latin typeface="IRANYekanWeb"/>
                <a:cs typeface="IRANYekanWeb"/>
              </a:rPr>
              <a:t>نشانه گذاریست یه این معنا که اجزای مختلف با استفاده از اجزایی به نام تگ از هم جدا شده است و هر کدام از این تگها وظیفه مشخص خود در نمایش دادن المانها در صفحه مرورگر را به عهده دارند.</a:t>
            </a:r>
            <a:endParaRPr b="0" lang="en-US" sz="1400" spc="-1" strike="noStrike">
              <a:latin typeface="Arial"/>
            </a:endParaRPr>
          </a:p>
          <a:p>
            <a:pPr algn="r" rtl="1">
              <a:lnSpc>
                <a:spcPct val="100000"/>
              </a:lnSpc>
              <a:spcBef>
                <a:spcPts val="1001"/>
              </a:spcBef>
              <a:tabLst>
                <a:tab algn="l" pos="0"/>
              </a:tabLst>
            </a:pPr>
            <a:endParaRPr b="0" lang="en-US" sz="1400" spc="-1" strike="noStrike">
              <a:latin typeface="Arial"/>
            </a:endParaRPr>
          </a:p>
          <a:p>
            <a:pPr algn="r" rtl="1">
              <a:lnSpc>
                <a:spcPct val="90000"/>
              </a:lnSpc>
              <a:spcBef>
                <a:spcPts val="1001"/>
              </a:spcBef>
              <a:tabLst>
                <a:tab algn="l" pos="0"/>
              </a:tabLst>
            </a:pPr>
            <a:r>
              <a:rPr b="0" lang="fa-IR" sz="1800" spc="-1" strike="noStrike">
                <a:solidFill>
                  <a:srgbClr val="666666"/>
                </a:solidFill>
                <a:latin typeface="IRAN Rounded"/>
                <a:cs typeface="IRAN Rounded"/>
              </a:rPr>
              <a:t>چرا باید از </a:t>
            </a:r>
            <a:r>
              <a:rPr b="0" lang="en-US" sz="1800" spc="-1" strike="noStrike">
                <a:solidFill>
                  <a:srgbClr val="666666"/>
                </a:solidFill>
                <a:latin typeface="IRAN Rounded"/>
              </a:rPr>
              <a:t>HTML</a:t>
            </a:r>
            <a:r>
              <a:rPr b="0" lang="en-US" sz="1800" spc="-1" strike="noStrike">
                <a:solidFill>
                  <a:srgbClr val="666666"/>
                </a:solidFill>
                <a:latin typeface="IRAN Rounded"/>
              </a:rPr>
              <a:t> استفاده کنیم؟</a:t>
            </a:r>
            <a:endParaRPr b="0" lang="en-US" sz="1800" spc="-1" strike="noStrike">
              <a:latin typeface="Arial"/>
            </a:endParaRPr>
          </a:p>
          <a:p>
            <a:pPr algn="r" rtl="1">
              <a:lnSpc>
                <a:spcPct val="115000"/>
              </a:lnSpc>
              <a:spcBef>
                <a:spcPts val="1001"/>
              </a:spcBef>
              <a:tabLst>
                <a:tab algn="l" pos="0"/>
              </a:tabLst>
            </a:pPr>
            <a:r>
              <a:rPr b="0" lang="fa-IR" sz="1400" spc="-1" strike="noStrike">
                <a:solidFill>
                  <a:srgbClr val="666666"/>
                </a:solidFill>
                <a:latin typeface="IRANYekanWeb"/>
                <a:cs typeface="IRANYekanWeb"/>
              </a:rPr>
              <a:t>عبارت </a:t>
            </a:r>
            <a:r>
              <a:rPr b="0" lang="en-US" sz="1400" spc="-1" strike="noStrike">
                <a:solidFill>
                  <a:srgbClr val="666666"/>
                </a:solidFill>
                <a:latin typeface="IRANYekanWeb"/>
              </a:rPr>
              <a:t>HTML</a:t>
            </a:r>
            <a:r>
              <a:rPr b="0" lang="en-US" sz="1400" spc="-1" strike="noStrike">
                <a:solidFill>
                  <a:srgbClr val="666666"/>
                </a:solidFill>
                <a:latin typeface="IRANYekanWeb"/>
              </a:rPr>
              <a:t> ( اچ تی ام ال ) مخفف </a:t>
            </a:r>
            <a:r>
              <a:rPr b="0" lang="en-US" sz="1400" spc="-1" strike="noStrike">
                <a:solidFill>
                  <a:srgbClr val="666666"/>
                </a:solidFill>
                <a:latin typeface="IRANYekanWeb"/>
              </a:rPr>
              <a:t>Hyper Text Markup Language</a:t>
            </a:r>
            <a:r>
              <a:rPr b="0" lang="en-US" sz="1400" spc="-1" strike="noStrike">
                <a:solidFill>
                  <a:srgbClr val="666666"/>
                </a:solidFill>
                <a:latin typeface="IRANYekanWeb"/>
              </a:rPr>
              <a:t> به معنی زبان نشانه گذاری فوق متن است. </a:t>
            </a:r>
            <a:r>
              <a:rPr b="0" lang="en-US" sz="1400" spc="-1" strike="noStrike">
                <a:solidFill>
                  <a:srgbClr val="666666"/>
                </a:solidFill>
                <a:latin typeface="IRANYekanWeb"/>
              </a:rPr>
              <a:t>Html</a:t>
            </a:r>
            <a:r>
              <a:rPr b="0" lang="en-US" sz="1400" spc="-1" strike="noStrike">
                <a:solidFill>
                  <a:srgbClr val="666666"/>
                </a:solidFill>
                <a:latin typeface="IRANYekanWeb"/>
              </a:rPr>
              <a:t> زبان استاندارد طراحی صفحات وب است و کليه کدهای صفحه اعم از طرف سرور و طرف مشتری در نهايت به کدهای </a:t>
            </a:r>
            <a:r>
              <a:rPr b="0" lang="en-US" sz="1400" spc="-1" strike="noStrike">
                <a:solidFill>
                  <a:srgbClr val="666666"/>
                </a:solidFill>
                <a:latin typeface="IRANYekanWeb"/>
              </a:rPr>
              <a:t>HTML</a:t>
            </a:r>
            <a:r>
              <a:rPr b="0" lang="en-US" sz="1400" spc="-1" strike="noStrike">
                <a:solidFill>
                  <a:srgbClr val="666666"/>
                </a:solidFill>
                <a:latin typeface="IRANYekanWeb"/>
              </a:rPr>
              <a:t> تبديل شده و توسط مرورگر نمايش داده می شوند.</a:t>
            </a:r>
            <a:endParaRPr b="0" lang="en-US" sz="1400" spc="-1" strike="noStrike">
              <a:latin typeface="Arial"/>
            </a:endParaRPr>
          </a:p>
          <a:p>
            <a:pPr algn="r" rtl="1">
              <a:lnSpc>
                <a:spcPct val="115000"/>
              </a:lnSpc>
              <a:spcBef>
                <a:spcPts val="1001"/>
              </a:spcBef>
              <a:tabLst>
                <a:tab algn="l" pos="0"/>
              </a:tabLst>
            </a:pPr>
            <a:r>
              <a:rPr b="0" lang="fa-IR" sz="1400" spc="-1" strike="noStrike">
                <a:solidFill>
                  <a:srgbClr val="666666"/>
                </a:solidFill>
                <a:latin typeface="IRANYekanWeb"/>
                <a:cs typeface="IRANYekanWeb"/>
              </a:rPr>
              <a:t>به عبارت دیگر مرورگر ها هیچکدام از کدها و کنترل های سمت سرور همچون کدهای </a:t>
            </a:r>
            <a:r>
              <a:rPr b="0" lang="en-US" sz="1400" spc="-1" strike="noStrike">
                <a:solidFill>
                  <a:srgbClr val="666666"/>
                </a:solidFill>
                <a:latin typeface="IRANYekanWeb"/>
              </a:rPr>
              <a:t>asp</a:t>
            </a:r>
            <a:r>
              <a:rPr b="0" lang="en-US" sz="1400" spc="-1" strike="noStrike">
                <a:solidFill>
                  <a:srgbClr val="666666"/>
                </a:solidFill>
                <a:latin typeface="IRANYekanWeb"/>
              </a:rPr>
              <a:t> و </a:t>
            </a:r>
            <a:r>
              <a:rPr b="0" lang="en-US" sz="1400" spc="-1" strike="noStrike">
                <a:solidFill>
                  <a:srgbClr val="666666"/>
                </a:solidFill>
                <a:latin typeface="IRANYekanWeb"/>
              </a:rPr>
              <a:t>php</a:t>
            </a:r>
            <a:r>
              <a:rPr b="0" lang="en-US" sz="1400" spc="-1" strike="noStrike">
                <a:solidFill>
                  <a:srgbClr val="666666"/>
                </a:solidFill>
                <a:latin typeface="IRANYekanWeb"/>
              </a:rPr>
              <a:t> را نمیشناسند و کد قابل فهم برای آنها اچ تی ام ال می باشد.</a:t>
            </a:r>
            <a:endParaRPr b="0" lang="en-US" sz="1400" spc="-1" strike="noStrike">
              <a:latin typeface="Arial"/>
            </a:endParaRPr>
          </a:p>
          <a:p>
            <a:pPr algn="r" rtl="1">
              <a:lnSpc>
                <a:spcPct val="115000"/>
              </a:lnSpc>
              <a:spcBef>
                <a:spcPts val="1001"/>
              </a:spcBef>
              <a:tabLst>
                <a:tab algn="l" pos="0"/>
              </a:tabLst>
            </a:pPr>
            <a:r>
              <a:rPr b="0" lang="fa-IR" sz="1400" spc="-1" strike="noStrike">
                <a:solidFill>
                  <a:srgbClr val="666666"/>
                </a:solidFill>
                <a:latin typeface="IRANYekanWeb"/>
                <a:cs typeface="IRANYekanWeb"/>
              </a:rPr>
              <a:t>کامپایلر های زبان های برنامه نویسی سروری در نهایت کد های خود را برای نمایش به کد اچ تی ام ال تبدیل میکنند و برای مرورگر میفرستند تا به کاربران نمایش داده شود.</a:t>
            </a:r>
            <a:endParaRPr b="0" lang="en-US" sz="1400" spc="-1" strike="noStrike">
              <a:latin typeface="Arial"/>
            </a:endParaRPr>
          </a:p>
          <a:p>
            <a:pPr algn="r" rtl="1">
              <a:lnSpc>
                <a:spcPct val="90000"/>
              </a:lnSpc>
              <a:spcBef>
                <a:spcPts val="1001"/>
              </a:spcBef>
              <a:tabLst>
                <a:tab algn="l" pos="0"/>
              </a:tabLst>
            </a:pPr>
            <a:endParaRPr b="0" lang="en-US" sz="1400" spc="-1" strike="noStrike">
              <a:latin typeface="Arial"/>
            </a:endParaRPr>
          </a:p>
          <a:p>
            <a:pPr algn="r" rtl="1">
              <a:lnSpc>
                <a:spcPct val="90000"/>
              </a:lnSpc>
              <a:spcBef>
                <a:spcPts val="1001"/>
              </a:spcBef>
              <a:tabLst>
                <a:tab algn="l" pos="0"/>
              </a:tabLst>
            </a:pPr>
            <a:endParaRPr b="0" lang="en-US" sz="1400" spc="-1" strike="noStrike">
              <a:latin typeface="Arial"/>
            </a:endParaRPr>
          </a:p>
        </p:txBody>
      </p:sp>
      <p:sp>
        <p:nvSpPr>
          <p:cNvPr id="124" name="CustomShape 2"/>
          <p:cNvSpPr/>
          <p:nvPr/>
        </p:nvSpPr>
        <p:spPr>
          <a:xfrm>
            <a:off x="8269560" y="2553120"/>
            <a:ext cx="641880" cy="258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IRANYekanWeb"/>
              </a:rPr>
              <a:t>HTML</a:t>
            </a:r>
            <a:endParaRPr b="0" lang="en-US" sz="1600" spc="-1" strike="noStrike">
              <a:latin typeface="Arial"/>
            </a:endParaRPr>
          </a:p>
        </p:txBody>
      </p:sp>
      <p:sp>
        <p:nvSpPr>
          <p:cNvPr id="125" name="CustomShape 3"/>
          <p:cNvSpPr/>
          <p:nvPr/>
        </p:nvSpPr>
        <p:spPr>
          <a:xfrm>
            <a:off x="729720" y="71280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زبان نشانه گذاری </a:t>
            </a:r>
            <a:r>
              <a:rPr b="0" lang="en-US" sz="3600" spc="-1" strike="noStrike">
                <a:solidFill>
                  <a:srgbClr val="7c7c7c"/>
                </a:solidFill>
                <a:latin typeface="IRANYekanWeb"/>
              </a:rPr>
              <a:t>HTML</a:t>
            </a:r>
            <a:endParaRPr b="0" lang="en-US" sz="3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برخی خصوصیتهای </a:t>
            </a:r>
            <a:r>
              <a:rPr b="0" lang="en-US" sz="3600" spc="-1" strike="noStrike">
                <a:solidFill>
                  <a:srgbClr val="7c7c7c"/>
                </a:solidFill>
                <a:latin typeface="IRANYekanWeb"/>
              </a:rPr>
              <a:t>HTML</a:t>
            </a:r>
            <a:endParaRPr b="0" lang="en-US" sz="3600" spc="-1" strike="noStrike">
              <a:latin typeface="Arial"/>
            </a:endParaRPr>
          </a:p>
        </p:txBody>
      </p:sp>
      <p:sp>
        <p:nvSpPr>
          <p:cNvPr id="127" name="CustomShape 2"/>
          <p:cNvSpPr/>
          <p:nvPr/>
        </p:nvSpPr>
        <p:spPr>
          <a:xfrm>
            <a:off x="1036440" y="2121840"/>
            <a:ext cx="7457400" cy="9448200"/>
          </a:xfrm>
          <a:prstGeom prst="rect">
            <a:avLst/>
          </a:prstGeom>
          <a:noFill/>
          <a:ln>
            <a:noFill/>
          </a:ln>
        </p:spPr>
        <p:style>
          <a:lnRef idx="0"/>
          <a:fillRef idx="0"/>
          <a:effectRef idx="0"/>
          <a:fontRef idx="minor"/>
        </p:style>
        <p:txBody>
          <a:bodyPr lIns="90000" rIns="90000" tIns="45000" bIns="45000">
            <a:noAutofit/>
          </a:bodyPr>
          <a:p>
            <a:pPr algn="r" rtl="1">
              <a:lnSpc>
                <a:spcPct val="115000"/>
              </a:lnSpc>
            </a:pPr>
            <a:r>
              <a:rPr b="0" lang="hi-IN" sz="1600" spc="-1" strike="noStrike">
                <a:solidFill>
                  <a:srgbClr val="666666"/>
                </a:solidFill>
                <a:latin typeface="IRANYekanWeb"/>
                <a:cs typeface="IRANYekanWeb"/>
              </a:rPr>
              <a:t>میتوان </a:t>
            </a:r>
            <a:r>
              <a:rPr b="0" lang="en-US" sz="1600" spc="-1" strike="noStrike">
                <a:solidFill>
                  <a:srgbClr val="666666"/>
                </a:solidFill>
                <a:latin typeface="IRANYekanWeb"/>
              </a:rPr>
              <a:t>HTML</a:t>
            </a:r>
            <a:r>
              <a:rPr b="0" lang="en-US" sz="1600" spc="-1" strike="noStrike">
                <a:solidFill>
                  <a:srgbClr val="666666"/>
                </a:solidFill>
                <a:latin typeface="IRANYekanWeb"/>
              </a:rPr>
              <a:t> را به عنوان اصلی ترین ابزار برای طراحی صفحات وب دانست اما، نمیتوان آنرا جزو زبانهای برنامه نویسی قرار داد زیرا قابلیتهای زبانهای برنامه نویسی را دارا نمیباشد.</a:t>
            </a:r>
            <a:endParaRPr b="0" lang="en-US" sz="1600" spc="-1" strike="noStrike">
              <a:latin typeface="Arial"/>
            </a:endParaRPr>
          </a:p>
          <a:p>
            <a:pPr algn="r" rtl="1">
              <a:lnSpc>
                <a:spcPct val="150000"/>
              </a:lnSpc>
            </a:pPr>
            <a:r>
              <a:rPr b="1" lang="hi-IN" sz="1600" spc="-1" strike="noStrike">
                <a:solidFill>
                  <a:srgbClr val="666666"/>
                </a:solidFill>
                <a:latin typeface="IRANYekanWeb"/>
                <a:cs typeface="IRANYekanWeb"/>
              </a:rPr>
              <a:t>پس میتوان </a:t>
            </a:r>
            <a:r>
              <a:rPr b="1" lang="en-US" sz="1600" spc="-1" strike="noStrike">
                <a:solidFill>
                  <a:srgbClr val="666666"/>
                </a:solidFill>
                <a:latin typeface="IRANYekanWeb"/>
              </a:rPr>
              <a:t>HTML</a:t>
            </a:r>
            <a:r>
              <a:rPr b="1" lang="en-US" sz="1600" spc="-1" strike="noStrike">
                <a:solidFill>
                  <a:srgbClr val="666666"/>
                </a:solidFill>
                <a:latin typeface="IRANYekanWeb"/>
              </a:rPr>
              <a:t> را یک ابزار(زبان نشانه گذاری) برای طراحی صفحات وب دانست.</a:t>
            </a:r>
            <a:endParaRPr b="0" lang="en-US" sz="1600" spc="-1" strike="noStrike">
              <a:latin typeface="Arial"/>
            </a:endParaRPr>
          </a:p>
          <a:p>
            <a:pPr algn="r" rtl="1">
              <a:lnSpc>
                <a:spcPct val="150000"/>
              </a:lnSpc>
            </a:pPr>
            <a:endParaRPr b="0" lang="en-US" sz="1600" spc="-1" strike="noStrike">
              <a:latin typeface="Arial"/>
            </a:endParaRPr>
          </a:p>
          <a:p>
            <a:pPr marL="216000" indent="-215640" algn="r" rtl="1">
              <a:lnSpc>
                <a:spcPct val="150000"/>
              </a:lnSpc>
              <a:buClr>
                <a:srgbClr val="000000"/>
              </a:buClr>
              <a:buSzPct val="45000"/>
              <a:buFont typeface="Symbol"/>
              <a:buChar char=""/>
            </a:pPr>
            <a:r>
              <a:rPr b="1" lang="hi-IN" sz="1600" spc="-1" strike="noStrike">
                <a:solidFill>
                  <a:srgbClr val="666666"/>
                </a:solidFill>
                <a:latin typeface="IRANYekanWeb"/>
                <a:cs typeface="IRANYekanWeb"/>
              </a:rPr>
              <a:t>زبان نشانه گذاری برای طراحی صفحات وب</a:t>
            </a:r>
            <a:endParaRPr b="0" lang="en-US" sz="1600" spc="-1" strike="noStrike">
              <a:latin typeface="Arial"/>
            </a:endParaRPr>
          </a:p>
          <a:p>
            <a:pPr marL="216000" indent="-215640" algn="r" rtl="1">
              <a:lnSpc>
                <a:spcPct val="150000"/>
              </a:lnSpc>
              <a:buClr>
                <a:srgbClr val="000000"/>
              </a:buClr>
              <a:buSzPct val="45000"/>
              <a:buFont typeface="Symbol"/>
              <a:buChar char=""/>
            </a:pPr>
            <a:r>
              <a:rPr b="1" lang="hi-IN" sz="1600" spc="-1" strike="noStrike">
                <a:solidFill>
                  <a:srgbClr val="666666"/>
                </a:solidFill>
                <a:latin typeface="IRANYekanWeb"/>
                <a:cs typeface="IRANYekanWeb"/>
              </a:rPr>
              <a:t>تنها زبان قابل فهم برای مرورگرهای وب</a:t>
            </a:r>
            <a:endParaRPr b="0" lang="en-US" sz="1600" spc="-1" strike="noStrike">
              <a:latin typeface="Arial"/>
            </a:endParaRPr>
          </a:p>
          <a:p>
            <a:pPr marL="216000" indent="-215640" algn="r" rtl="1">
              <a:lnSpc>
                <a:spcPct val="150000"/>
              </a:lnSpc>
              <a:buClr>
                <a:srgbClr val="000000"/>
              </a:buClr>
              <a:buSzPct val="45000"/>
              <a:buFont typeface="Symbol"/>
              <a:buChar char=""/>
            </a:pPr>
            <a:r>
              <a:rPr b="1" lang="hi-IN" sz="1600" spc="-1" strike="noStrike">
                <a:solidFill>
                  <a:srgbClr val="666666"/>
                </a:solidFill>
                <a:latin typeface="IRANYekanWeb"/>
                <a:cs typeface="IRANYekanWeb"/>
              </a:rPr>
              <a:t>ابزاری برای نمایش متن، تصویر، صدا و ... در صفحات وب</a:t>
            </a:r>
            <a:endParaRPr b="0" lang="en-US" sz="1600" spc="-1" strike="noStrike">
              <a:latin typeface="Arial"/>
            </a:endParaRPr>
          </a:p>
          <a:p>
            <a:pPr marL="216000" indent="-215640" algn="r" rtl="1">
              <a:lnSpc>
                <a:spcPct val="150000"/>
              </a:lnSpc>
              <a:buClr>
                <a:srgbClr val="000000"/>
              </a:buClr>
              <a:buSzPct val="45000"/>
              <a:buFont typeface="Symbol"/>
              <a:buChar char=""/>
            </a:pPr>
            <a:r>
              <a:rPr b="1" lang="hi-IN" sz="1600" spc="-1" strike="noStrike">
                <a:solidFill>
                  <a:srgbClr val="666666"/>
                </a:solidFill>
                <a:latin typeface="IRANYekanWeb"/>
                <a:cs typeface="IRANYekanWeb"/>
              </a:rPr>
              <a:t>دارای دو نسخه متفاوت </a:t>
            </a:r>
            <a:r>
              <a:rPr b="1" lang="en-US" sz="1600" spc="-1" strike="noStrike">
                <a:solidFill>
                  <a:srgbClr val="666666"/>
                </a:solidFill>
                <a:latin typeface="IRANYekanWeb"/>
              </a:rPr>
              <a:t>HTML</a:t>
            </a:r>
            <a:r>
              <a:rPr b="1" lang="en-US" sz="1600" spc="-1" strike="noStrike">
                <a:solidFill>
                  <a:srgbClr val="666666"/>
                </a:solidFill>
                <a:latin typeface="IRANYekanWeb"/>
              </a:rPr>
              <a:t> و </a:t>
            </a:r>
            <a:r>
              <a:rPr b="1" lang="en-US" sz="1600" spc="-1" strike="noStrike">
                <a:solidFill>
                  <a:srgbClr val="666666"/>
                </a:solidFill>
                <a:latin typeface="IRANYekanWeb"/>
              </a:rPr>
              <a:t>HTML5</a:t>
            </a:r>
            <a:endParaRPr b="0" lang="en-US" sz="1600" spc="-1" strike="noStrike">
              <a:latin typeface="Arial"/>
            </a:endParaRPr>
          </a:p>
          <a:p>
            <a:pPr marL="216000" indent="-215640" algn="r" rtl="1">
              <a:lnSpc>
                <a:spcPct val="150000"/>
              </a:lnSpc>
              <a:buClr>
                <a:srgbClr val="000000"/>
              </a:buClr>
              <a:buSzPct val="45000"/>
              <a:buFont typeface="Symbol"/>
              <a:buChar char=""/>
            </a:pPr>
            <a:r>
              <a:rPr b="1" lang="hi-IN" sz="1600" spc="-1" strike="noStrike">
                <a:solidFill>
                  <a:srgbClr val="666666"/>
                </a:solidFill>
                <a:latin typeface="IRANYekanWeb"/>
                <a:cs typeface="IRANYekanWeb"/>
              </a:rPr>
              <a:t>استفاده به عنوان اسکلت بندی اصلی صحفات وب</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تگها شروع ساختار صفحه وب</a:t>
            </a:r>
            <a:endParaRPr b="0" lang="en-US" sz="3600" spc="-1" strike="noStrike">
              <a:latin typeface="Arial"/>
            </a:endParaRPr>
          </a:p>
        </p:txBody>
      </p:sp>
      <p:sp>
        <p:nvSpPr>
          <p:cNvPr id="129" name="CustomShape 2"/>
          <p:cNvSpPr/>
          <p:nvPr/>
        </p:nvSpPr>
        <p:spPr>
          <a:xfrm>
            <a:off x="1036440" y="2121840"/>
            <a:ext cx="7457400" cy="9448200"/>
          </a:xfrm>
          <a:prstGeom prst="rect">
            <a:avLst/>
          </a:prstGeom>
          <a:noFill/>
          <a:ln>
            <a:noFill/>
          </a:ln>
        </p:spPr>
        <p:style>
          <a:lnRef idx="0"/>
          <a:fillRef idx="0"/>
          <a:effectRef idx="0"/>
          <a:fontRef idx="minor"/>
        </p:style>
        <p:txBody>
          <a:bodyPr lIns="90000" rIns="90000" tIns="45000" bIns="45000">
            <a:noAutofit/>
          </a:bodyPr>
          <a:p>
            <a:pPr algn="r" rtl="1">
              <a:lnSpc>
                <a:spcPct val="115000"/>
              </a:lnSpc>
            </a:pPr>
            <a:r>
              <a:rPr b="0" lang="hi-IN" sz="1800" spc="-1" strike="noStrike">
                <a:solidFill>
                  <a:srgbClr val="666666"/>
                </a:solidFill>
                <a:latin typeface="IRAN Rounded"/>
                <a:cs typeface="IRAN Rounded"/>
              </a:rPr>
              <a:t>تگ چیست و چه کاربردی دارد؟</a:t>
            </a:r>
            <a:endParaRPr b="0" lang="en-US" sz="1800" spc="-1" strike="noStrike">
              <a:latin typeface="Arial"/>
            </a:endParaRPr>
          </a:p>
          <a:p>
            <a:pPr algn="r" rtl="1">
              <a:lnSpc>
                <a:spcPct val="150000"/>
              </a:lnSpc>
            </a:pPr>
            <a:r>
              <a:rPr b="0" lang="hi-IN" sz="1400" spc="-1" strike="noStrike">
                <a:solidFill>
                  <a:srgbClr val="666666"/>
                </a:solidFill>
                <a:latin typeface="IRANYekanWeb"/>
                <a:cs typeface="IRANYekanWeb"/>
              </a:rPr>
              <a:t>تگها دستوراتی هستند که </a:t>
            </a:r>
            <a:r>
              <a:rPr b="0" lang="en-US" sz="1400" spc="-1" strike="noStrike">
                <a:solidFill>
                  <a:srgbClr val="666666"/>
                </a:solidFill>
                <a:latin typeface="IRANYekanWeb"/>
              </a:rPr>
              <a:t>HTML</a:t>
            </a:r>
            <a:r>
              <a:rPr b="0" lang="en-US" sz="1400" spc="-1" strike="noStrike">
                <a:solidFill>
                  <a:srgbClr val="666666"/>
                </a:solidFill>
                <a:latin typeface="IRANYekanWeb"/>
              </a:rPr>
              <a:t> با استفاده از آنها میتواند تصاویر، متون، موزیک ها، ویدیو و ... را در صفحه وب به نمایش درآورد.</a:t>
            </a:r>
            <a:endParaRPr b="0" lang="en-US" sz="1400" spc="-1" strike="noStrike">
              <a:latin typeface="Arial"/>
            </a:endParaRPr>
          </a:p>
          <a:p>
            <a:pPr algn="r" rtl="1">
              <a:lnSpc>
                <a:spcPct val="150000"/>
              </a:lnSpc>
            </a:pPr>
            <a:endParaRPr b="0" lang="en-US" sz="1400" spc="-1" strike="noStrike">
              <a:latin typeface="Arial"/>
            </a:endParaRPr>
          </a:p>
          <a:p>
            <a:pPr marL="216000" indent="-215640" algn="r" rtl="1">
              <a:lnSpc>
                <a:spcPct val="150000"/>
              </a:lnSpc>
              <a:buClr>
                <a:srgbClr val="000000"/>
              </a:buClr>
              <a:buSzPct val="45000"/>
              <a:buFont typeface="Symbol"/>
              <a:buChar char=""/>
            </a:pPr>
            <a:r>
              <a:rPr b="1" lang="hi-IN" sz="1400" spc="-1" strike="noStrike">
                <a:solidFill>
                  <a:srgbClr val="666666"/>
                </a:solidFill>
                <a:latin typeface="IRANYekanWeb"/>
                <a:cs typeface="IRANYekanWeb"/>
              </a:rPr>
              <a:t>تگها در </a:t>
            </a:r>
            <a:r>
              <a:rPr b="1" lang="en-US" sz="1400" spc="-1" strike="noStrike">
                <a:solidFill>
                  <a:srgbClr val="666666"/>
                </a:solidFill>
                <a:latin typeface="IRANYekanWeb"/>
              </a:rPr>
              <a:t>HTML</a:t>
            </a:r>
            <a:r>
              <a:rPr b="1" lang="en-US" sz="1400" spc="-1" strike="noStrike">
                <a:solidFill>
                  <a:srgbClr val="666666"/>
                </a:solidFill>
                <a:latin typeface="IRANYekanWeb"/>
              </a:rPr>
              <a:t> با &lt;...&gt; شروع و با &lt;../&gt; به پایان میرسند.</a:t>
            </a:r>
            <a:endParaRPr b="0" lang="en-US" sz="1400" spc="-1" strike="noStrike">
              <a:latin typeface="Arial"/>
            </a:endParaRPr>
          </a:p>
          <a:p>
            <a:pPr marL="216000" indent="-215640" algn="r" rtl="1">
              <a:lnSpc>
                <a:spcPct val="150000"/>
              </a:lnSpc>
              <a:buClr>
                <a:srgbClr val="000000"/>
              </a:buClr>
              <a:buSzPct val="45000"/>
              <a:buFont typeface="Symbol"/>
              <a:buChar char=""/>
            </a:pPr>
            <a:r>
              <a:rPr b="1" lang="hi-IN" sz="1400" spc="-1" strike="noStrike">
                <a:solidFill>
                  <a:srgbClr val="666666"/>
                </a:solidFill>
                <a:latin typeface="IRANYekanWeb"/>
                <a:cs typeface="IRANYekanWeb"/>
              </a:rPr>
              <a:t>تمامی المانهایی که قرار است در مرورگر کاربر بارگذاری شود در بین &lt;...&gt; و &lt;.../&gt; قرار میگیرد.</a:t>
            </a:r>
            <a:endParaRPr b="0" lang="en-US" sz="1400" spc="-1" strike="noStrike">
              <a:latin typeface="Arial"/>
            </a:endParaRPr>
          </a:p>
          <a:p>
            <a:pPr marL="216000" indent="-215640" algn="r" rtl="1">
              <a:lnSpc>
                <a:spcPct val="150000"/>
              </a:lnSpc>
              <a:buClr>
                <a:srgbClr val="000000"/>
              </a:buClr>
              <a:buSzPct val="45000"/>
              <a:buFont typeface="Symbol"/>
              <a:buChar char=""/>
            </a:pPr>
            <a:r>
              <a:rPr b="1" lang="hi-IN" sz="1400" spc="-1" strike="noStrike">
                <a:solidFill>
                  <a:srgbClr val="666666"/>
                </a:solidFill>
                <a:latin typeface="IRANYekanWeb"/>
                <a:cs typeface="IRANYekanWeb"/>
              </a:rPr>
              <a:t>بدون استفاده از تگها تنها متون و آنرا هم به شکلی نامرتب میتوانید در صفحه وب قرار دهید.</a:t>
            </a:r>
            <a:endParaRPr b="0" lang="en-US" sz="1400" spc="-1" strike="noStrike">
              <a:latin typeface="Arial"/>
            </a:endParaRPr>
          </a:p>
          <a:p>
            <a:pPr marL="216000" indent="-215640" algn="r" rtl="1">
              <a:lnSpc>
                <a:spcPct val="150000"/>
              </a:lnSpc>
              <a:buClr>
                <a:srgbClr val="000000"/>
              </a:buClr>
              <a:buSzPct val="45000"/>
              <a:buFont typeface="Symbol"/>
              <a:buChar char=""/>
            </a:pPr>
            <a:r>
              <a:rPr b="1" lang="hi-IN" sz="1400" spc="-1" strike="noStrike">
                <a:solidFill>
                  <a:srgbClr val="666666"/>
                </a:solidFill>
                <a:latin typeface="IRANYekanWeb"/>
                <a:cs typeface="IRANYekanWeb"/>
              </a:rPr>
              <a:t>تگها به عنوان استخوان بندی صفحه وب خوانده میشوند.</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اصلی‌ترین تگهای صفحات وب</a:t>
            </a:r>
            <a:endParaRPr b="0" lang="en-US" sz="3600" spc="-1" strike="noStrike">
              <a:latin typeface="Arial"/>
            </a:endParaRPr>
          </a:p>
        </p:txBody>
      </p:sp>
      <p:graphicFrame>
        <p:nvGraphicFramePr>
          <p:cNvPr id="131" name="Table 2"/>
          <p:cNvGraphicFramePr/>
          <p:nvPr/>
        </p:nvGraphicFramePr>
        <p:xfrm>
          <a:off x="993960" y="2084400"/>
          <a:ext cx="7599960" cy="4317480"/>
        </p:xfrm>
        <a:graphic>
          <a:graphicData uri="http://schemas.openxmlformats.org/drawingml/2006/table">
            <a:tbl>
              <a:tblPr/>
              <a:tblGrid>
                <a:gridCol w="2226240"/>
                <a:gridCol w="5374080"/>
              </a:tblGrid>
              <a:tr h="719640">
                <a:tc>
                  <a:txBody>
                    <a:bodyPr lIns="90000" rIns="90000">
                      <a:noAutofit/>
                    </a:bodyPr>
                    <a:p>
                      <a:pPr algn="ctr">
                        <a:lnSpc>
                          <a:spcPct val="100000"/>
                        </a:lnSpc>
                      </a:pPr>
                      <a:r>
                        <a:rPr b="0" lang="hi-IN" sz="1800" spc="-1" strike="noStrike">
                          <a:latin typeface="IRANSansWeb(FaNum)"/>
                        </a:rPr>
                        <a:t>نام تگ</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0" lang="hi-IN" sz="1800" spc="-1" strike="noStrike">
                          <a:latin typeface="IRANSansWeb(FaNum)"/>
                        </a:rPr>
                        <a:t>کاربرد تگ</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oAutofit/>
                    </a:bodyPr>
                    <a:p>
                      <a:pPr algn="ctr">
                        <a:lnSpc>
                          <a:spcPct val="100000"/>
                        </a:lnSpc>
                      </a:pPr>
                      <a:r>
                        <a:rPr b="0" lang="en-US" sz="1800" spc="-1" strike="noStrike">
                          <a:latin typeface="Arial"/>
                        </a:rPr>
                        <a:t>&lt;html&gt;&lt;/html&gt;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hi-IN" sz="1400" spc="-1" strike="noStrike">
                          <a:solidFill>
                            <a:srgbClr val="333333"/>
                          </a:solidFill>
                          <a:latin typeface="IRANSansWeb(FaNum)"/>
                        </a:rPr>
                        <a:t>شناساندن آغاز کدهای صفحه به مرورگر</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noAutofit/>
                    </a:bodyPr>
                    <a:p>
                      <a:pPr algn="ctr">
                        <a:lnSpc>
                          <a:spcPct val="100000"/>
                        </a:lnSpc>
                      </a:pPr>
                      <a:r>
                        <a:rPr b="0" lang="en-US" sz="1800" spc="-1" strike="noStrike">
                          <a:latin typeface="Arial"/>
                        </a:rPr>
                        <a:t>&lt;head&gt;&lt;/head&gt;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hi-IN" sz="1400" spc="-1" strike="noStrike">
                          <a:solidFill>
                            <a:srgbClr val="333333"/>
                          </a:solidFill>
                          <a:latin typeface="IRANSansWeb(FaNum)"/>
                        </a:rPr>
                        <a:t>شناساندن اطلاعات یک صفحه به مرورگر</a:t>
                      </a:r>
                      <a:r>
                        <a:rPr b="0" lang="en-US" sz="1400" spc="-1" strike="noStrike">
                          <a:solidFill>
                            <a:srgbClr val="333333"/>
                          </a:solidFill>
                          <a:latin typeface="IRANSansWeb(FaNum)"/>
                        </a:rPr>
                        <a:t> </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noAutofit/>
                    </a:bodyPr>
                    <a:p>
                      <a:pPr algn="ctr">
                        <a:lnSpc>
                          <a:spcPct val="100000"/>
                        </a:lnSpc>
                      </a:pPr>
                      <a:r>
                        <a:rPr b="0" lang="en-US" sz="1800" spc="-1" strike="noStrike">
                          <a:latin typeface="Arial"/>
                        </a:rPr>
                        <a:t>&lt;title&gt;&lt;/title&gt;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hi-IN" sz="1400" spc="-1" strike="noStrike">
                          <a:solidFill>
                            <a:srgbClr val="333333"/>
                          </a:solidFill>
                          <a:latin typeface="IRANSansWeb(FaNum)"/>
                        </a:rPr>
                        <a:t>تنظیم کردن عنوان صفحه برای نمایش آن در صفحه مرورگر</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noAutofit/>
                    </a:bodyPr>
                    <a:p>
                      <a:pPr algn="ctr">
                        <a:lnSpc>
                          <a:spcPct val="100000"/>
                        </a:lnSpc>
                      </a:pPr>
                      <a:r>
                        <a:rPr b="0" lang="en-US" sz="1800" spc="-1" strike="noStrike">
                          <a:latin typeface="Arial"/>
                        </a:rPr>
                        <a:t>&lt;body&gt;&lt;/body&gt;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hi-IN" sz="1400" spc="-1" strike="noStrike">
                          <a:solidFill>
                            <a:srgbClr val="333333"/>
                          </a:solidFill>
                          <a:latin typeface="IRANSansWeb(FaNum)"/>
                        </a:rPr>
                        <a:t>شامل تمامی عناصری که قرار است آنها را به کاربر نمایش دهیم</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noAutofit/>
                    </a:bodyPr>
                    <a:p>
                      <a:pPr algn="ctr">
                        <a:lnSpc>
                          <a:spcPct val="100000"/>
                        </a:lnSpc>
                      </a:pPr>
                      <a:r>
                        <a:rPr b="0" lang="en-US" sz="1800" spc="-1" strike="noStrike">
                          <a:latin typeface="Arial"/>
                        </a:rPr>
                        <a:t>&lt;!DOCTYPE html&gt;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hi-IN" sz="1400" spc="-1" strike="noStrike">
                          <a:solidFill>
                            <a:srgbClr val="333333"/>
                          </a:solidFill>
                          <a:latin typeface="IRANSansWeb(FaNum)"/>
                        </a:rPr>
                        <a:t>مشخص کردن استفاده از</a:t>
                      </a:r>
                      <a:r>
                        <a:rPr b="0" lang="en-US" sz="1400" spc="-1" strike="noStrike">
                          <a:solidFill>
                            <a:srgbClr val="333333"/>
                          </a:solidFill>
                          <a:latin typeface="IRANSansWeb(FaNum)"/>
                        </a:rPr>
                        <a:t> </a:t>
                      </a:r>
                      <a:r>
                        <a:rPr b="0" lang="en-US" sz="1400" spc="-1" strike="noStrike">
                          <a:solidFill>
                            <a:srgbClr val="333333"/>
                          </a:solidFill>
                          <a:latin typeface="IRANSansWeb(FaNum)"/>
                        </a:rPr>
                        <a:t>HTML5 </a:t>
                      </a:r>
                      <a:r>
                        <a:rPr b="0" lang="hi-IN" sz="1400" spc="-1" strike="noStrike">
                          <a:solidFill>
                            <a:srgbClr val="333333"/>
                          </a:solidFill>
                          <a:latin typeface="IRANSansWeb(FaNum)"/>
                        </a:rPr>
                        <a:t>در صفحه وب</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مثالی از کاربر </a:t>
            </a:r>
            <a:r>
              <a:rPr b="0" lang="en-US" sz="3600" spc="-1" strike="noStrike">
                <a:solidFill>
                  <a:srgbClr val="7c7c7c"/>
                </a:solidFill>
                <a:latin typeface="IRANYekanWeb"/>
              </a:rPr>
              <a:t>HTML</a:t>
            </a:r>
            <a:endParaRPr b="0" lang="en-US" sz="3600" spc="-1" strike="noStrike">
              <a:latin typeface="Arial"/>
            </a:endParaRPr>
          </a:p>
        </p:txBody>
      </p:sp>
      <p:sp>
        <p:nvSpPr>
          <p:cNvPr id="133" name="CustomShape 2"/>
          <p:cNvSpPr/>
          <p:nvPr/>
        </p:nvSpPr>
        <p:spPr>
          <a:xfrm>
            <a:off x="1270080" y="1920240"/>
            <a:ext cx="7507800" cy="4582800"/>
          </a:xfrm>
          <a:prstGeom prst="rect">
            <a:avLst/>
          </a:prstGeom>
          <a:solidFill>
            <a:srgbClr val="1c1c1c"/>
          </a:solidFill>
          <a:ln>
            <a:noFill/>
          </a:ln>
        </p:spPr>
        <p:style>
          <a:lnRef idx="0"/>
          <a:fillRef idx="0"/>
          <a:effectRef idx="0"/>
          <a:fontRef idx="minor"/>
        </p:style>
        <p:txBody>
          <a:bodyPr lIns="90000" rIns="90000" tIns="45000" bIns="45000">
            <a:noAutofit/>
          </a:bodyPr>
          <a:p>
            <a:pPr>
              <a:lnSpc>
                <a:spcPct val="100000"/>
              </a:lnSpc>
              <a:spcBef>
                <a:spcPts val="1191"/>
              </a:spcBef>
              <a:spcAft>
                <a:spcPts val="992"/>
              </a:spcAft>
            </a:pPr>
            <a:r>
              <a:rPr b="0" lang="en-US" sz="1400" spc="-1" strike="noStrike">
                <a:solidFill>
                  <a:srgbClr val="ffffff"/>
                </a:solidFill>
                <a:latin typeface="Arial"/>
              </a:rPr>
              <a:t>&lt;!</a:t>
            </a:r>
            <a:r>
              <a:rPr b="0" lang="en-US" sz="1400" spc="-1" strike="noStrike">
                <a:solidFill>
                  <a:srgbClr val="2a6099"/>
                </a:solidFill>
                <a:latin typeface="Arial"/>
              </a:rPr>
              <a:t>DOCTYPE</a:t>
            </a:r>
            <a:r>
              <a:rPr b="0" lang="en-US" sz="1400" spc="-1" strike="noStrike">
                <a:solidFill>
                  <a:srgbClr val="ffffff"/>
                </a:solidFill>
                <a:latin typeface="Arial"/>
              </a:rPr>
              <a:t> </a:t>
            </a:r>
            <a:r>
              <a:rPr b="0" lang="en-US" sz="1400" spc="-1" strike="noStrike">
                <a:solidFill>
                  <a:srgbClr val="5983b0"/>
                </a:solidFill>
                <a:latin typeface="Arial"/>
              </a:rPr>
              <a:t>html</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&lt;</a:t>
            </a:r>
            <a:r>
              <a:rPr b="0" lang="en-US" sz="1400" spc="-1" strike="noStrike">
                <a:solidFill>
                  <a:srgbClr val="2a6099"/>
                </a:solidFill>
                <a:latin typeface="Arial"/>
              </a:rPr>
              <a:t>html</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head</a:t>
            </a:r>
            <a:r>
              <a:rPr b="0" lang="en-US" sz="1400" spc="-1" strike="noStrike">
                <a:solidFill>
                  <a:srgbClr val="ffffff"/>
                </a:solidFill>
                <a:latin typeface="Arial"/>
              </a:rPr>
              <a:t>&gt; </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title</a:t>
            </a:r>
            <a:r>
              <a:rPr b="0" lang="en-US" sz="1400" spc="-1" strike="noStrike">
                <a:solidFill>
                  <a:srgbClr val="ffffff"/>
                </a:solidFill>
                <a:latin typeface="Arial"/>
              </a:rPr>
              <a:t>&gt;Page Title&lt;/</a:t>
            </a:r>
            <a:r>
              <a:rPr b="0" lang="en-US" sz="1400" spc="-1" strike="noStrike">
                <a:solidFill>
                  <a:srgbClr val="2a6099"/>
                </a:solidFill>
                <a:latin typeface="Arial"/>
              </a:rPr>
              <a:t>title</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head</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body</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h1</a:t>
            </a:r>
            <a:r>
              <a:rPr b="0" lang="en-US" sz="1400" spc="-1" strike="noStrike">
                <a:solidFill>
                  <a:srgbClr val="ffffff"/>
                </a:solidFill>
                <a:latin typeface="Arial"/>
              </a:rPr>
              <a:t>&gt;My First Heading&lt;/</a:t>
            </a:r>
            <a:r>
              <a:rPr b="0" lang="en-US" sz="1400" spc="-1" strike="noStrike">
                <a:solidFill>
                  <a:srgbClr val="2a6099"/>
                </a:solidFill>
                <a:latin typeface="Arial"/>
              </a:rPr>
              <a:t>h1</a:t>
            </a:r>
            <a:r>
              <a:rPr b="0" lang="en-US" sz="1400" spc="-1" strike="noStrike">
                <a:solidFill>
                  <a:srgbClr val="ffffff"/>
                </a:solidFill>
                <a:latin typeface="Arial"/>
              </a:rPr>
              <a:t>&gt; </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p</a:t>
            </a:r>
            <a:r>
              <a:rPr b="0" lang="en-US" sz="1400" spc="-1" strike="noStrike">
                <a:solidFill>
                  <a:srgbClr val="ffffff"/>
                </a:solidFill>
                <a:latin typeface="Arial"/>
              </a:rPr>
              <a:t>&gt;My first paragraph.&lt;/</a:t>
            </a:r>
            <a:r>
              <a:rPr b="0" lang="en-US" sz="1400" spc="-1" strike="noStrike">
                <a:solidFill>
                  <a:srgbClr val="2a6099"/>
                </a:solidFill>
                <a:latin typeface="Arial"/>
              </a:rPr>
              <a:t>p</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body</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&lt;/</a:t>
            </a:r>
            <a:r>
              <a:rPr b="0" lang="en-US" sz="1400" spc="-1" strike="noStrike">
                <a:solidFill>
                  <a:srgbClr val="2a6099"/>
                </a:solidFill>
                <a:latin typeface="Arial"/>
              </a:rPr>
              <a:t>html</a:t>
            </a:r>
            <a:r>
              <a:rPr b="0" lang="en-US" sz="1400" spc="-1" strike="noStrike">
                <a:solidFill>
                  <a:srgbClr val="ffffff"/>
                </a:solidFill>
                <a:latin typeface="Arial"/>
              </a:rPr>
              <a:t>&gt;</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مثالی از کاربر </a:t>
            </a:r>
            <a:r>
              <a:rPr b="0" lang="en-US" sz="3600" spc="-1" strike="noStrike">
                <a:solidFill>
                  <a:srgbClr val="7c7c7c"/>
                </a:solidFill>
                <a:latin typeface="IRANYekanWeb"/>
              </a:rPr>
              <a:t>HTML</a:t>
            </a:r>
            <a:endParaRPr b="0" lang="en-US" sz="3600" spc="-1" strike="noStrike">
              <a:latin typeface="Arial"/>
            </a:endParaRPr>
          </a:p>
        </p:txBody>
      </p:sp>
      <p:sp>
        <p:nvSpPr>
          <p:cNvPr id="135" name="CustomShape 2"/>
          <p:cNvSpPr/>
          <p:nvPr/>
        </p:nvSpPr>
        <p:spPr>
          <a:xfrm>
            <a:off x="1270080" y="1920240"/>
            <a:ext cx="7507800" cy="4582800"/>
          </a:xfrm>
          <a:prstGeom prst="rect">
            <a:avLst/>
          </a:prstGeom>
          <a:solidFill>
            <a:srgbClr val="1c1c1c"/>
          </a:solidFill>
          <a:ln>
            <a:noFill/>
          </a:ln>
        </p:spPr>
        <p:style>
          <a:lnRef idx="0"/>
          <a:fillRef idx="0"/>
          <a:effectRef idx="0"/>
          <a:fontRef idx="minor"/>
        </p:style>
        <p:txBody>
          <a:bodyPr lIns="90000" rIns="90000" tIns="45000" bIns="45000">
            <a:noAutofit/>
          </a:bodyPr>
          <a:p>
            <a:pPr>
              <a:lnSpc>
                <a:spcPct val="100000"/>
              </a:lnSpc>
              <a:spcBef>
                <a:spcPts val="1191"/>
              </a:spcBef>
              <a:spcAft>
                <a:spcPts val="992"/>
              </a:spcAft>
            </a:pPr>
            <a:r>
              <a:rPr b="0" lang="en-US" sz="1400" spc="-1" strike="noStrike">
                <a:solidFill>
                  <a:srgbClr val="ffffff"/>
                </a:solidFill>
                <a:latin typeface="Arial"/>
              </a:rPr>
              <a:t>&lt;!</a:t>
            </a:r>
            <a:r>
              <a:rPr b="0" lang="en-US" sz="1400" spc="-1" strike="noStrike">
                <a:solidFill>
                  <a:srgbClr val="2a6099"/>
                </a:solidFill>
                <a:latin typeface="Arial"/>
              </a:rPr>
              <a:t>DOCTYPE</a:t>
            </a:r>
            <a:r>
              <a:rPr b="0" lang="en-US" sz="1400" spc="-1" strike="noStrike">
                <a:solidFill>
                  <a:srgbClr val="ffffff"/>
                </a:solidFill>
                <a:latin typeface="Arial"/>
              </a:rPr>
              <a:t> </a:t>
            </a:r>
            <a:r>
              <a:rPr b="0" lang="en-US" sz="1400" spc="-1" strike="noStrike">
                <a:solidFill>
                  <a:srgbClr val="5983b0"/>
                </a:solidFill>
                <a:latin typeface="Arial"/>
              </a:rPr>
              <a:t>html</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&lt;</a:t>
            </a:r>
            <a:r>
              <a:rPr b="0" lang="en-US" sz="1400" spc="-1" strike="noStrike">
                <a:solidFill>
                  <a:srgbClr val="2a6099"/>
                </a:solidFill>
                <a:latin typeface="Arial"/>
              </a:rPr>
              <a:t>html</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head</a:t>
            </a:r>
            <a:r>
              <a:rPr b="0" lang="en-US" sz="1400" spc="-1" strike="noStrike">
                <a:solidFill>
                  <a:srgbClr val="ffffff"/>
                </a:solidFill>
                <a:latin typeface="Arial"/>
              </a:rPr>
              <a:t>&gt; </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title</a:t>
            </a:r>
            <a:r>
              <a:rPr b="0" lang="en-US" sz="1400" spc="-1" strike="noStrike">
                <a:solidFill>
                  <a:srgbClr val="ffffff"/>
                </a:solidFill>
                <a:latin typeface="Arial"/>
              </a:rPr>
              <a:t>&gt;Page Title&lt;/</a:t>
            </a:r>
            <a:r>
              <a:rPr b="0" lang="en-US" sz="1400" spc="-1" strike="noStrike">
                <a:solidFill>
                  <a:srgbClr val="2a6099"/>
                </a:solidFill>
                <a:latin typeface="Arial"/>
              </a:rPr>
              <a:t>title</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head</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body</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h1</a:t>
            </a:r>
            <a:r>
              <a:rPr b="0" lang="en-US" sz="1400" spc="-1" strike="noStrike">
                <a:solidFill>
                  <a:srgbClr val="ffffff"/>
                </a:solidFill>
                <a:latin typeface="Arial"/>
              </a:rPr>
              <a:t>&gt;My First Heading&lt;/</a:t>
            </a:r>
            <a:r>
              <a:rPr b="0" lang="en-US" sz="1400" spc="-1" strike="noStrike">
                <a:solidFill>
                  <a:srgbClr val="2a6099"/>
                </a:solidFill>
                <a:latin typeface="Arial"/>
              </a:rPr>
              <a:t>h1</a:t>
            </a:r>
            <a:r>
              <a:rPr b="0" lang="en-US" sz="1400" spc="-1" strike="noStrike">
                <a:solidFill>
                  <a:srgbClr val="ffffff"/>
                </a:solidFill>
                <a:latin typeface="Arial"/>
              </a:rPr>
              <a:t>&gt; </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p</a:t>
            </a:r>
            <a:r>
              <a:rPr b="0" lang="en-US" sz="1400" spc="-1" strike="noStrike">
                <a:solidFill>
                  <a:srgbClr val="ffffff"/>
                </a:solidFill>
                <a:latin typeface="Arial"/>
              </a:rPr>
              <a:t>&gt;My first paragraph.&lt;/</a:t>
            </a:r>
            <a:r>
              <a:rPr b="0" lang="en-US" sz="1400" spc="-1" strike="noStrike">
                <a:solidFill>
                  <a:srgbClr val="2a6099"/>
                </a:solidFill>
                <a:latin typeface="Arial"/>
              </a:rPr>
              <a:t>p</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	</a:t>
            </a:r>
            <a:r>
              <a:rPr b="0" lang="en-US" sz="1400" spc="-1" strike="noStrike">
                <a:solidFill>
                  <a:srgbClr val="ffffff"/>
                </a:solidFill>
                <a:latin typeface="Arial"/>
              </a:rPr>
              <a:t>&lt;/</a:t>
            </a:r>
            <a:r>
              <a:rPr b="0" lang="en-US" sz="1400" spc="-1" strike="noStrike">
                <a:solidFill>
                  <a:srgbClr val="2a6099"/>
                </a:solidFill>
                <a:latin typeface="Arial"/>
              </a:rPr>
              <a:t>body</a:t>
            </a:r>
            <a:r>
              <a:rPr b="0" lang="en-US" sz="1400" spc="-1" strike="noStrike">
                <a:solidFill>
                  <a:srgbClr val="ffffff"/>
                </a:solidFill>
                <a:latin typeface="Arial"/>
              </a:rPr>
              <a:t>&gt;</a:t>
            </a:r>
            <a:endParaRPr b="0" lang="en-US" sz="1400" spc="-1" strike="noStrike">
              <a:latin typeface="Arial"/>
            </a:endParaRPr>
          </a:p>
          <a:p>
            <a:pPr>
              <a:lnSpc>
                <a:spcPct val="100000"/>
              </a:lnSpc>
              <a:spcBef>
                <a:spcPts val="1191"/>
              </a:spcBef>
              <a:spcAft>
                <a:spcPts val="992"/>
              </a:spcAft>
            </a:pPr>
            <a:r>
              <a:rPr b="0" lang="en-US" sz="1400" spc="-1" strike="noStrike">
                <a:solidFill>
                  <a:srgbClr val="ffffff"/>
                </a:solidFill>
                <a:latin typeface="Arial"/>
              </a:rPr>
              <a:t>&lt;/</a:t>
            </a:r>
            <a:r>
              <a:rPr b="0" lang="en-US" sz="1400" spc="-1" strike="noStrike">
                <a:solidFill>
                  <a:srgbClr val="2a6099"/>
                </a:solidFill>
                <a:latin typeface="Arial"/>
              </a:rPr>
              <a:t>html</a:t>
            </a:r>
            <a:r>
              <a:rPr b="0" lang="en-US" sz="1400" spc="-1" strike="noStrike">
                <a:solidFill>
                  <a:srgbClr val="ffffff"/>
                </a:solidFill>
                <a:latin typeface="Arial"/>
              </a:rPr>
              <a:t>&gt;</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شروع کار با </a:t>
            </a:r>
            <a:r>
              <a:rPr b="0" lang="en-US" sz="3600" spc="-1" strike="noStrike">
                <a:solidFill>
                  <a:srgbClr val="7c7c7c"/>
                </a:solidFill>
                <a:latin typeface="IRANYekanWeb"/>
              </a:rPr>
              <a:t>HTML</a:t>
            </a:r>
            <a:endParaRPr b="0" lang="en-US" sz="3600" spc="-1" strike="noStrike">
              <a:latin typeface="Arial"/>
            </a:endParaRPr>
          </a:p>
        </p:txBody>
      </p:sp>
      <p:sp>
        <p:nvSpPr>
          <p:cNvPr id="137" name="CustomShape 2"/>
          <p:cNvSpPr/>
          <p:nvPr/>
        </p:nvSpPr>
        <p:spPr>
          <a:xfrm>
            <a:off x="8412480" y="2286000"/>
            <a:ext cx="180360" cy="345960"/>
          </a:xfrm>
          <a:prstGeom prst="rect">
            <a:avLst/>
          </a:prstGeom>
          <a:noFill/>
          <a:ln>
            <a:noFill/>
          </a:ln>
        </p:spPr>
        <p:style>
          <a:lnRef idx="0"/>
          <a:fillRef idx="0"/>
          <a:effectRef idx="0"/>
          <a:fontRef idx="minor"/>
        </p:style>
      </p:sp>
      <p:sp>
        <p:nvSpPr>
          <p:cNvPr id="138" name="CustomShape 3"/>
          <p:cNvSpPr/>
          <p:nvPr/>
        </p:nvSpPr>
        <p:spPr>
          <a:xfrm>
            <a:off x="822960" y="2194560"/>
            <a:ext cx="7863480" cy="2642760"/>
          </a:xfrm>
          <a:prstGeom prst="rect">
            <a:avLst/>
          </a:prstGeom>
          <a:noFill/>
          <a:ln>
            <a:noFill/>
          </a:ln>
        </p:spPr>
        <p:style>
          <a:lnRef idx="0"/>
          <a:fillRef idx="0"/>
          <a:effectRef idx="0"/>
          <a:fontRef idx="minor"/>
        </p:style>
        <p:txBody>
          <a:bodyPr lIns="90000" rIns="90000" tIns="45000" bIns="45000">
            <a:noAutofit/>
          </a:bodyPr>
          <a:p>
            <a:pPr marL="216000" indent="-215640" algn="r" rtl="1">
              <a:lnSpc>
                <a:spcPct val="115000"/>
              </a:lnSpc>
              <a:buClr>
                <a:srgbClr val="000000"/>
              </a:buClr>
              <a:buSzPct val="45000"/>
              <a:buFont typeface="Symbol"/>
              <a:buChar char=""/>
            </a:pPr>
            <a:r>
              <a:rPr b="0" lang="hi-IN" sz="1600" spc="-1" strike="noStrike">
                <a:solidFill>
                  <a:srgbClr val="666666"/>
                </a:solidFill>
                <a:latin typeface="IRANSansWeb(FaNum)"/>
                <a:cs typeface="IRANSansWeb(FaNum)"/>
              </a:rPr>
              <a:t>برای شروع کار با زبان </a:t>
            </a:r>
            <a:r>
              <a:rPr b="0" lang="en-US" sz="1600" spc="-1" strike="noStrike">
                <a:solidFill>
                  <a:srgbClr val="666666"/>
                </a:solidFill>
                <a:latin typeface="IRANSansWeb(FaNum)"/>
              </a:rPr>
              <a:t>html</a:t>
            </a:r>
            <a:r>
              <a:rPr b="0" lang="en-US" sz="1600" spc="-1" strike="noStrike">
                <a:solidFill>
                  <a:srgbClr val="666666"/>
                </a:solidFill>
                <a:latin typeface="IRANSansWeb(FaNum)"/>
              </a:rPr>
              <a:t> نیازی به نرم افزار خاصی نخواهید داشت شما میتوانید تنها با استفاده از نرم افزار </a:t>
            </a:r>
            <a:r>
              <a:rPr b="0" lang="en-US" sz="1600" spc="-1" strike="noStrike">
                <a:solidFill>
                  <a:srgbClr val="666666"/>
                </a:solidFill>
                <a:latin typeface="IRANSansWeb(FaNum)"/>
              </a:rPr>
              <a:t>notepad</a:t>
            </a:r>
            <a:r>
              <a:rPr b="0" lang="en-US" sz="1600" spc="-1" strike="noStrike">
                <a:solidFill>
                  <a:srgbClr val="666666"/>
                </a:solidFill>
                <a:latin typeface="IRANSansWeb(FaNum)"/>
              </a:rPr>
              <a:t> در خود سیستم عامل ویندوز این کار را انجام دهید.</a:t>
            </a:r>
            <a:endParaRPr b="0" lang="en-US" sz="1600" spc="-1" strike="noStrike">
              <a:latin typeface="Arial"/>
            </a:endParaRPr>
          </a:p>
          <a:p>
            <a:pPr algn="r" rtl="1">
              <a:lnSpc>
                <a:spcPct val="115000"/>
              </a:lnSpc>
            </a:pPr>
            <a:endParaRPr b="0" lang="en-US" sz="1600" spc="-1" strike="noStrike">
              <a:latin typeface="Arial"/>
            </a:endParaRPr>
          </a:p>
          <a:p>
            <a:pPr marL="216000" indent="-215640" algn="r" rtl="1">
              <a:lnSpc>
                <a:spcPct val="115000"/>
              </a:lnSpc>
              <a:buClr>
                <a:srgbClr val="000000"/>
              </a:buClr>
              <a:buSzPct val="45000"/>
              <a:buFont typeface="Symbol"/>
              <a:buChar char=""/>
            </a:pPr>
            <a:r>
              <a:rPr b="1" lang="hi-IN" sz="1600" spc="-1" strike="noStrike">
                <a:solidFill>
                  <a:srgbClr val="666666"/>
                </a:solidFill>
                <a:latin typeface="IRANSansWeb(FaNum)"/>
                <a:cs typeface="IRANSansWeb(FaNum)"/>
              </a:rPr>
              <a:t>ابتدا یک فایل متنی ایجاد کنید و نام آن را </a:t>
            </a:r>
            <a:r>
              <a:rPr b="1" lang="en-US" sz="1600" spc="-1" strike="noStrike">
                <a:solidFill>
                  <a:srgbClr val="666666"/>
                </a:solidFill>
                <a:latin typeface="IRANSansWeb(FaNum)"/>
              </a:rPr>
              <a:t>index</a:t>
            </a:r>
            <a:r>
              <a:rPr b="1" lang="en-US" sz="1600" spc="-1" strike="noStrike">
                <a:solidFill>
                  <a:srgbClr val="666666"/>
                </a:solidFill>
                <a:latin typeface="IRANSansWeb(FaNum)"/>
              </a:rPr>
              <a:t> بگذارید.</a:t>
            </a:r>
            <a:endParaRPr b="0" lang="en-US" sz="1600" spc="-1" strike="noStrike">
              <a:latin typeface="Arial"/>
            </a:endParaRPr>
          </a:p>
          <a:p>
            <a:pPr marL="216000" indent="-215640" algn="r" rtl="1">
              <a:lnSpc>
                <a:spcPct val="115000"/>
              </a:lnSpc>
              <a:buClr>
                <a:srgbClr val="000000"/>
              </a:buClr>
              <a:buSzPct val="45000"/>
              <a:buFont typeface="Symbol"/>
              <a:buChar char=""/>
            </a:pPr>
            <a:r>
              <a:rPr b="1" lang="hi-IN" sz="1600" spc="-1" strike="noStrike">
                <a:solidFill>
                  <a:srgbClr val="666666"/>
                </a:solidFill>
                <a:latin typeface="IRANSansWeb(FaNum)"/>
                <a:cs typeface="IRANSansWeb(FaNum)"/>
              </a:rPr>
              <a:t>کدهای تدریس شده را در آن بنویسید و سپس ذخیره کنید، بعد از ذخیره سازی مجددا نام فایل را تغییر داده و نام آنرا </a:t>
            </a:r>
            <a:r>
              <a:rPr b="1" lang="en-US" sz="1600" spc="-1" strike="noStrike">
                <a:solidFill>
                  <a:srgbClr val="666666"/>
                </a:solidFill>
                <a:latin typeface="IRANSansWeb(FaNum)"/>
              </a:rPr>
              <a:t>index</a:t>
            </a:r>
            <a:r>
              <a:rPr b="1" lang="en-US" sz="1600" spc="-1" strike="noStrike">
                <a:solidFill>
                  <a:srgbClr val="666666"/>
                </a:solidFill>
                <a:latin typeface="IRANSansWeb(FaNum)"/>
              </a:rPr>
              <a:t> و پسوند آنرا نیز .</a:t>
            </a:r>
            <a:r>
              <a:rPr b="1" lang="en-US" sz="1600" spc="-1" strike="noStrike">
                <a:solidFill>
                  <a:srgbClr val="666666"/>
                </a:solidFill>
                <a:latin typeface="IRANSansWeb(FaNum)"/>
              </a:rPr>
              <a:t>html</a:t>
            </a:r>
            <a:r>
              <a:rPr b="1" lang="en-US" sz="1600" spc="-1" strike="noStrike">
                <a:solidFill>
                  <a:srgbClr val="666666"/>
                </a:solidFill>
                <a:latin typeface="IRANSansWeb(FaNum)"/>
              </a:rPr>
              <a:t> قرار دهید.</a:t>
            </a:r>
            <a:endParaRPr b="0" lang="en-US" sz="1600" spc="-1" strike="noStrike">
              <a:latin typeface="Arial"/>
            </a:endParaRPr>
          </a:p>
          <a:p>
            <a:pPr marL="216000" indent="-215640" algn="r" rtl="1">
              <a:lnSpc>
                <a:spcPct val="115000"/>
              </a:lnSpc>
              <a:buClr>
                <a:srgbClr val="000000"/>
              </a:buClr>
              <a:buSzPct val="45000"/>
              <a:buFont typeface="Symbol"/>
              <a:buChar char=""/>
            </a:pPr>
            <a:r>
              <a:rPr b="1" lang="hi-IN" sz="1600" spc="-1" strike="noStrike">
                <a:solidFill>
                  <a:srgbClr val="666666"/>
                </a:solidFill>
                <a:latin typeface="IRANSansWeb(FaNum)"/>
                <a:cs typeface="IRANSansWeb(FaNum)"/>
              </a:rPr>
              <a:t>حال فایل را در مرورگر خود باز کرده و نتیجه را مشاهده نمایید.</a:t>
            </a:r>
            <a:endParaRPr b="0" lang="en-US" sz="1600" spc="-1" strike="noStrike">
              <a:latin typeface="Arial"/>
            </a:endParaRPr>
          </a:p>
        </p:txBody>
      </p:sp>
      <p:pic>
        <p:nvPicPr>
          <p:cNvPr id="139" name="" descr=""/>
          <p:cNvPicPr/>
          <p:nvPr/>
        </p:nvPicPr>
        <p:blipFill>
          <a:blip r:embed="rId1"/>
          <a:srcRect l="0" t="21431" r="0" b="45432"/>
          <a:stretch/>
        </p:blipFill>
        <p:spPr>
          <a:xfrm>
            <a:off x="822960" y="4946760"/>
            <a:ext cx="7756920" cy="12708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729360" y="708120"/>
            <a:ext cx="8138160" cy="646920"/>
          </a:xfrm>
          <a:prstGeom prst="rect">
            <a:avLst/>
          </a:prstGeom>
          <a:noFill/>
          <a:ln>
            <a:noFill/>
          </a:ln>
        </p:spPr>
        <p:style>
          <a:lnRef idx="0"/>
          <a:fillRef idx="0"/>
          <a:effectRef idx="0"/>
          <a:fontRef idx="minor"/>
        </p:style>
        <p:txBody>
          <a:bodyPr lIns="90000" rIns="90000" tIns="45000" bIns="45000">
            <a:noAutofit/>
          </a:bodyPr>
          <a:p>
            <a:pPr algn="ctr" rtl="1">
              <a:lnSpc>
                <a:spcPct val="90000"/>
              </a:lnSpc>
            </a:pPr>
            <a:r>
              <a:rPr b="0" lang="fa-IR" sz="3600" spc="-1" strike="noStrike">
                <a:solidFill>
                  <a:srgbClr val="7c7c7c"/>
                </a:solidFill>
                <a:latin typeface="IRANYekanWeb"/>
                <a:cs typeface="IRANYekanWeb"/>
              </a:rPr>
              <a:t>شروع کار با </a:t>
            </a:r>
            <a:r>
              <a:rPr b="0" lang="en-US" sz="3600" spc="-1" strike="noStrike">
                <a:solidFill>
                  <a:srgbClr val="7c7c7c"/>
                </a:solidFill>
                <a:latin typeface="IRANYekanWeb"/>
              </a:rPr>
              <a:t>HTML</a:t>
            </a:r>
            <a:endParaRPr b="0" lang="en-US" sz="3600" spc="-1" strike="noStrike">
              <a:latin typeface="Arial"/>
            </a:endParaRPr>
          </a:p>
        </p:txBody>
      </p:sp>
      <p:sp>
        <p:nvSpPr>
          <p:cNvPr id="141" name="CustomShape 2"/>
          <p:cNvSpPr/>
          <p:nvPr/>
        </p:nvSpPr>
        <p:spPr>
          <a:xfrm>
            <a:off x="8412480" y="2286000"/>
            <a:ext cx="180360" cy="345960"/>
          </a:xfrm>
          <a:prstGeom prst="rect">
            <a:avLst/>
          </a:prstGeom>
          <a:noFill/>
          <a:ln>
            <a:noFill/>
          </a:ln>
        </p:spPr>
        <p:style>
          <a:lnRef idx="0"/>
          <a:fillRef idx="0"/>
          <a:effectRef idx="0"/>
          <a:fontRef idx="minor"/>
        </p:style>
      </p:sp>
      <p:pic>
        <p:nvPicPr>
          <p:cNvPr id="142" name="" descr=""/>
          <p:cNvPicPr/>
          <p:nvPr/>
        </p:nvPicPr>
        <p:blipFill>
          <a:blip r:embed="rId1"/>
          <a:stretch/>
        </p:blipFill>
        <p:spPr>
          <a:xfrm>
            <a:off x="5029200" y="1920240"/>
            <a:ext cx="3752640" cy="2171880"/>
          </a:xfrm>
          <a:prstGeom prst="rect">
            <a:avLst/>
          </a:prstGeom>
          <a:ln>
            <a:noFill/>
          </a:ln>
        </p:spPr>
      </p:pic>
      <p:pic>
        <p:nvPicPr>
          <p:cNvPr id="143" name="" descr=""/>
          <p:cNvPicPr/>
          <p:nvPr/>
        </p:nvPicPr>
        <p:blipFill>
          <a:blip r:embed="rId2"/>
          <a:stretch/>
        </p:blipFill>
        <p:spPr>
          <a:xfrm>
            <a:off x="2011680" y="4268160"/>
            <a:ext cx="6708600" cy="2040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Faranesh-V1.0</Template>
  <TotalTime>470</TotalTime>
  <Application>LibreOffice/6.4.6.2$Linux_X86_64 LibreOffice_project/40$Build-2</Application>
  <Words>210</Words>
  <Paragraphs>25</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2017-10-08T13:36:02Z</dcterms:created>
  <dc:creator>saied.esmaielifard saied.esmaielifard</dc:creator>
  <dc:description/>
  <dc:language>en-US</dc:language>
  <cp:lastModifiedBy/>
  <dcterms:modified xsi:type="dcterms:W3CDTF">2021-03-01T02:23:51Z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4</vt:i4>
  </property>
</Properties>
</file>